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38.svg" ContentType="image/svg+xml"/>
  <Override PartName="/ppt/media/image40.svg" ContentType="image/svg+xml"/>
  <Override PartName="/ppt/media/image4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6"/>
  </p:notesMasterIdLst>
  <p:sldIdLst>
    <p:sldId id="263" r:id="rId3"/>
    <p:sldId id="256" r:id="rId4"/>
    <p:sldId id="1460" r:id="rId5"/>
    <p:sldId id="1520" r:id="rId6"/>
    <p:sldId id="1521" r:id="rId7"/>
    <p:sldId id="1410" r:id="rId8"/>
    <p:sldId id="1533" r:id="rId9"/>
    <p:sldId id="264" r:id="rId10"/>
    <p:sldId id="1411" r:id="rId11"/>
    <p:sldId id="1463" r:id="rId12"/>
    <p:sldId id="1522" r:id="rId13"/>
    <p:sldId id="1502" r:id="rId14"/>
    <p:sldId id="1523" r:id="rId15"/>
    <p:sldId id="1524" r:id="rId16"/>
    <p:sldId id="1525" r:id="rId17"/>
    <p:sldId id="1526" r:id="rId18"/>
    <p:sldId id="1505" r:id="rId19"/>
    <p:sldId id="1527" r:id="rId20"/>
    <p:sldId id="1528" r:id="rId21"/>
    <p:sldId id="1515" r:id="rId22"/>
    <p:sldId id="1516" r:id="rId23"/>
    <p:sldId id="1530" r:id="rId24"/>
    <p:sldId id="1529" r:id="rId25"/>
    <p:sldId id="1433" r:id="rId26"/>
    <p:sldId id="1432" r:id="rId27"/>
    <p:sldId id="1394" r:id="rId28"/>
    <p:sldId id="1401" r:id="rId29"/>
    <p:sldId id="1531" r:id="rId30"/>
    <p:sldId id="1532" r:id="rId31"/>
    <p:sldId id="1490" r:id="rId32"/>
    <p:sldId id="1491" r:id="rId33"/>
    <p:sldId id="1492" r:id="rId34"/>
    <p:sldId id="301" r:id="rId35"/>
    <p:sldId id="1493" r:id="rId36"/>
    <p:sldId id="1519" r:id="rId37"/>
    <p:sldId id="1494" r:id="rId38"/>
    <p:sldId id="1535" r:id="rId39"/>
    <p:sldId id="1536" r:id="rId40"/>
    <p:sldId id="1495" r:id="rId41"/>
    <p:sldId id="1496" r:id="rId42"/>
    <p:sldId id="1497" r:id="rId43"/>
    <p:sldId id="1498" r:id="rId44"/>
    <p:sldId id="1499" r:id="rId4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0"/>
    </p:embeddedFont>
    <p:embeddedFont>
      <p:font typeface="幼圆" panose="02010509060101010101" pitchFamily="49" charset="-122"/>
      <p:regular r:id="rId51"/>
    </p:embeddedFont>
    <p:embeddedFont>
      <p:font typeface="等线" panose="02010600030101010101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  <p:embeddedFont>
      <p:font typeface="楷体" panose="02010609060101010101" pitchFamily="49" charset="-122"/>
      <p:regular r:id="rId57"/>
    </p:embeddedFont>
    <p:embeddedFont>
      <p:font typeface="仿宋" panose="02010609060101010101" charset="-122"/>
      <p:regular r:id="rId58"/>
    </p:embeddedFont>
  </p:embeddedFontLst>
  <p:custDataLst>
    <p:tags r:id="rId5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AC508"/>
    <a:srgbClr val="DBF1FE"/>
    <a:srgbClr val="B6D556"/>
    <a:srgbClr val="C68D41"/>
    <a:srgbClr val="4A2021"/>
    <a:srgbClr val="33CCFF"/>
    <a:srgbClr val="FFCCFF"/>
    <a:srgbClr val="99CC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10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.xml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A3BF2-D4BB-4EDA-885A-E5849FFE16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339D0-63DA-4FD0-8A89-FE30BF4A17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microsoft.com/office/2007/relationships/hdphoto" Target="../media/image4.wdp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microsoft.com/office/2007/relationships/hdphoto" Target="../media/image6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01768"/>
            <a:ext cx="9144000" cy="141732"/>
          </a:xfrm>
          <a:prstGeom prst="rect">
            <a:avLst/>
          </a:prstGeom>
          <a:solidFill>
            <a:srgbClr val="FAC5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 flipH="1">
            <a:off x="3549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0"/>
          <p:cNvSpPr txBox="1"/>
          <p:nvPr userDrawn="1"/>
        </p:nvSpPr>
        <p:spPr>
          <a:xfrm>
            <a:off x="35496" y="67578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习作：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小小“动物园”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卡通画&#10;&#10;描述已自动生成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000" y1="40250" x2="56923" y2="58676"/>
                        <a14:foregroundMark x1="38154" y1="68873" x2="40462" y2="70304"/>
                        <a14:foregroundMark x1="50462" y1="75850" x2="58000" y2="785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64" t="5088" r="20766" b="14418"/>
          <a:stretch>
            <a:fillRect/>
          </a:stretch>
        </p:blipFill>
        <p:spPr>
          <a:xfrm>
            <a:off x="8226494" y="4025348"/>
            <a:ext cx="1006957" cy="1204546"/>
          </a:xfrm>
          <a:prstGeom prst="rect">
            <a:avLst/>
          </a:prstGeom>
        </p:spPr>
      </p:pic>
      <p:pic>
        <p:nvPicPr>
          <p:cNvPr id="8" name="图片 7" descr="图片包含 游戏机&#10;&#10;描述已自动生成"/>
          <p:cNvPicPr>
            <a:picLocks noChangeAspect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15" b="99846" l="10000" r="90000">
                        <a14:foregroundMark x1="36154" y1="6769" x2="38462" y2="10000"/>
                        <a14:foregroundMark x1="40923" y1="5538" x2="48308" y2="2769"/>
                        <a14:foregroundMark x1="38154" y1="3846" x2="38154" y2="1692"/>
                        <a14:foregroundMark x1="47692" y1="2000" x2="47538" y2="2923"/>
                        <a14:foregroundMark x1="47231" y1="2308" x2="48000" y2="923"/>
                        <a14:foregroundMark x1="35538" y1="90615" x2="37385" y2="97538"/>
                        <a14:foregroundMark x1="46923" y1="96769" x2="46923" y2="99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933" y="3832727"/>
            <a:ext cx="1239907" cy="12399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3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9.wdp"/><Relationship Id="rId5" Type="http://schemas.openxmlformats.org/officeDocument/2006/relationships/image" Target="../media/image28.png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9.wdp"/><Relationship Id="rId5" Type="http://schemas.openxmlformats.org/officeDocument/2006/relationships/image" Target="../media/image28.png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&#33539;&#25991;2&#65306;&#23567;&#23567;&#8220;&#21160;&#29289;&#22253;&#8221;.pptx" TargetMode="External"/><Relationship Id="rId3" Type="http://schemas.microsoft.com/office/2007/relationships/hdphoto" Target="../media/image36.wdp"/><Relationship Id="rId2" Type="http://schemas.openxmlformats.org/officeDocument/2006/relationships/image" Target="../media/image35.png"/><Relationship Id="rId1" Type="http://schemas.openxmlformats.org/officeDocument/2006/relationships/hyperlink" Target="&#33539;&#25991;1&#65306;&#22937;&#36259;&#27178;&#29983;&#30340;&#23567;&#23567;&#8220;&#21160;&#29289;&#22253;&#8221;.pptx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svg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svg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svg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81"/>
          <a:stretch>
            <a:fillRect/>
          </a:stretch>
        </p:blipFill>
        <p:spPr>
          <a:xfrm>
            <a:off x="-22275" y="-1"/>
            <a:ext cx="9166275" cy="5143501"/>
          </a:xfrm>
          <a:prstGeom prst="rect">
            <a:avLst/>
          </a:prstGeom>
        </p:spPr>
      </p:pic>
      <p:sp>
        <p:nvSpPr>
          <p:cNvPr id="3" name="箭头: 五边形 2"/>
          <p:cNvSpPr/>
          <p:nvPr/>
        </p:nvSpPr>
        <p:spPr>
          <a:xfrm>
            <a:off x="2454642" y="380831"/>
            <a:ext cx="4582048" cy="1155560"/>
          </a:xfrm>
          <a:prstGeom prst="homePlate">
            <a:avLst/>
          </a:prstGeom>
          <a:solidFill>
            <a:srgbClr val="DBF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54642" y="604668"/>
            <a:ext cx="4273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习作：小小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动物园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094" y="4218736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094" y="4560774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文本框 15">
            <a:hlinkClick r:id="" action="ppaction://hlinkshowjump?jump=nextslide"/>
          </p:cNvPr>
          <p:cNvSpPr txBox="1"/>
          <p:nvPr/>
        </p:nvSpPr>
        <p:spPr>
          <a:xfrm>
            <a:off x="7308304" y="4203315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第一课时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" name="文本框 14">
            <a:hlinkClick r:id="rId3" action="ppaction://hlinksldjump"/>
          </p:cNvPr>
          <p:cNvSpPr txBox="1"/>
          <p:nvPr/>
        </p:nvSpPr>
        <p:spPr>
          <a:xfrm>
            <a:off x="7319179" y="4552722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第二课时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22860" y="89426"/>
            <a:ext cx="3419872" cy="276999"/>
            <a:chOff x="-36512" y="134511"/>
            <a:chExt cx="2771800" cy="276999"/>
          </a:xfrm>
        </p:grpSpPr>
        <p:sp>
          <p:nvSpPr>
            <p:cNvPr id="21" name="矩形 20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46018" y="134511"/>
              <a:ext cx="12722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语文  四年级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06" y="112721"/>
            <a:ext cx="7860485" cy="4947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对话气泡: 圆角矩形 4"/>
          <p:cNvSpPr/>
          <p:nvPr/>
        </p:nvSpPr>
        <p:spPr>
          <a:xfrm>
            <a:off x="5001584" y="445884"/>
            <a:ext cx="1714080" cy="472273"/>
          </a:xfrm>
          <a:prstGeom prst="wedgeRoundRectCallout">
            <a:avLst>
              <a:gd name="adj1" fmla="val -43313"/>
              <a:gd name="adj2" fmla="val 124331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外在特征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5055079" y="1852073"/>
            <a:ext cx="1714080" cy="472273"/>
          </a:xfrm>
          <a:prstGeom prst="wedgeRoundRectCallout">
            <a:avLst>
              <a:gd name="adj1" fmla="val -41111"/>
              <a:gd name="adj2" fmla="val 94269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生活习惯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3858503" y="4265954"/>
            <a:ext cx="1714080" cy="472273"/>
          </a:xfrm>
          <a:prstGeom prst="wedgeRoundRectCallout">
            <a:avLst>
              <a:gd name="adj1" fmla="val -15466"/>
              <a:gd name="adj2" fmla="val -94819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性格脾气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745" y="623424"/>
            <a:ext cx="7159319" cy="3393237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总结：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6"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外在特征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6"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生活习惯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6"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性格脾气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三个方面入手，找一个动物来比喻你的家人。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88" y="144748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CFF"/>
              </a:clrFrom>
              <a:clrTo>
                <a:srgbClr val="FEFC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209675"/>
            <a:ext cx="2571750" cy="2571750"/>
          </a:xfrm>
          <a:prstGeom prst="rect">
            <a:avLst/>
          </a:prstGeom>
        </p:spPr>
      </p:pic>
      <p:pic>
        <p:nvPicPr>
          <p:cNvPr id="4" name="图片 3" descr="卡通人物&#10;&#10;描述已自动生成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8393" y="1462087"/>
            <a:ext cx="2953182" cy="2219325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2162175" y="1504924"/>
            <a:ext cx="3848100" cy="571526"/>
          </a:xfrm>
          <a:custGeom>
            <a:avLst/>
            <a:gdLst>
              <a:gd name="connsiteX0" fmla="*/ 0 w 3848100"/>
              <a:gd name="connsiteY0" fmla="*/ 571526 h 571526"/>
              <a:gd name="connsiteX1" fmla="*/ 1619250 w 3848100"/>
              <a:gd name="connsiteY1" fmla="*/ 26 h 571526"/>
              <a:gd name="connsiteX2" fmla="*/ 3848100 w 3848100"/>
              <a:gd name="connsiteY2" fmla="*/ 552476 h 5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8100" h="571526">
                <a:moveTo>
                  <a:pt x="0" y="571526"/>
                </a:moveTo>
                <a:cubicBezTo>
                  <a:pt x="488950" y="287363"/>
                  <a:pt x="977900" y="3201"/>
                  <a:pt x="1619250" y="26"/>
                </a:cubicBezTo>
                <a:cubicBezTo>
                  <a:pt x="2260600" y="-3149"/>
                  <a:pt x="3054350" y="274663"/>
                  <a:pt x="3848100" y="55247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2038350" y="2619375"/>
            <a:ext cx="3733800" cy="85725"/>
          </a:xfrm>
          <a:custGeom>
            <a:avLst/>
            <a:gdLst>
              <a:gd name="connsiteX0" fmla="*/ 0 w 3733800"/>
              <a:gd name="connsiteY0" fmla="*/ 85725 h 85725"/>
              <a:gd name="connsiteX1" fmla="*/ 3733800 w 3733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3800" h="85725">
                <a:moveTo>
                  <a:pt x="0" y="85725"/>
                </a:moveTo>
                <a:lnTo>
                  <a:pt x="373380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2400300" y="2905125"/>
            <a:ext cx="3476625" cy="629986"/>
          </a:xfrm>
          <a:custGeom>
            <a:avLst/>
            <a:gdLst>
              <a:gd name="connsiteX0" fmla="*/ 0 w 3476625"/>
              <a:gd name="connsiteY0" fmla="*/ 133350 h 629986"/>
              <a:gd name="connsiteX1" fmla="*/ 1476375 w 3476625"/>
              <a:gd name="connsiteY1" fmla="*/ 628650 h 629986"/>
              <a:gd name="connsiteX2" fmla="*/ 3476625 w 3476625"/>
              <a:gd name="connsiteY2" fmla="*/ 0 h 62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76625" h="629986">
                <a:moveTo>
                  <a:pt x="0" y="133350"/>
                </a:moveTo>
                <a:cubicBezTo>
                  <a:pt x="448469" y="392112"/>
                  <a:pt x="896938" y="650875"/>
                  <a:pt x="1476375" y="628650"/>
                </a:cubicBezTo>
                <a:cubicBezTo>
                  <a:pt x="2055812" y="606425"/>
                  <a:pt x="2766218" y="303212"/>
                  <a:pt x="3476625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3057525" y="1352550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五大三粗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3067050" y="2444498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辛勤工作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3085884" y="3306511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沉稳从容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0320" y="458047"/>
            <a:ext cx="184156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我的爸爸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2"/>
          <p:cNvSpPr txBox="1"/>
          <p:nvPr/>
        </p:nvSpPr>
        <p:spPr>
          <a:xfrm>
            <a:off x="470320" y="458047"/>
            <a:ext cx="184156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妈妈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425" y="1209675"/>
            <a:ext cx="257175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60838" y="1083784"/>
            <a:ext cx="3383881" cy="2571750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2320505" y="1504924"/>
            <a:ext cx="3689769" cy="505031"/>
          </a:xfrm>
          <a:custGeom>
            <a:avLst/>
            <a:gdLst>
              <a:gd name="connsiteX0" fmla="*/ 0 w 3848100"/>
              <a:gd name="connsiteY0" fmla="*/ 571526 h 571526"/>
              <a:gd name="connsiteX1" fmla="*/ 1619250 w 3848100"/>
              <a:gd name="connsiteY1" fmla="*/ 26 h 571526"/>
              <a:gd name="connsiteX2" fmla="*/ 3848100 w 3848100"/>
              <a:gd name="connsiteY2" fmla="*/ 552476 h 5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8100" h="571526">
                <a:moveTo>
                  <a:pt x="0" y="571526"/>
                </a:moveTo>
                <a:cubicBezTo>
                  <a:pt x="488950" y="287363"/>
                  <a:pt x="977900" y="3201"/>
                  <a:pt x="1619250" y="26"/>
                </a:cubicBezTo>
                <a:cubicBezTo>
                  <a:pt x="2260600" y="-3149"/>
                  <a:pt x="3054350" y="274663"/>
                  <a:pt x="3848100" y="55247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2260120" y="2619375"/>
            <a:ext cx="3512029" cy="89319"/>
          </a:xfrm>
          <a:custGeom>
            <a:avLst/>
            <a:gdLst>
              <a:gd name="connsiteX0" fmla="*/ 0 w 3733800"/>
              <a:gd name="connsiteY0" fmla="*/ 85725 h 85725"/>
              <a:gd name="connsiteX1" fmla="*/ 3733800 w 3733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3800" h="85725">
                <a:moveTo>
                  <a:pt x="0" y="85725"/>
                </a:moveTo>
                <a:lnTo>
                  <a:pt x="373380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2400300" y="2905125"/>
            <a:ext cx="3476625" cy="629986"/>
          </a:xfrm>
          <a:custGeom>
            <a:avLst/>
            <a:gdLst>
              <a:gd name="connsiteX0" fmla="*/ 0 w 3476625"/>
              <a:gd name="connsiteY0" fmla="*/ 133350 h 629986"/>
              <a:gd name="connsiteX1" fmla="*/ 1476375 w 3476625"/>
              <a:gd name="connsiteY1" fmla="*/ 628650 h 629986"/>
              <a:gd name="connsiteX2" fmla="*/ 3476625 w 3476625"/>
              <a:gd name="connsiteY2" fmla="*/ 0 h 62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76625" h="629986">
                <a:moveTo>
                  <a:pt x="0" y="133350"/>
                </a:moveTo>
                <a:cubicBezTo>
                  <a:pt x="448469" y="392112"/>
                  <a:pt x="896938" y="650875"/>
                  <a:pt x="1476375" y="628650"/>
                </a:cubicBezTo>
                <a:cubicBezTo>
                  <a:pt x="2055812" y="606425"/>
                  <a:pt x="2766218" y="303212"/>
                  <a:pt x="3476625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3057525" y="1352550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小巧玲珑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3067050" y="2444498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教育子女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3085884" y="3306511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雍容华贵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2"/>
          <p:cNvSpPr txBox="1"/>
          <p:nvPr/>
        </p:nvSpPr>
        <p:spPr>
          <a:xfrm>
            <a:off x="470320" y="458047"/>
            <a:ext cx="184156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妹妹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669" y="1080909"/>
            <a:ext cx="2412206" cy="273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40250" y="1002525"/>
            <a:ext cx="2730800" cy="2730800"/>
          </a:xfrm>
          <a:prstGeom prst="rect">
            <a:avLst/>
          </a:prstGeom>
        </p:spPr>
      </p:pic>
      <p:sp>
        <p:nvSpPr>
          <p:cNvPr id="3" name="任意多边形: 形状 2"/>
          <p:cNvSpPr/>
          <p:nvPr/>
        </p:nvSpPr>
        <p:spPr>
          <a:xfrm>
            <a:off x="2162175" y="1533525"/>
            <a:ext cx="571509" cy="971550"/>
          </a:xfrm>
          <a:custGeom>
            <a:avLst/>
            <a:gdLst>
              <a:gd name="connsiteX0" fmla="*/ 47 w 523931"/>
              <a:gd name="connsiteY0" fmla="*/ 76200 h 971550"/>
              <a:gd name="connsiteX1" fmla="*/ 47672 w 523931"/>
              <a:gd name="connsiteY1" fmla="*/ 114300 h 971550"/>
              <a:gd name="connsiteX2" fmla="*/ 66722 w 523931"/>
              <a:gd name="connsiteY2" fmla="*/ 171450 h 971550"/>
              <a:gd name="connsiteX3" fmla="*/ 76247 w 523931"/>
              <a:gd name="connsiteY3" fmla="*/ 200025 h 971550"/>
              <a:gd name="connsiteX4" fmla="*/ 85772 w 523931"/>
              <a:gd name="connsiteY4" fmla="*/ 228600 h 971550"/>
              <a:gd name="connsiteX5" fmla="*/ 95297 w 523931"/>
              <a:gd name="connsiteY5" fmla="*/ 257175 h 971550"/>
              <a:gd name="connsiteX6" fmla="*/ 85772 w 523931"/>
              <a:gd name="connsiteY6" fmla="*/ 438150 h 971550"/>
              <a:gd name="connsiteX7" fmla="*/ 57197 w 523931"/>
              <a:gd name="connsiteY7" fmla="*/ 504825 h 971550"/>
              <a:gd name="connsiteX8" fmla="*/ 47672 w 523931"/>
              <a:gd name="connsiteY8" fmla="*/ 533400 h 971550"/>
              <a:gd name="connsiteX9" fmla="*/ 76247 w 523931"/>
              <a:gd name="connsiteY9" fmla="*/ 685800 h 971550"/>
              <a:gd name="connsiteX10" fmla="*/ 95297 w 523931"/>
              <a:gd name="connsiteY10" fmla="*/ 714375 h 971550"/>
              <a:gd name="connsiteX11" fmla="*/ 133397 w 523931"/>
              <a:gd name="connsiteY11" fmla="*/ 800100 h 971550"/>
              <a:gd name="connsiteX12" fmla="*/ 161972 w 523931"/>
              <a:gd name="connsiteY12" fmla="*/ 819150 h 971550"/>
              <a:gd name="connsiteX13" fmla="*/ 181022 w 523931"/>
              <a:gd name="connsiteY13" fmla="*/ 847725 h 971550"/>
              <a:gd name="connsiteX14" fmla="*/ 209597 w 523931"/>
              <a:gd name="connsiteY14" fmla="*/ 866775 h 971550"/>
              <a:gd name="connsiteX15" fmla="*/ 219122 w 523931"/>
              <a:gd name="connsiteY15" fmla="*/ 895350 h 971550"/>
              <a:gd name="connsiteX16" fmla="*/ 304847 w 523931"/>
              <a:gd name="connsiteY16" fmla="*/ 942975 h 971550"/>
              <a:gd name="connsiteX17" fmla="*/ 361997 w 523931"/>
              <a:gd name="connsiteY17" fmla="*/ 971550 h 971550"/>
              <a:gd name="connsiteX18" fmla="*/ 419147 w 523931"/>
              <a:gd name="connsiteY18" fmla="*/ 933450 h 971550"/>
              <a:gd name="connsiteX19" fmla="*/ 447722 w 523931"/>
              <a:gd name="connsiteY19" fmla="*/ 914400 h 971550"/>
              <a:gd name="connsiteX20" fmla="*/ 504872 w 523931"/>
              <a:gd name="connsiteY20" fmla="*/ 895350 h 971550"/>
              <a:gd name="connsiteX21" fmla="*/ 523922 w 523931"/>
              <a:gd name="connsiteY21" fmla="*/ 742950 h 971550"/>
              <a:gd name="connsiteX22" fmla="*/ 504872 w 523931"/>
              <a:gd name="connsiteY22" fmla="*/ 647700 h 971550"/>
              <a:gd name="connsiteX23" fmla="*/ 466772 w 523931"/>
              <a:gd name="connsiteY23" fmla="*/ 590550 h 971550"/>
              <a:gd name="connsiteX24" fmla="*/ 428672 w 523931"/>
              <a:gd name="connsiteY24" fmla="*/ 504825 h 971550"/>
              <a:gd name="connsiteX25" fmla="*/ 419147 w 523931"/>
              <a:gd name="connsiteY25" fmla="*/ 476250 h 971550"/>
              <a:gd name="connsiteX26" fmla="*/ 428672 w 523931"/>
              <a:gd name="connsiteY26" fmla="*/ 419100 h 971550"/>
              <a:gd name="connsiteX27" fmla="*/ 447722 w 523931"/>
              <a:gd name="connsiteY27" fmla="*/ 352425 h 971550"/>
              <a:gd name="connsiteX28" fmla="*/ 457247 w 523931"/>
              <a:gd name="connsiteY28" fmla="*/ 304800 h 971550"/>
              <a:gd name="connsiteX29" fmla="*/ 447722 w 523931"/>
              <a:gd name="connsiteY29" fmla="*/ 180975 h 971550"/>
              <a:gd name="connsiteX30" fmla="*/ 428672 w 523931"/>
              <a:gd name="connsiteY30" fmla="*/ 123825 h 971550"/>
              <a:gd name="connsiteX31" fmla="*/ 371522 w 523931"/>
              <a:gd name="connsiteY31" fmla="*/ 85725 h 971550"/>
              <a:gd name="connsiteX32" fmla="*/ 352472 w 523931"/>
              <a:gd name="connsiteY32" fmla="*/ 57150 h 971550"/>
              <a:gd name="connsiteX33" fmla="*/ 266747 w 523931"/>
              <a:gd name="connsiteY33" fmla="*/ 19050 h 971550"/>
              <a:gd name="connsiteX34" fmla="*/ 238172 w 523931"/>
              <a:gd name="connsiteY34" fmla="*/ 9525 h 971550"/>
              <a:gd name="connsiteX35" fmla="*/ 209597 w 523931"/>
              <a:gd name="connsiteY35" fmla="*/ 0 h 971550"/>
              <a:gd name="connsiteX36" fmla="*/ 123872 w 523931"/>
              <a:gd name="connsiteY36" fmla="*/ 9525 h 971550"/>
              <a:gd name="connsiteX37" fmla="*/ 66722 w 523931"/>
              <a:gd name="connsiteY37" fmla="*/ 28575 h 971550"/>
              <a:gd name="connsiteX38" fmla="*/ 38147 w 523931"/>
              <a:gd name="connsiteY38" fmla="*/ 85725 h 971550"/>
              <a:gd name="connsiteX39" fmla="*/ 47 w 523931"/>
              <a:gd name="connsiteY39" fmla="*/ 76200 h 9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23931" h="971550">
                <a:moveTo>
                  <a:pt x="47" y="76200"/>
                </a:moveTo>
                <a:cubicBezTo>
                  <a:pt x="1634" y="80962"/>
                  <a:pt x="36014" y="97645"/>
                  <a:pt x="47672" y="114300"/>
                </a:cubicBezTo>
                <a:cubicBezTo>
                  <a:pt x="59187" y="130751"/>
                  <a:pt x="60372" y="152400"/>
                  <a:pt x="66722" y="171450"/>
                </a:cubicBezTo>
                <a:lnTo>
                  <a:pt x="76247" y="200025"/>
                </a:lnTo>
                <a:lnTo>
                  <a:pt x="85772" y="228600"/>
                </a:lnTo>
                <a:lnTo>
                  <a:pt x="95297" y="257175"/>
                </a:lnTo>
                <a:cubicBezTo>
                  <a:pt x="92122" y="317500"/>
                  <a:pt x="91241" y="377990"/>
                  <a:pt x="85772" y="438150"/>
                </a:cubicBezTo>
                <a:cubicBezTo>
                  <a:pt x="84054" y="457051"/>
                  <a:pt x="63347" y="490476"/>
                  <a:pt x="57197" y="504825"/>
                </a:cubicBezTo>
                <a:cubicBezTo>
                  <a:pt x="53242" y="514053"/>
                  <a:pt x="50847" y="523875"/>
                  <a:pt x="47672" y="533400"/>
                </a:cubicBezTo>
                <a:cubicBezTo>
                  <a:pt x="51024" y="566917"/>
                  <a:pt x="52249" y="649803"/>
                  <a:pt x="76247" y="685800"/>
                </a:cubicBezTo>
                <a:cubicBezTo>
                  <a:pt x="82597" y="695325"/>
                  <a:pt x="90648" y="703914"/>
                  <a:pt x="95297" y="714375"/>
                </a:cubicBezTo>
                <a:cubicBezTo>
                  <a:pt x="110387" y="748328"/>
                  <a:pt x="107529" y="774232"/>
                  <a:pt x="133397" y="800100"/>
                </a:cubicBezTo>
                <a:cubicBezTo>
                  <a:pt x="141492" y="808195"/>
                  <a:pt x="152447" y="812800"/>
                  <a:pt x="161972" y="819150"/>
                </a:cubicBezTo>
                <a:cubicBezTo>
                  <a:pt x="168322" y="828675"/>
                  <a:pt x="172927" y="839630"/>
                  <a:pt x="181022" y="847725"/>
                </a:cubicBezTo>
                <a:cubicBezTo>
                  <a:pt x="189117" y="855820"/>
                  <a:pt x="202446" y="857836"/>
                  <a:pt x="209597" y="866775"/>
                </a:cubicBezTo>
                <a:cubicBezTo>
                  <a:pt x="215869" y="874615"/>
                  <a:pt x="212022" y="888250"/>
                  <a:pt x="219122" y="895350"/>
                </a:cubicBezTo>
                <a:cubicBezTo>
                  <a:pt x="279187" y="955415"/>
                  <a:pt x="256937" y="919020"/>
                  <a:pt x="304847" y="942975"/>
                </a:cubicBezTo>
                <a:cubicBezTo>
                  <a:pt x="378705" y="979904"/>
                  <a:pt x="290173" y="947609"/>
                  <a:pt x="361997" y="971550"/>
                </a:cubicBezTo>
                <a:lnTo>
                  <a:pt x="419147" y="933450"/>
                </a:lnTo>
                <a:cubicBezTo>
                  <a:pt x="428672" y="927100"/>
                  <a:pt x="436862" y="918020"/>
                  <a:pt x="447722" y="914400"/>
                </a:cubicBezTo>
                <a:lnTo>
                  <a:pt x="504872" y="895350"/>
                </a:lnTo>
                <a:cubicBezTo>
                  <a:pt x="524991" y="834993"/>
                  <a:pt x="523922" y="845901"/>
                  <a:pt x="523922" y="742950"/>
                </a:cubicBezTo>
                <a:cubicBezTo>
                  <a:pt x="523922" y="730645"/>
                  <a:pt x="516602" y="668814"/>
                  <a:pt x="504872" y="647700"/>
                </a:cubicBezTo>
                <a:cubicBezTo>
                  <a:pt x="493753" y="627686"/>
                  <a:pt x="479472" y="609600"/>
                  <a:pt x="466772" y="590550"/>
                </a:cubicBezTo>
                <a:cubicBezTo>
                  <a:pt x="436583" y="545267"/>
                  <a:pt x="451342" y="572835"/>
                  <a:pt x="428672" y="504825"/>
                </a:cubicBezTo>
                <a:lnTo>
                  <a:pt x="419147" y="476250"/>
                </a:lnTo>
                <a:cubicBezTo>
                  <a:pt x="422322" y="457200"/>
                  <a:pt x="424884" y="438038"/>
                  <a:pt x="428672" y="419100"/>
                </a:cubicBezTo>
                <a:cubicBezTo>
                  <a:pt x="446489" y="330017"/>
                  <a:pt x="429566" y="425051"/>
                  <a:pt x="447722" y="352425"/>
                </a:cubicBezTo>
                <a:cubicBezTo>
                  <a:pt x="451649" y="336719"/>
                  <a:pt x="454072" y="320675"/>
                  <a:pt x="457247" y="304800"/>
                </a:cubicBezTo>
                <a:cubicBezTo>
                  <a:pt x="454072" y="263525"/>
                  <a:pt x="454178" y="221865"/>
                  <a:pt x="447722" y="180975"/>
                </a:cubicBezTo>
                <a:cubicBezTo>
                  <a:pt x="444590" y="161140"/>
                  <a:pt x="445380" y="134964"/>
                  <a:pt x="428672" y="123825"/>
                </a:cubicBezTo>
                <a:lnTo>
                  <a:pt x="371522" y="85725"/>
                </a:lnTo>
                <a:cubicBezTo>
                  <a:pt x="365172" y="76200"/>
                  <a:pt x="360567" y="65245"/>
                  <a:pt x="352472" y="57150"/>
                </a:cubicBezTo>
                <a:cubicBezTo>
                  <a:pt x="329831" y="34509"/>
                  <a:pt x="295041" y="28481"/>
                  <a:pt x="266747" y="19050"/>
                </a:cubicBezTo>
                <a:lnTo>
                  <a:pt x="238172" y="9525"/>
                </a:lnTo>
                <a:lnTo>
                  <a:pt x="209597" y="0"/>
                </a:lnTo>
                <a:cubicBezTo>
                  <a:pt x="181022" y="3175"/>
                  <a:pt x="152065" y="3886"/>
                  <a:pt x="123872" y="9525"/>
                </a:cubicBezTo>
                <a:cubicBezTo>
                  <a:pt x="104181" y="13463"/>
                  <a:pt x="66722" y="28575"/>
                  <a:pt x="66722" y="28575"/>
                </a:cubicBezTo>
                <a:cubicBezTo>
                  <a:pt x="48098" y="56511"/>
                  <a:pt x="46034" y="54177"/>
                  <a:pt x="38147" y="85725"/>
                </a:cubicBezTo>
                <a:cubicBezTo>
                  <a:pt x="37377" y="88805"/>
                  <a:pt x="-1540" y="71438"/>
                  <a:pt x="47" y="76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2234241" y="1504924"/>
            <a:ext cx="3776033" cy="539536"/>
          </a:xfrm>
          <a:custGeom>
            <a:avLst/>
            <a:gdLst>
              <a:gd name="connsiteX0" fmla="*/ 0 w 3848100"/>
              <a:gd name="connsiteY0" fmla="*/ 571526 h 571526"/>
              <a:gd name="connsiteX1" fmla="*/ 1619250 w 3848100"/>
              <a:gd name="connsiteY1" fmla="*/ 26 h 571526"/>
              <a:gd name="connsiteX2" fmla="*/ 3848100 w 3848100"/>
              <a:gd name="connsiteY2" fmla="*/ 552476 h 5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8100" h="571526">
                <a:moveTo>
                  <a:pt x="0" y="571526"/>
                </a:moveTo>
                <a:cubicBezTo>
                  <a:pt x="488950" y="287363"/>
                  <a:pt x="977900" y="3201"/>
                  <a:pt x="1619250" y="26"/>
                </a:cubicBezTo>
                <a:cubicBezTo>
                  <a:pt x="2260600" y="-3149"/>
                  <a:pt x="3054350" y="274663"/>
                  <a:pt x="3848100" y="55247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2398142" y="2619375"/>
            <a:ext cx="3374007" cy="89319"/>
          </a:xfrm>
          <a:custGeom>
            <a:avLst/>
            <a:gdLst>
              <a:gd name="connsiteX0" fmla="*/ 0 w 3733800"/>
              <a:gd name="connsiteY0" fmla="*/ 85725 h 85725"/>
              <a:gd name="connsiteX1" fmla="*/ 3733800 w 3733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3800" h="85725">
                <a:moveTo>
                  <a:pt x="0" y="85725"/>
                </a:moveTo>
                <a:lnTo>
                  <a:pt x="373380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2400300" y="2905125"/>
            <a:ext cx="3476625" cy="629986"/>
          </a:xfrm>
          <a:custGeom>
            <a:avLst/>
            <a:gdLst>
              <a:gd name="connsiteX0" fmla="*/ 0 w 3476625"/>
              <a:gd name="connsiteY0" fmla="*/ 133350 h 629986"/>
              <a:gd name="connsiteX1" fmla="*/ 1476375 w 3476625"/>
              <a:gd name="connsiteY1" fmla="*/ 628650 h 629986"/>
              <a:gd name="connsiteX2" fmla="*/ 3476625 w 3476625"/>
              <a:gd name="connsiteY2" fmla="*/ 0 h 62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76625" h="629986">
                <a:moveTo>
                  <a:pt x="0" y="133350"/>
                </a:moveTo>
                <a:cubicBezTo>
                  <a:pt x="448469" y="392112"/>
                  <a:pt x="896938" y="650875"/>
                  <a:pt x="1476375" y="628650"/>
                </a:cubicBezTo>
                <a:cubicBezTo>
                  <a:pt x="2055812" y="606425"/>
                  <a:pt x="2766218" y="303212"/>
                  <a:pt x="3476625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3057525" y="1352550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美丽漂亮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3067050" y="2444498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喜欢花朵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3085884" y="3306511"/>
            <a:ext cx="1676400" cy="428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一刻不停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6038" y="690041"/>
            <a:ext cx="7159319" cy="319991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写作时最好抓住两个方面：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比如：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生活习惯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习惯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性格脾气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性格习惯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如果能同时抓住三个方面，就更好了。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399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6673" y="1186755"/>
            <a:ext cx="3948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抓住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特征找对动物，这就成功了一半，下面就是看看如何把特征描述得清晰而生动。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0902" y="1372284"/>
            <a:ext cx="7476343" cy="22236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我的爸爸胖胖的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，憨憨的，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像一只熊。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一家人在傍晚散步时，爸爸总是挺着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圆圆的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肚子走在后面，似乎相当沉重。每走一步，他的肚子就会剧烈地抖动一下，很有节奏。爸爸的状态，经常惹得妈妈冷嘲热讽。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932" y="497156"/>
            <a:ext cx="462915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这段话是如何描述的？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374802" y="1877853"/>
            <a:ext cx="62007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圆角矩形 7"/>
          <p:cNvSpPr/>
          <p:nvPr/>
        </p:nvSpPr>
        <p:spPr>
          <a:xfrm>
            <a:off x="5090988" y="793904"/>
            <a:ext cx="2699709" cy="461665"/>
          </a:xfrm>
          <a:prstGeom prst="wedgeRoundRectCallout">
            <a:avLst>
              <a:gd name="adj1" fmla="val -20003"/>
              <a:gd name="adj2" fmla="val 9757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先指出像什么动物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5147599" y="3508168"/>
            <a:ext cx="3074420" cy="461665"/>
          </a:xfrm>
          <a:prstGeom prst="wedgeRoundRectCallout">
            <a:avLst>
              <a:gd name="adj1" fmla="val -22493"/>
              <a:gd name="adj2" fmla="val -12112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再通过具体事件说明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3216902" y="3716846"/>
            <a:ext cx="1543050" cy="461665"/>
          </a:xfrm>
          <a:prstGeom prst="wedgeRoundRectCallout">
            <a:avLst>
              <a:gd name="adj1" fmla="val 10049"/>
              <a:gd name="adj2" fmla="val -9449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他人评价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3052" y="2725578"/>
            <a:ext cx="152400" cy="4476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对话气泡: 圆角矩形 11"/>
          <p:cNvSpPr/>
          <p:nvPr/>
        </p:nvSpPr>
        <p:spPr>
          <a:xfrm>
            <a:off x="8251070" y="1524487"/>
            <a:ext cx="570718" cy="1424925"/>
          </a:xfrm>
          <a:prstGeom prst="wedgeRoundRectCallout">
            <a:avLst>
              <a:gd name="adj1" fmla="val -86047"/>
              <a:gd name="adj2" fmla="val 323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正面描写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3"/>
          <p:cNvSpPr txBox="1"/>
          <p:nvPr/>
        </p:nvSpPr>
        <p:spPr>
          <a:xfrm>
            <a:off x="347932" y="497156"/>
            <a:ext cx="462915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这段话是如何描述的？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2382" y="1641130"/>
            <a:ext cx="7476343" cy="22236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我的姐姐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游泳特别好，在水里像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一条自由自在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的鱼。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她有时候静静地浮在水面，一动不动；有时候甩开双手用力击打水面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，泛起晶莹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浪花；有时候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潜入水底，好长时间都不露出水面。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531994" y="2138073"/>
            <a:ext cx="664584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圆角矩形 7"/>
          <p:cNvSpPr/>
          <p:nvPr/>
        </p:nvSpPr>
        <p:spPr>
          <a:xfrm>
            <a:off x="4977442" y="1010992"/>
            <a:ext cx="3278037" cy="461665"/>
          </a:xfrm>
          <a:prstGeom prst="wedgeRoundRectCallout">
            <a:avLst>
              <a:gd name="adj1" fmla="val -20003"/>
              <a:gd name="adj2" fmla="val 9757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先指出像什么动物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2674189" y="3633128"/>
            <a:ext cx="3234906" cy="461665"/>
          </a:xfrm>
          <a:prstGeom prst="wedgeRoundRectCallout">
            <a:avLst>
              <a:gd name="adj1" fmla="val -12001"/>
              <a:gd name="adj2" fmla="val -10804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分成几个方面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叙述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99391" y="2557892"/>
            <a:ext cx="166265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6902" y="1330701"/>
            <a:ext cx="42063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爸爸是匹勤劳的“马”。</a:t>
            </a:r>
            <a:endParaRPr lang="en-US" altLang="zh-CN" sz="2800" b="1" kern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372" y="751994"/>
            <a:ext cx="705146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我们试着将下面的这句话，叙述得更为详细。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7050" y="1910242"/>
            <a:ext cx="77842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995">
              <a:lnSpc>
                <a:spcPct val="150000"/>
              </a:lnSpc>
            </a:pPr>
            <a:r>
              <a:rPr lang="zh-CN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每天早晨都是他早早地起床，千叮咛万嘱咐地催促我。虽然有些唠叨，但一切都是为我好，不让我迟到，耽误了重要的早自修。双休日，爸爸妈妈不上班，而我要上课。爸爸也是早早地起床，赶紧给我烧香喷喷的早餐。 </a:t>
            </a:r>
            <a:endParaRPr lang="zh-CN" altLang="zh-CN" sz="1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900121" y="1900417"/>
            <a:ext cx="7323630" cy="1331134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动物</a:t>
            </a:r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也是有性格的，你知道哪些动物的特性呢？</a:t>
            </a:r>
            <a:endParaRPr lang="zh-CN" altLang="en-US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7974" y="1199063"/>
            <a:ext cx="1907381" cy="67992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856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4">
            <a:hlinkClick r:id="" action="ppaction://noaction"/>
          </p:cNvPr>
          <p:cNvSpPr txBox="1"/>
          <p:nvPr/>
        </p:nvSpPr>
        <p:spPr>
          <a:xfrm>
            <a:off x="9085" y="325804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0976" y="1640726"/>
            <a:ext cx="6725806" cy="1260923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不同的动物在一起，组成小小的动物园，你在这里面的感受是怎么样的呢？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8693418" cy="52322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我感觉到很幸福，因为他们都爱着我。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36265" y="1844774"/>
            <a:ext cx="8224167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全家人各具特征，互为补充，每个人都能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任性地发挥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自己所长，其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乐融融。           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11" y="1772765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84939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动物园里的动物打打闹闹，我家的动物园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也会有些小摩擦，但是我仍然爱它。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2791" y="1384346"/>
            <a:ext cx="6725806" cy="561692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对于这次习作，你还有什么要说的吗？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86934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次作文很有意思，借助动物来描写自己的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家人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想我的爸爸一定很期待。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27639" y="1844774"/>
            <a:ext cx="8224167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选择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动物时要达到形神兼备，既要外表像，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也要让性格习惯也像。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11" y="1772765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84939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爸爸妈妈写成动物，一定要注意，不能用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侮辱性的语言，否则就是不尊重长辈啦。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写作提纲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24" y="1691225"/>
            <a:ext cx="1543976" cy="1301691"/>
          </a:xfrm>
          <a:prstGeom prst="roundRect">
            <a:avLst/>
          </a:prstGeom>
        </p:spPr>
      </p:pic>
      <p:sp>
        <p:nvSpPr>
          <p:cNvPr id="6" name="文本框 14">
            <a:hlinkClick r:id="" action="ppaction://noaction"/>
          </p:cNvPr>
          <p:cNvSpPr txBox="1"/>
          <p:nvPr/>
        </p:nvSpPr>
        <p:spPr>
          <a:xfrm>
            <a:off x="6836100" y="4630379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第二课时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199" y="-162816"/>
            <a:ext cx="9030801" cy="530912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03122" y="732198"/>
            <a:ext cx="46832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想好自己的作文内容了吗？不要急于下笔，先好好构思，编写好写作提纲。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3962" y="1832481"/>
            <a:ext cx="6556075" cy="28931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你打算写几个家人？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他们各像什么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动物？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他们有怎样的性格特征？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你通过哪些具体事件或者哪几个方面来写他们的特征？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先写谁？再写谁？后写谁？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你打算拟个什么题目？</a:t>
            </a:r>
            <a:endParaRPr lang="en-US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6415" y="388258"/>
            <a:ext cx="3430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679" y="1046847"/>
            <a:ext cx="775885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用动物比喻自己的家人，写出他们的性格特征。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7941" y="840044"/>
            <a:ext cx="1504333" cy="666511"/>
            <a:chOff x="2375756" y="2268826"/>
            <a:chExt cx="1103009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左大括号 1"/>
          <p:cNvSpPr/>
          <p:nvPr/>
        </p:nvSpPr>
        <p:spPr>
          <a:xfrm>
            <a:off x="1514869" y="1030808"/>
            <a:ext cx="270799" cy="3058115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07941" y="2193403"/>
            <a:ext cx="1411430" cy="733058"/>
            <a:chOff x="2098769" y="2334213"/>
            <a:chExt cx="92153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主体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07941" y="3624773"/>
            <a:ext cx="1317701" cy="666511"/>
            <a:chOff x="2375756" y="2268826"/>
            <a:chExt cx="860338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640542" y="1997518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46806" y="1876423"/>
            <a:ext cx="4778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妈妈是变化多端的“奶牛”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爸爸是一只“老鼠”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我是美丽的“花蝴蝶”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93674" y="3731784"/>
            <a:ext cx="5001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回扣题目，说自己很幸福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62862" y="833568"/>
            <a:ext cx="4924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紧扣题目，说我家是个动物园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7170" y="514350"/>
            <a:ext cx="553998" cy="411479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我家是个小小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“动物园”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7941" y="900426"/>
            <a:ext cx="1504333" cy="666511"/>
            <a:chOff x="2375756" y="2268826"/>
            <a:chExt cx="1103009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左大括号 1"/>
          <p:cNvSpPr/>
          <p:nvPr/>
        </p:nvSpPr>
        <p:spPr>
          <a:xfrm>
            <a:off x="1627007" y="1177451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07941" y="2194822"/>
            <a:ext cx="1411430" cy="733058"/>
            <a:chOff x="2098769" y="2334213"/>
            <a:chExt cx="92153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主体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07941" y="3555765"/>
            <a:ext cx="1317701" cy="666511"/>
            <a:chOff x="2375756" y="2268826"/>
            <a:chExt cx="860338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640542" y="1997518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46806" y="1867797"/>
            <a:ext cx="4778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爸爸是名副其实的猪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妈妈是爱唠叨的鸡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我是贪吃火爆的小老虎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93674" y="3602394"/>
            <a:ext cx="5001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回扣题目“妙趣横生”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62862" y="919828"/>
            <a:ext cx="4924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歌颂家庭的幸福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7170" y="514350"/>
            <a:ext cx="553998" cy="411479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妙趣横生的小小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“动物园”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7941" y="986686"/>
            <a:ext cx="1504333" cy="666511"/>
            <a:chOff x="2375756" y="2268826"/>
            <a:chExt cx="1103009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左大括号 1"/>
          <p:cNvSpPr/>
          <p:nvPr/>
        </p:nvSpPr>
        <p:spPr>
          <a:xfrm>
            <a:off x="1627007" y="1186077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07941" y="2203448"/>
            <a:ext cx="1411430" cy="733058"/>
            <a:chOff x="2098769" y="2334213"/>
            <a:chExt cx="92153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主体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07941" y="3486757"/>
            <a:ext cx="1317701" cy="666511"/>
            <a:chOff x="2375756" y="2268826"/>
            <a:chExt cx="860338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640542" y="1988892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46806" y="1876422"/>
            <a:ext cx="4778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妈妈是勤劳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又倔的牛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爸爸是温顺忠诚的狗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我就是一只小老虎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93674" y="3507508"/>
            <a:ext cx="5001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每个人各具特色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62862" y="937080"/>
            <a:ext cx="4924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我家是小小动物园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7170" y="514350"/>
            <a:ext cx="553998" cy="411479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“动物园”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色的狮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 t="21880"/>
          <a:stretch>
            <a:fillRect/>
          </a:stretch>
        </p:blipFill>
        <p:spPr>
          <a:xfrm>
            <a:off x="1" y="0"/>
            <a:ext cx="9144000" cy="5143499"/>
          </a:xfrm>
          <a:prstGeom prst="roundRect">
            <a:avLst>
              <a:gd name="adj" fmla="val 0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快快写起来吧！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1696" y="3770259"/>
            <a:ext cx="7758290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写好之后，和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同桌交换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一下，看看谁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写得最好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45" y="631284"/>
            <a:ext cx="4629510" cy="2925850"/>
          </a:xfrm>
          <a:prstGeom prst="roundRect">
            <a:avLst>
              <a:gd name="adj" fmla="val 5281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作文修改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 descr="图片包含 游戏机, 标志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3514" r="24574" b="24134"/>
          <a:stretch>
            <a:fillRect/>
          </a:stretch>
        </p:blipFill>
        <p:spPr>
          <a:xfrm>
            <a:off x="2147776" y="1678691"/>
            <a:ext cx="1307805" cy="13267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856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4">
            <a:hlinkClick r:id="" action="ppaction://noaction"/>
          </p:cNvPr>
          <p:cNvSpPr txBox="1"/>
          <p:nvPr/>
        </p:nvSpPr>
        <p:spPr>
          <a:xfrm>
            <a:off x="9085" y="325804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b="1" dirty="0" smtClean="0">
                <a:solidFill>
                  <a:schemeClr val="bg1"/>
                </a:solidFill>
              </a:rPr>
              <a:t>第二课时</a:t>
            </a:r>
            <a:endParaRPr kumimoji="1" lang="zh-CN" altLang="en-US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4403" y="1327145"/>
            <a:ext cx="6575548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家是个小小的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动物园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，里面的动物就是我们家的成员啦。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的妈妈是</a:t>
            </a:r>
            <a:r>
              <a:rPr lang="zh-CN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en-US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头</a:t>
            </a:r>
            <a:r>
              <a:rPr lang="zh-CN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脾气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变化多端的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奶牛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她温和的时候总是笑眯眯的，可一发起脾气的时候，就甩出她的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金箍棒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”——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数数了：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二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佳佳，你再不动我数三啦！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不过</a:t>
            </a:r>
            <a:r>
              <a:rPr lang="zh-CN" altLang="en-US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过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一会儿，妈妈就要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雨转晴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</a:t>
            </a:r>
            <a:r>
              <a:rPr lang="zh-CN" altLang="zh-CN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</a:t>
            </a:r>
            <a:r>
              <a:rPr lang="zh-CN" altLang="zh-CN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，她又笑起来了。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0845" y="799353"/>
            <a:ext cx="4388061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我家是个“小小动物园”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702635" y="352397"/>
            <a:ext cx="214737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65634" y="953011"/>
            <a:ext cx="17181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开头扣题，引出下面对家里动物的介绍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00" y="408359"/>
            <a:ext cx="417735" cy="43380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7168551" y="888520"/>
            <a:ext cx="0" cy="39077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171385" y="2295856"/>
            <a:ext cx="17181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联系实际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，用事例具体写妈妈的脾气变化多端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6829" y="575318"/>
            <a:ext cx="6575548" cy="415209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爸爸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是一只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老鼠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。爸爸做事总是偷偷摸摸的。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他说话总是说到一半就跑了，好像怕人家知道似的。他经常偷偷打游戏，几乎玩过电脑上所有的游戏，有时为了打游戏，饭都不吃了。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他的鼻子很灵，妈妈一做好吃的，他立刻就能闻见，不等妈妈说让吃，他早就偷偷饱了口福了。</a:t>
            </a:r>
            <a:endParaRPr lang="zh-CN" alt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是一只美丽的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花蝴蝶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妈妈给我买很多漂亮的花裙子，每次一穿上花裙子，我就会开心地转啊，跳啊，大家都说我是漂亮的花蝴蝶，我听了很开心，跳得更欢了，连走路都蹦蹦跳跳的了。</a:t>
            </a:r>
            <a:r>
              <a:rPr lang="zh-CN" altLang="zh-CN" sz="2000" b="1" kern="5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83636" y="845387"/>
            <a:ext cx="17181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具体写爸爸偷偷摸摸的特点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68551" y="888520"/>
            <a:ext cx="0" cy="39077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180760" y="2999115"/>
            <a:ext cx="17181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从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外形和动作方面描写“我”与花蝴蝶很像，语言生动形象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0354" y="953011"/>
            <a:ext cx="6575548" cy="1382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我们</a:t>
            </a:r>
            <a:r>
              <a:rPr lang="zh-CN" altLang="en-US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家的“动物”虽然不多，可是却很热闹。我觉得我是“动物园”里最幸福的一个，因为爸爸妈妈都很爱我。当然啦，我也很爱我的爸爸妈妈，还有我家的“动物园”。</a:t>
            </a:r>
            <a:endParaRPr lang="zh-CN" altLang="en-US" sz="2000" b="1" kern="5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09515" y="879893"/>
            <a:ext cx="17181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结尾写出了“我”的感受，表达了“我”对家人和家的喜爱之情，突出了文章中心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5064" y="3119217"/>
            <a:ext cx="1872479" cy="896547"/>
            <a:chOff x="1879787" y="4876800"/>
            <a:chExt cx="2338645" cy="1165575"/>
          </a:xfrm>
        </p:grpSpPr>
        <p:sp>
          <p:nvSpPr>
            <p:cNvPr id="10" name="矩形: 圆角 9">
              <a:hlinkClick r:id="rId1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更多例文一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519096" y="3119217"/>
            <a:ext cx="1872479" cy="896547"/>
            <a:chOff x="1879787" y="4876800"/>
            <a:chExt cx="2338645" cy="1165575"/>
          </a:xfrm>
        </p:grpSpPr>
        <p:sp>
          <p:nvSpPr>
            <p:cNvPr id="15" name="矩形: 圆角 14">
              <a:hlinkClick r:id="rId4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更多例文二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cxnSp>
        <p:nvCxnSpPr>
          <p:cNvPr id="17" name="直接连接符 16"/>
          <p:cNvCxnSpPr/>
          <p:nvPr/>
        </p:nvCxnSpPr>
        <p:spPr>
          <a:xfrm>
            <a:off x="7168551" y="888520"/>
            <a:ext cx="0" cy="39077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18387" y="944975"/>
            <a:ext cx="2761562" cy="971816"/>
            <a:chOff x="425421" y="3032567"/>
            <a:chExt cx="2761562" cy="971816"/>
          </a:xfrm>
        </p:grpSpPr>
        <p:sp>
          <p:nvSpPr>
            <p:cNvPr id="6" name="任意多边形 5"/>
            <p:cNvSpPr/>
            <p:nvPr/>
          </p:nvSpPr>
          <p:spPr>
            <a:xfrm>
              <a:off x="425421" y="3032567"/>
              <a:ext cx="2628330" cy="777931"/>
            </a:xfrm>
            <a:custGeom>
              <a:avLst/>
              <a:gdLst>
                <a:gd name="connsiteX0" fmla="*/ 0 w 2423568"/>
                <a:gd name="connsiteY0" fmla="*/ 0 h 777931"/>
                <a:gd name="connsiteX1" fmla="*/ 2423568 w 2423568"/>
                <a:gd name="connsiteY1" fmla="*/ 0 h 777931"/>
                <a:gd name="connsiteX2" fmla="*/ 2423568 w 2423568"/>
                <a:gd name="connsiteY2" fmla="*/ 777931 h 777931"/>
                <a:gd name="connsiteX3" fmla="*/ 0 w 2423568"/>
                <a:gd name="connsiteY3" fmla="*/ 777931 h 777931"/>
                <a:gd name="connsiteX4" fmla="*/ 0 w 2423568"/>
                <a:gd name="connsiteY4" fmla="*/ 0 h 77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3568" h="777931">
                  <a:moveTo>
                    <a:pt x="0" y="0"/>
                  </a:moveTo>
                  <a:lnTo>
                    <a:pt x="2423568" y="0"/>
                  </a:lnTo>
                  <a:lnTo>
                    <a:pt x="2423568" y="777931"/>
                  </a:lnTo>
                  <a:lnTo>
                    <a:pt x="0" y="7779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0" rIns="747310" bIns="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kern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b="1" kern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认真观察</a:t>
              </a:r>
              <a:endParaRPr lang="zh-CN" sz="28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 descr="聊天"/>
            <p:cNvSpPr/>
            <p:nvPr/>
          </p:nvSpPr>
          <p:spPr>
            <a:xfrm>
              <a:off x="2338735" y="3156135"/>
              <a:ext cx="848248" cy="848248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矩形 2"/>
          <p:cNvSpPr/>
          <p:nvPr/>
        </p:nvSpPr>
        <p:spPr>
          <a:xfrm>
            <a:off x="3243752" y="377216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7970" y="1749445"/>
            <a:ext cx="7988060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作者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对家人观察很仔细，妈妈的脾气像“奶牛”，爸爸做事偷偷摸摸像老鼠，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这样就准确地把家人和像的动物对应起来，把家人的特点写得很鲜明突出。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13990" y="962228"/>
            <a:ext cx="2735685" cy="971816"/>
            <a:chOff x="222617" y="168597"/>
            <a:chExt cx="2735685" cy="971816"/>
          </a:xfrm>
        </p:grpSpPr>
        <p:sp>
          <p:nvSpPr>
            <p:cNvPr id="9" name="任意多边形 8"/>
            <p:cNvSpPr/>
            <p:nvPr/>
          </p:nvSpPr>
          <p:spPr>
            <a:xfrm>
              <a:off x="222617" y="168597"/>
              <a:ext cx="2632726" cy="777931"/>
            </a:xfrm>
            <a:custGeom>
              <a:avLst/>
              <a:gdLst>
                <a:gd name="connsiteX0" fmla="*/ 0 w 2423568"/>
                <a:gd name="connsiteY0" fmla="*/ 0 h 777931"/>
                <a:gd name="connsiteX1" fmla="*/ 2423568 w 2423568"/>
                <a:gd name="connsiteY1" fmla="*/ 0 h 777931"/>
                <a:gd name="connsiteX2" fmla="*/ 2423568 w 2423568"/>
                <a:gd name="connsiteY2" fmla="*/ 777931 h 777931"/>
                <a:gd name="connsiteX3" fmla="*/ 0 w 2423568"/>
                <a:gd name="connsiteY3" fmla="*/ 777931 h 777931"/>
                <a:gd name="connsiteX4" fmla="*/ 0 w 2423568"/>
                <a:gd name="connsiteY4" fmla="*/ 0 h 77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3568" h="777931">
                  <a:moveTo>
                    <a:pt x="0" y="0"/>
                  </a:moveTo>
                  <a:lnTo>
                    <a:pt x="2423568" y="0"/>
                  </a:lnTo>
                  <a:lnTo>
                    <a:pt x="2423568" y="777931"/>
                  </a:lnTo>
                  <a:lnTo>
                    <a:pt x="0" y="7779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0" rIns="747310" bIns="0" numCol="1" spcCol="1270" anchor="ctr" anchorCtr="0">
              <a:noAutofit/>
            </a:bodyPr>
            <a:lstStyle/>
            <a:p>
              <a:pPr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en-US" sz="28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.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内容</a:t>
              </a:r>
              <a:r>
                <a:rPr lang="zh-CN" alt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具体</a:t>
              </a:r>
              <a:endParaRPr lang="zh-CN" altLang="en-US" sz="2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椭圆 9" descr="丘陵场景"/>
            <p:cNvSpPr/>
            <p:nvPr/>
          </p:nvSpPr>
          <p:spPr>
            <a:xfrm>
              <a:off x="2110054" y="292165"/>
              <a:ext cx="848248" cy="848248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矩形 2"/>
          <p:cNvSpPr/>
          <p:nvPr/>
        </p:nvSpPr>
        <p:spPr>
          <a:xfrm>
            <a:off x="3243752" y="377216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6980" y="1812539"/>
            <a:ext cx="7910423" cy="19303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分段介绍家人的特点，并用描写，或者是事例，把家人的像动物的地方写得很具体，读后能给人留下很深的印象。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4286" y="962228"/>
            <a:ext cx="2833141" cy="971816"/>
            <a:chOff x="5883215" y="3032567"/>
            <a:chExt cx="2833141" cy="971816"/>
          </a:xfrm>
        </p:grpSpPr>
        <p:sp>
          <p:nvSpPr>
            <p:cNvPr id="11" name="任意多边形 10"/>
            <p:cNvSpPr/>
            <p:nvPr/>
          </p:nvSpPr>
          <p:spPr>
            <a:xfrm>
              <a:off x="5883215" y="3032567"/>
              <a:ext cx="2633164" cy="777931"/>
            </a:xfrm>
            <a:custGeom>
              <a:avLst/>
              <a:gdLst>
                <a:gd name="connsiteX0" fmla="*/ 0 w 2423568"/>
                <a:gd name="connsiteY0" fmla="*/ 0 h 777931"/>
                <a:gd name="connsiteX1" fmla="*/ 2423568 w 2423568"/>
                <a:gd name="connsiteY1" fmla="*/ 0 h 777931"/>
                <a:gd name="connsiteX2" fmla="*/ 2423568 w 2423568"/>
                <a:gd name="connsiteY2" fmla="*/ 777931 h 777931"/>
                <a:gd name="connsiteX3" fmla="*/ 0 w 2423568"/>
                <a:gd name="connsiteY3" fmla="*/ 777931 h 777931"/>
                <a:gd name="connsiteX4" fmla="*/ 0 w 2423568"/>
                <a:gd name="connsiteY4" fmla="*/ 0 h 77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3568" h="777931">
                  <a:moveTo>
                    <a:pt x="0" y="0"/>
                  </a:moveTo>
                  <a:lnTo>
                    <a:pt x="2423568" y="0"/>
                  </a:lnTo>
                  <a:lnTo>
                    <a:pt x="2423568" y="777931"/>
                  </a:lnTo>
                  <a:lnTo>
                    <a:pt x="0" y="7779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0" rIns="747310" bIns="0" numCol="1" spcCol="1270" anchor="ctr" anchorCtr="0">
              <a:noAutofit/>
            </a:bodyPr>
            <a:lstStyle/>
            <a:p>
              <a:pPr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抒发感受</a:t>
              </a:r>
              <a:endParaRPr lang="zh-CN" altLang="en-US" sz="2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椭圆 11" descr="靶心"/>
            <p:cNvSpPr/>
            <p:nvPr/>
          </p:nvSpPr>
          <p:spPr>
            <a:xfrm>
              <a:off x="7868108" y="3156135"/>
              <a:ext cx="848248" cy="848248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矩形 2"/>
          <p:cNvSpPr/>
          <p:nvPr/>
        </p:nvSpPr>
        <p:spPr>
          <a:xfrm>
            <a:off x="3243752" y="377216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6981" y="2079945"/>
            <a:ext cx="7901796" cy="19303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文章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结尾写出了“我”的感受：“动物园”很热闹，“我”很幸福。同时表达了对家人和对“动物园”的喜爱之情，突出了文章中心。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549" y="140233"/>
            <a:ext cx="8650901" cy="50857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74522" y="1042146"/>
            <a:ext cx="45486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请和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同桌交换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作文，根据“评分标准”相互批改。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要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使用作文评改符号，最后得出总分，并写出评价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4"/>
          <a:stretch>
            <a:fillRect/>
          </a:stretch>
        </p:blipFill>
        <p:spPr>
          <a:xfrm>
            <a:off x="0" y="0"/>
            <a:ext cx="9144000" cy="5143500"/>
          </a:xfrm>
          <a:prstGeom prst="roundRect">
            <a:avLst>
              <a:gd name="adj" fmla="val 0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59875" y="763732"/>
            <a:ext cx="399394" cy="361603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    评   价   标   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9269" y="763732"/>
            <a:ext cx="5439642" cy="36160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没有错别字，语句通顺，表达流畅。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用词准确生动，意思表达清楚明确。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文章结构清晰，详略得当，重点突出。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开头能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点明</a:t>
            </a: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主题，结尾能恰当呼应、升华。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文章立意较好，符合主流价值观。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文章主旨明确，有真情实感，抒发手法多样。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语言生动有个性，恰当使用修辞手法。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符合本次作文要求：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能选用恰当的动物来比喻家人。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能够写出相应的性格特征。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能通过具体事件场景表现人物。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语言生动形象，恰当使用修辞手法。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216" y="1272331"/>
            <a:ext cx="72875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老妈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：金丝猴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老妈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特别聪明，不久前才染了金黄色的头发，和金丝猴挺像的。老妈的性格特别暴躁，老发无明火，这一点倒和可爱的金丝猴不大相符。  　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143" y="563693"/>
            <a:ext cx="1500618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评改范例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0014" y="440614"/>
            <a:ext cx="66340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小小动物园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评改前的段落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，读一读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，看看有什么问题吗？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4698" y="3015082"/>
            <a:ext cx="1691250" cy="4421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问题分析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6499" y="3491715"/>
            <a:ext cx="7031002" cy="1200329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段话仅从形似方面把老妈比喻成“金丝猴”，但是没能概括脾气性格，所以还需再换一个动物。最好再说一说这个“动物”的来历和寓意。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2287" y="2117805"/>
            <a:ext cx="7937259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老妈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金毛狮王  　　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老妈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特别聪明，而且不久前才染了金黄色的头发。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本来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是特别符合当金丝猴的，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可是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因为老妈的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性格特别暴躁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，老发无名火，所以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经过我和老爸认真的商量后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，给老妈取名为“金毛狮王”。  　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0012" y="306058"/>
            <a:ext cx="6608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是修改后的段落，和原段落对比一下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，说说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为什么这么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修改？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288" y="1099132"/>
            <a:ext cx="7945885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8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老妈</a:t>
            </a:r>
            <a:r>
              <a:rPr lang="zh-CN" altLang="en-US" sz="1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：金丝猴</a:t>
            </a:r>
            <a:endParaRPr lang="zh-CN" altLang="en-US" sz="18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8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老妈</a:t>
            </a:r>
            <a:r>
              <a:rPr lang="zh-CN" altLang="en-US" sz="1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特别聪明，不久前才染了金黄色的头发，和金丝猴挺像的。老妈的性格特别暴躁，老发无明火，这一点倒和可爱的金丝猴不大相符。  　</a:t>
            </a:r>
            <a:endParaRPr lang="zh-CN" altLang="en-US" sz="18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894" y="1008279"/>
            <a:ext cx="399394" cy="1077218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原段落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892" y="2233975"/>
            <a:ext cx="399394" cy="1662245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评改后段落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6796" y="4158629"/>
            <a:ext cx="8190408" cy="707886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金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毛狮王既符合外在又符合内在，“本来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可是”，巧妙过渡，写出妈妈的暴躁脾气，又指出是父子俩命名，可信度又增加不少。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143" y="417051"/>
            <a:ext cx="1500618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评改范例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64158" y="657459"/>
            <a:ext cx="7174523" cy="3311640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>
            <a:solidFill>
              <a:srgbClr val="BC7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14992" y="951021"/>
            <a:ext cx="429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技巧总结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9246" y="1649213"/>
            <a:ext cx="58924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动物名既要形似，又要神似。</a:t>
            </a:r>
            <a:endParaRPr lang="en-US" altLang="zh-CN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语言上要生动幽默，突出趣味。</a:t>
            </a:r>
            <a:endParaRPr lang="en-US" altLang="zh-CN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结构上一人一段，最后说自己。</a:t>
            </a:r>
            <a:endParaRPr lang="en-US" altLang="zh-CN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对于命名的原因要写得详细一些。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1" t="14997" b="7123"/>
          <a:stretch>
            <a:fillRect/>
          </a:stretch>
        </p:blipFill>
        <p:spPr>
          <a:xfrm>
            <a:off x="0" y="1"/>
            <a:ext cx="9144000" cy="5143500"/>
          </a:xfrm>
          <a:prstGeom prst="roundRect">
            <a:avLst>
              <a:gd name="adj" fmla="val 0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2111023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27600" y1="26000" x2="29800" y2="29000"/>
                        <a14:foregroundMark x1="15200" y1="49200" x2="21000" y2="49600"/>
                        <a14:foregroundMark x1="25000" y1="75400" x2="30800" y2="70200"/>
                        <a14:foregroundMark x1="72000" y1="70600" x2="74600" y2="73800"/>
                        <a14:foregroundMark x1="83000" y1="48800" x2="87600" y2="48800"/>
                        <a14:foregroundMark x1="74000" y1="26400" x2="77600" y2="23600"/>
                        <a14:foregroundMark x1="51400" y1="16200" x2="51800" y2="1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49" y="1464439"/>
            <a:ext cx="1996516" cy="19965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0768"/>
            <a:ext cx="4480300" cy="281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话气泡: 圆角矩形 14"/>
          <p:cNvSpPr/>
          <p:nvPr/>
        </p:nvSpPr>
        <p:spPr>
          <a:xfrm>
            <a:off x="6202618" y="692660"/>
            <a:ext cx="1684062" cy="472273"/>
          </a:xfrm>
          <a:prstGeom prst="wedgeRoundRectCallout">
            <a:avLst>
              <a:gd name="adj1" fmla="val -9010"/>
              <a:gd name="adj2" fmla="val 157742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思路参考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321" y="863589"/>
            <a:ext cx="4140679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小明说：“我的爸爸胖胖的，憨憨的，像一只熊。”小红说：“我的姐姐游泳特别好，在水里像一条自由自在的鱼。”小兰说：“我的爷爷很威严，像一只大老虎。”如果你把自己的家想象成一个“动物园”，是不是很有趣呢？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65827" y="999304"/>
            <a:ext cx="8212351" cy="30931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想一想：你的家人和哪些动物比较像？什么地方像？每天生活在这个“动物园”里，你感觉怎么样？   </a:t>
            </a:r>
            <a:endParaRPr lang="en-US" altLang="zh-CN" sz="26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给家里的每个人都写上一段。写好了读给同桌听，看看有没有不通顺的句子。回家读给家人听，请他们评评写得像不像。</a:t>
            </a:r>
            <a:endParaRPr lang="zh-CN" altLang="en-US" sz="26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34788" y="1169196"/>
            <a:ext cx="6238276" cy="4353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对话气泡: 圆角矩形 26"/>
          <p:cNvSpPr/>
          <p:nvPr/>
        </p:nvSpPr>
        <p:spPr>
          <a:xfrm>
            <a:off x="4866078" y="396528"/>
            <a:ext cx="1698624" cy="472273"/>
          </a:xfrm>
          <a:prstGeom prst="wedgeRoundRectCallout">
            <a:avLst>
              <a:gd name="adj1" fmla="val 13441"/>
              <a:gd name="adj2" fmla="val 107321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写作要点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68002" y="1749631"/>
            <a:ext cx="2267968" cy="4414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话气泡: 圆角矩形 13"/>
          <p:cNvSpPr/>
          <p:nvPr/>
        </p:nvSpPr>
        <p:spPr>
          <a:xfrm>
            <a:off x="7435971" y="1885882"/>
            <a:ext cx="1708030" cy="472273"/>
          </a:xfrm>
          <a:prstGeom prst="wedgeRoundRectCallout">
            <a:avLst>
              <a:gd name="adj1" fmla="val -58421"/>
              <a:gd name="adj2" fmla="val -5888"/>
              <a:gd name="adj3" fmla="val 1666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写作要点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7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399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6673" y="1186755"/>
            <a:ext cx="3948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篇作文是让我们用“动物”来写家人，我们可以从哪些方面进行联想呢？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51b8ae04-196d-470b-8049-aebfc316a2b9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 algn="l">
          <a:defRPr sz="24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3159</Words>
  <Application>WPS 演示</Application>
  <PresentationFormat>全屏显示(16:9)</PresentationFormat>
  <Paragraphs>289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8" baseType="lpstr">
      <vt:lpstr>Arial</vt:lpstr>
      <vt:lpstr>宋体</vt:lpstr>
      <vt:lpstr>Wingdings</vt:lpstr>
      <vt:lpstr>黑体</vt:lpstr>
      <vt:lpstr>幼圆</vt:lpstr>
      <vt:lpstr>微软雅黑</vt:lpstr>
      <vt:lpstr>等线</vt:lpstr>
      <vt:lpstr>Calibri</vt:lpstr>
      <vt:lpstr>Arial Unicode MS</vt:lpstr>
      <vt:lpstr>楷体</vt:lpstr>
      <vt:lpstr>Times New Roman</vt:lpstr>
      <vt:lpstr>仿宋</vt:lpstr>
      <vt:lpstr>Xingkai SC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147</cp:revision>
  <dcterms:created xsi:type="dcterms:W3CDTF">2020-01-30T03:27:00Z</dcterms:created>
  <dcterms:modified xsi:type="dcterms:W3CDTF">2022-11-30T06:40:07Z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44D29367CE1A494FB10B225440F76DB9</vt:lpwstr>
  </property>
  <property fmtid="{D5CDD505-2E9C-101B-9397-08002B2CF9AE}" pid="3" name="KSOProductBuildVer">
    <vt:lpwstr>2052-11.1.0.12763</vt:lpwstr>
  </property>
</Properties>
</file>