
<file path=[Content_Types].xml><?xml version="1.0" encoding="utf-8"?>
<Types xmlns="http://schemas.openxmlformats.org/package/2006/content-types">
  <Default Extension="png" ContentType="image/png"/>
  <Default Extension="emf" ContentType="image/x-emf"/>
  <Default Extension="wdp" ContentType="image/vnd.ms-photo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  <p:sldMasterId id="2147483656" r:id="rId3"/>
  </p:sldMasterIdLst>
  <p:notesMasterIdLst>
    <p:notesMasterId r:id="rId6"/>
  </p:notesMasterIdLst>
  <p:handoutMasterIdLst>
    <p:handoutMasterId r:id="rId36"/>
  </p:handoutMasterIdLst>
  <p:sldIdLst>
    <p:sldId id="545" r:id="rId4"/>
    <p:sldId id="1061" r:id="rId5"/>
    <p:sldId id="1031" r:id="rId7"/>
    <p:sldId id="1060" r:id="rId8"/>
    <p:sldId id="988" r:id="rId9"/>
    <p:sldId id="989" r:id="rId10"/>
    <p:sldId id="992" r:id="rId11"/>
    <p:sldId id="1062" r:id="rId12"/>
    <p:sldId id="1099" r:id="rId13"/>
    <p:sldId id="1098" r:id="rId14"/>
    <p:sldId id="1097" r:id="rId15"/>
    <p:sldId id="993" r:id="rId16"/>
    <p:sldId id="1100" r:id="rId17"/>
    <p:sldId id="1063" r:id="rId18"/>
    <p:sldId id="1064" r:id="rId19"/>
    <p:sldId id="1065" r:id="rId20"/>
    <p:sldId id="1132" r:id="rId21"/>
    <p:sldId id="1133" r:id="rId22"/>
    <p:sldId id="997" r:id="rId23"/>
    <p:sldId id="1000" r:id="rId24"/>
    <p:sldId id="1101" r:id="rId25"/>
    <p:sldId id="1127" r:id="rId26"/>
    <p:sldId id="1068" r:id="rId27"/>
    <p:sldId id="1001" r:id="rId28"/>
    <p:sldId id="1002" r:id="rId29"/>
    <p:sldId id="1154" r:id="rId30"/>
    <p:sldId id="1069" r:id="rId31"/>
    <p:sldId id="1131" r:id="rId32"/>
    <p:sldId id="1130" r:id="rId33"/>
    <p:sldId id="1004" r:id="rId34"/>
    <p:sldId id="1005" r:id="rId3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0"/>
    </p:embeddedFont>
    <p:embeddedFont>
      <p:font typeface="楷体" panose="02010609060101010101" charset="-122"/>
      <p:regular r:id="rId41"/>
    </p:embeddedFont>
    <p:embeddedFont>
      <p:font typeface="微软雅黑" panose="020B0503020204020204" charset="-122"/>
      <p:regular r:id="rId42"/>
    </p:embeddedFont>
    <p:embeddedFont>
      <p:font typeface="Calibri" panose="020F0502020204030204" charset="0"/>
      <p:regular r:id="rId43"/>
      <p:bold r:id="rId44"/>
      <p:italic r:id="rId45"/>
      <p:boldItalic r:id="rId46"/>
    </p:embeddedFont>
    <p:embeddedFont>
      <p:font typeface="汉语拼音" panose="020B0604020202020204" charset="0"/>
      <p:regular r:id="rId47"/>
    </p:embeddedFont>
    <p:embeddedFont>
      <p:font typeface="仿宋" panose="02010609060101010101" pitchFamily="49" charset="-122"/>
      <p:regular r:id="rId48"/>
    </p:embeddedFont>
  </p:embeddedFontLst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20CEB7BA-57BC-404C-9576-6A7C589B65E2}">
          <p14:sldIdLst>
            <p14:sldId id="545"/>
            <p14:sldId id="1061"/>
            <p14:sldId id="1031"/>
            <p14:sldId id="1060"/>
            <p14:sldId id="988"/>
            <p14:sldId id="989"/>
            <p14:sldId id="992"/>
            <p14:sldId id="1062"/>
            <p14:sldId id="1099"/>
            <p14:sldId id="1098"/>
            <p14:sldId id="1097"/>
            <p14:sldId id="993"/>
            <p14:sldId id="1100"/>
            <p14:sldId id="1063"/>
            <p14:sldId id="1064"/>
            <p14:sldId id="1065"/>
            <p14:sldId id="1132"/>
            <p14:sldId id="1133"/>
            <p14:sldId id="997"/>
            <p14:sldId id="1000"/>
            <p14:sldId id="1101"/>
            <p14:sldId id="1127"/>
            <p14:sldId id="1068"/>
            <p14:sldId id="1001"/>
            <p14:sldId id="1002"/>
            <p14:sldId id="1154"/>
            <p14:sldId id="1069"/>
            <p14:sldId id="1131"/>
            <p14:sldId id="1130"/>
            <p14:sldId id="1004"/>
            <p14:sldId id="100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6060"/>
    <a:srgbClr val="FF9F9F"/>
    <a:srgbClr val="FF6600"/>
    <a:srgbClr val="FF0000"/>
    <a:srgbClr val="2E2ED0"/>
    <a:srgbClr val="0070C0"/>
    <a:srgbClr val="009900"/>
    <a:srgbClr val="FF9933"/>
    <a:srgbClr val="FFB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86" autoAdjust="0"/>
    <p:restoredTop sz="94660"/>
  </p:normalViewPr>
  <p:slideViewPr>
    <p:cSldViewPr>
      <p:cViewPr>
        <p:scale>
          <a:sx n="100" d="100"/>
          <a:sy n="100" d="100"/>
        </p:scale>
        <p:origin x="-966" y="-2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285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9" Type="http://schemas.openxmlformats.org/officeDocument/2006/relationships/tags" Target="tags/tag2.xml"/><Relationship Id="rId48" Type="http://schemas.openxmlformats.org/officeDocument/2006/relationships/font" Target="fonts/font9.fntdata"/><Relationship Id="rId47" Type="http://schemas.openxmlformats.org/officeDocument/2006/relationships/font" Target="fonts/font8.fntdata"/><Relationship Id="rId46" Type="http://schemas.openxmlformats.org/officeDocument/2006/relationships/font" Target="fonts/font7.fntdata"/><Relationship Id="rId45" Type="http://schemas.openxmlformats.org/officeDocument/2006/relationships/font" Target="fonts/font6.fntdata"/><Relationship Id="rId44" Type="http://schemas.openxmlformats.org/officeDocument/2006/relationships/font" Target="fonts/font5.fntdata"/><Relationship Id="rId43" Type="http://schemas.openxmlformats.org/officeDocument/2006/relationships/font" Target="fonts/font4.fntdata"/><Relationship Id="rId42" Type="http://schemas.openxmlformats.org/officeDocument/2006/relationships/font" Target="fonts/font3.fntdata"/><Relationship Id="rId41" Type="http://schemas.openxmlformats.org/officeDocument/2006/relationships/font" Target="fonts/font2.fntdata"/><Relationship Id="rId40" Type="http://schemas.openxmlformats.org/officeDocument/2006/relationships/font" Target="fonts/font1.fntdata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2EC719-7A77-4601-83F2-2D6597F436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1" Type="http://schemas.openxmlformats.org/officeDocument/2006/relationships/theme" Target="../theme/theme2.xml"/><Relationship Id="rId10" Type="http://schemas.microsoft.com/office/2007/relationships/hdphoto" Target="../media/image3.wdp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029" y="87489"/>
            <a:ext cx="1026274" cy="48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 userDrawn="1"/>
        </p:nvGrpSpPr>
        <p:grpSpPr>
          <a:xfrm>
            <a:off x="1" y="93663"/>
            <a:ext cx="2771800" cy="276999"/>
            <a:chOff x="1" y="93663"/>
            <a:chExt cx="2771800" cy="276999"/>
          </a:xfrm>
        </p:grpSpPr>
        <p:sp>
          <p:nvSpPr>
            <p:cNvPr id="17" name="矩形 16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rgbClr val="00B9FA">
                    <a:lumMod val="60000"/>
                    <a:lumOff val="40000"/>
                  </a:srgbClr>
                </a:gs>
                <a:gs pos="97000">
                  <a:sysClr val="window" lastClr="FFFFFF">
                    <a:alpha val="0"/>
                  </a:sysClr>
                </a:gs>
                <a:gs pos="70000">
                  <a:srgbClr val="00B9FA">
                    <a:lumMod val="40000"/>
                    <a:lumOff val="60000"/>
                    <a:alpha val="76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endParaRPr>
            </a:p>
          </p:txBody>
        </p:sp>
        <p:sp>
          <p:nvSpPr>
            <p:cNvPr id="18" name="文本框 10"/>
            <p:cNvSpPr txBox="1"/>
            <p:nvPr userDrawn="1"/>
          </p:nvSpPr>
          <p:spPr>
            <a:xfrm>
              <a:off x="193675" y="93663"/>
              <a:ext cx="800219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语文园地</a:t>
              </a:r>
              <a:endParaRPr kumimoji="1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034" y="4768096"/>
            <a:ext cx="2133933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22C2E-CAB4-4932-B1DA-131F1D28A51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5029" y="87489"/>
            <a:ext cx="1026274" cy="489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wzsdth\Desktop\图片1_副本.jpg"/>
          <p:cNvPicPr>
            <a:picLocks noChangeAspect="1" noChangeArrowheads="1"/>
          </p:cNvPicPr>
          <p:nvPr userDrawn="1"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1375" r="100000">
                        <a14:foregroundMark x1="5000" y1="87075" x2="27125" y2="8639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795" y="3467375"/>
            <a:ext cx="9163795" cy="167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 userDrawn="1"/>
        </p:nvGrpSpPr>
        <p:grpSpPr>
          <a:xfrm>
            <a:off x="1" y="93663"/>
            <a:ext cx="2771800" cy="276999"/>
            <a:chOff x="1" y="93663"/>
            <a:chExt cx="2771800" cy="276999"/>
          </a:xfrm>
        </p:grpSpPr>
        <p:sp>
          <p:nvSpPr>
            <p:cNvPr id="17" name="矩形 16"/>
            <p:cNvSpPr/>
            <p:nvPr userDrawn="1"/>
          </p:nvSpPr>
          <p:spPr>
            <a:xfrm flipH="1">
              <a:off x="1" y="123478"/>
              <a:ext cx="2771800" cy="216000"/>
            </a:xfrm>
            <a:prstGeom prst="rect">
              <a:avLst/>
            </a:prstGeom>
            <a:gradFill flip="none" rotWithShape="1">
              <a:gsLst>
                <a:gs pos="40000">
                  <a:srgbClr val="00B9FA">
                    <a:lumMod val="60000"/>
                    <a:lumOff val="40000"/>
                  </a:srgbClr>
                </a:gs>
                <a:gs pos="97000">
                  <a:sysClr val="window" lastClr="FFFFFF">
                    <a:alpha val="0"/>
                  </a:sysClr>
                </a:gs>
                <a:gs pos="70000">
                  <a:srgbClr val="00B9FA">
                    <a:lumMod val="40000"/>
                    <a:lumOff val="60000"/>
                    <a:alpha val="76000"/>
                  </a:srgb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kumimoji="1" lang="zh-CN" altLang="en-US" kern="0">
                <a:solidFill>
                  <a:sysClr val="window" lastClr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" name="文本框 10"/>
            <p:cNvSpPr txBox="1"/>
            <p:nvPr userDrawn="1"/>
          </p:nvSpPr>
          <p:spPr>
            <a:xfrm>
              <a:off x="193675" y="93663"/>
              <a:ext cx="800219" cy="27699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zh-CN" altLang="en-US" sz="1200" kern="0" dirty="0" smtClean="0">
                  <a:solidFill>
                    <a:sysClr val="windowText" lastClr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语文园地</a:t>
              </a:r>
              <a:endParaRPr kumimoji="1" lang="zh-CN" altLang="en-US" sz="1200" kern="0" dirty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ransition/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.xml"/><Relationship Id="rId3" Type="http://schemas.openxmlformats.org/officeDocument/2006/relationships/slide" Target="slide20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23.wdp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91Q58PICtZ5_1024[1]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6858" t="12756" r="13882" b="27205"/>
          <a:stretch>
            <a:fillRect/>
          </a:stretch>
        </p:blipFill>
        <p:spPr>
          <a:xfrm>
            <a:off x="420672" y="1203598"/>
            <a:ext cx="2519756" cy="218442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60103" y="3501033"/>
            <a:ext cx="309880" cy="2990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1350"/>
          </a:p>
        </p:txBody>
      </p:sp>
      <p:sp>
        <p:nvSpPr>
          <p:cNvPr id="7" name="矩形 6"/>
          <p:cNvSpPr/>
          <p:nvPr/>
        </p:nvSpPr>
        <p:spPr>
          <a:xfrm>
            <a:off x="2670448" y="1613078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lstStyle/>
          <a:p>
            <a:pPr algn="ctr"/>
            <a:r>
              <a:rPr lang="zh-CN" altLang="en-US" sz="7200" b="1" dirty="0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语文园地</a:t>
            </a:r>
            <a:endParaRPr lang="zh-CN" altLang="en-US" sz="7200" b="1" dirty="0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1"/>
          <p:cNvSpPr txBox="1"/>
          <p:nvPr/>
        </p:nvSpPr>
        <p:spPr>
          <a:xfrm>
            <a:off x="3149" y="123478"/>
            <a:ext cx="270233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语文  </a:t>
            </a:r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r>
              <a:rPr kumimoji="1"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年级  上册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14" descr="09758PICqUQ_1024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0232" y="468153"/>
            <a:ext cx="1470890" cy="1470890"/>
          </a:xfrm>
          <a:prstGeom prst="rect">
            <a:avLst/>
          </a:prstGeom>
        </p:spPr>
      </p:pic>
      <p:sp>
        <p:nvSpPr>
          <p:cNvPr id="11" name="文本框 15">
            <a:hlinkClick r:id="" action="ppaction://hlinkshowjump?jump=nextslide"/>
          </p:cNvPr>
          <p:cNvSpPr txBox="1"/>
          <p:nvPr/>
        </p:nvSpPr>
        <p:spPr>
          <a:xfrm>
            <a:off x="5138508" y="3147814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第一课时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16" name="iconfont-1191-870150"/>
          <p:cNvSpPr>
            <a:spLocks noChangeAspect="1"/>
          </p:cNvSpPr>
          <p:nvPr/>
        </p:nvSpPr>
        <p:spPr bwMode="auto">
          <a:xfrm>
            <a:off x="7537843" y="3258752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7" name="iconfont-1191-870150"/>
          <p:cNvSpPr>
            <a:spLocks noChangeAspect="1"/>
          </p:cNvSpPr>
          <p:nvPr/>
        </p:nvSpPr>
        <p:spPr bwMode="auto">
          <a:xfrm rot="10800000">
            <a:off x="5004049" y="3258753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8" name="文本框 15">
            <a:hlinkClick r:id="rId3" action="ppaction://hlinksldjump"/>
          </p:cNvPr>
          <p:cNvSpPr txBox="1"/>
          <p:nvPr/>
        </p:nvSpPr>
        <p:spPr>
          <a:xfrm>
            <a:off x="5138508" y="3909877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第二课时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19" name="iconfont-1191-870150"/>
          <p:cNvSpPr>
            <a:spLocks noChangeAspect="1"/>
          </p:cNvSpPr>
          <p:nvPr/>
        </p:nvSpPr>
        <p:spPr bwMode="auto">
          <a:xfrm>
            <a:off x="7537843" y="4020815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 rot="10800000">
            <a:off x="5004049" y="402081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72200" y="3617127"/>
            <a:ext cx="2569835" cy="1526373"/>
          </a:xfrm>
          <a:prstGeom prst="round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2275" y="1025317"/>
            <a:ext cx="707811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我们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</a:rPr>
              <a:t>提出的问题可能比较多，但并不意味着越多越好。因此，我们还需要进行比较，根据文章的需要筛选出最值得思考的问题，加深对文章的理解。</a:t>
            </a:r>
            <a:endParaRPr lang="zh-CN" altLang="en-US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555" y="1347614"/>
            <a:ext cx="2050415" cy="26466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1720" y="1131590"/>
            <a:ext cx="5665043" cy="2603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敢于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提问、善于提问是一种非常重要的学习习惯，学习伙伴提醒我们以后也要多用提问策略进行阅读，这是我们努力的方向。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/>
          <p:nvPr/>
        </p:nvSpPr>
        <p:spPr>
          <a:xfrm>
            <a:off x="460045" y="528126"/>
            <a:ext cx="21382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>
                <a:latin typeface="造字工房悦黑演示版常规体" pitchFamily="50" charset="-122"/>
                <a:ea typeface="造字工房悦黑演示版常规体" pitchFamily="50" charset="-122"/>
              </a:rPr>
              <a:t>识字加油站</a:t>
            </a:r>
            <a:endParaRPr lang="zh-CN" altLang="en-US" sz="3000" b="1" dirty="0"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-166644" y="294380"/>
            <a:ext cx="2685552" cy="837210"/>
            <a:chOff x="-264385" y="-76879"/>
            <a:chExt cx="3580176" cy="1116105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10" t="64450" r="63336" b="-6857"/>
            <a:stretch>
              <a:fillRect/>
            </a:stretch>
          </p:blipFill>
          <p:spPr>
            <a:xfrm>
              <a:off x="-264385" y="-76879"/>
              <a:ext cx="1152128" cy="914751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55913" y="1563638"/>
            <a:ext cx="2050415" cy="26466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3688" y="1347614"/>
            <a:ext cx="63367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认识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新朋友，不忘老朋友。识字加油站又迎来了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12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位客人，他们和老朋友们手牵手，排着整齐的队列，向我们走来了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。和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他们打打招呼吧。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89915" y="3561859"/>
            <a:ext cx="7964170" cy="954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+mn-ea"/>
                <a:sym typeface="+mn-ea"/>
              </a:rPr>
              <a:t> </a:t>
            </a:r>
            <a:r>
              <a:rPr lang="en-US" altLang="zh-CN" sz="2800" b="1" dirty="0" smtClean="0">
                <a:latin typeface="+mn-ea"/>
                <a:sym typeface="+mn-ea"/>
              </a:rPr>
              <a:t>   </a:t>
            </a:r>
            <a:r>
              <a:rPr lang="zh-CN" altLang="en-US" sz="2800" b="1" dirty="0" smtClean="0">
                <a:latin typeface="+mn-ea"/>
                <a:cs typeface="微软雅黑" panose="020B0503020204020204" charset="-122"/>
              </a:rPr>
              <a:t>注意</a:t>
            </a:r>
            <a:r>
              <a:rPr lang="zh-CN" altLang="en-US" sz="2800" b="1" dirty="0">
                <a:latin typeface="+mn-ea"/>
                <a:cs typeface="微软雅黑" panose="020B0503020204020204" charset="-122"/>
              </a:rPr>
              <a:t>读准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微软雅黑" panose="020B0503020204020204" charset="-122"/>
              </a:rPr>
              <a:t>驻、钞、账、樟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微软雅黑" panose="020B0503020204020204" charset="-122"/>
              </a:rPr>
              <a:t>”</a:t>
            </a:r>
            <a:r>
              <a:rPr lang="zh-CN" altLang="en-US" sz="2800" b="1" dirty="0">
                <a:latin typeface="+mn-ea"/>
                <a:cs typeface="微软雅黑" panose="020B0503020204020204" charset="-122"/>
              </a:rPr>
              <a:t>等四个字的声调发音以及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  <a:cs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  <a:cs typeface="微软雅黑" panose="020B0503020204020204" charset="-122"/>
              </a:rPr>
              <a:t>培、媒、猾</a:t>
            </a:r>
            <a:r>
              <a:rPr lang="en-US" altLang="zh-CN" sz="2800" b="1" dirty="0">
                <a:latin typeface="+mn-ea"/>
                <a:cs typeface="微软雅黑" panose="020B0503020204020204" charset="-122"/>
              </a:rPr>
              <a:t>”</a:t>
            </a:r>
            <a:r>
              <a:rPr lang="zh-CN" altLang="en-US" sz="2800" b="1" dirty="0">
                <a:latin typeface="+mn-ea"/>
                <a:cs typeface="微软雅黑" panose="020B0503020204020204" charset="-122"/>
              </a:rPr>
              <a:t>三个字的声调。</a:t>
            </a:r>
            <a:endParaRPr lang="zh-CN" altLang="en-US" sz="2800" b="1" dirty="0">
              <a:latin typeface="+mn-ea"/>
              <a:cs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03649" y="1564799"/>
            <a:ext cx="6480719" cy="43243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驻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钞   培   赌   媒   氛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5669" y="1041579"/>
            <a:ext cx="6172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汉语拼音" panose="020B0604020202020204" charset="0"/>
                <a:cs typeface="汉语拼音" panose="020B0604020202020204" charset="0"/>
              </a:rPr>
              <a:t>  </a:t>
            </a:r>
            <a:r>
              <a:rPr lang="en-US" altLang="zh-CN" sz="2800" dirty="0" err="1">
                <a:latin typeface="汉语拼音" panose="020B0604020202020204" charset="0"/>
                <a:cs typeface="汉语拼音" panose="020B0604020202020204" charset="0"/>
              </a:rPr>
              <a:t>zhù</a:t>
            </a:r>
            <a:r>
              <a:rPr lang="en-US" altLang="zh-CN" sz="2800" dirty="0">
                <a:latin typeface="汉语拼音" panose="020B0604020202020204" charset="0"/>
                <a:cs typeface="汉语拼音" panose="020B0604020202020204" charset="0"/>
              </a:rPr>
              <a:t>  </a:t>
            </a:r>
            <a:r>
              <a:rPr lang="en-US" altLang="zh-CN" sz="2800" dirty="0" smtClean="0">
                <a:latin typeface="汉语拼音" panose="020B0604020202020204" charset="0"/>
                <a:cs typeface="汉语拼音" panose="020B0604020202020204" charset="0"/>
              </a:rPr>
              <a:t> </a:t>
            </a:r>
            <a:r>
              <a:rPr lang="en-US" altLang="zh-CN" sz="2800" dirty="0" err="1" smtClean="0">
                <a:latin typeface="汉语拼音" panose="020B0604020202020204" charset="0"/>
                <a:cs typeface="汉语拼音" panose="020B0604020202020204" charset="0"/>
              </a:rPr>
              <a:t>chāo</a:t>
            </a:r>
            <a:r>
              <a:rPr lang="en-US" altLang="zh-CN" sz="2800" dirty="0" smtClean="0">
                <a:latin typeface="汉语拼音" panose="020B0604020202020204" charset="0"/>
                <a:cs typeface="汉语拼音" panose="020B0604020202020204" charset="0"/>
              </a:rPr>
              <a:t>    </a:t>
            </a:r>
            <a:r>
              <a:rPr lang="en-US" altLang="zh-CN" sz="2800" dirty="0" err="1" smtClean="0">
                <a:latin typeface="汉语拼音" panose="020B0604020202020204" charset="0"/>
                <a:cs typeface="汉语拼音" panose="020B0604020202020204" charset="0"/>
              </a:rPr>
              <a:t>péi</a:t>
            </a:r>
            <a:r>
              <a:rPr lang="en-US" altLang="zh-CN" sz="2800" dirty="0" smtClean="0">
                <a:latin typeface="汉语拼音" panose="020B0604020202020204" charset="0"/>
                <a:cs typeface="汉语拼音" panose="020B0604020202020204" charset="0"/>
              </a:rPr>
              <a:t>     </a:t>
            </a:r>
            <a:r>
              <a:rPr lang="en-US" altLang="zh-CN" sz="2800" dirty="0" err="1" smtClean="0">
                <a:latin typeface="汉语拼音" panose="020B0604020202020204" charset="0"/>
                <a:cs typeface="汉语拼音" panose="020B0604020202020204" charset="0"/>
              </a:rPr>
              <a:t>dǔ</a:t>
            </a:r>
            <a:r>
              <a:rPr lang="en-US" altLang="zh-CN" sz="2800" dirty="0" smtClean="0">
                <a:latin typeface="汉语拼音" panose="020B0604020202020204" charset="0"/>
                <a:cs typeface="汉语拼音" panose="020B0604020202020204" charset="0"/>
              </a:rPr>
              <a:t>      </a:t>
            </a:r>
            <a:r>
              <a:rPr lang="en-US" altLang="zh-CN" sz="2800" dirty="0" err="1" smtClean="0">
                <a:latin typeface="汉语拼音" panose="020B0604020202020204" charset="0"/>
                <a:cs typeface="汉语拼音" panose="020B0604020202020204" charset="0"/>
              </a:rPr>
              <a:t>méi</a:t>
            </a:r>
            <a:r>
              <a:rPr lang="en-US" altLang="zh-CN" sz="2800" dirty="0" smtClean="0">
                <a:latin typeface="汉语拼音" panose="020B0604020202020204" charset="0"/>
                <a:cs typeface="汉语拼音" panose="020B0604020202020204" charset="0"/>
              </a:rPr>
              <a:t>   </a:t>
            </a:r>
            <a:r>
              <a:rPr lang="en-US" altLang="zh-CN" sz="2800" dirty="0" err="1" smtClean="0">
                <a:latin typeface="汉语拼音" panose="020B0604020202020204" charset="0"/>
                <a:cs typeface="汉语拼音" panose="020B0604020202020204" charset="0"/>
              </a:rPr>
              <a:t>fēn</a:t>
            </a:r>
            <a:endParaRPr lang="en-US" altLang="zh-CN" sz="2800" dirty="0">
              <a:latin typeface="汉语拼音" panose="020B0604020202020204" charset="0"/>
              <a:cs typeface="汉语拼音" panose="020B0604020202020204" charset="0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1539039" y="2147577"/>
            <a:ext cx="619268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err="1" smtClean="0">
                <a:latin typeface="汉语拼音" panose="020B0604020202020204" charset="0"/>
                <a:cs typeface="汉语拼音" panose="020B0604020202020204" charset="0"/>
              </a:rPr>
              <a:t>zhàng</a:t>
            </a:r>
            <a:r>
              <a:rPr lang="en-US" altLang="zh-CN" sz="2800" b="1" dirty="0" smtClean="0">
                <a:latin typeface="汉语拼音" panose="020B0604020202020204" charset="0"/>
                <a:cs typeface="汉语拼音" panose="020B0604020202020204" charset="0"/>
              </a:rPr>
              <a:t>   </a:t>
            </a:r>
            <a:r>
              <a:rPr lang="en-US" altLang="zh-CN" sz="2800" b="1" dirty="0" err="1">
                <a:latin typeface="汉语拼音" panose="020B0604020202020204" charset="0"/>
                <a:cs typeface="汉语拼音" panose="020B0604020202020204" charset="0"/>
              </a:rPr>
              <a:t>hè</a:t>
            </a:r>
            <a:r>
              <a:rPr lang="en-US" altLang="zh-CN" sz="2800" b="1" dirty="0">
                <a:latin typeface="汉语拼音" panose="020B0604020202020204" charset="0"/>
                <a:cs typeface="汉语拼音" panose="020B0604020202020204" charset="0"/>
              </a:rPr>
              <a:t>  </a:t>
            </a:r>
            <a:r>
              <a:rPr lang="en-US" altLang="zh-CN" sz="2800" b="1" dirty="0" smtClean="0">
                <a:latin typeface="汉语拼音" panose="020B0604020202020204" charset="0"/>
                <a:cs typeface="汉语拼音" panose="020B0604020202020204" charset="0"/>
              </a:rPr>
              <a:t> </a:t>
            </a:r>
            <a:r>
              <a:rPr lang="en-US" altLang="zh-CN" sz="2800" b="1" dirty="0" err="1" smtClean="0">
                <a:latin typeface="汉语拼音" panose="020B0604020202020204" charset="0"/>
                <a:cs typeface="汉语拼音" panose="020B0604020202020204" charset="0"/>
              </a:rPr>
              <a:t>zhāng</a:t>
            </a:r>
            <a:r>
              <a:rPr lang="en-US" altLang="zh-CN" sz="2800" b="1" dirty="0" smtClean="0">
                <a:latin typeface="汉语拼音" panose="020B0604020202020204" charset="0"/>
                <a:cs typeface="汉语拼音" panose="020B0604020202020204" charset="0"/>
              </a:rPr>
              <a:t> </a:t>
            </a:r>
            <a:r>
              <a:rPr lang="en-US" altLang="zh-CN" sz="2800" b="1" dirty="0" err="1">
                <a:latin typeface="汉语拼音" panose="020B0604020202020204" charset="0"/>
                <a:cs typeface="汉语拼音" panose="020B0604020202020204" charset="0"/>
              </a:rPr>
              <a:t>gàng</a:t>
            </a:r>
            <a:r>
              <a:rPr lang="en-US" altLang="zh-CN" sz="2800" b="1" dirty="0">
                <a:latin typeface="汉语拼音" panose="020B0604020202020204" charset="0"/>
                <a:cs typeface="汉语拼音" panose="020B0604020202020204" charset="0"/>
              </a:rPr>
              <a:t> </a:t>
            </a:r>
            <a:r>
              <a:rPr lang="en-US" altLang="zh-CN" sz="2800" b="1" dirty="0" smtClean="0">
                <a:latin typeface="汉语拼音" panose="020B0604020202020204" charset="0"/>
                <a:cs typeface="汉语拼音" panose="020B0604020202020204" charset="0"/>
              </a:rPr>
              <a:t>  </a:t>
            </a:r>
            <a:r>
              <a:rPr lang="en-US" altLang="zh-CN" sz="2800" b="1" dirty="0" err="1" smtClean="0">
                <a:latin typeface="汉语拼音" panose="020B0604020202020204" charset="0"/>
                <a:cs typeface="汉语拼音" panose="020B0604020202020204" charset="0"/>
              </a:rPr>
              <a:t>jiǎo</a:t>
            </a:r>
            <a:r>
              <a:rPr lang="en-US" altLang="zh-CN" sz="2800" b="1" dirty="0" smtClean="0">
                <a:latin typeface="汉语拼音" panose="020B0604020202020204" charset="0"/>
                <a:cs typeface="汉语拼音" panose="020B0604020202020204" charset="0"/>
              </a:rPr>
              <a:t>   </a:t>
            </a:r>
            <a:r>
              <a:rPr lang="en-US" altLang="zh-CN" sz="2800" b="1" dirty="0" err="1" smtClean="0">
                <a:latin typeface="汉语拼音" panose="020B0604020202020204" charset="0"/>
                <a:cs typeface="汉语拼音" panose="020B0604020202020204" charset="0"/>
              </a:rPr>
              <a:t>huá</a:t>
            </a:r>
            <a:endParaRPr lang="en-US" altLang="zh-CN" sz="2800" b="1" dirty="0">
              <a:latin typeface="汉语拼音" panose="020B0604020202020204" charset="0"/>
              <a:cs typeface="汉语拼音" panose="020B060402020202020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95023" y="2699204"/>
            <a:ext cx="6480719" cy="43243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账 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贺   樟   杠   狡  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猾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563888" y="195486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  <a:sym typeface="+mn-ea"/>
              </a:rPr>
              <a:t>自由认读</a:t>
            </a:r>
            <a:endParaRPr lang="zh-CN" altLang="en-US" sz="2000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1115616" y="987574"/>
            <a:ext cx="67601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191937" y="3291830"/>
            <a:ext cx="676012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圆角矩形 53"/>
          <p:cNvSpPr/>
          <p:nvPr/>
        </p:nvSpPr>
        <p:spPr>
          <a:xfrm>
            <a:off x="211352" y="2762250"/>
            <a:ext cx="5440768" cy="182572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圆角矩形 51"/>
          <p:cNvSpPr/>
          <p:nvPr/>
        </p:nvSpPr>
        <p:spPr>
          <a:xfrm>
            <a:off x="67336" y="792510"/>
            <a:ext cx="5904656" cy="182572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3" name="组合 52"/>
          <p:cNvGrpSpPr/>
          <p:nvPr/>
        </p:nvGrpSpPr>
        <p:grpSpPr>
          <a:xfrm>
            <a:off x="5872257" y="30371"/>
            <a:ext cx="3124071" cy="1348078"/>
            <a:chOff x="6163945" y="-464"/>
            <a:chExt cx="2980055" cy="1204062"/>
          </a:xfrm>
        </p:grpSpPr>
        <p:sp>
          <p:nvSpPr>
            <p:cNvPr id="15" name="云形标注 14"/>
            <p:cNvSpPr/>
            <p:nvPr/>
          </p:nvSpPr>
          <p:spPr>
            <a:xfrm>
              <a:off x="6163945" y="-464"/>
              <a:ext cx="2980055" cy="1204062"/>
            </a:xfrm>
            <a:prstGeom prst="cloudCallout">
              <a:avLst>
                <a:gd name="adj1" fmla="val -49891"/>
                <a:gd name="adj2" fmla="val 91802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444208" y="245596"/>
              <a:ext cx="2699792" cy="632262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仔细</a:t>
              </a:r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观察这两组生字，你发现了什么？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4672" y="769638"/>
            <a:ext cx="5832648" cy="1802112"/>
            <a:chOff x="899592" y="284746"/>
            <a:chExt cx="5832648" cy="1802112"/>
          </a:xfrm>
        </p:grpSpPr>
        <p:sp>
          <p:nvSpPr>
            <p:cNvPr id="3" name="TextBox 2"/>
            <p:cNvSpPr txBox="1"/>
            <p:nvPr/>
          </p:nvSpPr>
          <p:spPr>
            <a:xfrm>
              <a:off x="899592" y="699542"/>
              <a:ext cx="56886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</a:rPr>
                <a:t>注</a:t>
              </a: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</a:rPr>
                <a:t>——</a:t>
              </a: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</a:rPr>
                <a:t>驻   抄</a:t>
              </a: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</a:rPr>
                <a:t>——</a:t>
              </a: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</a:rPr>
                <a:t>钞   赔</a:t>
              </a: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</a:rPr>
                <a:t>——</a:t>
              </a: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</a:rPr>
                <a:t>培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99592" y="1563638"/>
              <a:ext cx="56886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堵</a:t>
              </a: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</a:rPr>
                <a:t>——</a:t>
              </a: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</a:rPr>
                <a:t>赌   煤</a:t>
              </a: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</a:rPr>
                <a:t>——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媒</a:t>
              </a: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</a:rPr>
                <a:t>   芬</a:t>
              </a: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</a:rPr>
                <a:t>——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氛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933372" y="284746"/>
              <a:ext cx="88773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latin typeface="汉语拼音" panose="020B0604020202020204" charset="0"/>
                  <a:cs typeface="汉语拼音" panose="020B0604020202020204" charset="0"/>
                </a:rPr>
                <a:t>zhù</a:t>
              </a:r>
              <a:endParaRPr lang="en-US" altLang="zh-CN" sz="2800" dirty="0" smtClean="0">
                <a:latin typeface="汉语拼音" panose="020B0604020202020204" charset="0"/>
                <a:cs typeface="汉语拼音" panose="020B060402020202020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716530" y="284746"/>
              <a:ext cx="11521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latin typeface="汉语拼音" panose="020B0604020202020204" charset="0"/>
                  <a:cs typeface="汉语拼音" panose="020B0604020202020204" charset="0"/>
                </a:rPr>
                <a:t>chāo</a:t>
              </a:r>
              <a:endParaRPr lang="en-US" altLang="zh-CN" sz="2800" dirty="0" smtClean="0">
                <a:latin typeface="汉语拼音" panose="020B0604020202020204" charset="0"/>
                <a:cs typeface="汉语拼音" panose="020B060402020202020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767258" y="284746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latin typeface="汉语拼音" panose="020B0604020202020204" charset="0"/>
                  <a:cs typeface="汉语拼音" panose="020B0604020202020204" charset="0"/>
                </a:rPr>
                <a:t>péi</a:t>
              </a:r>
              <a:endParaRPr lang="en-US" altLang="zh-CN" sz="2800" dirty="0" smtClean="0">
                <a:latin typeface="汉语拼音" panose="020B0604020202020204" charset="0"/>
                <a:cs typeface="汉语拼音" panose="020B060402020202020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954311" y="1184434"/>
              <a:ext cx="7200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latin typeface="汉语拼音" panose="020B0604020202020204" charset="0"/>
                  <a:cs typeface="汉语拼音" panose="020B0604020202020204" charset="0"/>
                </a:rPr>
                <a:t>dǔ</a:t>
              </a:r>
              <a:endParaRPr lang="en-US" altLang="zh-CN" sz="2800" dirty="0" smtClean="0">
                <a:latin typeface="汉语拼音" panose="020B0604020202020204" charset="0"/>
                <a:cs typeface="汉语拼音" panose="020B060402020202020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805313" y="1184434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>
                  <a:latin typeface="汉语拼音" panose="020B0604020202020204" charset="0"/>
                  <a:cs typeface="汉语拼音" panose="020B0604020202020204" charset="0"/>
                </a:rPr>
                <a:t>m</a:t>
              </a:r>
              <a:r>
                <a:rPr lang="en-US" altLang="zh-CN" sz="2800" dirty="0" err="1" smtClean="0">
                  <a:latin typeface="汉语拼音" panose="020B0604020202020204" charset="0"/>
                  <a:cs typeface="汉语拼音" panose="020B0604020202020204" charset="0"/>
                </a:rPr>
                <a:t>éi</a:t>
              </a:r>
              <a:endParaRPr lang="en-US" altLang="zh-CN" sz="2800" dirty="0" smtClean="0">
                <a:latin typeface="汉语拼音" panose="020B0604020202020204" charset="0"/>
                <a:cs typeface="汉语拼音" panose="020B060402020202020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796136" y="1184434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latin typeface="汉语拼音" panose="020B0604020202020204" charset="0"/>
                  <a:cs typeface="汉语拼音" panose="020B0604020202020204" charset="0"/>
                </a:rPr>
                <a:t>fēn</a:t>
              </a:r>
              <a:endParaRPr lang="en-US" altLang="zh-CN" sz="2800" dirty="0" smtClean="0">
                <a:latin typeface="汉语拼音" panose="020B0604020202020204" charset="0"/>
                <a:cs typeface="汉语拼音" panose="020B060402020202020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83360" y="2808380"/>
            <a:ext cx="5210454" cy="1693351"/>
            <a:chOff x="251520" y="2787774"/>
            <a:chExt cx="5210454" cy="1693351"/>
          </a:xfrm>
        </p:grpSpPr>
        <p:grpSp>
          <p:nvGrpSpPr>
            <p:cNvPr id="31" name="组合 30"/>
            <p:cNvGrpSpPr/>
            <p:nvPr/>
          </p:nvGrpSpPr>
          <p:grpSpPr>
            <a:xfrm>
              <a:off x="251520" y="2787774"/>
              <a:ext cx="1538046" cy="1693351"/>
              <a:chOff x="6084168" y="537523"/>
              <a:chExt cx="1538046" cy="1693351"/>
            </a:xfrm>
          </p:grpSpPr>
          <p:sp>
            <p:nvSpPr>
              <p:cNvPr id="7" name="TextBox 6"/>
              <p:cNvSpPr txBox="1"/>
              <p:nvPr/>
            </p:nvSpPr>
            <p:spPr>
              <a:xfrm>
                <a:off x="6084168" y="1203598"/>
                <a:ext cx="3954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latin typeface="楷体" panose="02010609060101010101" charset="-122"/>
                    <a:ea typeface="楷体" panose="02010609060101010101" charset="-122"/>
                  </a:rPr>
                  <a:t>贝</a:t>
                </a:r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6858552" y="824394"/>
                <a:ext cx="3954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latin typeface="楷体" panose="02010609060101010101" charset="-122"/>
                    <a:ea typeface="楷体" panose="02010609060101010101" charset="-122"/>
                  </a:rPr>
                  <a:t>账</a:t>
                </a:r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6876256" y="1707654"/>
                <a:ext cx="3954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latin typeface="楷体" panose="02010609060101010101" charset="-122"/>
                    <a:ea typeface="楷体" panose="02010609060101010101" charset="-122"/>
                  </a:rPr>
                  <a:t>贺</a:t>
                </a:r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 flipV="1">
                <a:off x="6444208" y="1059582"/>
                <a:ext cx="288032" cy="28803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TextBox 27"/>
              <p:cNvSpPr txBox="1"/>
              <p:nvPr/>
            </p:nvSpPr>
            <p:spPr>
              <a:xfrm>
                <a:off x="6516216" y="537523"/>
                <a:ext cx="108012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err="1" smtClean="0">
                    <a:latin typeface="汉语拼音" panose="020B0604020202020204" charset="0"/>
                    <a:cs typeface="汉语拼音" panose="020B0604020202020204" charset="0"/>
                  </a:rPr>
                  <a:t>zhàng</a:t>
                </a:r>
                <a:endParaRPr lang="en-US" altLang="zh-CN" sz="2200" dirty="0" smtClean="0">
                  <a:latin typeface="汉语拼音" panose="020B0604020202020204" charset="0"/>
                  <a:cs typeface="汉语拼音" panose="020B0604020202020204" charset="0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6542094" y="1402370"/>
                <a:ext cx="108012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err="1" smtClean="0">
                    <a:latin typeface="汉语拼音" panose="020B0604020202020204" charset="0"/>
                    <a:cs typeface="汉语拼音" panose="020B0604020202020204" charset="0"/>
                  </a:rPr>
                  <a:t>hè</a:t>
                </a:r>
                <a:endParaRPr lang="en-US" altLang="zh-CN" sz="2200" dirty="0" smtClean="0">
                  <a:latin typeface="汉语拼音" panose="020B0604020202020204" charset="0"/>
                  <a:cs typeface="汉语拼音" panose="020B0604020202020204" charset="0"/>
                </a:endParaRPr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6444208" y="1635646"/>
                <a:ext cx="360040" cy="2160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组合 41"/>
            <p:cNvGrpSpPr/>
            <p:nvPr/>
          </p:nvGrpSpPr>
          <p:grpSpPr>
            <a:xfrm>
              <a:off x="3923928" y="2787774"/>
              <a:ext cx="1538046" cy="1693351"/>
              <a:chOff x="7668344" y="720210"/>
              <a:chExt cx="1538046" cy="1693351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7668344" y="720210"/>
                <a:ext cx="1538046" cy="1693351"/>
                <a:chOff x="6084168" y="537523"/>
                <a:chExt cx="1538046" cy="1693351"/>
              </a:xfrm>
            </p:grpSpPr>
            <p:sp>
              <p:nvSpPr>
                <p:cNvPr id="34" name="TextBox 33"/>
                <p:cNvSpPr txBox="1"/>
                <p:nvPr/>
              </p:nvSpPr>
              <p:spPr>
                <a:xfrm>
                  <a:off x="6084168" y="1203598"/>
                  <a:ext cx="39544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endParaRPr lang="zh-CN" altLang="en-US" sz="2800" b="1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35" name="TextBox 34"/>
                <p:cNvSpPr txBox="1"/>
                <p:nvPr/>
              </p:nvSpPr>
              <p:spPr>
                <a:xfrm>
                  <a:off x="6858552" y="824394"/>
                  <a:ext cx="39544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800" b="1" dirty="0" smtClean="0">
                      <a:latin typeface="楷体" panose="02010609060101010101" charset="-122"/>
                      <a:ea typeface="楷体" panose="02010609060101010101" charset="-122"/>
                    </a:rPr>
                    <a:t>狡</a:t>
                  </a:r>
                  <a:endParaRPr lang="zh-CN" altLang="en-US" sz="2800" b="1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6876256" y="1707654"/>
                  <a:ext cx="39544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800" b="1" dirty="0" smtClean="0">
                      <a:latin typeface="楷体" panose="02010609060101010101" charset="-122"/>
                      <a:ea typeface="楷体" panose="02010609060101010101" charset="-122"/>
                    </a:rPr>
                    <a:t>猾</a:t>
                  </a:r>
                  <a:endParaRPr lang="zh-CN" altLang="en-US" sz="2800" b="1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cxnSp>
              <p:nvCxnSpPr>
                <p:cNvPr id="37" name="直接连接符 36"/>
                <p:cNvCxnSpPr/>
                <p:nvPr/>
              </p:nvCxnSpPr>
              <p:spPr>
                <a:xfrm flipV="1">
                  <a:off x="6444208" y="1059582"/>
                  <a:ext cx="288032" cy="28803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8" name="TextBox 37"/>
                <p:cNvSpPr txBox="1"/>
                <p:nvPr/>
              </p:nvSpPr>
              <p:spPr>
                <a:xfrm>
                  <a:off x="6516216" y="537523"/>
                  <a:ext cx="1080120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200" dirty="0" err="1" smtClean="0">
                      <a:latin typeface="汉语拼音" panose="020B0604020202020204" charset="0"/>
                      <a:cs typeface="汉语拼音" panose="020B0604020202020204" charset="0"/>
                    </a:rPr>
                    <a:t>jiǎo</a:t>
                  </a:r>
                  <a:endParaRPr lang="en-US" altLang="zh-CN" sz="2200" dirty="0" smtClean="0">
                    <a:latin typeface="汉语拼音" panose="020B0604020202020204" charset="0"/>
                    <a:cs typeface="汉语拼音" panose="020B0604020202020204" charset="0"/>
                  </a:endParaRPr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6542094" y="1402370"/>
                  <a:ext cx="1080120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200" dirty="0" err="1" smtClean="0">
                      <a:latin typeface="汉语拼音" panose="020B0604020202020204" charset="0"/>
                      <a:cs typeface="汉语拼音" panose="020B0604020202020204" charset="0"/>
                    </a:rPr>
                    <a:t>huá</a:t>
                  </a:r>
                  <a:endParaRPr lang="en-US" altLang="zh-CN" sz="2200" dirty="0" smtClean="0">
                    <a:latin typeface="汉语拼音" panose="020B0604020202020204" charset="0"/>
                    <a:cs typeface="汉语拼音" panose="020B0604020202020204" charset="0"/>
                  </a:endParaRPr>
                </a:p>
              </p:txBody>
            </p:sp>
            <p:cxnSp>
              <p:nvCxnSpPr>
                <p:cNvPr id="40" name="直接连接符 39"/>
                <p:cNvCxnSpPr/>
                <p:nvPr/>
              </p:nvCxnSpPr>
              <p:spPr>
                <a:xfrm>
                  <a:off x="6444208" y="1635646"/>
                  <a:ext cx="360040" cy="216024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1" name="矩形 40"/>
              <p:cNvSpPr/>
              <p:nvPr/>
            </p:nvSpPr>
            <p:spPr>
              <a:xfrm>
                <a:off x="7668344" y="1419622"/>
                <a:ext cx="54373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800" b="1" dirty="0">
                    <a:latin typeface="楷体" panose="02010609060101010101" charset="-122"/>
                    <a:ea typeface="楷体" panose="02010609060101010101" charset="-122"/>
                  </a:rPr>
                  <a:t>犭</a:t>
                </a:r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2087724" y="2787774"/>
              <a:ext cx="1538046" cy="1693351"/>
              <a:chOff x="6084168" y="537523"/>
              <a:chExt cx="1538046" cy="1693351"/>
            </a:xfrm>
          </p:grpSpPr>
          <p:sp>
            <p:nvSpPr>
              <p:cNvPr id="45" name="TextBox 44"/>
              <p:cNvSpPr txBox="1"/>
              <p:nvPr/>
            </p:nvSpPr>
            <p:spPr>
              <a:xfrm>
                <a:off x="6084168" y="1203598"/>
                <a:ext cx="3954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>
                    <a:latin typeface="楷体" panose="02010609060101010101" charset="-122"/>
                    <a:ea typeface="楷体" panose="02010609060101010101" charset="-122"/>
                  </a:rPr>
                  <a:t>木</a:t>
                </a:r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6858552" y="824394"/>
                <a:ext cx="3954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latin typeface="楷体" panose="02010609060101010101" charset="-122"/>
                    <a:ea typeface="楷体" panose="02010609060101010101" charset="-122"/>
                  </a:rPr>
                  <a:t>樟</a:t>
                </a:r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6876256" y="1707654"/>
                <a:ext cx="39544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latin typeface="楷体" panose="02010609060101010101" charset="-122"/>
                    <a:ea typeface="楷体" panose="02010609060101010101" charset="-122"/>
                  </a:rPr>
                  <a:t>杠</a:t>
                </a:r>
                <a:endParaRPr lang="zh-CN" altLang="en-US" sz="2800" b="1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cxnSp>
            <p:nvCxnSpPr>
              <p:cNvPr id="48" name="直接连接符 47"/>
              <p:cNvCxnSpPr/>
              <p:nvPr/>
            </p:nvCxnSpPr>
            <p:spPr>
              <a:xfrm flipV="1">
                <a:off x="6444208" y="1059582"/>
                <a:ext cx="288032" cy="288032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TextBox 48"/>
              <p:cNvSpPr txBox="1"/>
              <p:nvPr/>
            </p:nvSpPr>
            <p:spPr>
              <a:xfrm>
                <a:off x="6516216" y="537523"/>
                <a:ext cx="108012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err="1" smtClean="0">
                    <a:latin typeface="汉语拼音" panose="020B0604020202020204" charset="0"/>
                    <a:cs typeface="汉语拼音" panose="020B0604020202020204" charset="0"/>
                  </a:rPr>
                  <a:t>zhāng</a:t>
                </a:r>
                <a:endParaRPr lang="en-US" altLang="zh-CN" sz="2200" dirty="0" smtClean="0">
                  <a:latin typeface="汉语拼音" panose="020B0604020202020204" charset="0"/>
                  <a:cs typeface="汉语拼音" panose="020B0604020202020204" charset="0"/>
                </a:endParaRPr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6542094" y="1402370"/>
                <a:ext cx="108012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200" dirty="0" err="1" smtClean="0">
                    <a:latin typeface="汉语拼音" panose="020B0604020202020204" charset="0"/>
                    <a:cs typeface="汉语拼音" panose="020B0604020202020204" charset="0"/>
                  </a:rPr>
                  <a:t>gàng</a:t>
                </a:r>
                <a:endParaRPr lang="en-US" altLang="zh-CN" sz="2200" dirty="0" smtClean="0">
                  <a:latin typeface="汉语拼音" panose="020B0604020202020204" charset="0"/>
                  <a:cs typeface="汉语拼音" panose="020B0604020202020204" charset="0"/>
                </a:endParaRPr>
              </a:p>
            </p:txBody>
          </p:sp>
          <p:cxnSp>
            <p:nvCxnSpPr>
              <p:cNvPr id="51" name="直接连接符 50"/>
              <p:cNvCxnSpPr/>
              <p:nvPr/>
            </p:nvCxnSpPr>
            <p:spPr>
              <a:xfrm>
                <a:off x="6444208" y="1635646"/>
                <a:ext cx="360040" cy="216024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" name="矩形 1"/>
          <p:cNvSpPr/>
          <p:nvPr/>
        </p:nvSpPr>
        <p:spPr>
          <a:xfrm>
            <a:off x="6188016" y="1434828"/>
            <a:ext cx="27363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latin typeface="+mn-ea"/>
                <a:sym typeface="+mn-ea"/>
              </a:rPr>
              <a:t> </a:t>
            </a:r>
            <a:r>
              <a:rPr lang="en-US" altLang="zh-CN" sz="2000" b="1" dirty="0" smtClean="0">
                <a:latin typeface="+mn-ea"/>
                <a:sym typeface="+mn-ea"/>
              </a:rPr>
              <a:t>   </a:t>
            </a:r>
            <a:r>
              <a:rPr lang="zh-CN" altLang="en-US" sz="2000" b="1" dirty="0" smtClean="0">
                <a:latin typeface="+mn-ea"/>
                <a:sym typeface="+mn-ea"/>
              </a:rPr>
              <a:t>第一组是</a:t>
            </a:r>
            <a:r>
              <a:rPr lang="zh-CN" altLang="en-US" sz="2000" b="1" dirty="0">
                <a:latin typeface="+mn-ea"/>
                <a:sym typeface="+mn-ea"/>
              </a:rPr>
              <a:t>读音相同的形近字，前面是熟字，后面注音的是生字。</a:t>
            </a:r>
            <a:endParaRPr lang="zh-CN" altLang="en-US" dirty="0"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56176" y="3205644"/>
            <a:ext cx="26642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latin typeface="+mn-ea"/>
                <a:sym typeface="+mn-ea"/>
              </a:rPr>
              <a:t> </a:t>
            </a:r>
            <a:r>
              <a:rPr lang="en-US" altLang="zh-CN" sz="2000" b="1" dirty="0" smtClean="0">
                <a:latin typeface="+mn-ea"/>
                <a:sym typeface="+mn-ea"/>
              </a:rPr>
              <a:t>   </a:t>
            </a:r>
            <a:r>
              <a:rPr lang="zh-CN" altLang="en-US" sz="2000" b="1" dirty="0" smtClean="0">
                <a:latin typeface="+mn-ea"/>
                <a:sym typeface="+mn-ea"/>
              </a:rPr>
              <a:t>第二</a:t>
            </a:r>
            <a:r>
              <a:rPr lang="zh-CN" altLang="en-US" sz="2000" b="1" dirty="0">
                <a:latin typeface="+mn-ea"/>
                <a:sym typeface="+mn-ea"/>
              </a:rPr>
              <a:t>组汉字偏旁相同，读音和字形都不同。</a:t>
            </a:r>
            <a:endParaRPr lang="zh-CN" altLang="en-US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1581926" y="1275606"/>
            <a:ext cx="5904656" cy="182572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2"/>
          <p:cNvSpPr txBox="1"/>
          <p:nvPr/>
        </p:nvSpPr>
        <p:spPr>
          <a:xfrm>
            <a:off x="309974" y="555526"/>
            <a:ext cx="4183687" cy="5232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利用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形声字构字规律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识字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4365" y="3317875"/>
            <a:ext cx="75450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 smtClean="0">
                <a:latin typeface="+mn-ea"/>
                <a:cs typeface="楷体" panose="02010609060101010101" charset="-122"/>
              </a:rPr>
              <a:t>    我</a:t>
            </a:r>
            <a:r>
              <a:rPr lang="zh-CN" altLang="en-US" sz="2400" b="1" dirty="0">
                <a:latin typeface="+mn-ea"/>
                <a:cs typeface="楷体" panose="02010609060101010101" charset="-122"/>
              </a:rPr>
              <a:t>能根据形旁猜测</a:t>
            </a:r>
            <a:r>
              <a:rPr lang="en-US" altLang="zh-CN" sz="2400" b="1" dirty="0">
                <a:latin typeface="+mn-ea"/>
                <a:cs typeface="楷体" panose="02010609060101010101" charset="-122"/>
              </a:rPr>
              <a:t>“</a:t>
            </a:r>
            <a:r>
              <a:rPr lang="zh-CN" altLang="en-US" sz="2400" b="1" dirty="0">
                <a:latin typeface="+mn-ea"/>
                <a:cs typeface="楷体" panose="02010609060101010101" charset="-122"/>
              </a:rPr>
              <a:t>驻</a:t>
            </a:r>
            <a:r>
              <a:rPr lang="en-US" altLang="zh-CN" sz="2400" b="1" dirty="0">
                <a:latin typeface="+mn-ea"/>
                <a:cs typeface="楷体" panose="02010609060101010101" charset="-122"/>
              </a:rPr>
              <a:t>”</a:t>
            </a:r>
            <a:r>
              <a:rPr lang="zh-CN" altLang="en-US" sz="2400" b="1" dirty="0">
                <a:latin typeface="+mn-ea"/>
                <a:cs typeface="楷体" panose="02010609060101010101" charset="-122"/>
              </a:rPr>
              <a:t>的意思</a:t>
            </a:r>
            <a:r>
              <a:rPr lang="en-US" altLang="zh-CN" sz="2400" b="1" dirty="0">
                <a:latin typeface="+mn-ea"/>
                <a:cs typeface="楷体" panose="02010609060101010101" charset="-122"/>
              </a:rPr>
              <a:t>_______________</a:t>
            </a:r>
            <a:r>
              <a:rPr lang="zh-CN" altLang="en-US" sz="2400" b="1" dirty="0">
                <a:latin typeface="+mn-ea"/>
                <a:cs typeface="楷体" panose="02010609060101010101" charset="-122"/>
              </a:rPr>
              <a:t>。根据意思可以组成词语</a:t>
            </a:r>
            <a:r>
              <a:rPr lang="en-US" altLang="zh-CN" sz="2400" b="1" dirty="0">
                <a:latin typeface="+mn-ea"/>
                <a:cs typeface="楷体" panose="02010609060101010101" charset="-122"/>
              </a:rPr>
              <a:t>_______________________</a:t>
            </a:r>
            <a:r>
              <a:rPr lang="zh-CN" altLang="en-US" sz="2400" b="1" dirty="0">
                <a:latin typeface="+mn-ea"/>
                <a:cs typeface="楷体" panose="02010609060101010101" charset="-122"/>
              </a:rPr>
              <a:t>。</a:t>
            </a:r>
            <a:endParaRPr lang="zh-CN" altLang="en-US" sz="2400" b="1" dirty="0">
              <a:latin typeface="+mn-ea"/>
              <a:cs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45746" y="3923234"/>
            <a:ext cx="345059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驻扎、驻足、进驻</a:t>
            </a:r>
            <a:endParaRPr lang="zh-CN" altLang="en-US" sz="2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50251" y="3363838"/>
            <a:ext cx="253109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马</a:t>
            </a:r>
            <a:r>
              <a:rPr lang="zh-CN" altLang="en-US" sz="26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停下来，停留</a:t>
            </a:r>
            <a:endParaRPr lang="zh-CN" altLang="en-US" sz="2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49345" y="1273694"/>
            <a:ext cx="5832648" cy="1802112"/>
            <a:chOff x="899592" y="284746"/>
            <a:chExt cx="5832648" cy="1802112"/>
          </a:xfrm>
        </p:grpSpPr>
        <p:sp>
          <p:nvSpPr>
            <p:cNvPr id="8" name="TextBox 7"/>
            <p:cNvSpPr txBox="1"/>
            <p:nvPr/>
          </p:nvSpPr>
          <p:spPr>
            <a:xfrm>
              <a:off x="899592" y="699542"/>
              <a:ext cx="56886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</a:rPr>
                <a:t>注</a:t>
              </a: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</a:rPr>
                <a:t>——</a:t>
              </a: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</a:rPr>
                <a:t>驻   抄</a:t>
              </a: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</a:rPr>
                <a:t>——</a:t>
              </a: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</a:rPr>
                <a:t>钞   赔</a:t>
              </a: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</a:rPr>
                <a:t>——</a:t>
              </a: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</a:rPr>
                <a:t>培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899592" y="1563638"/>
              <a:ext cx="56886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堵</a:t>
              </a: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</a:rPr>
                <a:t>——</a:t>
              </a: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</a:rPr>
                <a:t>赌   煤</a:t>
              </a: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</a:rPr>
                <a:t>——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媒</a:t>
              </a: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</a:rPr>
                <a:t>   芬</a:t>
              </a:r>
              <a:r>
                <a:rPr lang="en-US" altLang="zh-CN" sz="2800" b="1" dirty="0" smtClean="0">
                  <a:latin typeface="楷体" panose="02010609060101010101" charset="-122"/>
                  <a:ea typeface="楷体" panose="02010609060101010101" charset="-122"/>
                </a:rPr>
                <a:t>——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</a:rPr>
                <a:t>氛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34015" y="284746"/>
              <a:ext cx="12405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latin typeface="汉语拼音" panose="020B0604020202020204" charset="0"/>
                  <a:cs typeface="汉语拼音" panose="020B0604020202020204" charset="0"/>
                </a:rPr>
                <a:t>zhù</a:t>
              </a:r>
              <a:endParaRPr lang="en-US" altLang="zh-CN" sz="2800" dirty="0" smtClean="0">
                <a:latin typeface="汉语拼音" panose="020B0604020202020204" charset="0"/>
                <a:cs typeface="汉语拼音" panose="020B060402020202020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716530" y="284746"/>
              <a:ext cx="11521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latin typeface="汉语拼音" panose="020B0604020202020204" charset="0"/>
                  <a:cs typeface="汉语拼音" panose="020B0604020202020204" charset="0"/>
                </a:rPr>
                <a:t>chāo</a:t>
              </a:r>
              <a:endParaRPr lang="en-US" altLang="zh-CN" sz="2800" dirty="0" smtClean="0">
                <a:latin typeface="汉语拼音" panose="020B0604020202020204" charset="0"/>
                <a:cs typeface="汉语拼音" panose="020B060402020202020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767258" y="284746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latin typeface="汉语拼音" panose="020B0604020202020204" charset="0"/>
                  <a:cs typeface="汉语拼音" panose="020B0604020202020204" charset="0"/>
                </a:rPr>
                <a:t>péi</a:t>
              </a:r>
              <a:endParaRPr lang="en-US" altLang="zh-CN" sz="2800" dirty="0" smtClean="0">
                <a:latin typeface="汉语拼音" panose="020B0604020202020204" charset="0"/>
                <a:cs typeface="汉语拼音" panose="020B060402020202020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954311" y="1184434"/>
              <a:ext cx="7200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latin typeface="汉语拼音" panose="020B0604020202020204" charset="0"/>
                  <a:cs typeface="汉语拼音" panose="020B0604020202020204" charset="0"/>
                </a:rPr>
                <a:t>dǔ</a:t>
              </a:r>
              <a:endParaRPr lang="en-US" altLang="zh-CN" sz="2800" dirty="0" smtClean="0">
                <a:latin typeface="汉语拼音" panose="020B0604020202020204" charset="0"/>
                <a:cs typeface="汉语拼音" panose="020B060402020202020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805313" y="1184434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>
                  <a:latin typeface="汉语拼音" panose="020B0604020202020204" charset="0"/>
                  <a:cs typeface="汉语拼音" panose="020B0604020202020204" charset="0"/>
                </a:rPr>
                <a:t>m</a:t>
              </a:r>
              <a:r>
                <a:rPr lang="en-US" altLang="zh-CN" sz="2800" dirty="0" err="1" smtClean="0">
                  <a:latin typeface="汉语拼音" panose="020B0604020202020204" charset="0"/>
                  <a:cs typeface="汉语拼音" panose="020B0604020202020204" charset="0"/>
                </a:rPr>
                <a:t>éi</a:t>
              </a:r>
              <a:endParaRPr lang="en-US" altLang="zh-CN" sz="2800" dirty="0" smtClean="0">
                <a:latin typeface="汉语拼音" panose="020B0604020202020204" charset="0"/>
                <a:cs typeface="汉语拼音" panose="020B060402020202020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796136" y="1184434"/>
              <a:ext cx="93610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dirty="0" err="1" smtClean="0">
                  <a:latin typeface="汉语拼音" panose="020B0604020202020204" charset="0"/>
                  <a:cs typeface="汉语拼音" panose="020B0604020202020204" charset="0"/>
                </a:rPr>
                <a:t>fēn</a:t>
              </a:r>
              <a:endParaRPr lang="en-US" altLang="zh-CN" sz="2800" dirty="0" smtClean="0">
                <a:latin typeface="汉语拼音" panose="020B0604020202020204" charset="0"/>
                <a:cs typeface="汉语拼音" panose="020B060402020202020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592" y="1122537"/>
            <a:ext cx="5040560" cy="95410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  为什么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驻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是马字旁？结合古代的交通工具理解。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39952" y="3127288"/>
            <a:ext cx="4320480" cy="95410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defTabSz="685800"/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“钞”为什么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是金字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旁？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结合古代钱币理解。</a:t>
            </a:r>
            <a:endParaRPr lang="zh-CN" altLang="en-US" sz="2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84168" y="816403"/>
            <a:ext cx="2088232" cy="15663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t="14349" b="14509"/>
          <a:stretch>
            <a:fillRect/>
          </a:stretch>
        </p:blipFill>
        <p:spPr>
          <a:xfrm>
            <a:off x="1043608" y="2716612"/>
            <a:ext cx="2494915" cy="1775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446583" y="411510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思考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9"/>
          <p:cNvSpPr txBox="1"/>
          <p:nvPr/>
        </p:nvSpPr>
        <p:spPr>
          <a:xfrm>
            <a:off x="431540" y="2841779"/>
            <a:ext cx="8280920" cy="95410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为什么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培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是土字旁，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赌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是贝字旁，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媒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是女字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旁，</a:t>
            </a:r>
            <a:r>
              <a:rPr lang="en-US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“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氛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”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是气字旁?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5576" y="3939902"/>
            <a:ext cx="7416824" cy="95410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 defTabSz="685800"/>
            <a:r>
              <a:rPr lang="zh-CN" altLang="en-US" sz="2800" dirty="0" smtClean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    运用</a:t>
            </a:r>
            <a:r>
              <a:rPr lang="zh-CN" altLang="en-US" sz="28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查字典、根据偏旁猜测或比较组词等多种方法理解意思。</a:t>
            </a:r>
            <a:endParaRPr lang="zh-CN" altLang="en-US" sz="2000" dirty="0">
              <a:solidFill>
                <a:srgbClr val="00B05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7838" y="1153666"/>
            <a:ext cx="5648325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446583" y="411510"/>
            <a:ext cx="18325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自主学习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9"/>
          <p:cNvSpPr txBox="1"/>
          <p:nvPr/>
        </p:nvSpPr>
        <p:spPr>
          <a:xfrm>
            <a:off x="1043608" y="3219822"/>
            <a:ext cx="7146563" cy="1384995"/>
          </a:xfrm>
          <a:prstGeom prst="rect">
            <a:avLst/>
          </a:prstGeom>
          <a:noFill/>
          <a:ln w="28575">
            <a:noFill/>
            <a:prstDash val="dash"/>
          </a:ln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dirty="0" smtClean="0">
                <a:latin typeface="+mn-ea"/>
                <a:cs typeface="楷体" panose="02010609060101010101" charset="-122"/>
                <a:sym typeface="+mn-ea"/>
              </a:rPr>
              <a:t>①</a:t>
            </a:r>
            <a:r>
              <a:rPr lang="zh-CN" altLang="en-US" sz="2800" b="1" dirty="0">
                <a:latin typeface="+mn-ea"/>
                <a:cs typeface="楷体" panose="02010609060101010101" charset="-122"/>
                <a:sym typeface="+mn-ea"/>
              </a:rPr>
              <a:t>说说形旁“贝”“木”“犭”表示的意义。</a:t>
            </a:r>
            <a:endParaRPr lang="zh-CN" altLang="en-US" sz="2800" b="1" dirty="0">
              <a:latin typeface="+mn-ea"/>
              <a:cs typeface="楷体" panose="02010609060101010101" charset="-122"/>
            </a:endParaRPr>
          </a:p>
          <a:p>
            <a:pPr algn="l"/>
            <a:r>
              <a:rPr lang="zh-CN" altLang="en-US" sz="2800" b="1" dirty="0">
                <a:latin typeface="+mn-ea"/>
                <a:cs typeface="楷体" panose="02010609060101010101" charset="-122"/>
                <a:sym typeface="+mn-ea"/>
              </a:rPr>
              <a:t>②尝试组词，理解字义。</a:t>
            </a:r>
            <a:endParaRPr lang="zh-CN" altLang="en-US" sz="2800" b="1" dirty="0">
              <a:latin typeface="+mn-ea"/>
              <a:cs typeface="楷体" panose="02010609060101010101" charset="-122"/>
            </a:endParaRPr>
          </a:p>
          <a:p>
            <a:pPr algn="l"/>
            <a:r>
              <a:rPr lang="zh-CN" altLang="en-US" sz="2800" b="1" dirty="0">
                <a:latin typeface="+mn-ea"/>
                <a:cs typeface="楷体" panose="02010609060101010101" charset="-122"/>
                <a:sym typeface="+mn-ea"/>
              </a:rPr>
              <a:t>③查字典验证</a:t>
            </a:r>
            <a:r>
              <a:rPr lang="zh-CN" altLang="en-US" sz="2800" b="1" dirty="0" smtClean="0">
                <a:latin typeface="+mn-ea"/>
                <a:cs typeface="楷体" panose="02010609060101010101" charset="-122"/>
                <a:sym typeface="+mn-ea"/>
              </a:rPr>
              <a:t>。</a:t>
            </a:r>
            <a:endParaRPr lang="zh-CN" altLang="en-US" sz="2800" b="1" dirty="0">
              <a:latin typeface="+mn-ea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47664" y="1059582"/>
            <a:ext cx="5832648" cy="1825724"/>
            <a:chOff x="-36512" y="2741644"/>
            <a:chExt cx="5832648" cy="1825724"/>
          </a:xfrm>
        </p:grpSpPr>
        <p:sp>
          <p:nvSpPr>
            <p:cNvPr id="4" name="圆角矩形 3"/>
            <p:cNvSpPr/>
            <p:nvPr/>
          </p:nvSpPr>
          <p:spPr>
            <a:xfrm>
              <a:off x="-36512" y="2741644"/>
              <a:ext cx="5832648" cy="1825724"/>
            </a:xfrm>
            <a:prstGeom prst="round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9658" y="2822615"/>
              <a:ext cx="5210454" cy="1693351"/>
              <a:chOff x="251520" y="2787774"/>
              <a:chExt cx="5210454" cy="1693351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251520" y="2787774"/>
                <a:ext cx="1538046" cy="1693351"/>
                <a:chOff x="6084168" y="537523"/>
                <a:chExt cx="1538046" cy="1693351"/>
              </a:xfrm>
            </p:grpSpPr>
            <p:sp>
              <p:nvSpPr>
                <p:cNvPr id="26" name="TextBox 25"/>
                <p:cNvSpPr txBox="1"/>
                <p:nvPr/>
              </p:nvSpPr>
              <p:spPr>
                <a:xfrm>
                  <a:off x="6084168" y="1203598"/>
                  <a:ext cx="39544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800" b="1" dirty="0" smtClean="0">
                      <a:latin typeface="楷体" panose="02010609060101010101" charset="-122"/>
                      <a:ea typeface="楷体" panose="02010609060101010101" charset="-122"/>
                    </a:rPr>
                    <a:t>贝</a:t>
                  </a:r>
                  <a:endParaRPr lang="zh-CN" altLang="en-US" sz="2800" b="1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6858552" y="824394"/>
                  <a:ext cx="39544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800" b="1" dirty="0" smtClean="0">
                      <a:latin typeface="楷体" panose="02010609060101010101" charset="-122"/>
                      <a:ea typeface="楷体" panose="02010609060101010101" charset="-122"/>
                    </a:rPr>
                    <a:t>账</a:t>
                  </a:r>
                  <a:endParaRPr lang="zh-CN" altLang="en-US" sz="2800" b="1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6876256" y="1707654"/>
                  <a:ext cx="39544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800" b="1" dirty="0" smtClean="0">
                      <a:latin typeface="楷体" panose="02010609060101010101" charset="-122"/>
                      <a:ea typeface="楷体" panose="02010609060101010101" charset="-122"/>
                    </a:rPr>
                    <a:t>贺</a:t>
                  </a:r>
                  <a:endParaRPr lang="zh-CN" altLang="en-US" sz="2800" b="1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cxnSp>
              <p:nvCxnSpPr>
                <p:cNvPr id="29" name="直接连接符 28"/>
                <p:cNvCxnSpPr/>
                <p:nvPr/>
              </p:nvCxnSpPr>
              <p:spPr>
                <a:xfrm flipV="1">
                  <a:off x="6444208" y="1059582"/>
                  <a:ext cx="288032" cy="28803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TextBox 29"/>
                <p:cNvSpPr txBox="1"/>
                <p:nvPr/>
              </p:nvSpPr>
              <p:spPr>
                <a:xfrm>
                  <a:off x="6516216" y="537523"/>
                  <a:ext cx="1080120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200" dirty="0" err="1" smtClean="0">
                      <a:latin typeface="汉语拼音" panose="020B0604020202020204" charset="0"/>
                      <a:cs typeface="汉语拼音" panose="020B0604020202020204" charset="0"/>
                    </a:rPr>
                    <a:t>zhàng</a:t>
                  </a:r>
                  <a:endParaRPr lang="en-US" altLang="zh-CN" sz="2200" dirty="0" smtClean="0">
                    <a:latin typeface="汉语拼音" panose="020B0604020202020204" charset="0"/>
                    <a:cs typeface="汉语拼音" panose="020B0604020202020204" charset="0"/>
                  </a:endParaRP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6542094" y="1402370"/>
                  <a:ext cx="1080120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200" dirty="0" err="1" smtClean="0">
                      <a:latin typeface="汉语拼音" panose="020B0604020202020204" charset="0"/>
                      <a:cs typeface="汉语拼音" panose="020B0604020202020204" charset="0"/>
                    </a:rPr>
                    <a:t>hè</a:t>
                  </a:r>
                  <a:endParaRPr lang="en-US" altLang="zh-CN" sz="2200" dirty="0" smtClean="0">
                    <a:latin typeface="汉语拼音" panose="020B0604020202020204" charset="0"/>
                    <a:cs typeface="汉语拼音" panose="020B0604020202020204" charset="0"/>
                  </a:endParaRPr>
                </a:p>
              </p:txBody>
            </p:sp>
            <p:cxnSp>
              <p:nvCxnSpPr>
                <p:cNvPr id="32" name="直接连接符 31"/>
                <p:cNvCxnSpPr/>
                <p:nvPr/>
              </p:nvCxnSpPr>
              <p:spPr>
                <a:xfrm>
                  <a:off x="6444208" y="1635646"/>
                  <a:ext cx="360040" cy="216024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" name="组合 6"/>
              <p:cNvGrpSpPr/>
              <p:nvPr/>
            </p:nvGrpSpPr>
            <p:grpSpPr>
              <a:xfrm>
                <a:off x="3923928" y="2787774"/>
                <a:ext cx="1538046" cy="1693351"/>
                <a:chOff x="7668344" y="720210"/>
                <a:chExt cx="1538046" cy="1693351"/>
              </a:xfrm>
            </p:grpSpPr>
            <p:grpSp>
              <p:nvGrpSpPr>
                <p:cNvPr id="17" name="组合 16"/>
                <p:cNvGrpSpPr/>
                <p:nvPr/>
              </p:nvGrpSpPr>
              <p:grpSpPr>
                <a:xfrm>
                  <a:off x="7668344" y="720210"/>
                  <a:ext cx="1538046" cy="1693351"/>
                  <a:chOff x="6084168" y="537523"/>
                  <a:chExt cx="1538046" cy="1693351"/>
                </a:xfrm>
              </p:grpSpPr>
              <p:sp>
                <p:nvSpPr>
                  <p:cNvPr id="19" name="TextBox 18"/>
                  <p:cNvSpPr txBox="1"/>
                  <p:nvPr/>
                </p:nvSpPr>
                <p:spPr>
                  <a:xfrm>
                    <a:off x="6084168" y="1203598"/>
                    <a:ext cx="395448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endParaRPr lang="zh-CN" altLang="en-US" sz="2800" b="1" dirty="0"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sp>
                <p:nvSpPr>
                  <p:cNvPr id="20" name="TextBox 19"/>
                  <p:cNvSpPr txBox="1"/>
                  <p:nvPr/>
                </p:nvSpPr>
                <p:spPr>
                  <a:xfrm>
                    <a:off x="6858552" y="824394"/>
                    <a:ext cx="395448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800" b="1" dirty="0" smtClean="0">
                        <a:latin typeface="楷体" panose="02010609060101010101" charset="-122"/>
                        <a:ea typeface="楷体" panose="02010609060101010101" charset="-122"/>
                      </a:rPr>
                      <a:t>狡</a:t>
                    </a:r>
                    <a:endParaRPr lang="zh-CN" altLang="en-US" sz="2800" b="1" dirty="0"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sp>
                <p:nvSpPr>
                  <p:cNvPr id="21" name="TextBox 20"/>
                  <p:cNvSpPr txBox="1"/>
                  <p:nvPr/>
                </p:nvSpPr>
                <p:spPr>
                  <a:xfrm>
                    <a:off x="6876256" y="1707654"/>
                    <a:ext cx="395448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800" b="1" dirty="0" smtClean="0">
                        <a:latin typeface="楷体" panose="02010609060101010101" charset="-122"/>
                        <a:ea typeface="楷体" panose="02010609060101010101" charset="-122"/>
                      </a:rPr>
                      <a:t>猾</a:t>
                    </a:r>
                    <a:endParaRPr lang="zh-CN" altLang="en-US" sz="2800" b="1" dirty="0">
                      <a:latin typeface="楷体" panose="02010609060101010101" charset="-122"/>
                      <a:ea typeface="楷体" panose="02010609060101010101" charset="-122"/>
                    </a:endParaRPr>
                  </a:p>
                </p:txBody>
              </p:sp>
              <p:cxnSp>
                <p:nvCxnSpPr>
                  <p:cNvPr id="22" name="直接连接符 21"/>
                  <p:cNvCxnSpPr/>
                  <p:nvPr/>
                </p:nvCxnSpPr>
                <p:spPr>
                  <a:xfrm flipV="1">
                    <a:off x="6444208" y="1059582"/>
                    <a:ext cx="288032" cy="288032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3" name="TextBox 22"/>
                  <p:cNvSpPr txBox="1"/>
                  <p:nvPr/>
                </p:nvSpPr>
                <p:spPr>
                  <a:xfrm>
                    <a:off x="6516216" y="537523"/>
                    <a:ext cx="1080120" cy="43088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2200" dirty="0" err="1" smtClean="0">
                        <a:latin typeface="汉语拼音" panose="020B0604020202020204" charset="0"/>
                        <a:cs typeface="汉语拼音" panose="020B0604020202020204" charset="0"/>
                      </a:rPr>
                      <a:t>jiǎo</a:t>
                    </a:r>
                    <a:endParaRPr lang="en-US" altLang="zh-CN" sz="2200" dirty="0" smtClean="0">
                      <a:latin typeface="汉语拼音" panose="020B0604020202020204" charset="0"/>
                      <a:cs typeface="汉语拼音" panose="020B0604020202020204" charset="0"/>
                    </a:endParaRPr>
                  </a:p>
                </p:txBody>
              </p:sp>
              <p:sp>
                <p:nvSpPr>
                  <p:cNvPr id="24" name="TextBox 23"/>
                  <p:cNvSpPr txBox="1"/>
                  <p:nvPr/>
                </p:nvSpPr>
                <p:spPr>
                  <a:xfrm>
                    <a:off x="6542094" y="1402370"/>
                    <a:ext cx="1080120" cy="43088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2200" dirty="0" err="1" smtClean="0">
                        <a:latin typeface="汉语拼音" panose="020B0604020202020204" charset="0"/>
                        <a:cs typeface="汉语拼音" panose="020B0604020202020204" charset="0"/>
                      </a:rPr>
                      <a:t>huá</a:t>
                    </a:r>
                    <a:endParaRPr lang="en-US" altLang="zh-CN" sz="2200" dirty="0" smtClean="0">
                      <a:latin typeface="汉语拼音" panose="020B0604020202020204" charset="0"/>
                      <a:cs typeface="汉语拼音" panose="020B0604020202020204" charset="0"/>
                    </a:endParaRPr>
                  </a:p>
                </p:txBody>
              </p:sp>
              <p:cxnSp>
                <p:nvCxnSpPr>
                  <p:cNvPr id="25" name="直接连接符 24"/>
                  <p:cNvCxnSpPr/>
                  <p:nvPr/>
                </p:nvCxnSpPr>
                <p:spPr>
                  <a:xfrm>
                    <a:off x="6444208" y="1635646"/>
                    <a:ext cx="360040" cy="216024"/>
                  </a:xfrm>
                  <a:prstGeom prst="line">
                    <a:avLst/>
                  </a:prstGeom>
                  <a:ln w="28575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8" name="矩形 17"/>
                <p:cNvSpPr/>
                <p:nvPr/>
              </p:nvSpPr>
              <p:spPr>
                <a:xfrm>
                  <a:off x="7668344" y="1419622"/>
                  <a:ext cx="543739" cy="52322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800" b="1" dirty="0">
                      <a:latin typeface="楷体" panose="02010609060101010101" charset="-122"/>
                      <a:ea typeface="楷体" panose="02010609060101010101" charset="-122"/>
                    </a:rPr>
                    <a:t>犭</a:t>
                  </a:r>
                  <a:endParaRPr lang="zh-CN" altLang="en-US" sz="2800" b="1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2087724" y="2787774"/>
                <a:ext cx="1538046" cy="1693351"/>
                <a:chOff x="6084168" y="537523"/>
                <a:chExt cx="1538046" cy="1693351"/>
              </a:xfrm>
            </p:grpSpPr>
            <p:sp>
              <p:nvSpPr>
                <p:cNvPr id="10" name="TextBox 9"/>
                <p:cNvSpPr txBox="1"/>
                <p:nvPr/>
              </p:nvSpPr>
              <p:spPr>
                <a:xfrm>
                  <a:off x="6084168" y="1203598"/>
                  <a:ext cx="39544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800" b="1" dirty="0">
                      <a:latin typeface="楷体" panose="02010609060101010101" charset="-122"/>
                      <a:ea typeface="楷体" panose="02010609060101010101" charset="-122"/>
                    </a:rPr>
                    <a:t>木</a:t>
                  </a:r>
                  <a:endParaRPr lang="zh-CN" altLang="en-US" sz="2800" b="1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11" name="TextBox 10"/>
                <p:cNvSpPr txBox="1"/>
                <p:nvPr/>
              </p:nvSpPr>
              <p:spPr>
                <a:xfrm>
                  <a:off x="6858552" y="824394"/>
                  <a:ext cx="39544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800" b="1" dirty="0" smtClean="0">
                      <a:latin typeface="楷体" panose="02010609060101010101" charset="-122"/>
                      <a:ea typeface="楷体" panose="02010609060101010101" charset="-122"/>
                    </a:rPr>
                    <a:t>樟</a:t>
                  </a:r>
                  <a:endParaRPr lang="zh-CN" altLang="en-US" sz="2800" b="1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6876256" y="1707654"/>
                  <a:ext cx="395448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800" b="1" dirty="0" smtClean="0">
                      <a:latin typeface="楷体" panose="02010609060101010101" charset="-122"/>
                      <a:ea typeface="楷体" panose="02010609060101010101" charset="-122"/>
                    </a:rPr>
                    <a:t>杠</a:t>
                  </a:r>
                  <a:endParaRPr lang="zh-CN" altLang="en-US" sz="2800" b="1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cxnSp>
              <p:nvCxnSpPr>
                <p:cNvPr id="13" name="直接连接符 12"/>
                <p:cNvCxnSpPr/>
                <p:nvPr/>
              </p:nvCxnSpPr>
              <p:spPr>
                <a:xfrm flipV="1">
                  <a:off x="6444208" y="1059582"/>
                  <a:ext cx="288032" cy="288032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" name="TextBox 13"/>
                <p:cNvSpPr txBox="1"/>
                <p:nvPr/>
              </p:nvSpPr>
              <p:spPr>
                <a:xfrm>
                  <a:off x="6516216" y="537523"/>
                  <a:ext cx="1080120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200" dirty="0" err="1" smtClean="0">
                      <a:latin typeface="汉语拼音" panose="020B0604020202020204" charset="0"/>
                      <a:cs typeface="汉语拼音" panose="020B0604020202020204" charset="0"/>
                    </a:rPr>
                    <a:t>zhāng</a:t>
                  </a:r>
                  <a:endParaRPr lang="en-US" altLang="zh-CN" sz="2200" dirty="0" smtClean="0">
                    <a:latin typeface="汉语拼音" panose="020B0604020202020204" charset="0"/>
                    <a:cs typeface="汉语拼音" panose="020B0604020202020204" charset="0"/>
                  </a:endParaRPr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6542094" y="1402370"/>
                  <a:ext cx="1080120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200" dirty="0" err="1" smtClean="0">
                      <a:latin typeface="汉语拼音" panose="020B0604020202020204" charset="0"/>
                      <a:cs typeface="汉语拼音" panose="020B0604020202020204" charset="0"/>
                    </a:rPr>
                    <a:t>gàng</a:t>
                  </a:r>
                  <a:endParaRPr lang="en-US" altLang="zh-CN" sz="2200" dirty="0" smtClean="0">
                    <a:latin typeface="汉语拼音" panose="020B0604020202020204" charset="0"/>
                    <a:cs typeface="汉语拼音" panose="020B0604020202020204" charset="0"/>
                  </a:endParaRPr>
                </a:p>
              </p:txBody>
            </p:sp>
            <p:cxnSp>
              <p:nvCxnSpPr>
                <p:cNvPr id="16" name="直接连接符 15"/>
                <p:cNvCxnSpPr/>
                <p:nvPr/>
              </p:nvCxnSpPr>
              <p:spPr>
                <a:xfrm>
                  <a:off x="6444208" y="1635646"/>
                  <a:ext cx="360040" cy="216024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33" name="TextBox 2"/>
          <p:cNvSpPr txBox="1"/>
          <p:nvPr/>
        </p:nvSpPr>
        <p:spPr>
          <a:xfrm>
            <a:off x="251520" y="339502"/>
            <a:ext cx="4183687" cy="5232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利用偏旁了解字义识字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9"/>
          <p:cNvSpPr txBox="1"/>
          <p:nvPr/>
        </p:nvSpPr>
        <p:spPr>
          <a:xfrm>
            <a:off x="827584" y="1216571"/>
            <a:ext cx="7504620" cy="145424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驻扎  钞票  培养  赌博  媒体  气氛    </a:t>
            </a:r>
            <a:endParaRPr lang="en-US" altLang="zh-CN" sz="32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结账  祝贺  樟树  单杠  狡滑</a:t>
            </a:r>
            <a:endParaRPr lang="zh-CN" altLang="en-US" sz="32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03844" y="3570581"/>
            <a:ext cx="4152099" cy="5232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 algn="l" defTabSz="685800"/>
            <a:r>
              <a:rPr lang="zh-CN" altLang="en-US" sz="2800" b="1" dirty="0" smtClean="0">
                <a:latin typeface="+mn-ea"/>
                <a:cs typeface="楷体" panose="02010609060101010101" charset="-122"/>
                <a:sym typeface="+mn-ea"/>
              </a:rPr>
              <a:t>同</a:t>
            </a:r>
            <a:r>
              <a:rPr lang="zh-CN" altLang="en-US" sz="2800" b="1" dirty="0">
                <a:latin typeface="+mn-ea"/>
                <a:cs typeface="楷体" panose="02010609060101010101" charset="-122"/>
                <a:sym typeface="+mn-ea"/>
              </a:rPr>
              <a:t>桌相互抽查认读生字。</a:t>
            </a:r>
            <a:endParaRPr lang="zh-CN" altLang="en-US" b="1" dirty="0"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7504" y="411510"/>
            <a:ext cx="2023080" cy="546699"/>
            <a:chOff x="2548920" y="3778716"/>
            <a:chExt cx="2023080" cy="546699"/>
          </a:xfrm>
        </p:grpSpPr>
        <p:sp>
          <p:nvSpPr>
            <p:cNvPr id="6" name="文本框 11"/>
            <p:cNvSpPr txBox="1"/>
            <p:nvPr/>
          </p:nvSpPr>
          <p:spPr>
            <a:xfrm>
              <a:off x="2948429" y="3802195"/>
              <a:ext cx="162357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词语</a:t>
              </a:r>
              <a:r>
                <a:rPr lang="zh-CN" altLang="en-US" sz="2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积累</a:t>
              </a:r>
              <a:endPara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48920" y="3778716"/>
              <a:ext cx="447979" cy="539400"/>
            </a:xfrm>
            <a:prstGeom prst="rect">
              <a:avLst/>
            </a:prstGeom>
          </p:spPr>
        </p:pic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917" b="98083" l="3308" r="93639">
                        <a14:foregroundMark x1="24427" y1="45687" x2="37405" y2="46965"/>
                        <a14:foregroundMark x1="58524" y1="50479" x2="77099" y2="53994"/>
                        <a14:foregroundMark x1="73791" y1="32907" x2="60560" y2="81150"/>
                        <a14:foregroundMark x1="23155" y1="79872" x2="28244" y2="766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2652983"/>
            <a:ext cx="2304256" cy="183519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5"/>
          <p:cNvSpPr txBox="1"/>
          <p:nvPr/>
        </p:nvSpPr>
        <p:spPr>
          <a:xfrm>
            <a:off x="3298077" y="123478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+mn-ea"/>
              </a:rPr>
              <a:t>第一课时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5" name="iconfont-1191-870150"/>
          <p:cNvSpPr>
            <a:spLocks noChangeAspect="1"/>
          </p:cNvSpPr>
          <p:nvPr/>
        </p:nvSpPr>
        <p:spPr bwMode="auto">
          <a:xfrm>
            <a:off x="5697412" y="23441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6" name="iconfont-1191-870150"/>
          <p:cNvSpPr>
            <a:spLocks noChangeAspect="1"/>
          </p:cNvSpPr>
          <p:nvPr/>
        </p:nvSpPr>
        <p:spPr bwMode="auto">
          <a:xfrm rot="10800000">
            <a:off x="3163618" y="23441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grpSp>
        <p:nvGrpSpPr>
          <p:cNvPr id="7" name="组合 6"/>
          <p:cNvGrpSpPr/>
          <p:nvPr/>
        </p:nvGrpSpPr>
        <p:grpSpPr>
          <a:xfrm>
            <a:off x="-180528" y="309265"/>
            <a:ext cx="2421897" cy="822325"/>
            <a:chOff x="-180528" y="309265"/>
            <a:chExt cx="2421897" cy="822325"/>
          </a:xfrm>
        </p:grpSpPr>
        <p:grpSp>
          <p:nvGrpSpPr>
            <p:cNvPr id="8" name="组合 7"/>
            <p:cNvGrpSpPr/>
            <p:nvPr/>
          </p:nvGrpSpPr>
          <p:grpSpPr>
            <a:xfrm>
              <a:off x="-180528" y="309265"/>
              <a:ext cx="2367915" cy="822325"/>
              <a:chOff x="-111985" y="-57194"/>
              <a:chExt cx="3427776" cy="1096420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635596" y="645368"/>
                <a:ext cx="0" cy="384721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644339" y="1039226"/>
                <a:ext cx="1490427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1918742" y="178827"/>
                <a:ext cx="1397049" cy="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3315791" y="196658"/>
                <a:ext cx="0" cy="641070"/>
              </a:xfrm>
              <a:prstGeom prst="line">
                <a:avLst/>
              </a:prstGeom>
              <a:ln w="12700">
                <a:solidFill>
                  <a:srgbClr val="85434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8510" t="64450" r="63336" b="-6857"/>
              <a:stretch>
                <a:fillRect/>
              </a:stretch>
            </p:blipFill>
            <p:spPr>
              <a:xfrm>
                <a:off x="-111985" y="-57194"/>
                <a:ext cx="1152128" cy="914751"/>
              </a:xfrm>
              <a:prstGeom prst="rect">
                <a:avLst/>
              </a:prstGeom>
            </p:spPr>
          </p:pic>
        </p:grpSp>
        <p:sp>
          <p:nvSpPr>
            <p:cNvPr id="9" name="文本框 7"/>
            <p:cNvSpPr txBox="1"/>
            <p:nvPr/>
          </p:nvSpPr>
          <p:spPr>
            <a:xfrm>
              <a:off x="382089" y="468898"/>
              <a:ext cx="1859280" cy="59880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zh-CN" sz="3300" dirty="0">
                  <a:latin typeface="黑体" panose="02010609060101010101" pitchFamily="49" charset="-122"/>
                  <a:ea typeface="黑体" panose="02010609060101010101" pitchFamily="49" charset="-122"/>
                </a:rPr>
                <a:t>交流平台</a:t>
              </a:r>
              <a:endParaRPr lang="zh-CN" altLang="zh-CN" sz="33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370690"/>
            <a:ext cx="4896544" cy="1549401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179512" y="3003798"/>
            <a:ext cx="89644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    通过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</a:rPr>
              <a:t>前面的学习，我们对提问有了很多的认识，让我们一起回顾本单元的学习，交流自己的学习感受吧。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/>
          <p:nvPr/>
        </p:nvSpPr>
        <p:spPr>
          <a:xfrm>
            <a:off x="808534" y="3376910"/>
            <a:ext cx="7992887" cy="9128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800918" y="2168993"/>
            <a:ext cx="7803529" cy="91286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4"/>
          <p:cNvSpPr txBox="1"/>
          <p:nvPr/>
        </p:nvSpPr>
        <p:spPr>
          <a:xfrm>
            <a:off x="265470" y="1117677"/>
            <a:ext cx="8555001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+mn-ea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+mn-ea"/>
              </a:rPr>
              <a:t>自由朗读两组句子，比较每组中两个句子表达的主要意思是不是一样，这两个句子有什么相同和不同？</a:t>
            </a:r>
            <a:endParaRPr lang="zh-CN" altLang="en-US" sz="2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7584" y="2193707"/>
            <a:ext cx="8807245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◇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那时没有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电视，没有收音机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，没有汽车，也没有飞机。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◇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那时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没有电视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收音机、汽车和飞机。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7584" y="3417843"/>
            <a:ext cx="8807246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◇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那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条狗高兴的时候叫，紧张的时候叫，发怒的时候也叫。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◇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那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条狗高兴、紧张、发怒的时候都叫。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460045" y="501240"/>
            <a:ext cx="213822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 dirty="0" smtClean="0">
                <a:latin typeface="造字工房悦黑演示版常规体" pitchFamily="50" charset="-122"/>
                <a:ea typeface="造字工房悦黑演示版常规体" pitchFamily="50" charset="-122"/>
              </a:rPr>
              <a:t>词句段运用</a:t>
            </a:r>
            <a:endParaRPr lang="zh-CN" altLang="en-US" sz="3000" b="1" dirty="0"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-166644" y="267494"/>
            <a:ext cx="2685552" cy="837210"/>
            <a:chOff x="-264385" y="-76879"/>
            <a:chExt cx="3580176" cy="1116105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10" t="64450" r="63336" b="-6857"/>
            <a:stretch>
              <a:fillRect/>
            </a:stretch>
          </p:blipFill>
          <p:spPr>
            <a:xfrm>
              <a:off x="-264385" y="-76879"/>
              <a:ext cx="1152128" cy="914751"/>
            </a:xfrm>
            <a:prstGeom prst="rect">
              <a:avLst/>
            </a:prstGeom>
          </p:spPr>
        </p:pic>
      </p:grpSp>
      <p:sp>
        <p:nvSpPr>
          <p:cNvPr id="17" name="文本框 15"/>
          <p:cNvSpPr txBox="1"/>
          <p:nvPr/>
        </p:nvSpPr>
        <p:spPr>
          <a:xfrm>
            <a:off x="3298077" y="123478"/>
            <a:ext cx="25478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 smtClean="0">
                <a:latin typeface="+mn-ea"/>
              </a:rPr>
              <a:t>第二课时</a:t>
            </a:r>
            <a:endParaRPr kumimoji="1" lang="zh-CN" altLang="en-US" sz="3600" b="1" dirty="0">
              <a:latin typeface="+mn-ea"/>
            </a:endParaRPr>
          </a:p>
        </p:txBody>
      </p:sp>
      <p:sp>
        <p:nvSpPr>
          <p:cNvPr id="18" name="iconfont-1191-870150"/>
          <p:cNvSpPr>
            <a:spLocks noChangeAspect="1"/>
          </p:cNvSpPr>
          <p:nvPr/>
        </p:nvSpPr>
        <p:spPr bwMode="auto">
          <a:xfrm>
            <a:off x="5697412" y="23441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9" name="iconfont-1191-870150"/>
          <p:cNvSpPr>
            <a:spLocks noChangeAspect="1"/>
          </p:cNvSpPr>
          <p:nvPr/>
        </p:nvSpPr>
        <p:spPr bwMode="auto">
          <a:xfrm rot="10800000">
            <a:off x="3163618" y="23441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/>
          <p:nvPr/>
        </p:nvSpPr>
        <p:spPr>
          <a:xfrm>
            <a:off x="14511" y="339502"/>
            <a:ext cx="2422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比异同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3306" y="3363838"/>
            <a:ext cx="7871141" cy="1569660"/>
          </a:xfrm>
          <a:prstGeom prst="rect">
            <a:avLst/>
          </a:prstGeom>
          <a:noFill/>
          <a:ln w="28575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第一组的第一句反复运用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没有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，一共在句中出现了四次。第二句中只有一个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没有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”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  <a:endParaRPr lang="en-US" altLang="zh-CN" sz="24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  <a:p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</a:t>
            </a:r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第二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组中的第一句反复使用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叫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”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，第二句没有反复使用。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14256" y="2234952"/>
            <a:ext cx="7992887" cy="9128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706640" y="1027035"/>
            <a:ext cx="7803529" cy="91286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6"/>
          <p:cNvSpPr txBox="1"/>
          <p:nvPr/>
        </p:nvSpPr>
        <p:spPr>
          <a:xfrm>
            <a:off x="733306" y="1051749"/>
            <a:ext cx="8807245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◇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那时没有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电视，没有收音机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，没有汽车，也没有飞机。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◇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那时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没有电视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收音机、汽车和飞机。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733306" y="2275885"/>
            <a:ext cx="8807246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◇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那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条狗高兴的时候叫，紧张的时候叫，发怒的时候也叫。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◇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那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条狗高兴、紧张、发怒的时候都叫。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/>
          <p:nvPr/>
        </p:nvSpPr>
        <p:spPr>
          <a:xfrm>
            <a:off x="268454" y="411510"/>
            <a:ext cx="82639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感受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读每组中的两个句子，说说你有什么不同的感受。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8752" y="3507854"/>
            <a:ext cx="7547664" cy="830997"/>
          </a:xfrm>
          <a:prstGeom prst="rect">
            <a:avLst/>
          </a:prstGeom>
          <a:noFill/>
          <a:ln w="28575">
            <a:noFill/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第一组的第一句更能凸显那时候什么也没有，十分落后。第二组中的第一句更能凸显那条狗十分爱叫。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14256" y="2306960"/>
            <a:ext cx="7992887" cy="9128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706640" y="1099043"/>
            <a:ext cx="7803529" cy="91286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6"/>
          <p:cNvSpPr txBox="1"/>
          <p:nvPr/>
        </p:nvSpPr>
        <p:spPr>
          <a:xfrm>
            <a:off x="733306" y="1123757"/>
            <a:ext cx="8807245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◇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那时没有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电视，没有收音机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，没有汽车，也没有飞机。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◇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那时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没有电视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收音机、汽车和飞机。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733306" y="2347893"/>
            <a:ext cx="8807246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◇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那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条狗高兴的时候叫，紧张的时候叫，发怒的时候也叫。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 dirty="0" smtClean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◇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那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条狗高兴、紧张、发怒的时候都叫。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6955" t="1281" r="23771" b="50738"/>
          <a:stretch>
            <a:fillRect/>
          </a:stretch>
        </p:blipFill>
        <p:spPr>
          <a:xfrm>
            <a:off x="107504" y="411510"/>
            <a:ext cx="840581" cy="815816"/>
          </a:xfrm>
          <a:prstGeom prst="ellipse">
            <a:avLst/>
          </a:prstGeom>
          <a:noFill/>
          <a:ln>
            <a:noFill/>
          </a:ln>
          <a:effectLst/>
        </p:spPr>
      </p:pic>
      <p:sp>
        <p:nvSpPr>
          <p:cNvPr id="17" name="圆角矩形标注 16"/>
          <p:cNvSpPr/>
          <p:nvPr/>
        </p:nvSpPr>
        <p:spPr>
          <a:xfrm>
            <a:off x="802487" y="473343"/>
            <a:ext cx="3556764" cy="692150"/>
          </a:xfrm>
          <a:prstGeom prst="wedgeRoundRectCallou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尝试运用</a:t>
            </a:r>
            <a:endParaRPr lang="zh-CN" altLang="en-US" sz="28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4495" y="1275606"/>
            <a:ext cx="5713729" cy="5232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运用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反复的方法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改写句子。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6006" y="2067694"/>
            <a:ext cx="7832458" cy="52322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车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外是茫茫的大戈壁，没有山、水和人烟。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75657" y="3003798"/>
            <a:ext cx="6624736" cy="95410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车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外是茫茫的大戈壁，没有山，没有水，也没有人烟。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8397" y="2984634"/>
            <a:ext cx="12666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+mn-ea"/>
              </a:rPr>
              <a:t>改写：</a:t>
            </a:r>
            <a:endParaRPr lang="zh-CN" altLang="en-US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/>
          <p:nvPr/>
        </p:nvSpPr>
        <p:spPr>
          <a:xfrm>
            <a:off x="281985" y="339502"/>
            <a:ext cx="7955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+mn-ea"/>
              </a:rPr>
              <a:t>读下面的句子，说说你的发现。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2663788" y="1679873"/>
            <a:ext cx="2088232" cy="4308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人类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呼风唤雨。</a:t>
            </a:r>
            <a:endParaRPr lang="zh-CN" altLang="en-US" sz="2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1986174" y="2794248"/>
            <a:ext cx="4019521" cy="4308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人类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靠现代科学技术呼风唤雨。</a:t>
            </a:r>
            <a:endParaRPr lang="zh-CN" altLang="en-US" sz="2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文本框 11"/>
          <p:cNvSpPr txBox="1"/>
          <p:nvPr/>
        </p:nvSpPr>
        <p:spPr>
          <a:xfrm>
            <a:off x="6372200" y="1041579"/>
            <a:ext cx="2642546" cy="95410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2800" b="1" dirty="0" smtClean="0">
                <a:solidFill>
                  <a:srgbClr val="EE6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自问</a:t>
            </a:r>
            <a:r>
              <a:rPr lang="zh-CN" altLang="en-US" sz="2800" b="1" dirty="0">
                <a:solidFill>
                  <a:srgbClr val="EE6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自</a:t>
            </a:r>
            <a:r>
              <a:rPr lang="zh-CN" altLang="en-US" sz="2800" b="1" dirty="0" smtClean="0">
                <a:solidFill>
                  <a:srgbClr val="EE6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答，表示</a:t>
            </a:r>
            <a:r>
              <a:rPr lang="en-US" altLang="zh-CN" sz="2800" b="1" dirty="0">
                <a:solidFill>
                  <a:srgbClr val="EE6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2800" b="1" dirty="0">
                <a:solidFill>
                  <a:srgbClr val="EE6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强调</a:t>
            </a:r>
            <a:r>
              <a:rPr lang="en-US" altLang="zh-CN" sz="2800" b="1" dirty="0">
                <a:solidFill>
                  <a:srgbClr val="EE6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2800" b="1" dirty="0" smtClean="0">
                <a:solidFill>
                  <a:srgbClr val="EE6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 dirty="0">
              <a:solidFill>
                <a:srgbClr val="EE6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1187624" y="4371950"/>
            <a:ext cx="6768752" cy="4308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竺</a:t>
            </a:r>
            <a:r>
              <a:rPr lang="zh-CN" altLang="en-US" sz="2200" b="1" dirty="0">
                <a:latin typeface="楷体" panose="02010609060101010101" charset="-122"/>
                <a:ea typeface="楷体" panose="02010609060101010101" charset="-122"/>
              </a:rPr>
              <a:t>可</a:t>
            </a:r>
            <a:r>
              <a:rPr lang="zh-CN" altLang="en-US" sz="2200" b="1" dirty="0" smtClean="0">
                <a:latin typeface="楷体" panose="02010609060101010101" charset="-122"/>
                <a:ea typeface="楷体" panose="02010609060101010101" charset="-122"/>
              </a:rPr>
              <a:t>桢每天去北海公园为的是观察物候，作科学研究。</a:t>
            </a:r>
            <a:endParaRPr lang="zh-CN" altLang="en-US" sz="2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7544" y="1087785"/>
            <a:ext cx="56166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◇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是谁来呼风唤雨呢？当然是人类。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2220694"/>
            <a:ext cx="70567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◇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靠什么呼风唤雨呢？靠的是现代科学技术。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4476" y="3363838"/>
            <a:ext cx="84180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◇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竺可桢每天去北海公园，单是为了观赏景物吗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不是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。他是去观察物候，作科学研究的。</a:t>
            </a:r>
            <a:endParaRPr lang="en-US" altLang="zh-CN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  <p:bldP spid="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24" y="1013798"/>
            <a:ext cx="8027241" cy="4129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539552" y="392346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+mn-ea"/>
              </a:rPr>
              <a:t>在学</a:t>
            </a:r>
            <a:r>
              <a:rPr lang="zh-CN" altLang="en-US" sz="2800" b="1" dirty="0">
                <a:latin typeface="+mn-ea"/>
              </a:rPr>
              <a:t>过的课文里找出自问自答的句子，并读一读。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39952" y="1639709"/>
            <a:ext cx="4381112" cy="249299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2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从果园</a:t>
            </a:r>
            <a:r>
              <a:rPr lang="zh-CN" altLang="en-US" sz="32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那边飘来果子的甜香。是雪梨，是火把梨，还是紫葡萄？都有</a:t>
            </a:r>
            <a:r>
              <a:rPr lang="zh-CN" altLang="en-US" sz="32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en-US" altLang="zh-CN" sz="3200" b="1" dirty="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r"/>
            <a:r>
              <a:rPr lang="en-US" altLang="zh-CN" sz="2800" b="1" dirty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28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《走月亮》</a:t>
            </a:r>
            <a:endParaRPr lang="zh-CN" altLang="en-US" sz="2800" b="1" dirty="0">
              <a:effectLst>
                <a:glow rad="101600">
                  <a:schemeClr val="bg1">
                    <a:alpha val="60000"/>
                  </a:schemeClr>
                </a:glo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/>
          <p:nvPr/>
        </p:nvSpPr>
        <p:spPr>
          <a:xfrm>
            <a:off x="281985" y="580167"/>
            <a:ext cx="79553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+mn-ea"/>
              </a:rPr>
              <a:t>抄写</a:t>
            </a:r>
            <a:r>
              <a:rPr lang="zh-CN" altLang="en-US" sz="3200" b="1" dirty="0" smtClean="0">
                <a:latin typeface="+mn-ea"/>
              </a:rPr>
              <a:t>句子，进一步</a:t>
            </a:r>
            <a:r>
              <a:rPr lang="zh-CN" altLang="en-US" sz="3200" b="1" dirty="0">
                <a:latin typeface="+mn-ea"/>
              </a:rPr>
              <a:t>体会自问自答的表达</a:t>
            </a:r>
            <a:r>
              <a:rPr lang="zh-CN" altLang="en-US" sz="3200" b="1" dirty="0" smtClean="0">
                <a:latin typeface="+mn-ea"/>
              </a:rPr>
              <a:t>效果。</a:t>
            </a:r>
            <a:endParaRPr lang="zh-CN" altLang="en-US" sz="3200" b="1" dirty="0">
              <a:latin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560" y="1382455"/>
            <a:ext cx="56166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◇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是谁来呼风唤雨呢？当然是人类。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2274699"/>
            <a:ext cx="70567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◇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靠什么呼风唤雨呢？靠的是现代科学技术。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8492" y="3201819"/>
            <a:ext cx="84180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C00000"/>
                </a:solidFill>
                <a:latin typeface="楷体" panose="02010609060101010101" charset="-122"/>
                <a:ea typeface="楷体" panose="02010609060101010101" charset="-122"/>
              </a:rPr>
              <a:t>◇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竺可桢每天去北海公园，单是为了观赏景物吗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lvl="0"/>
            <a:r>
              <a:rPr lang="en-US" altLang="zh-CN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不是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。他是去观察物候，作科学研究的。</a:t>
            </a:r>
            <a:endParaRPr lang="en-US" altLang="zh-CN" sz="28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95536" y="1707654"/>
            <a:ext cx="8460432" cy="23083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◎好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问则裕，自用则小。            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——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《尚书》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◎博学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之，审问之，慎思之，明辨之，笃行之。 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——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《礼记》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◎智能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之士，不学不成，不问不知。  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——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王充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◎人非生而知之者，孰能无惑？        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——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  <a:cs typeface="楷体" panose="02010609060101010101" charset="-122"/>
              </a:rPr>
              <a:t>韩愈</a:t>
            </a:r>
            <a:endParaRPr lang="zh-CN" altLang="en-US" sz="2400" b="1" dirty="0">
              <a:latin typeface="仿宋" panose="02010609060101010101" pitchFamily="49" charset="-122"/>
              <a:ea typeface="仿宋" panose="02010609060101010101" pitchFamily="49" charset="-122"/>
              <a:cs typeface="楷体" panose="0201060906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88032" y="843558"/>
            <a:ext cx="8676456" cy="936104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自由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朗读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，注意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裕、慎、笃、孰、惑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等字</a:t>
            </a:r>
            <a:r>
              <a:rPr lang="zh-CN" altLang="en-US" sz="2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的读音</a:t>
            </a:r>
            <a:r>
              <a:rPr lang="zh-CN" altLang="en-US" sz="28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35696" y="4208770"/>
            <a:ext cx="5040560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你对这些名言是怎样理解的呢？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476453" y="465604"/>
            <a:ext cx="16662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造字工房悦黑演示版常规体" pitchFamily="50" charset="-122"/>
                <a:ea typeface="造字工房悦黑演示版常规体" pitchFamily="50" charset="-122"/>
              </a:rPr>
              <a:t>日积月累</a:t>
            </a:r>
            <a:endParaRPr lang="zh-CN" altLang="en-US" sz="2800" b="1" dirty="0" smtClean="0">
              <a:latin typeface="造字工房悦黑演示版常规体" pitchFamily="50" charset="-122"/>
              <a:ea typeface="造字工房悦黑演示版常规体" pitchFamily="50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-156007" y="275104"/>
            <a:ext cx="2418080" cy="711835"/>
            <a:chOff x="-111985" y="-57194"/>
            <a:chExt cx="3427776" cy="1096420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635596" y="645368"/>
              <a:ext cx="0" cy="38472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44339" y="1039226"/>
              <a:ext cx="1490427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918742" y="178827"/>
              <a:ext cx="1397049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315791" y="196658"/>
              <a:ext cx="0" cy="64107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8510" t="64450" r="63336" b="-6857"/>
            <a:stretch>
              <a:fillRect/>
            </a:stretch>
          </p:blipFill>
          <p:spPr>
            <a:xfrm>
              <a:off x="-111985" y="-57194"/>
              <a:ext cx="1152128" cy="91475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585709" y="1667629"/>
            <a:ext cx="6154643" cy="148018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喜欢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思考问题会变得聪明，刚愎自用，自以为是使自己狭隘、渺小。</a:t>
            </a:r>
            <a:endParaRPr 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11760" y="771550"/>
            <a:ext cx="4304383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好问则裕，自用则小。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357" l="0" r="98031">
                        <a14:foregroundMark x1="35827" y1="41479" x2="61811" y2="48875"/>
                        <a14:foregroundMark x1="59055" y1="32476" x2="59055" y2="45981"/>
                        <a14:foregroundMark x1="61024" y1="37942" x2="65354" y2="45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3792" y="3003798"/>
            <a:ext cx="1548384" cy="18958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2"/>
          <p:cNvSpPr>
            <a:spLocks noChangeArrowheads="1"/>
          </p:cNvSpPr>
          <p:nvPr/>
        </p:nvSpPr>
        <p:spPr bwMode="gray">
          <a:xfrm>
            <a:off x="895602" y="1779662"/>
            <a:ext cx="7204790" cy="2304256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defTabSz="685165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要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广博地学习，要对学问详细地审辨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、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algn="l" defTabSz="685165">
              <a:lnSpc>
                <a:spcPct val="13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追问，要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慎重地、深入地开展思考，要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明白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algn="l" defTabSz="685165">
              <a:lnSpc>
                <a:spcPct val="13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地辨别真伪、美丑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、善恶，要切实地身体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力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algn="l" defTabSz="685165">
              <a:lnSpc>
                <a:spcPct val="13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行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，这样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才能收获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人生真谛。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7570" y="627534"/>
            <a:ext cx="7996878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博学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之，审问之，慎思之，明辨之，笃行之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357" l="0" r="98031">
                        <a14:foregroundMark x1="35827" y1="41479" x2="61811" y2="48875"/>
                        <a14:foregroundMark x1="59055" y1="32476" x2="59055" y2="45981"/>
                        <a14:foregroundMark x1="61024" y1="37942" x2="65354" y2="45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3291830"/>
            <a:ext cx="1548384" cy="18958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89157" y="1074915"/>
            <a:ext cx="7347585" cy="829945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学习了《一个豆荚里的五粒豆》，我知道既可以针对局部，也可以针对整体来提出问题。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0519" y="2775196"/>
            <a:ext cx="7347585" cy="1198880"/>
          </a:xfrm>
          <a:prstGeom prst="rect">
            <a:avLst/>
          </a:prstGeom>
          <a:solidFill>
            <a:schemeClr val="bg1"/>
          </a:solidFill>
          <a:ln w="28575">
            <a:solidFill>
              <a:srgbClr val="FF9F9F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学了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《夜间飞行的秘密》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，我知道还可以从内容、写法和启示等角度来提问。但是，从文章的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写法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角度提问太难了，我常常不知道怎么提。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23980"/>
            <a:ext cx="1137920" cy="134371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2988191"/>
            <a:ext cx="1057275" cy="11994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2"/>
          <p:cNvSpPr>
            <a:spLocks noChangeArrowheads="1"/>
          </p:cNvSpPr>
          <p:nvPr/>
        </p:nvSpPr>
        <p:spPr bwMode="gray">
          <a:xfrm>
            <a:off x="971600" y="1842006"/>
            <a:ext cx="6822864" cy="1747520"/>
          </a:xfrm>
          <a:prstGeom prst="roundRect">
            <a:avLst>
              <a:gd name="adj" fmla="val 1750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l" defTabSz="685165">
              <a:lnSpc>
                <a:spcPct val="13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即便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是聪明智慧的人,也是不学习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就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algn="l" defTabSz="685165">
              <a:lnSpc>
                <a:spcPct val="13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不会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懂得, 不求教就不会明白的。说明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学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  <a:p>
            <a:pPr algn="l" defTabSz="685165">
              <a:lnSpc>
                <a:spcPct val="130000"/>
              </a:lnSpc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习是获得知识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、增长智慧的必由之路。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1640" y="699542"/>
            <a:ext cx="6332826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智能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之士，不学不成，不问不知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楷体" panose="02010609060101010101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357" l="0" r="98031">
                        <a14:foregroundMark x1="35827" y1="41479" x2="61811" y2="48875"/>
                        <a14:foregroundMark x1="59055" y1="32476" x2="59055" y2="45981"/>
                        <a14:foregroundMark x1="61024" y1="37942" x2="65354" y2="45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787774"/>
            <a:ext cx="1548384" cy="18958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827584" y="1631290"/>
            <a:ext cx="7488832" cy="260129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人不是生下来就知道一切道理的</a:t>
            </a:r>
            <a:r>
              <a:rPr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,谁能没有疑难问题</a:t>
            </a:r>
            <a:r>
              <a:rPr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?告诉我们不用为自己不懂得一些道理而感到羞耻,告诫我们要虚心学习</a:t>
            </a:r>
            <a:r>
              <a:rPr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,不能有了问题不去向老师请教</a:t>
            </a:r>
            <a:r>
              <a:rPr 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。</a:t>
            </a:r>
            <a:endParaRPr 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44828" y="771550"/>
            <a:ext cx="5519460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人非生而知之者，孰能无惑？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9357" l="0" r="98031">
                        <a14:foregroundMark x1="35827" y1="41479" x2="61811" y2="48875"/>
                        <a14:foregroundMark x1="59055" y1="32476" x2="59055" y2="45981"/>
                        <a14:foregroundMark x1="61024" y1="37942" x2="65354" y2="459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3435846"/>
            <a:ext cx="1548384" cy="18958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253177" y="1135167"/>
            <a:ext cx="7347585" cy="954107"/>
          </a:xfrm>
          <a:prstGeom prst="rect">
            <a:avLst/>
          </a:prstGeom>
          <a:solidFill>
            <a:schemeClr val="bg1"/>
          </a:solidFill>
          <a:ln w="28575">
            <a:solidFill>
              <a:srgbClr val="FF660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学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了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《呼风唤雨的世纪》，我明白了要提出对理解课文有帮助的问题。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78094" y="2784640"/>
            <a:ext cx="7347585" cy="953135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  <a:prstDash val="sysDot"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我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觉得在学课文的过程中，可以不断地提出问题。阅读的过程，好像就是提问的过程。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14" y="852985"/>
            <a:ext cx="842720" cy="1285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0676" y="2673250"/>
            <a:ext cx="626559" cy="1104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4"/>
          <p:cNvSpPr txBox="1"/>
          <p:nvPr/>
        </p:nvSpPr>
        <p:spPr>
          <a:xfrm>
            <a:off x="2195737" y="843558"/>
            <a:ext cx="6048672" cy="267765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大家谈到了自己在这个单元学习的收获，也谈到了自己的困惑。看来同学们确实是很有感受。让我们看看书上的学习伙伴又有些什么体会呢？</a:t>
            </a:r>
            <a:endParaRPr lang="zh-CN" altLang="en-US" sz="28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1563637"/>
            <a:ext cx="2140233" cy="24837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6000"/>
    </mc:Choice>
    <mc:Fallback>
      <p:transition advTm="6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9698"/>
            <a:ext cx="8559130" cy="4940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/>
          <p:cNvSpPr txBox="1"/>
          <p:nvPr/>
        </p:nvSpPr>
        <p:spPr>
          <a:xfrm>
            <a:off x="611560" y="483518"/>
            <a:ext cx="7920880" cy="58477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阅读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时，积极提出问题究竟有什么好处呢？</a:t>
            </a:r>
            <a:endParaRPr lang="zh-CN" altLang="en-US" sz="32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75656" y="1563638"/>
            <a:ext cx="3883635" cy="52322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能让我的阅读更加主动。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2074" y="2355726"/>
            <a:ext cx="7172294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能让我对课文的思考更深入，理解也更全面。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292" y="1029374"/>
            <a:ext cx="1001934" cy="1183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1923678"/>
            <a:ext cx="1019423" cy="115653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83568" y="3363838"/>
            <a:ext cx="779943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prstClr val="black"/>
                </a:solidFill>
                <a:latin typeface="+mn-ea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+mn-ea"/>
              </a:rPr>
              <a:t>   </a:t>
            </a:r>
            <a:r>
              <a:rPr lang="zh-CN" altLang="en-US" sz="2800" b="1" dirty="0" smtClean="0">
                <a:solidFill>
                  <a:prstClr val="black"/>
                </a:solidFill>
                <a:latin typeface="+mn-ea"/>
              </a:rPr>
              <a:t>边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</a:rPr>
              <a:t>读边思考，积极主动地提出问题，能保持一种较为专注的阅读状态，学习的效率会很高。</a:t>
            </a:r>
            <a:endParaRPr lang="zh-CN" altLang="en-US" sz="20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bldLvl="0" animBg="1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1419622"/>
            <a:ext cx="734481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</a:t>
            </a:r>
            <a:r>
              <a:rPr lang="en-US" altLang="zh-CN" sz="2600" b="1" dirty="0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  </a:t>
            </a:r>
            <a:r>
              <a:rPr lang="zh-CN" altLang="en-US" sz="2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本单元的</a:t>
            </a:r>
            <a:r>
              <a:rPr lang="zh-CN" altLang="en-US" sz="2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一个学习收获，就是知道了要从不同的角度提问，这</a:t>
            </a:r>
            <a:r>
              <a:rPr lang="zh-CN" altLang="en-US" sz="2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意味着阅读</a:t>
            </a:r>
            <a:r>
              <a:rPr lang="zh-CN" altLang="en-US" sz="2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能力的提升。不过，从写法的角度提问，确实比较难。</a:t>
            </a:r>
            <a:r>
              <a:rPr lang="zh-CN" altLang="en-US" sz="2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回忆：在</a:t>
            </a:r>
            <a:r>
              <a:rPr lang="zh-CN" altLang="en-US" sz="2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本单元的学习中</a:t>
            </a:r>
            <a:r>
              <a:rPr lang="zh-CN" altLang="en-US" sz="26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，提出</a:t>
            </a:r>
            <a:r>
              <a:rPr lang="zh-CN" altLang="en-US" sz="2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了哪些有关写法的问题？</a:t>
            </a:r>
            <a:endParaRPr lang="zh-CN" altLang="en-US" dirty="0"/>
          </a:p>
        </p:txBody>
      </p:sp>
      <p:sp>
        <p:nvSpPr>
          <p:cNvPr id="4" name="文本框 15"/>
          <p:cNvSpPr txBox="1"/>
          <p:nvPr/>
        </p:nvSpPr>
        <p:spPr>
          <a:xfrm>
            <a:off x="3533826" y="409406"/>
            <a:ext cx="2076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latin typeface="+mn-ea"/>
              </a:rPr>
              <a:t>回顾交流</a:t>
            </a:r>
            <a:endParaRPr kumimoji="1" lang="zh-CN" altLang="en-US" sz="3600" b="1" dirty="0"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686353" y="409406"/>
            <a:ext cx="3771295" cy="546100"/>
            <a:chOff x="2270085" y="409406"/>
            <a:chExt cx="3771295" cy="54610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270085" y="409406"/>
              <a:ext cx="749300" cy="5461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 flipH="1">
              <a:off x="5292080" y="409406"/>
              <a:ext cx="749300" cy="54610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0835" y="1678305"/>
            <a:ext cx="2050415" cy="26466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2062" y="1007883"/>
            <a:ext cx="555230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</a:t>
            </a:r>
            <a:r>
              <a:rPr lang="en-US" altLang="zh-CN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   </a:t>
            </a: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学习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伙伴提出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“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要筛选出最值得思考的问题，加深对文章的理解</a:t>
            </a:r>
            <a:r>
              <a:rPr lang="en-US" altLang="zh-CN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”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微软雅黑" panose="020B0503020204020204" charset="-122"/>
              </a:rPr>
              <a:t>，什么样的问题对理解文章作用更大呢？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3521794" y="3402806"/>
            <a:ext cx="3570486" cy="1473200"/>
            <a:chOff x="1500505" y="3402806"/>
            <a:chExt cx="3570486" cy="1473200"/>
          </a:xfrm>
        </p:grpSpPr>
        <p:sp>
          <p:nvSpPr>
            <p:cNvPr id="7" name="云形标注 6"/>
            <p:cNvSpPr/>
            <p:nvPr/>
          </p:nvSpPr>
          <p:spPr>
            <a:xfrm>
              <a:off x="1500505" y="3402806"/>
              <a:ext cx="3570486" cy="1473200"/>
            </a:xfrm>
            <a:prstGeom prst="cloudCallout">
              <a:avLst>
                <a:gd name="adj1" fmla="val -6948"/>
                <a:gd name="adj2" fmla="val -77730"/>
              </a:avLst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3"/>
            <p:cNvSpPr txBox="1"/>
            <p:nvPr/>
          </p:nvSpPr>
          <p:spPr>
            <a:xfrm>
              <a:off x="1907704" y="3651870"/>
              <a:ext cx="2875255" cy="953135"/>
            </a:xfrm>
            <a:prstGeom prst="rect">
              <a:avLst/>
            </a:prstGeom>
            <a:no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全文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的问题</a:t>
              </a:r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，</a:t>
              </a:r>
              <a:endPara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r>
                <a:rPr lang="zh-CN" altLang="en-US" sz="2800" dirty="0" smtClean="0">
                  <a:latin typeface="黑体" panose="02010609060101010101" pitchFamily="49" charset="-122"/>
                  <a:ea typeface="黑体" panose="02010609060101010101" pitchFamily="49" charset="-122"/>
                </a:rPr>
                <a:t>有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启发的问题。</a:t>
              </a:r>
              <a:endPara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PP_MARK_KEY" val="a1b573e9-6a03-4308-b9f1-9ea41a35585d"/>
  <p:tag name="COMMONDATA" val="eyJoZGlkIjoiMDUzMmRhYzhkNzM3Y2ZlODExZjhhYzliMDJjYzA0ZGIifQ==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2829</Words>
  <Application>WPS 演示</Application>
  <PresentationFormat>全屏显示(16:9)</PresentationFormat>
  <Paragraphs>298</Paragraphs>
  <Slides>31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46" baseType="lpstr">
      <vt:lpstr>Arial</vt:lpstr>
      <vt:lpstr>宋体</vt:lpstr>
      <vt:lpstr>Wingdings</vt:lpstr>
      <vt:lpstr>黑体</vt:lpstr>
      <vt:lpstr>楷体</vt:lpstr>
      <vt:lpstr>微软雅黑</vt:lpstr>
      <vt:lpstr>Arial Unicode MS</vt:lpstr>
      <vt:lpstr>Calibri</vt:lpstr>
      <vt:lpstr>造字工房悦黑演示版常规体</vt:lpstr>
      <vt:lpstr>汉语拼音</vt:lpstr>
      <vt:lpstr>仿宋</vt:lpstr>
      <vt:lpstr>Xingkai SC</vt:lpstr>
      <vt:lpstr>Times New Roman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647</cp:revision>
  <dcterms:created xsi:type="dcterms:W3CDTF">2017-03-17T02:28:00Z</dcterms:created>
  <dcterms:modified xsi:type="dcterms:W3CDTF">2022-11-30T06:44:45Z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4D54F43070E749FB98A1EC9DE0DB1FF7</vt:lpwstr>
  </property>
</Properties>
</file>