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24"/>
  </p:handoutMasterIdLst>
  <p:sldIdLst>
    <p:sldId id="323" r:id="rId3"/>
    <p:sldId id="833" r:id="rId5"/>
    <p:sldId id="834" r:id="rId6"/>
    <p:sldId id="835" r:id="rId7"/>
    <p:sldId id="836" r:id="rId8"/>
    <p:sldId id="781" r:id="rId9"/>
    <p:sldId id="829" r:id="rId10"/>
    <p:sldId id="837" r:id="rId11"/>
    <p:sldId id="838" r:id="rId12"/>
    <p:sldId id="839" r:id="rId13"/>
    <p:sldId id="840" r:id="rId14"/>
    <p:sldId id="841" r:id="rId15"/>
    <p:sldId id="760" r:id="rId16"/>
    <p:sldId id="805" r:id="rId17"/>
    <p:sldId id="808" r:id="rId18"/>
    <p:sldId id="830" r:id="rId19"/>
    <p:sldId id="855" r:id="rId20"/>
    <p:sldId id="850" r:id="rId21"/>
    <p:sldId id="851" r:id="rId22"/>
    <p:sldId id="832" r:id="rId23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28"/>
    </p:embeddedFont>
    <p:embeddedFont>
      <p:font typeface="楷体" panose="02010609060101010101" charset="-122"/>
      <p:regular r:id="rId29"/>
    </p:embeddedFont>
    <p:embeddedFont>
      <p:font typeface="微软雅黑" panose="020B0503020204020204" charset="-122"/>
      <p:regular r:id="rId30"/>
    </p:embeddedFont>
    <p:embeddedFont>
      <p:font typeface="Calibri" panose="020F0502020204030204" charset="0"/>
      <p:regular r:id="rId31"/>
      <p:bold r:id="rId32"/>
      <p:italic r:id="rId33"/>
      <p:boldItalic r:id="rId34"/>
    </p:embeddedFont>
  </p:embeddedFontLst>
  <p:custDataLst>
    <p:tags r:id="rId3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6600"/>
    <a:srgbClr val="FF0000"/>
    <a:srgbClr val="EE6060"/>
    <a:srgbClr val="FF9933"/>
    <a:srgbClr val="0000FF"/>
    <a:srgbClr val="0070C0"/>
    <a:srgbClr val="FF9F9F"/>
    <a:srgbClr val="FFBF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45" autoAdjust="0"/>
    <p:restoredTop sz="96889" autoAdjust="0"/>
  </p:normalViewPr>
  <p:slideViewPr>
    <p:cSldViewPr>
      <p:cViewPr varScale="1">
        <p:scale>
          <a:sx n="110" d="100"/>
          <a:sy n="110" d="100"/>
        </p:scale>
        <p:origin x="-696" y="-90"/>
      </p:cViewPr>
      <p:guideLst>
        <p:guide orient="horz" pos="1447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5" Type="http://schemas.openxmlformats.org/officeDocument/2006/relationships/tags" Target="tags/tag11.xml"/><Relationship Id="rId34" Type="http://schemas.openxmlformats.org/officeDocument/2006/relationships/font" Target="fonts/font7.fntdata"/><Relationship Id="rId33" Type="http://schemas.openxmlformats.org/officeDocument/2006/relationships/font" Target="fonts/font6.fntdata"/><Relationship Id="rId32" Type="http://schemas.openxmlformats.org/officeDocument/2006/relationships/font" Target="fonts/font5.fntdata"/><Relationship Id="rId31" Type="http://schemas.openxmlformats.org/officeDocument/2006/relationships/font" Target="fonts/font4.fntdata"/><Relationship Id="rId30" Type="http://schemas.openxmlformats.org/officeDocument/2006/relationships/font" Target="fonts/font3.fntdata"/><Relationship Id="rId3" Type="http://schemas.openxmlformats.org/officeDocument/2006/relationships/slide" Target="slides/slide1.xml"/><Relationship Id="rId29" Type="http://schemas.openxmlformats.org/officeDocument/2006/relationships/font" Target="fonts/font2.fntdata"/><Relationship Id="rId28" Type="http://schemas.openxmlformats.org/officeDocument/2006/relationships/font" Target="fonts/font1.fntdata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handoutMaster" Target="handoutMasters/handoutMaster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534" y="685800"/>
            <a:ext cx="6094934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5029" y="87489"/>
            <a:ext cx="1026274" cy="489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组合 6"/>
          <p:cNvGrpSpPr/>
          <p:nvPr userDrawn="1"/>
        </p:nvGrpSpPr>
        <p:grpSpPr>
          <a:xfrm>
            <a:off x="1" y="92978"/>
            <a:ext cx="2771800" cy="276999"/>
            <a:chOff x="1" y="92978"/>
            <a:chExt cx="2771800" cy="276999"/>
          </a:xfrm>
        </p:grpSpPr>
        <p:sp>
          <p:nvSpPr>
            <p:cNvPr id="8" name="矩形 7"/>
            <p:cNvSpPr/>
            <p:nvPr userDrawn="1"/>
          </p:nvSpPr>
          <p:spPr>
            <a:xfrm flipH="1">
              <a:off x="1" y="123478"/>
              <a:ext cx="2771800" cy="216000"/>
            </a:xfrm>
            <a:prstGeom prst="rect">
              <a:avLst/>
            </a:prstGeom>
            <a:gradFill flip="none" rotWithShape="1">
              <a:gsLst>
                <a:gs pos="40000">
                  <a:schemeClr val="accent5">
                    <a:lumMod val="60000"/>
                    <a:lumOff val="40000"/>
                  </a:schemeClr>
                </a:gs>
                <a:gs pos="97000">
                  <a:schemeClr val="bg1">
                    <a:alpha val="0"/>
                  </a:schemeClr>
                </a:gs>
                <a:gs pos="70000">
                  <a:schemeClr val="accent5">
                    <a:lumMod val="40000"/>
                    <a:lumOff val="60000"/>
                    <a:alpha val="76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文本框 10"/>
            <p:cNvSpPr txBox="1"/>
            <p:nvPr userDrawn="1"/>
          </p:nvSpPr>
          <p:spPr>
            <a:xfrm>
              <a:off x="193237" y="92978"/>
              <a:ext cx="23391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200" dirty="0">
                  <a:latin typeface="黑体" panose="02010609060101010101" pitchFamily="49" charset="-122"/>
                  <a:ea typeface="黑体" panose="02010609060101010101" pitchFamily="49" charset="-122"/>
                </a:rPr>
                <a:t>口语交际</a:t>
              </a:r>
              <a:r>
                <a:rPr kumimoji="1" lang="zh-CN" altLang="en-US" sz="12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：爱护眼睛，保护视力</a:t>
              </a:r>
              <a:endPara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pic>
        <p:nvPicPr>
          <p:cNvPr id="10" name="Picture 3" descr="E:\王景然\崭新每一天\一头耕牛，每天更新\18秋项目\课件修订\小版本课件\背景_副本_副本.png"/>
          <p:cNvPicPr>
            <a:picLocks noChangeAspect="1" noChangeArrowheads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2" t="72063"/>
          <a:stretch>
            <a:fillRect/>
          </a:stretch>
        </p:blipFill>
        <p:spPr bwMode="auto">
          <a:xfrm>
            <a:off x="0" y="3658377"/>
            <a:ext cx="9144000" cy="1497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tags" Target="../tags/tag3.xml"/><Relationship Id="rId2" Type="http://schemas.openxmlformats.org/officeDocument/2006/relationships/image" Target="../media/image12.png"/><Relationship Id="rId1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5.wdp"/><Relationship Id="rId1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tags" Target="../tags/tag5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tags" Target="../tags/tag6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tags" Target="../tags/tag7.xml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8.xml"/><Relationship Id="rId1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tags" Target="../tags/tag1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tags" Target="../tags/tag2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4"/>
          <p:cNvSpPr txBox="1"/>
          <p:nvPr/>
        </p:nvSpPr>
        <p:spPr>
          <a:xfrm>
            <a:off x="30957" y="555526"/>
            <a:ext cx="1876747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口语交际</a:t>
            </a:r>
            <a:endParaRPr lang="zh-CN" altLang="en-US" sz="3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流程图: 决策 14"/>
          <p:cNvSpPr/>
          <p:nvPr/>
        </p:nvSpPr>
        <p:spPr>
          <a:xfrm>
            <a:off x="2303505" y="2842276"/>
            <a:ext cx="685907" cy="458700"/>
          </a:xfrm>
          <a:prstGeom prst="flowChartDecision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6" name="流程图: 决策 15"/>
          <p:cNvSpPr/>
          <p:nvPr/>
        </p:nvSpPr>
        <p:spPr>
          <a:xfrm>
            <a:off x="844836" y="870769"/>
            <a:ext cx="7435424" cy="2295407"/>
          </a:xfrm>
          <a:prstGeom prst="flowChartDecision">
            <a:avLst/>
          </a:prstGeom>
          <a:grpFill/>
          <a:ln>
            <a:solidFill>
              <a:srgbClr val="0000FF"/>
            </a:solidFill>
            <a:prstDash val="sysDash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26" name="组合 25"/>
          <p:cNvGrpSpPr/>
          <p:nvPr/>
        </p:nvGrpSpPr>
        <p:grpSpPr>
          <a:xfrm>
            <a:off x="1" y="3982814"/>
            <a:ext cx="9134381" cy="965200"/>
            <a:chOff x="1" y="3982814"/>
            <a:chExt cx="9134381" cy="965200"/>
          </a:xfrm>
        </p:grpSpPr>
        <p:pic>
          <p:nvPicPr>
            <p:cNvPr id="27" name="Picture 3" descr="C:\Users\Administrator\Desktop\图片2.png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86110" y="3982814"/>
              <a:ext cx="2448272" cy="965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310"/>
            <a:stretch>
              <a:fillRect/>
            </a:stretch>
          </p:blipFill>
          <p:spPr bwMode="auto">
            <a:xfrm>
              <a:off x="1" y="3983136"/>
              <a:ext cx="6715124" cy="9645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9" name="TextBox 28"/>
          <p:cNvSpPr txBox="1"/>
          <p:nvPr/>
        </p:nvSpPr>
        <p:spPr>
          <a:xfrm>
            <a:off x="1834196" y="1652898"/>
            <a:ext cx="54654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爱护眼睛，保护视力</a:t>
            </a:r>
            <a:endParaRPr lang="zh-CN" altLang="en-US" sz="4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794" y="81553"/>
            <a:ext cx="5147270" cy="276999"/>
            <a:chOff x="-36512" y="153020"/>
            <a:chExt cx="5147270" cy="276999"/>
          </a:xfrm>
        </p:grpSpPr>
        <p:sp>
          <p:nvSpPr>
            <p:cNvPr id="20" name="矩形 19"/>
            <p:cNvSpPr/>
            <p:nvPr/>
          </p:nvSpPr>
          <p:spPr>
            <a:xfrm flipH="1">
              <a:off x="-36512" y="159510"/>
              <a:ext cx="514727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1" name="文本框 1"/>
            <p:cNvSpPr txBox="1"/>
            <p:nvPr/>
          </p:nvSpPr>
          <p:spPr>
            <a:xfrm>
              <a:off x="161281" y="153020"/>
              <a:ext cx="15696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2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语文  四年级  上册</a:t>
              </a:r>
              <a:endPara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907704" y="1347614"/>
            <a:ext cx="6345067" cy="137268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除了四幅情景图所示，生活中影响视力的原因还有哪些？</a:t>
            </a:r>
            <a:endParaRPr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275606"/>
            <a:ext cx="2355850" cy="25222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/>
          <p:nvPr/>
        </p:nvGraphicFramePr>
        <p:xfrm>
          <a:off x="450292" y="2067694"/>
          <a:ext cx="8280920" cy="234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8563"/>
                <a:gridCol w="1877557"/>
                <a:gridCol w="1631668"/>
                <a:gridCol w="2963132"/>
              </a:tblGrid>
              <a:tr h="381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800" dirty="0">
                          <a:latin typeface="楷体" panose="02010609060101010101" charset="-122"/>
                          <a:ea typeface="楷体" panose="02010609060101010101" charset="-122"/>
                        </a:rPr>
                        <a:t>小组成员</a:t>
                      </a:r>
                      <a:endParaRPr lang="zh-CN" altLang="en-US" sz="2800" dirty="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800" dirty="0">
                          <a:latin typeface="楷体" panose="02010609060101010101" charset="-122"/>
                          <a:ea typeface="楷体" panose="02010609060101010101" charset="-122"/>
                        </a:rPr>
                        <a:t>音量合适</a:t>
                      </a:r>
                      <a:endParaRPr lang="zh-CN" altLang="en-US" sz="2800" dirty="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800" dirty="0">
                          <a:latin typeface="楷体" panose="02010609060101010101" charset="-122"/>
                          <a:ea typeface="楷体" panose="02010609060101010101" charset="-122"/>
                        </a:rPr>
                        <a:t>认真倾听</a:t>
                      </a:r>
                      <a:endParaRPr lang="zh-CN" altLang="en-US" sz="2800" dirty="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800" dirty="0">
                          <a:latin typeface="楷体" panose="02010609060101010101" charset="-122"/>
                          <a:ea typeface="楷体" panose="02010609060101010101" charset="-122"/>
                        </a:rPr>
                        <a:t>不重复，会补充</a:t>
                      </a:r>
                      <a:endParaRPr lang="zh-CN" altLang="en-US" sz="2800" dirty="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</a:tr>
              <a:tr h="39624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组员</a:t>
                      </a:r>
                      <a:r>
                        <a:rPr lang="en-US" altLang="zh-CN" sz="2400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1</a:t>
                      </a:r>
                      <a:endParaRPr lang="en-US" altLang="zh-CN" sz="2400"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000" dirty="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00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000" dirty="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组员</a:t>
                      </a:r>
                      <a:r>
                        <a:rPr lang="en-US" altLang="zh-CN" sz="2400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2</a:t>
                      </a:r>
                      <a:endParaRPr lang="en-US" altLang="zh-CN" sz="2400"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00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00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00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组员</a:t>
                      </a:r>
                      <a:r>
                        <a:rPr lang="en-US" altLang="zh-CN" sz="2400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4</a:t>
                      </a:r>
                      <a:endParaRPr lang="en-US" altLang="zh-CN" sz="2400"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00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00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00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dirty="0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组员</a:t>
                      </a:r>
                      <a:r>
                        <a:rPr lang="en-US" altLang="zh-CN" sz="2400" dirty="0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4</a:t>
                      </a:r>
                      <a:endParaRPr lang="en-US" altLang="zh-CN" sz="2400" dirty="0"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000" dirty="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00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000" dirty="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41" name=" 241"/>
          <p:cNvSpPr/>
          <p:nvPr/>
        </p:nvSpPr>
        <p:spPr>
          <a:xfrm>
            <a:off x="2861646" y="2683888"/>
            <a:ext cx="143510" cy="216535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" name=" 241"/>
          <p:cNvSpPr/>
          <p:nvPr/>
        </p:nvSpPr>
        <p:spPr>
          <a:xfrm>
            <a:off x="3136601" y="2683888"/>
            <a:ext cx="143510" cy="216535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 241"/>
          <p:cNvSpPr/>
          <p:nvPr/>
        </p:nvSpPr>
        <p:spPr>
          <a:xfrm>
            <a:off x="3400126" y="2683888"/>
            <a:ext cx="143510" cy="216535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 241"/>
          <p:cNvSpPr/>
          <p:nvPr/>
        </p:nvSpPr>
        <p:spPr>
          <a:xfrm>
            <a:off x="2861646" y="3146668"/>
            <a:ext cx="143510" cy="216535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 241"/>
          <p:cNvSpPr/>
          <p:nvPr/>
        </p:nvSpPr>
        <p:spPr>
          <a:xfrm>
            <a:off x="3136601" y="3146668"/>
            <a:ext cx="143510" cy="216535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 241"/>
          <p:cNvSpPr/>
          <p:nvPr/>
        </p:nvSpPr>
        <p:spPr>
          <a:xfrm>
            <a:off x="3400126" y="3146668"/>
            <a:ext cx="143510" cy="216535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" name=" 241"/>
          <p:cNvSpPr/>
          <p:nvPr/>
        </p:nvSpPr>
        <p:spPr>
          <a:xfrm>
            <a:off x="2861646" y="3630472"/>
            <a:ext cx="143510" cy="216535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 241"/>
          <p:cNvSpPr/>
          <p:nvPr/>
        </p:nvSpPr>
        <p:spPr>
          <a:xfrm>
            <a:off x="3136601" y="3630472"/>
            <a:ext cx="143510" cy="216535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" name=" 241"/>
          <p:cNvSpPr/>
          <p:nvPr/>
        </p:nvSpPr>
        <p:spPr>
          <a:xfrm>
            <a:off x="3400126" y="3630472"/>
            <a:ext cx="143510" cy="216535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" name=" 241"/>
          <p:cNvSpPr/>
          <p:nvPr/>
        </p:nvSpPr>
        <p:spPr>
          <a:xfrm>
            <a:off x="2861646" y="4074146"/>
            <a:ext cx="143510" cy="216535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5" name=" 241"/>
          <p:cNvSpPr/>
          <p:nvPr/>
        </p:nvSpPr>
        <p:spPr>
          <a:xfrm>
            <a:off x="3136601" y="4074146"/>
            <a:ext cx="143510" cy="216535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" name=" 241"/>
          <p:cNvSpPr/>
          <p:nvPr/>
        </p:nvSpPr>
        <p:spPr>
          <a:xfrm>
            <a:off x="3400126" y="4074146"/>
            <a:ext cx="143510" cy="216535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7" name=" 241"/>
          <p:cNvSpPr/>
          <p:nvPr/>
        </p:nvSpPr>
        <p:spPr>
          <a:xfrm>
            <a:off x="4615716" y="2683888"/>
            <a:ext cx="143510" cy="216535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" name=" 241"/>
          <p:cNvSpPr/>
          <p:nvPr/>
        </p:nvSpPr>
        <p:spPr>
          <a:xfrm>
            <a:off x="4890671" y="2683888"/>
            <a:ext cx="143510" cy="216535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" name=" 241"/>
          <p:cNvSpPr/>
          <p:nvPr/>
        </p:nvSpPr>
        <p:spPr>
          <a:xfrm>
            <a:off x="5154196" y="2683888"/>
            <a:ext cx="143510" cy="216535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3" name=" 241"/>
          <p:cNvSpPr/>
          <p:nvPr/>
        </p:nvSpPr>
        <p:spPr>
          <a:xfrm>
            <a:off x="4615716" y="3147303"/>
            <a:ext cx="143510" cy="216535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" name=" 241"/>
          <p:cNvSpPr/>
          <p:nvPr/>
        </p:nvSpPr>
        <p:spPr>
          <a:xfrm>
            <a:off x="4890671" y="3147303"/>
            <a:ext cx="143510" cy="216535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" name=" 241"/>
          <p:cNvSpPr/>
          <p:nvPr/>
        </p:nvSpPr>
        <p:spPr>
          <a:xfrm>
            <a:off x="5154196" y="3147303"/>
            <a:ext cx="143510" cy="216535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6" name=" 241"/>
          <p:cNvSpPr/>
          <p:nvPr/>
        </p:nvSpPr>
        <p:spPr>
          <a:xfrm>
            <a:off x="4615716" y="3631107"/>
            <a:ext cx="143510" cy="216535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7" name=" 241"/>
          <p:cNvSpPr/>
          <p:nvPr/>
        </p:nvSpPr>
        <p:spPr>
          <a:xfrm>
            <a:off x="4890671" y="3631107"/>
            <a:ext cx="143510" cy="216535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" name=" 241"/>
          <p:cNvSpPr/>
          <p:nvPr/>
        </p:nvSpPr>
        <p:spPr>
          <a:xfrm>
            <a:off x="5154196" y="3631107"/>
            <a:ext cx="143510" cy="216535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9" name=" 241"/>
          <p:cNvSpPr/>
          <p:nvPr/>
        </p:nvSpPr>
        <p:spPr>
          <a:xfrm>
            <a:off x="4615716" y="4074781"/>
            <a:ext cx="143510" cy="216535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" name=" 241"/>
          <p:cNvSpPr/>
          <p:nvPr/>
        </p:nvSpPr>
        <p:spPr>
          <a:xfrm>
            <a:off x="4890671" y="4074781"/>
            <a:ext cx="143510" cy="216535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" name=" 241"/>
          <p:cNvSpPr/>
          <p:nvPr/>
        </p:nvSpPr>
        <p:spPr>
          <a:xfrm>
            <a:off x="5154196" y="4074781"/>
            <a:ext cx="143510" cy="216535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2" name=" 241"/>
          <p:cNvSpPr/>
          <p:nvPr/>
        </p:nvSpPr>
        <p:spPr>
          <a:xfrm>
            <a:off x="6948264" y="3147303"/>
            <a:ext cx="143510" cy="216535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3" name=" 241"/>
          <p:cNvSpPr/>
          <p:nvPr/>
        </p:nvSpPr>
        <p:spPr>
          <a:xfrm>
            <a:off x="7223219" y="3147303"/>
            <a:ext cx="143510" cy="216535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4" name=" 241"/>
          <p:cNvSpPr/>
          <p:nvPr/>
        </p:nvSpPr>
        <p:spPr>
          <a:xfrm>
            <a:off x="7486744" y="3147303"/>
            <a:ext cx="143510" cy="216535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5" name=" 241"/>
          <p:cNvSpPr/>
          <p:nvPr/>
        </p:nvSpPr>
        <p:spPr>
          <a:xfrm>
            <a:off x="6948264" y="3631107"/>
            <a:ext cx="143510" cy="216535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6" name=" 241"/>
          <p:cNvSpPr/>
          <p:nvPr/>
        </p:nvSpPr>
        <p:spPr>
          <a:xfrm>
            <a:off x="7223219" y="3631107"/>
            <a:ext cx="143510" cy="216535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7" name=" 241"/>
          <p:cNvSpPr/>
          <p:nvPr/>
        </p:nvSpPr>
        <p:spPr>
          <a:xfrm>
            <a:off x="7486744" y="3631107"/>
            <a:ext cx="143510" cy="216535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8" name=" 241"/>
          <p:cNvSpPr/>
          <p:nvPr/>
        </p:nvSpPr>
        <p:spPr>
          <a:xfrm>
            <a:off x="6948264" y="4074781"/>
            <a:ext cx="143510" cy="216535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9" name=" 241"/>
          <p:cNvSpPr/>
          <p:nvPr/>
        </p:nvSpPr>
        <p:spPr>
          <a:xfrm>
            <a:off x="7223219" y="4074781"/>
            <a:ext cx="143510" cy="216535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0" name=" 241"/>
          <p:cNvSpPr/>
          <p:nvPr/>
        </p:nvSpPr>
        <p:spPr>
          <a:xfrm>
            <a:off x="7486744" y="4074781"/>
            <a:ext cx="143510" cy="216535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1" name=" 241"/>
          <p:cNvSpPr/>
          <p:nvPr/>
        </p:nvSpPr>
        <p:spPr>
          <a:xfrm>
            <a:off x="6948264" y="2683888"/>
            <a:ext cx="143510" cy="216535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2" name=" 241"/>
          <p:cNvSpPr/>
          <p:nvPr/>
        </p:nvSpPr>
        <p:spPr>
          <a:xfrm>
            <a:off x="7223219" y="2683888"/>
            <a:ext cx="143510" cy="216535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3" name=" 241"/>
          <p:cNvSpPr/>
          <p:nvPr/>
        </p:nvSpPr>
        <p:spPr>
          <a:xfrm>
            <a:off x="7486744" y="2683888"/>
            <a:ext cx="143510" cy="216535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95536" y="555526"/>
            <a:ext cx="83529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组长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依据评价表对本组讨论情况进行评价。不合格不打星，完成较好获得一到两颗星，表现优秀获得三颗星。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46648"/>
            <a:ext cx="9144239" cy="897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文本框 5"/>
          <p:cNvSpPr txBox="1"/>
          <p:nvPr/>
        </p:nvSpPr>
        <p:spPr>
          <a:xfrm>
            <a:off x="1368425" y="771550"/>
            <a:ext cx="6407150" cy="7325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小组交流生活中影响视力的原因。</a:t>
            </a:r>
            <a:endParaRPr lang="zh-CN" altLang="en-US" sz="1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文本框 5"/>
          <p:cNvSpPr txBox="1"/>
          <p:nvPr/>
        </p:nvSpPr>
        <p:spPr>
          <a:xfrm>
            <a:off x="2987824" y="1851670"/>
            <a:ext cx="5256584" cy="1772793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交流时从不同角度思考，从用眼不当、病菌侵入和外力伤害等方面说说影响视力的原因。</a:t>
            </a:r>
            <a:endParaRPr lang="zh-CN" altLang="en-US" sz="1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7584" y="2067694"/>
            <a:ext cx="2355850" cy="252222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4147" b="100000" l="1385" r="90000">
                        <a14:foregroundMark x1="19077" y1="31336" x2="19077" y2="31336"/>
                        <a14:foregroundMark x1="71231" y1="26267" x2="71231" y2="26267"/>
                        <a14:foregroundMark x1="64308" y1="89555" x2="64308" y2="89555"/>
                        <a14:foregroundMark x1="49846" y1="92166" x2="49846" y2="92166"/>
                        <a14:foregroundMark x1="54308" y1="89555" x2="54308" y2="89555"/>
                        <a14:foregroundMark x1="22923" y1="31951" x2="22923" y2="31951"/>
                        <a14:foregroundMark x1="22308" y1="29493" x2="22308" y2="29493"/>
                        <a14:foregroundMark x1="25385" y1="26882" x2="25385" y2="26882"/>
                        <a14:foregroundMark x1="6462" y1="26882" x2="6462" y2="26882"/>
                        <a14:foregroundMark x1="51077" y1="78341" x2="51077" y2="78341"/>
                        <a14:foregroundMark x1="59231" y1="78341" x2="59231" y2="783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870" y="3166359"/>
            <a:ext cx="1674448" cy="1677024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432307" y="2297464"/>
            <a:ext cx="627938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组长对本组讨论情况在全班进行小结，肯定组员表现优秀的方面，提出还需改进之处。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73120" y="771550"/>
            <a:ext cx="7997760" cy="954107"/>
          </a:xfrm>
          <a:prstGeom prst="rect">
            <a:avLst/>
          </a:prstGeo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讨论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结束，学生依据星级评价表对本组讨论情况进行小结。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91680" y="1260505"/>
            <a:ext cx="57606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 fontAlgn="auto">
              <a:lnSpc>
                <a:spcPct val="150000"/>
              </a:lnSpc>
              <a:buFont typeface="Wingdings" panose="05000000000000000000" charset="0"/>
              <a:buChar char="n"/>
            </a:pP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在太强或者太弱的光线下看书；</a:t>
            </a:r>
            <a:endParaRPr lang="zh-CN" altLang="en-US" sz="2800" b="1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charset="-122"/>
            </a:endParaRPr>
          </a:p>
          <a:p>
            <a:pPr marL="342900" indent="-342900" algn="l" fontAlgn="auto">
              <a:lnSpc>
                <a:spcPct val="150000"/>
              </a:lnSpc>
              <a:buFont typeface="Wingdings" panose="05000000000000000000" charset="0"/>
              <a:buChar char="n"/>
            </a:pP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看书写字的姿势不端正；</a:t>
            </a:r>
            <a:endParaRPr lang="zh-CN" altLang="en-US" sz="2800" b="1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charset="-122"/>
            </a:endParaRPr>
          </a:p>
          <a:p>
            <a:pPr marL="342900" indent="-342900" algn="l" fontAlgn="auto">
              <a:lnSpc>
                <a:spcPct val="150000"/>
              </a:lnSpc>
              <a:buFont typeface="Wingdings" panose="05000000000000000000" charset="0"/>
              <a:buChar char="n"/>
            </a:pP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使用电子产品时间过长。</a:t>
            </a:r>
            <a:endParaRPr lang="zh-CN" altLang="en-US" sz="2800" b="1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charset="-122"/>
            </a:endParaRPr>
          </a:p>
        </p:txBody>
      </p:sp>
      <p:sp>
        <p:nvSpPr>
          <p:cNvPr id="8" name="横卷形 7"/>
          <p:cNvSpPr/>
          <p:nvPr/>
        </p:nvSpPr>
        <p:spPr>
          <a:xfrm>
            <a:off x="2735897" y="339502"/>
            <a:ext cx="3672205" cy="847616"/>
          </a:xfrm>
          <a:prstGeom prst="horizontalScroll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全班交流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59532" y="3435846"/>
            <a:ext cx="8424935" cy="1200329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除了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用眼不当造成视力伤害外，能不能换一个角度思考呢？比如从病菌侵入或是外力伤害这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两方面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来补充影响视力的原因？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87624" y="627534"/>
            <a:ext cx="7663815" cy="919867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用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手揉搓眼睛；不注意个人卫生；睡眠不足；不喜欢锻炼身体……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87624" y="1779662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这些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原因可能会导致我们的身体免疫力下降，病菌侵入身体，我们的眼睛也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会受到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伤害。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30935" y="3003798"/>
            <a:ext cx="6882130" cy="91986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微软雅黑" panose="020B0503020204020204" charset="-122"/>
              </a:rPr>
              <a:t>    与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微软雅黑" panose="020B0503020204020204" charset="-122"/>
              </a:rPr>
              <a:t>同学互相嬉戏不注意安全，撞上眼睛；风沙进入眼睛；飞虫进入眼睛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微软雅黑" panose="020B0503020204020204" charset="-122"/>
                <a:sym typeface="+mn-ea"/>
              </a:rPr>
              <a:t>……</a:t>
            </a:r>
            <a:endParaRPr lang="en-US" altLang="zh-CN" sz="2400" b="1" dirty="0">
              <a:latin typeface="楷体" panose="02010609060101010101" charset="-122"/>
              <a:ea typeface="楷体" panose="02010609060101010101" charset="-122"/>
              <a:cs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115616" y="4155926"/>
            <a:ext cx="7673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这些突如其来的外力伤害也是影响我们视力的重要原因。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3075806"/>
            <a:ext cx="729615" cy="72961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b="3252"/>
          <a:stretch>
            <a:fillRect/>
          </a:stretch>
        </p:blipFill>
        <p:spPr>
          <a:xfrm>
            <a:off x="251520" y="627534"/>
            <a:ext cx="715645" cy="81788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ldLvl="0" animBg="1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46648"/>
            <a:ext cx="9144239" cy="897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0" y="411510"/>
            <a:ext cx="55825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运用方法，提出保护视力建议。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99592" y="1203598"/>
            <a:ext cx="6357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做做护眼小操，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打开交流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思路。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/>
          <a:srcRect l="21822" t="10963" r="13828"/>
          <a:stretch>
            <a:fillRect/>
          </a:stretch>
        </p:blipFill>
        <p:spPr>
          <a:xfrm>
            <a:off x="1691680" y="2427734"/>
            <a:ext cx="1397479" cy="76327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187624" y="1835448"/>
            <a:ext cx="5182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(1)</a:t>
            </a:r>
            <a:r>
              <a:rPr lang="zh-CN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护眼第一招，用力眨眨你的眼睛。</a:t>
            </a:r>
            <a:endParaRPr lang="zh-CN" altLang="zh-CN" sz="24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367644" y="3219822"/>
            <a:ext cx="64087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①请先闭上你的眼睛。</a:t>
            </a:r>
            <a:endParaRPr lang="zh-CN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②再睁开，睁、闭眼的动作重复做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5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次。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>
                  <a:alpha val="100000"/>
                </a:srgbClr>
              </a:clrFrom>
              <a:clrTo>
                <a:srgbClr val="000000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41052" y="2931790"/>
            <a:ext cx="2073533" cy="943934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46648"/>
            <a:ext cx="9144239" cy="897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1187624" y="771550"/>
            <a:ext cx="5182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(2)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护眼第二招，上下左右转动眼球。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691680" y="2155924"/>
            <a:ext cx="45365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①眼球向右看，保持数秒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en-US" altLang="zh-CN" sz="2800" b="1" dirty="0" smtClean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②回到正中位置。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③眼球向左看，保持数秒。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④回到正中位置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100000"/>
                </a:srgbClr>
              </a:clrFrom>
              <a:clrTo>
                <a:srgbClr val="000000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41052" y="2931790"/>
            <a:ext cx="2073533" cy="94393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rcRect l="18008" t="29009" r="17593" b="36749"/>
          <a:stretch>
            <a:fillRect/>
          </a:stretch>
        </p:blipFill>
        <p:spPr>
          <a:xfrm>
            <a:off x="1475656" y="1225667"/>
            <a:ext cx="4244340" cy="89344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691680" y="958285"/>
            <a:ext cx="679386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    爱护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眼睛，保护视力，是生活中一个小小的行动，形成习惯，就能带给我们大大的好处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。再次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分小组讨论，说一说你有什么爱护眼睛的好方法。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340448" y="1419622"/>
            <a:ext cx="2355850" cy="252222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950594" y="776511"/>
            <a:ext cx="50641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）小组讨论，形成护眼建议。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15616" y="1419622"/>
            <a:ext cx="78136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依据刚才找到的影响视力的原因，从不同角度想一想，怎样保护好我们的眼睛？如怎样才能避免用眼不当，如何减少病菌侵入，怎样避免外力伤害我们的眼睛？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50594" y="2822615"/>
            <a:ext cx="76538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2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）学生在小组内讨论并提出保护视力的建议。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95536" y="3489851"/>
            <a:ext cx="82089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   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3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）全班交流，汇报本组护眼建议，其他小组认真倾听。</a:t>
            </a:r>
            <a:endParaRPr lang="en-US" altLang="zh-CN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79512" y="3651870"/>
            <a:ext cx="62724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通过上面的游戏，你有什么感受？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7504" y="411510"/>
            <a:ext cx="5650567" cy="52322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小游戏：视力测试，感受自己视力。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59542" y="1203598"/>
            <a:ext cx="7230110" cy="583565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</a:rPr>
              <a:t>眼睛是心灵的窗户，我们要好好爱护它。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763577" y="2211524"/>
            <a:ext cx="3622040" cy="368300"/>
          </a:xfrm>
          <a:prstGeom prst="rect">
            <a:avLst/>
          </a:prstGeo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r>
              <a:rPr lang="zh-CN" altLang="en-US">
                <a:latin typeface="楷体" panose="02010609060101010101" charset="-122"/>
                <a:ea typeface="楷体" panose="02010609060101010101" charset="-122"/>
              </a:rPr>
              <a:t>爱护眼睛，让生命的阳光更精彩。</a:t>
            </a:r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726872" y="3004185"/>
            <a:ext cx="1695450" cy="213995"/>
          </a:xfrm>
          <a:prstGeom prst="rect">
            <a:avLst/>
          </a:prstGeom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r>
              <a:rPr lang="zh-CN" altLang="en-US" sz="800">
                <a:latin typeface="楷体" panose="02010609060101010101" charset="-122"/>
                <a:ea typeface="楷体" panose="02010609060101010101" charset="-122"/>
              </a:rPr>
              <a:t>观天下,辨秋毫,爱眼护眼很重要。</a:t>
            </a:r>
            <a:endParaRPr lang="zh-CN" altLang="en-US" sz="80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bldLvl="0" animBg="1"/>
      <p:bldP spid="7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54301" y="1419622"/>
            <a:ext cx="8035398" cy="319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1.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生活中正确使用眼睛，如正确做眼保健操；看书写字的姿势要端正；看书和使用电子产品的时间要适当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2.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养成良好的生活习惯，如不要挑食，多吃胡萝卜等对眼睛好的食物；早睡早起；积极锻炼身体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3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特殊环境下注意保护眼睛，如阳光太强烈时戴上墨镜保护眼睛；风沙太多或者空中有飞虫，使用防尘面罩保护眼睛；防止外力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撞伤眼睛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2" name="横卷形 11"/>
          <p:cNvSpPr/>
          <p:nvPr/>
        </p:nvSpPr>
        <p:spPr>
          <a:xfrm>
            <a:off x="3163262" y="483518"/>
            <a:ext cx="2817475" cy="791815"/>
          </a:xfrm>
          <a:prstGeom prst="horizontalScroll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护眼建议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1"/>
          <p:cNvSpPr txBox="1"/>
          <p:nvPr/>
        </p:nvSpPr>
        <p:spPr>
          <a:xfrm>
            <a:off x="2293503" y="1059582"/>
            <a:ext cx="45569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爱护眼睛，保护视力。</a:t>
            </a:r>
            <a:endParaRPr lang="zh-CN" altLang="en-US" sz="36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23832" y="2139702"/>
            <a:ext cx="3696335" cy="2301875"/>
          </a:xfrm>
          <a:prstGeom prst="round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1"/>
          <p:cNvSpPr txBox="1"/>
          <p:nvPr/>
        </p:nvSpPr>
        <p:spPr>
          <a:xfrm>
            <a:off x="5724128" y="1491630"/>
            <a:ext cx="1512168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0" algn="l" fontAlgn="auto"/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能听清。</a:t>
            </a:r>
            <a:endParaRPr lang="zh-CN" altLang="en-US" sz="2800" b="1" dirty="0" smtClean="0"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367683" y="411510"/>
            <a:ext cx="64086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根据课前完成的视力情况调查表，在小组内依次说说调查的班级视力情况。</a:t>
            </a:r>
            <a:endParaRPr lang="zh-CN" altLang="en-US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圆角矩形标注 4"/>
          <p:cNvSpPr/>
          <p:nvPr/>
        </p:nvSpPr>
        <p:spPr>
          <a:xfrm>
            <a:off x="1259632" y="1434254"/>
            <a:ext cx="2952328" cy="862859"/>
          </a:xfrm>
          <a:prstGeom prst="wedgeRoundRectCallout">
            <a:avLst>
              <a:gd name="adj1" fmla="val -59110"/>
              <a:gd name="adj2" fmla="val 32507"/>
              <a:gd name="adj3" fmla="val 16667"/>
            </a:avLst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组内成员发言时，你能听清吗？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33586" y="4083918"/>
            <a:ext cx="6676828" cy="523220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 anchor="t">
            <a:spAutoFit/>
          </a:bodyPr>
          <a:lstStyle/>
          <a:p>
            <a:pPr indent="0" algn="l" defTabSz="685800" fontAlgn="auto"/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怎么做到分小组讨论时，彼此不干扰呢？</a:t>
            </a:r>
            <a:endParaRPr lang="zh-CN" altLang="en-US" sz="20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圆角矩形标注 8"/>
          <p:cNvSpPr/>
          <p:nvPr/>
        </p:nvSpPr>
        <p:spPr>
          <a:xfrm>
            <a:off x="1259632" y="2643758"/>
            <a:ext cx="3096344" cy="862859"/>
          </a:xfrm>
          <a:prstGeom prst="wedgeRoundRectCallout">
            <a:avLst>
              <a:gd name="adj1" fmla="val -59110"/>
              <a:gd name="adj2" fmla="val 32507"/>
              <a:gd name="adj3" fmla="val 16667"/>
            </a:avLst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大家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都在说，能听清组内同学的发言吗？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5724128" y="2787774"/>
            <a:ext cx="1728192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0" algn="l" fontAlgn="auto"/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不能听清。</a:t>
            </a:r>
            <a:endParaRPr lang="zh-CN" altLang="en-US" sz="2800" b="1" dirty="0" smtClean="0"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 animBg="1"/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421661" y="1343083"/>
            <a:ext cx="6300678" cy="20128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梳理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方法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endParaRPr lang="en-US" altLang="zh-CN" sz="32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“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控制音量，有序发言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是小组讨论的交际礼仪。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51520" y="483518"/>
            <a:ext cx="5719835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链接生活，分析影响视力原因。</a:t>
            </a:r>
            <a:endParaRPr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37639" y="1419622"/>
            <a:ext cx="2110894" cy="1200329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你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从图上看到了什么？有什么想法？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029" y="1131590"/>
            <a:ext cx="4357291" cy="3664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流程图: 可选过程 7"/>
          <p:cNvSpPr/>
          <p:nvPr/>
        </p:nvSpPr>
        <p:spPr>
          <a:xfrm>
            <a:off x="3707904" y="915566"/>
            <a:ext cx="3967575" cy="1588202"/>
          </a:xfrm>
          <a:prstGeom prst="flowChartAlternateProcess">
            <a:avLst/>
          </a:prstGeom>
          <a:grpFill/>
          <a:ln>
            <a:solidFill>
              <a:srgbClr val="92D050"/>
            </a:solidFill>
            <a:prstDash val="sysDash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 </a:t>
            </a:r>
            <a:r>
              <a:rPr lang="zh-CN" altLang="en-US" sz="28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   图中的男孩趴着使用平板电脑，这样对眼睛不好。</a:t>
            </a:r>
            <a:endParaRPr lang="zh-CN" alt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635896" y="3003798"/>
            <a:ext cx="4320480" cy="1656184"/>
            <a:chOff x="3635896" y="3003798"/>
            <a:chExt cx="4320480" cy="1656184"/>
          </a:xfrm>
        </p:grpSpPr>
        <p:sp>
          <p:nvSpPr>
            <p:cNvPr id="14" name="云形标注 13"/>
            <p:cNvSpPr/>
            <p:nvPr/>
          </p:nvSpPr>
          <p:spPr>
            <a:xfrm>
              <a:off x="3635896" y="3003798"/>
              <a:ext cx="4320480" cy="1656184"/>
            </a:xfrm>
            <a:prstGeom prst="cloudCallout">
              <a:avLst>
                <a:gd name="adj1" fmla="val -63428"/>
                <a:gd name="adj2" fmla="val -17736"/>
              </a:avLst>
            </a:prstGeom>
            <a:solidFill>
              <a:schemeClr val="accent3">
                <a:lumMod val="60000"/>
                <a:lumOff val="40000"/>
              </a:schemeClr>
            </a:soli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r>
                <a:rPr lang="en-US" altLang="zh-CN" sz="2400" dirty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        </a:t>
              </a:r>
              <a:endPara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3877798" y="3093058"/>
              <a:ext cx="3888432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latin typeface="宋体" panose="02010600030101010101" pitchFamily="2" charset="-122"/>
                  <a:ea typeface="宋体" panose="02010600030101010101" pitchFamily="2" charset="-122"/>
                </a:rPr>
                <a:t>    图</a:t>
              </a:r>
              <a:r>
                <a:rPr lang="zh-CN" altLang="en-US" sz="28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中的男孩很认真地在做眼保健操，这样可以保护视力。</a:t>
              </a:r>
              <a:endParaRPr lang="zh-CN" altLang="en-US" sz="2800" b="1" dirty="0"/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11510"/>
            <a:ext cx="2328327" cy="2211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715766"/>
            <a:ext cx="2256319" cy="2230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流程图: 可选过程 7"/>
          <p:cNvSpPr/>
          <p:nvPr/>
        </p:nvSpPr>
        <p:spPr>
          <a:xfrm>
            <a:off x="1382792" y="868576"/>
            <a:ext cx="3967575" cy="1415142"/>
          </a:xfrm>
          <a:prstGeom prst="flowChartAlternateProcess">
            <a:avLst/>
          </a:prstGeom>
          <a:grpFill/>
          <a:ln>
            <a:solidFill>
              <a:srgbClr val="92D050"/>
            </a:solidFill>
            <a:prstDash val="sysDash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图中的女孩趴在桌上写字，还歪着脖子，这样会伤害眼睛。</a:t>
            </a:r>
            <a:endParaRPr lang="zh-CN" alt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971600" y="2931790"/>
            <a:ext cx="4320480" cy="1656184"/>
            <a:chOff x="3635896" y="3003798"/>
            <a:chExt cx="4320480" cy="1656184"/>
          </a:xfrm>
        </p:grpSpPr>
        <p:sp>
          <p:nvSpPr>
            <p:cNvPr id="9" name="云形标注 8"/>
            <p:cNvSpPr/>
            <p:nvPr/>
          </p:nvSpPr>
          <p:spPr>
            <a:xfrm>
              <a:off x="3635896" y="3003798"/>
              <a:ext cx="4320480" cy="1656184"/>
            </a:xfrm>
            <a:prstGeom prst="cloudCallout">
              <a:avLst>
                <a:gd name="adj1" fmla="val 66952"/>
                <a:gd name="adj2" fmla="val 20808"/>
              </a:avLst>
            </a:prstGeom>
            <a:solidFill>
              <a:schemeClr val="accent3">
                <a:lumMod val="60000"/>
                <a:lumOff val="40000"/>
              </a:schemeClr>
            </a:soli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r>
                <a:rPr lang="en-US" altLang="zh-CN" sz="2400" dirty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        </a:t>
              </a:r>
              <a:endPara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877798" y="3363838"/>
              <a:ext cx="3888432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 图中的女孩爱护眼睛，看书姿势很端正。</a:t>
              </a:r>
              <a:endParaRPr lang="zh-CN" altLang="en-US" sz="2800" b="1" dirty="0"/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555526"/>
            <a:ext cx="2536134" cy="2136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5474" y="2729477"/>
            <a:ext cx="2420812" cy="2200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52151" y="699542"/>
            <a:ext cx="7839698" cy="6524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相互补充：眼睛与屏幕之间保持多远的距离合适？</a:t>
            </a:r>
            <a:endParaRPr lang="zh-CN" altLang="en-US" sz="2800" b="1" dirty="0" smtClean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83560" y="1995686"/>
            <a:ext cx="7910195" cy="17727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我们通过相互之间的补充发言，更加清晰地了解到趴着使用平板电脑对眼睛的危害很大。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“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不要重复，学会补充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”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是小组讨论的有效方法。</a:t>
            </a:r>
            <a:endParaRPr lang="zh-CN" altLang="en-US" sz="2800" b="1" dirty="0" smtClean="0"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10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11.xml><?xml version="1.0" encoding="utf-8"?>
<p:tagLst xmlns:p="http://schemas.openxmlformats.org/presentationml/2006/main">
  <p:tag name="KSO_WPP_MARK_KEY" val="c50c043c-2bca-4637-8e2c-838e1d32fcff"/>
  <p:tag name="COMMONDATA" val="eyJoZGlkIjoiMDUzMmRhYzhkNzM3Y2ZlODExZjhhYzliMDJjYzA0ZGIifQ=="/>
</p:tagLst>
</file>

<file path=ppt/tags/tag2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3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4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5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6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7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8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9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1471</Words>
  <Application>WPS 演示</Application>
  <PresentationFormat>全屏显示(16:9)</PresentationFormat>
  <Paragraphs>129</Paragraphs>
  <Slides>20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2" baseType="lpstr">
      <vt:lpstr>Arial</vt:lpstr>
      <vt:lpstr>宋体</vt:lpstr>
      <vt:lpstr>Wingdings</vt:lpstr>
      <vt:lpstr>黑体</vt:lpstr>
      <vt:lpstr>楷体</vt:lpstr>
      <vt:lpstr>微软雅黑</vt:lpstr>
      <vt:lpstr>Times New Roman</vt:lpstr>
      <vt:lpstr>Calibri</vt:lpstr>
      <vt:lpstr>Arial Unicode MS</vt:lpstr>
      <vt:lpstr>Wingdings</vt:lpstr>
      <vt:lpstr>Xingkai SC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128</cp:revision>
  <dcterms:created xsi:type="dcterms:W3CDTF">2017-03-17T02:28:00Z</dcterms:created>
  <dcterms:modified xsi:type="dcterms:W3CDTF">2022-11-30T07:03:24Z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7A3FDD50BDE744EB8FA8E97F87E863D1</vt:lpwstr>
  </property>
</Properties>
</file>