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42.svg" ContentType="image/svg+xml"/>
  <Override PartName="/ppt/media/image44.svg" ContentType="image/svg+xml"/>
  <Override PartName="/ppt/media/image46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0"/>
  </p:notesMasterIdLst>
  <p:sldIdLst>
    <p:sldId id="256" r:id="rId3"/>
    <p:sldId id="1460" r:id="rId4"/>
    <p:sldId id="1520" r:id="rId5"/>
    <p:sldId id="1521" r:id="rId6"/>
    <p:sldId id="263" r:id="rId7"/>
    <p:sldId id="1410" r:id="rId8"/>
    <p:sldId id="1547" r:id="rId9"/>
    <p:sldId id="1548" r:id="rId10"/>
    <p:sldId id="264" r:id="rId11"/>
    <p:sldId id="1411" r:id="rId12"/>
    <p:sldId id="1463" r:id="rId13"/>
    <p:sldId id="1539" r:id="rId14"/>
    <p:sldId id="1540" r:id="rId15"/>
    <p:sldId id="1541" r:id="rId16"/>
    <p:sldId id="1522" r:id="rId17"/>
    <p:sldId id="1502" r:id="rId18"/>
    <p:sldId id="1542" r:id="rId19"/>
    <p:sldId id="1543" r:id="rId20"/>
    <p:sldId id="1544" r:id="rId21"/>
    <p:sldId id="1523" r:id="rId22"/>
    <p:sldId id="1545" r:id="rId23"/>
    <p:sldId id="1524" r:id="rId24"/>
    <p:sldId id="1546" r:id="rId25"/>
    <p:sldId id="1530" r:id="rId26"/>
    <p:sldId id="1529" r:id="rId27"/>
    <p:sldId id="1433" r:id="rId28"/>
    <p:sldId id="1432" r:id="rId29"/>
    <p:sldId id="1394" r:id="rId30"/>
    <p:sldId id="1401" r:id="rId31"/>
    <p:sldId id="1537" r:id="rId32"/>
    <p:sldId id="1538" r:id="rId33"/>
    <p:sldId id="1490" r:id="rId34"/>
    <p:sldId id="1491" r:id="rId35"/>
    <p:sldId id="1492" r:id="rId36"/>
    <p:sldId id="301" r:id="rId37"/>
    <p:sldId id="1533" r:id="rId38"/>
    <p:sldId id="1493" r:id="rId39"/>
    <p:sldId id="1534" r:id="rId40"/>
    <p:sldId id="1535" r:id="rId41"/>
    <p:sldId id="1536" r:id="rId42"/>
    <p:sldId id="1519" r:id="rId43"/>
    <p:sldId id="1494" r:id="rId44"/>
    <p:sldId id="1495" r:id="rId45"/>
    <p:sldId id="1496" r:id="rId46"/>
    <p:sldId id="1497" r:id="rId47"/>
    <p:sldId id="1498" r:id="rId48"/>
    <p:sldId id="1499" r:id="rId4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4"/>
    </p:embeddedFont>
    <p:embeddedFont>
      <p:font typeface="幼圆" panose="02010509060101010101" pitchFamily="49" charset="-122"/>
      <p:regular r:id="rId55"/>
    </p:embeddedFont>
    <p:embeddedFont>
      <p:font typeface="楷体" panose="02010609060101010101" pitchFamily="49" charset="-122"/>
      <p:regular r:id="rId56"/>
    </p:embeddedFont>
    <p:embeddedFont>
      <p:font typeface="等线" panose="02010600030101010101" charset="-122"/>
      <p:regular r:id="rId57"/>
    </p:embeddedFont>
    <p:embeddedFont>
      <p:font typeface="Calibri" panose="020F0502020204030204" charset="0"/>
      <p:regular r:id="rId58"/>
      <p:bold r:id="rId59"/>
      <p:italic r:id="rId60"/>
      <p:boldItalic r:id="rId61"/>
    </p:embeddedFont>
    <p:embeddedFont>
      <p:font typeface="仿宋" panose="02010609060101010101" charset="-122"/>
      <p:regular r:id="rId62"/>
    </p:embeddedFont>
  </p:embeddedFontLst>
  <p:custDataLst>
    <p:tags r:id="rId6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AC508"/>
    <a:srgbClr val="DBF1FE"/>
    <a:srgbClr val="B6D556"/>
    <a:srgbClr val="C68D41"/>
    <a:srgbClr val="4A2021"/>
    <a:srgbClr val="33CCFF"/>
    <a:srgbClr val="FFCCFF"/>
    <a:srgbClr val="99CCFF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5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216" y="-1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gs" Target="tags/tag1.xml"/><Relationship Id="rId62" Type="http://schemas.openxmlformats.org/officeDocument/2006/relationships/font" Target="fonts/font9.fntdata"/><Relationship Id="rId61" Type="http://schemas.openxmlformats.org/officeDocument/2006/relationships/font" Target="fonts/font8.fntdata"/><Relationship Id="rId60" Type="http://schemas.openxmlformats.org/officeDocument/2006/relationships/font" Target="fonts/font7.fntdata"/><Relationship Id="rId6" Type="http://schemas.openxmlformats.org/officeDocument/2006/relationships/slide" Target="slides/slide4.xml"/><Relationship Id="rId59" Type="http://schemas.openxmlformats.org/officeDocument/2006/relationships/font" Target="fonts/font6.fntdata"/><Relationship Id="rId58" Type="http://schemas.openxmlformats.org/officeDocument/2006/relationships/font" Target="fonts/font5.fntdata"/><Relationship Id="rId57" Type="http://schemas.openxmlformats.org/officeDocument/2006/relationships/font" Target="fonts/font4.fntdata"/><Relationship Id="rId56" Type="http://schemas.openxmlformats.org/officeDocument/2006/relationships/font" Target="fonts/font3.fntdata"/><Relationship Id="rId55" Type="http://schemas.openxmlformats.org/officeDocument/2006/relationships/font" Target="fonts/font2.fntdata"/><Relationship Id="rId54" Type="http://schemas.openxmlformats.org/officeDocument/2006/relationships/font" Target="fonts/font1.fntdata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44.svg"/><Relationship Id="rId3" Type="http://schemas.openxmlformats.org/officeDocument/2006/relationships/image" Target="../media/image43.png"/><Relationship Id="rId2" Type="http://schemas.openxmlformats.org/officeDocument/2006/relationships/image" Target="../media/image42.svg"/><Relationship Id="rId1" Type="http://schemas.openxmlformats.org/officeDocument/2006/relationships/image" Target="../media/image41.png"/></Relationships>
</file>

<file path=ppt/diagrams/_rels/drawing1.xml.rels><?xml version="1.0" encoding="UTF-8" standalone="yes"?>
<Relationships xmlns="http://schemas.openxmlformats.org/package/2006/relationships"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44.svg"/><Relationship Id="rId3" Type="http://schemas.openxmlformats.org/officeDocument/2006/relationships/image" Target="../media/image43.png"/><Relationship Id="rId2" Type="http://schemas.openxmlformats.org/officeDocument/2006/relationships/image" Target="../media/image42.svg"/><Relationship Id="rId1" Type="http://schemas.openxmlformats.org/officeDocument/2006/relationships/image" Target="../media/image4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FE6D6E-ADF5-450C-9BCC-D2576740C9A4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560B475-A0C2-406B-8717-4124CF567C75}">
      <dgm:prSet/>
      <dgm:spPr/>
      <dgm:t>
        <a:bodyPr/>
        <a:lstStyle/>
        <a:p>
          <a:r>
            <a:rPr lang="en-US" b="1" dirty="0">
              <a:latin typeface="黑体" panose="02010609060101010101" pitchFamily="49" charset="-122"/>
              <a:ea typeface="黑体" panose="02010609060101010101" pitchFamily="49" charset="-122"/>
            </a:rPr>
            <a:t>1.</a:t>
          </a:r>
          <a:r>
            <a:rPr lang="zh-CN" b="1" dirty="0">
              <a:latin typeface="黑体" panose="02010609060101010101" pitchFamily="49" charset="-122"/>
              <a:ea typeface="黑体" panose="02010609060101010101" pitchFamily="49" charset="-122"/>
            </a:rPr>
            <a:t>观察科学细致</a:t>
          </a:r>
          <a:endParaRPr lang="zh-CN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AA79B07-8DCF-4666-B7AA-9607D9D11EB3}" cxnId="{1C6FB4D7-5161-4007-B6F5-3E7D85E4841D}" type="parTrans">
      <dgm:prSet/>
      <dgm:spPr/>
      <dgm:t>
        <a:bodyPr/>
        <a:lstStyle/>
        <a:p>
          <a:endParaRPr lang="zh-CN" altLang="en-US"/>
        </a:p>
      </dgm:t>
    </dgm:pt>
    <dgm:pt modelId="{36DD91FA-BCF8-44FF-99CA-7CD17EBE2EE6}" cxnId="{1C6FB4D7-5161-4007-B6F5-3E7D85E4841D}" type="sibTrans">
      <dgm:prSet/>
      <dgm:spPr/>
      <dgm:t>
        <a:bodyPr/>
        <a:lstStyle/>
        <a:p>
          <a:endParaRPr lang="zh-CN" altLang="en-US"/>
        </a:p>
      </dgm:t>
    </dgm:pt>
    <dgm:pt modelId="{9C233FAD-076B-4BAC-A383-9B9176905253}">
      <dgm:prSet/>
      <dgm:spPr/>
      <dgm:t>
        <a:bodyPr/>
        <a:lstStyle/>
        <a:p>
          <a:r>
            <a:rPr lang="zh-CN" dirty="0">
              <a:latin typeface="宋体" panose="02010600030101010101" pitchFamily="2" charset="-122"/>
              <a:ea typeface="宋体" panose="02010600030101010101" pitchFamily="2" charset="-122"/>
            </a:rPr>
            <a:t>作者用眼睛看、用手摸、用鼻子闻、用心想等，对蚕进行了观察，并用图片做了记录，这样的</a:t>
          </a:r>
          <a:r>
            <a:rPr lang="zh-CN" dirty="0" smtClean="0">
              <a:latin typeface="宋体" panose="02010600030101010101" pitchFamily="2" charset="-122"/>
              <a:ea typeface="宋体" panose="02010600030101010101" pitchFamily="2" charset="-122"/>
            </a:rPr>
            <a:t>观察</a:t>
          </a:r>
          <a:r>
            <a:rPr lang="zh-CN" altLang="en-US" dirty="0" smtClean="0">
              <a:latin typeface="宋体" panose="02010600030101010101" pitchFamily="2" charset="-122"/>
              <a:ea typeface="宋体" panose="02010600030101010101" pitchFamily="2" charset="-122"/>
            </a:rPr>
            <a:t>既</a:t>
          </a:r>
          <a:r>
            <a:rPr lang="zh-CN" dirty="0" smtClean="0">
              <a:latin typeface="宋体" panose="02010600030101010101" pitchFamily="2" charset="-122"/>
              <a:ea typeface="宋体" panose="02010600030101010101" pitchFamily="2" charset="-122"/>
            </a:rPr>
            <a:t>科学</a:t>
          </a:r>
          <a:r>
            <a:rPr lang="zh-CN" dirty="0">
              <a:latin typeface="宋体" panose="02010600030101010101" pitchFamily="2" charset="-122"/>
              <a:ea typeface="宋体" panose="02010600030101010101" pitchFamily="2" charset="-122"/>
            </a:rPr>
            <a:t>又细致。</a:t>
          </a:r>
        </a:p>
      </dgm:t>
    </dgm:pt>
    <dgm:pt modelId="{4C0FA46B-1E05-4484-8BCB-372BE7AA836D}" cxnId="{087A8BC7-DDAE-4A6A-890B-8FA1C900F94F}" type="parTrans">
      <dgm:prSet/>
      <dgm:spPr/>
      <dgm:t>
        <a:bodyPr/>
        <a:lstStyle/>
        <a:p>
          <a:endParaRPr lang="zh-CN" altLang="en-US"/>
        </a:p>
      </dgm:t>
    </dgm:pt>
    <dgm:pt modelId="{3BC728F3-395B-4C43-9E87-52812D1D6015}" cxnId="{087A8BC7-DDAE-4A6A-890B-8FA1C900F94F}" type="sibTrans">
      <dgm:prSet/>
      <dgm:spPr/>
      <dgm:t>
        <a:bodyPr/>
        <a:lstStyle/>
        <a:p>
          <a:endParaRPr lang="zh-CN" altLang="en-US"/>
        </a:p>
      </dgm:t>
    </dgm:pt>
    <dgm:pt modelId="{D11035C4-D766-4981-8DC9-525B8C329EEB}">
      <dgm:prSet/>
      <dgm:spPr/>
      <dgm:t>
        <a:bodyPr/>
        <a:lstStyle/>
        <a:p>
          <a:r>
            <a:rPr lang="en-US" b="1" dirty="0">
              <a:latin typeface="黑体" panose="02010609060101010101" pitchFamily="49" charset="-122"/>
              <a:ea typeface="黑体" panose="02010609060101010101" pitchFamily="49" charset="-122"/>
            </a:rPr>
            <a:t>2</a:t>
          </a:r>
          <a:r>
            <a:rPr lang="en-US" b="1" dirty="0" smtClean="0">
              <a:latin typeface="黑体" panose="02010609060101010101" pitchFamily="49" charset="-122"/>
              <a:ea typeface="黑体" panose="02010609060101010101" pitchFamily="49" charset="-122"/>
            </a:rPr>
            <a:t>.</a:t>
          </a:r>
          <a:r>
            <a:rPr lang="zh-CN" b="1" dirty="0" smtClean="0">
              <a:latin typeface="黑体" panose="02010609060101010101" pitchFamily="49" charset="-122"/>
              <a:ea typeface="黑体" panose="02010609060101010101" pitchFamily="49" charset="-122"/>
            </a:rPr>
            <a:t>描写</a:t>
          </a:r>
          <a:r>
            <a:rPr lang="zh-CN" b="1" dirty="0">
              <a:latin typeface="黑体" panose="02010609060101010101" pitchFamily="49" charset="-122"/>
              <a:ea typeface="黑体" panose="02010609060101010101" pitchFamily="49" charset="-122"/>
            </a:rPr>
            <a:t>准确生动</a:t>
          </a:r>
          <a:endParaRPr lang="zh-CN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AEE3A71-DFD5-4174-8A5E-763CE3959276}" cxnId="{4E351FF5-5036-4F02-8A4C-2EC8CD56DE2E}" type="parTrans">
      <dgm:prSet/>
      <dgm:spPr/>
      <dgm:t>
        <a:bodyPr/>
        <a:lstStyle/>
        <a:p>
          <a:endParaRPr lang="zh-CN" altLang="en-US"/>
        </a:p>
      </dgm:t>
    </dgm:pt>
    <dgm:pt modelId="{B1A6FDA0-46F5-4A09-B26C-F6A7744CBA5A}" cxnId="{4E351FF5-5036-4F02-8A4C-2EC8CD56DE2E}" type="sibTrans">
      <dgm:prSet/>
      <dgm:spPr/>
      <dgm:t>
        <a:bodyPr/>
        <a:lstStyle/>
        <a:p>
          <a:endParaRPr lang="zh-CN" altLang="en-US"/>
        </a:p>
      </dgm:t>
    </dgm:pt>
    <dgm:pt modelId="{D3F23B3E-58D8-4900-917E-3E861012725D}">
      <dgm:prSet/>
      <dgm:spPr/>
      <dgm:t>
        <a:bodyPr/>
        <a:lstStyle/>
        <a:p>
          <a:r>
            <a:rPr lang="zh-CN" dirty="0">
              <a:latin typeface="宋体" panose="02010600030101010101" pitchFamily="2" charset="-122"/>
              <a:ea typeface="宋体" panose="02010600030101010101" pitchFamily="2" charset="-122"/>
            </a:rPr>
            <a:t>作者能够用描写和拟人修辞手法，把蚕的外形、生活环境、食物、粪便、吐丝等，描写得准确又生动。</a:t>
          </a:r>
        </a:p>
      </dgm:t>
    </dgm:pt>
    <dgm:pt modelId="{7D5AD6D1-CC13-40F4-A12F-E3E9A2ACA22A}" cxnId="{3ECFD4BD-0D93-4BAF-80ED-7F976AED67B8}" type="parTrans">
      <dgm:prSet/>
      <dgm:spPr/>
      <dgm:t>
        <a:bodyPr/>
        <a:lstStyle/>
        <a:p>
          <a:endParaRPr lang="zh-CN" altLang="en-US"/>
        </a:p>
      </dgm:t>
    </dgm:pt>
    <dgm:pt modelId="{266BB35F-4276-4469-A7A2-0AB3140E52BA}" cxnId="{3ECFD4BD-0D93-4BAF-80ED-7F976AED67B8}" type="sibTrans">
      <dgm:prSet/>
      <dgm:spPr/>
      <dgm:t>
        <a:bodyPr/>
        <a:lstStyle/>
        <a:p>
          <a:endParaRPr lang="zh-CN" altLang="en-US"/>
        </a:p>
      </dgm:t>
    </dgm:pt>
    <dgm:pt modelId="{654A359A-ABE7-480A-8405-CEF50AF12D7F}">
      <dgm:prSet/>
      <dgm:spPr/>
      <dgm:t>
        <a:bodyPr/>
        <a:lstStyle/>
        <a:p>
          <a:r>
            <a:rPr lang="en-US" b="1" dirty="0">
              <a:latin typeface="黑体" panose="02010609060101010101" pitchFamily="49" charset="-122"/>
              <a:ea typeface="黑体" panose="02010609060101010101" pitchFamily="49" charset="-122"/>
            </a:rPr>
            <a:t>3.</a:t>
          </a:r>
          <a:r>
            <a:rPr lang="zh-CN" b="1" dirty="0">
              <a:latin typeface="黑体" panose="02010609060101010101" pitchFamily="49" charset="-122"/>
              <a:ea typeface="黑体" panose="02010609060101010101" pitchFamily="49" charset="-122"/>
            </a:rPr>
            <a:t>格式正确规范</a:t>
          </a:r>
          <a:endParaRPr lang="zh-CN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D1680B1-B15D-4EEC-BFD5-330871771A40}" cxnId="{DEAFFD2E-5AC6-4D06-961E-CF6F7EAEF1A1}" type="parTrans">
      <dgm:prSet/>
      <dgm:spPr/>
      <dgm:t>
        <a:bodyPr/>
        <a:lstStyle/>
        <a:p>
          <a:endParaRPr lang="zh-CN" altLang="en-US"/>
        </a:p>
      </dgm:t>
    </dgm:pt>
    <dgm:pt modelId="{12684EAF-7DCA-4E96-BCBC-BF4A3F1113EC}" cxnId="{DEAFFD2E-5AC6-4D06-961E-CF6F7EAEF1A1}" type="sibTrans">
      <dgm:prSet/>
      <dgm:spPr/>
      <dgm:t>
        <a:bodyPr/>
        <a:lstStyle/>
        <a:p>
          <a:endParaRPr lang="zh-CN" altLang="en-US"/>
        </a:p>
      </dgm:t>
    </dgm:pt>
    <dgm:pt modelId="{F1BD1735-E7D8-4BA9-B88D-3CE99986C56E}">
      <dgm:prSet/>
      <dgm:spPr/>
      <dgm:t>
        <a:bodyPr/>
        <a:lstStyle/>
        <a:p>
          <a:r>
            <a:rPr lang="zh-CN" dirty="0">
              <a:latin typeface="宋体" panose="02010600030101010101" pitchFamily="2" charset="-122"/>
              <a:ea typeface="宋体" panose="02010600030101010101" pitchFamily="2" charset="-122"/>
            </a:rPr>
            <a:t>每则观察日记，小作者都按日记的规范格式，在第一行的正中间写上了年月日、星期几和天气情况，格式正确规范。</a:t>
          </a:r>
        </a:p>
      </dgm:t>
    </dgm:pt>
    <dgm:pt modelId="{0359B205-1EE2-4D05-9169-50D5006AFB1F}" cxnId="{AA54A4AA-C456-455B-BE65-4B42503FEC34}" type="parTrans">
      <dgm:prSet/>
      <dgm:spPr/>
      <dgm:t>
        <a:bodyPr/>
        <a:lstStyle/>
        <a:p>
          <a:endParaRPr lang="zh-CN" altLang="en-US"/>
        </a:p>
      </dgm:t>
    </dgm:pt>
    <dgm:pt modelId="{88DB79A2-DF7D-48FD-9D3B-F5837F07850E}" cxnId="{AA54A4AA-C456-455B-BE65-4B42503FEC34}" type="sibTrans">
      <dgm:prSet/>
      <dgm:spPr/>
      <dgm:t>
        <a:bodyPr/>
        <a:lstStyle/>
        <a:p>
          <a:endParaRPr lang="zh-CN" altLang="en-US"/>
        </a:p>
      </dgm:t>
    </dgm:pt>
    <dgm:pt modelId="{FADB183D-A3F4-4CB9-A133-A49FF8045717}" type="pres">
      <dgm:prSet presAssocID="{AFFE6D6E-ADF5-450C-9BCC-D2576740C9A4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5638AC9-6869-4180-8F60-D96C8CE533F6}" type="pres">
      <dgm:prSet presAssocID="{1560B475-A0C2-406B-8717-4124CF567C75}" presName="compNode" presStyleCnt="0"/>
      <dgm:spPr/>
    </dgm:pt>
    <dgm:pt modelId="{39500EAF-69D8-4D72-B2AA-67133E3A04ED}" type="pres">
      <dgm:prSet presAssocID="{1560B475-A0C2-406B-8717-4124CF567C75}" presName="childRec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86A600-8DDB-4B46-A376-5C5045D0AA7A}" type="pres">
      <dgm:prSet presAssocID="{1560B475-A0C2-406B-8717-4124CF567C75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1B8A9D-7321-4239-AD51-FEB84BC76224}" type="pres">
      <dgm:prSet presAssocID="{1560B475-A0C2-406B-8717-4124CF567C75}" presName="parentRect" presStyleLbl="alignNode1" presStyleIdx="0" presStyleCnt="3"/>
      <dgm:spPr/>
      <dgm:t>
        <a:bodyPr/>
        <a:lstStyle/>
        <a:p>
          <a:endParaRPr lang="zh-CN" altLang="en-US"/>
        </a:p>
      </dgm:t>
    </dgm:pt>
    <dgm:pt modelId="{03F38066-A1ED-4D59-8465-830F02F69D80}" type="pres">
      <dgm:prSet presAssocID="{1560B475-A0C2-406B-8717-4124CF567C75}" presName="adorn" presStyleLbl="fgAccFollowNod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0F8F3A15-1EC2-4C49-BE49-D5B03F7FCE5F}" type="pres">
      <dgm:prSet presAssocID="{36DD91FA-BCF8-44FF-99CA-7CD17EBE2EE6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3DF8D8B5-E62F-4C06-AD97-FCBE45801E6C}" type="pres">
      <dgm:prSet presAssocID="{D11035C4-D766-4981-8DC9-525B8C329EEB}" presName="compNode" presStyleCnt="0"/>
      <dgm:spPr/>
    </dgm:pt>
    <dgm:pt modelId="{11DFC98E-E12C-447B-948B-25DB3CD24C49}" type="pres">
      <dgm:prSet presAssocID="{D11035C4-D766-4981-8DC9-525B8C329EEB}" presName="childRec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3690B9-877B-4CD3-B8BC-066CB4773D8A}" type="pres">
      <dgm:prSet presAssocID="{D11035C4-D766-4981-8DC9-525B8C329EEB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FBD13C-C1B2-439F-995D-463FBDC68A3B}" type="pres">
      <dgm:prSet presAssocID="{D11035C4-D766-4981-8DC9-525B8C329EEB}" presName="parentRect" presStyleLbl="alignNode1" presStyleIdx="1" presStyleCnt="3"/>
      <dgm:spPr/>
      <dgm:t>
        <a:bodyPr/>
        <a:lstStyle/>
        <a:p>
          <a:endParaRPr lang="zh-CN" altLang="en-US"/>
        </a:p>
      </dgm:t>
    </dgm:pt>
    <dgm:pt modelId="{81B136B9-D847-4D29-B6D4-5A0179C465FE}" type="pres">
      <dgm:prSet presAssocID="{D11035C4-D766-4981-8DC9-525B8C329EEB}" presName="adorn" presStyleLbl="fgAccFollowNode1" presStyleIdx="1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2C992BED-A3F7-473A-9B4E-ED31C6BFC31A}" type="pres">
      <dgm:prSet presAssocID="{B1A6FDA0-46F5-4A09-B26C-F6A7744CBA5A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86ACBA5E-F861-463A-8488-8EA88F80234C}" type="pres">
      <dgm:prSet presAssocID="{654A359A-ABE7-480A-8405-CEF50AF12D7F}" presName="compNode" presStyleCnt="0"/>
      <dgm:spPr/>
    </dgm:pt>
    <dgm:pt modelId="{81CA3962-1DFE-422C-9862-437F9B0002F7}" type="pres">
      <dgm:prSet presAssocID="{654A359A-ABE7-480A-8405-CEF50AF12D7F}" presName="childRec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7792FF-6DB6-4DAF-9816-54ECF397FE43}" type="pres">
      <dgm:prSet presAssocID="{654A359A-ABE7-480A-8405-CEF50AF12D7F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9E8C87-DCA9-4A89-84FE-DEC559AA794B}" type="pres">
      <dgm:prSet presAssocID="{654A359A-ABE7-480A-8405-CEF50AF12D7F}" presName="parentRect" presStyleLbl="alignNode1" presStyleIdx="2" presStyleCnt="3"/>
      <dgm:spPr/>
      <dgm:t>
        <a:bodyPr/>
        <a:lstStyle/>
        <a:p>
          <a:endParaRPr lang="zh-CN" altLang="en-US"/>
        </a:p>
      </dgm:t>
    </dgm:pt>
    <dgm:pt modelId="{C87FC5FB-CF3E-4344-8C19-E15AD9D6DBBC}" type="pres">
      <dgm:prSet presAssocID="{654A359A-ABE7-480A-8405-CEF50AF12D7F}" presName="adorn" presStyleLbl="fgAccFollowNode1" presStyleIdx="2" presStyleCnt="3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</dgm:ptLst>
  <dgm:cxnLst>
    <dgm:cxn modelId="{1C6FB4D7-5161-4007-B6F5-3E7D85E4841D}" srcId="{AFFE6D6E-ADF5-450C-9BCC-D2576740C9A4}" destId="{1560B475-A0C2-406B-8717-4124CF567C75}" srcOrd="0" destOrd="0" parTransId="{6AA79B07-8DCF-4666-B7AA-9607D9D11EB3}" sibTransId="{36DD91FA-BCF8-44FF-99CA-7CD17EBE2EE6}"/>
    <dgm:cxn modelId="{3ECFD4BD-0D93-4BAF-80ED-7F976AED67B8}" srcId="{D11035C4-D766-4981-8DC9-525B8C329EEB}" destId="{D3F23B3E-58D8-4900-917E-3E861012725D}" srcOrd="0" destOrd="0" parTransId="{7D5AD6D1-CC13-40F4-A12F-E3E9A2ACA22A}" sibTransId="{266BB35F-4276-4469-A7A2-0AB3140E52BA}"/>
    <dgm:cxn modelId="{20AADB58-9D39-440F-A8FA-AAD0FDCC0777}" type="presOf" srcId="{36DD91FA-BCF8-44FF-99CA-7CD17EBE2EE6}" destId="{0F8F3A15-1EC2-4C49-BE49-D5B03F7FCE5F}" srcOrd="0" destOrd="0" presId="urn:microsoft.com/office/officeart/2005/8/layout/bList2"/>
    <dgm:cxn modelId="{720BF256-4849-4D11-8E83-5E202A539C6A}" type="presOf" srcId="{D11035C4-D766-4981-8DC9-525B8C329EEB}" destId="{B23690B9-877B-4CD3-B8BC-066CB4773D8A}" srcOrd="0" destOrd="0" presId="urn:microsoft.com/office/officeart/2005/8/layout/bList2"/>
    <dgm:cxn modelId="{F07F07F3-749B-435B-8EBB-35BD7D09F99D}" type="presOf" srcId="{B1A6FDA0-46F5-4A09-B26C-F6A7744CBA5A}" destId="{2C992BED-A3F7-473A-9B4E-ED31C6BFC31A}" srcOrd="0" destOrd="0" presId="urn:microsoft.com/office/officeart/2005/8/layout/bList2"/>
    <dgm:cxn modelId="{AC0AA3F5-DA59-4708-8CE3-21944CD0C193}" type="presOf" srcId="{D3F23B3E-58D8-4900-917E-3E861012725D}" destId="{11DFC98E-E12C-447B-948B-25DB3CD24C49}" srcOrd="0" destOrd="0" presId="urn:microsoft.com/office/officeart/2005/8/layout/bList2"/>
    <dgm:cxn modelId="{AA54A4AA-C456-455B-BE65-4B42503FEC34}" srcId="{654A359A-ABE7-480A-8405-CEF50AF12D7F}" destId="{F1BD1735-E7D8-4BA9-B88D-3CE99986C56E}" srcOrd="0" destOrd="0" parTransId="{0359B205-1EE2-4D05-9169-50D5006AFB1F}" sibTransId="{88DB79A2-DF7D-48FD-9D3B-F5837F07850E}"/>
    <dgm:cxn modelId="{8C381A9B-2F62-4B16-BADB-92EE960DB132}" type="presOf" srcId="{1560B475-A0C2-406B-8717-4124CF567C75}" destId="{3586A600-8DDB-4B46-A376-5C5045D0AA7A}" srcOrd="0" destOrd="0" presId="urn:microsoft.com/office/officeart/2005/8/layout/bList2"/>
    <dgm:cxn modelId="{AF9DD20D-A3FE-4938-A142-D82533633060}" type="presOf" srcId="{1560B475-A0C2-406B-8717-4124CF567C75}" destId="{1F1B8A9D-7321-4239-AD51-FEB84BC76224}" srcOrd="1" destOrd="0" presId="urn:microsoft.com/office/officeart/2005/8/layout/bList2"/>
    <dgm:cxn modelId="{96BD0702-3F4D-4BE9-9C48-54BDB3D3585F}" type="presOf" srcId="{F1BD1735-E7D8-4BA9-B88D-3CE99986C56E}" destId="{81CA3962-1DFE-422C-9862-437F9B0002F7}" srcOrd="0" destOrd="0" presId="urn:microsoft.com/office/officeart/2005/8/layout/bList2"/>
    <dgm:cxn modelId="{4E351FF5-5036-4F02-8A4C-2EC8CD56DE2E}" srcId="{AFFE6D6E-ADF5-450C-9BCC-D2576740C9A4}" destId="{D11035C4-D766-4981-8DC9-525B8C329EEB}" srcOrd="1" destOrd="0" parTransId="{0AEE3A71-DFD5-4174-8A5E-763CE3959276}" sibTransId="{B1A6FDA0-46F5-4A09-B26C-F6A7744CBA5A}"/>
    <dgm:cxn modelId="{087A8BC7-DDAE-4A6A-890B-8FA1C900F94F}" srcId="{1560B475-A0C2-406B-8717-4124CF567C75}" destId="{9C233FAD-076B-4BAC-A383-9B9176905253}" srcOrd="0" destOrd="0" parTransId="{4C0FA46B-1E05-4484-8BCB-372BE7AA836D}" sibTransId="{3BC728F3-395B-4C43-9E87-52812D1D6015}"/>
    <dgm:cxn modelId="{8DDE1758-813E-49B3-B85A-7ADD44391458}" type="presOf" srcId="{9C233FAD-076B-4BAC-A383-9B9176905253}" destId="{39500EAF-69D8-4D72-B2AA-67133E3A04ED}" srcOrd="0" destOrd="0" presId="urn:microsoft.com/office/officeart/2005/8/layout/bList2"/>
    <dgm:cxn modelId="{69E9A59B-A9B9-4DDB-A3DD-F6A15A90F4C7}" type="presOf" srcId="{AFFE6D6E-ADF5-450C-9BCC-D2576740C9A4}" destId="{FADB183D-A3F4-4CB9-A133-A49FF8045717}" srcOrd="0" destOrd="0" presId="urn:microsoft.com/office/officeart/2005/8/layout/bList2"/>
    <dgm:cxn modelId="{696922B0-5819-4D25-A740-E84A0F694CBC}" type="presOf" srcId="{D11035C4-D766-4981-8DC9-525B8C329EEB}" destId="{2FFBD13C-C1B2-439F-995D-463FBDC68A3B}" srcOrd="1" destOrd="0" presId="urn:microsoft.com/office/officeart/2005/8/layout/bList2"/>
    <dgm:cxn modelId="{DEAFFD2E-5AC6-4D06-961E-CF6F7EAEF1A1}" srcId="{AFFE6D6E-ADF5-450C-9BCC-D2576740C9A4}" destId="{654A359A-ABE7-480A-8405-CEF50AF12D7F}" srcOrd="2" destOrd="0" parTransId="{CD1680B1-B15D-4EEC-BFD5-330871771A40}" sibTransId="{12684EAF-7DCA-4E96-BCBC-BF4A3F1113EC}"/>
    <dgm:cxn modelId="{354B6655-2BAD-48B5-B43B-F80AF95F209F}" type="presOf" srcId="{654A359A-ABE7-480A-8405-CEF50AF12D7F}" destId="{747792FF-6DB6-4DAF-9816-54ECF397FE43}" srcOrd="0" destOrd="0" presId="urn:microsoft.com/office/officeart/2005/8/layout/bList2"/>
    <dgm:cxn modelId="{4B2F415C-A499-461C-82CE-3F4611D830A7}" type="presOf" srcId="{654A359A-ABE7-480A-8405-CEF50AF12D7F}" destId="{289E8C87-DCA9-4A89-84FE-DEC559AA794B}" srcOrd="1" destOrd="0" presId="urn:microsoft.com/office/officeart/2005/8/layout/bList2"/>
    <dgm:cxn modelId="{74B75B87-6FC9-47AC-9A17-69ADCBFAC92D}" type="presParOf" srcId="{FADB183D-A3F4-4CB9-A133-A49FF8045717}" destId="{35638AC9-6869-4180-8F60-D96C8CE533F6}" srcOrd="0" destOrd="0" presId="urn:microsoft.com/office/officeart/2005/8/layout/bList2"/>
    <dgm:cxn modelId="{DBF604CA-B5EB-4880-A349-EBE3AF78077E}" type="presParOf" srcId="{35638AC9-6869-4180-8F60-D96C8CE533F6}" destId="{39500EAF-69D8-4D72-B2AA-67133E3A04ED}" srcOrd="0" destOrd="0" presId="urn:microsoft.com/office/officeart/2005/8/layout/bList2"/>
    <dgm:cxn modelId="{E275EE69-DAF0-416F-BECF-E9901D702408}" type="presParOf" srcId="{35638AC9-6869-4180-8F60-D96C8CE533F6}" destId="{3586A600-8DDB-4B46-A376-5C5045D0AA7A}" srcOrd="1" destOrd="0" presId="urn:microsoft.com/office/officeart/2005/8/layout/bList2"/>
    <dgm:cxn modelId="{3C64E5C9-84D0-43FC-9C8B-DA8DDB9551F5}" type="presParOf" srcId="{35638AC9-6869-4180-8F60-D96C8CE533F6}" destId="{1F1B8A9D-7321-4239-AD51-FEB84BC76224}" srcOrd="2" destOrd="0" presId="urn:microsoft.com/office/officeart/2005/8/layout/bList2"/>
    <dgm:cxn modelId="{AC52346F-32AE-42A9-9255-C23A94C26711}" type="presParOf" srcId="{35638AC9-6869-4180-8F60-D96C8CE533F6}" destId="{03F38066-A1ED-4D59-8465-830F02F69D80}" srcOrd="3" destOrd="0" presId="urn:microsoft.com/office/officeart/2005/8/layout/bList2"/>
    <dgm:cxn modelId="{97313438-3C34-47CD-88DB-87DAFCD1297C}" type="presParOf" srcId="{FADB183D-A3F4-4CB9-A133-A49FF8045717}" destId="{0F8F3A15-1EC2-4C49-BE49-D5B03F7FCE5F}" srcOrd="1" destOrd="0" presId="urn:microsoft.com/office/officeart/2005/8/layout/bList2"/>
    <dgm:cxn modelId="{7AC3C26B-7FD3-4B43-BE51-298547B9EF7A}" type="presParOf" srcId="{FADB183D-A3F4-4CB9-A133-A49FF8045717}" destId="{3DF8D8B5-E62F-4C06-AD97-FCBE45801E6C}" srcOrd="2" destOrd="0" presId="urn:microsoft.com/office/officeart/2005/8/layout/bList2"/>
    <dgm:cxn modelId="{F02198C2-6767-4C86-9E6C-B2F1DC5DB92E}" type="presParOf" srcId="{3DF8D8B5-E62F-4C06-AD97-FCBE45801E6C}" destId="{11DFC98E-E12C-447B-948B-25DB3CD24C49}" srcOrd="0" destOrd="0" presId="urn:microsoft.com/office/officeart/2005/8/layout/bList2"/>
    <dgm:cxn modelId="{3EBA7A66-B5C4-4D05-86B9-06BB79B14E8A}" type="presParOf" srcId="{3DF8D8B5-E62F-4C06-AD97-FCBE45801E6C}" destId="{B23690B9-877B-4CD3-B8BC-066CB4773D8A}" srcOrd="1" destOrd="0" presId="urn:microsoft.com/office/officeart/2005/8/layout/bList2"/>
    <dgm:cxn modelId="{872DC231-89B7-4551-8C0B-B290F50A62C2}" type="presParOf" srcId="{3DF8D8B5-E62F-4C06-AD97-FCBE45801E6C}" destId="{2FFBD13C-C1B2-439F-995D-463FBDC68A3B}" srcOrd="2" destOrd="0" presId="urn:microsoft.com/office/officeart/2005/8/layout/bList2"/>
    <dgm:cxn modelId="{448EDEFA-2B3A-4D06-A36F-C0A321F0C885}" type="presParOf" srcId="{3DF8D8B5-E62F-4C06-AD97-FCBE45801E6C}" destId="{81B136B9-D847-4D29-B6D4-5A0179C465FE}" srcOrd="3" destOrd="0" presId="urn:microsoft.com/office/officeart/2005/8/layout/bList2"/>
    <dgm:cxn modelId="{B7CAA93C-4326-4FFF-BA9C-8B9F325C8E54}" type="presParOf" srcId="{FADB183D-A3F4-4CB9-A133-A49FF8045717}" destId="{2C992BED-A3F7-473A-9B4E-ED31C6BFC31A}" srcOrd="3" destOrd="0" presId="urn:microsoft.com/office/officeart/2005/8/layout/bList2"/>
    <dgm:cxn modelId="{AB162205-CB7F-4331-A256-C45157FB0059}" type="presParOf" srcId="{FADB183D-A3F4-4CB9-A133-A49FF8045717}" destId="{86ACBA5E-F861-463A-8488-8EA88F80234C}" srcOrd="4" destOrd="0" presId="urn:microsoft.com/office/officeart/2005/8/layout/bList2"/>
    <dgm:cxn modelId="{507664BC-68B8-4A66-8505-260507689FDB}" type="presParOf" srcId="{86ACBA5E-F861-463A-8488-8EA88F80234C}" destId="{81CA3962-1DFE-422C-9862-437F9B0002F7}" srcOrd="0" destOrd="0" presId="urn:microsoft.com/office/officeart/2005/8/layout/bList2"/>
    <dgm:cxn modelId="{9009BA03-7FFC-4371-8B3F-FCAD9DABEC1C}" type="presParOf" srcId="{86ACBA5E-F861-463A-8488-8EA88F80234C}" destId="{747792FF-6DB6-4DAF-9816-54ECF397FE43}" srcOrd="1" destOrd="0" presId="urn:microsoft.com/office/officeart/2005/8/layout/bList2"/>
    <dgm:cxn modelId="{67BACEF1-017D-4010-B5E7-236715F32276}" type="presParOf" srcId="{86ACBA5E-F861-463A-8488-8EA88F80234C}" destId="{289E8C87-DCA9-4A89-84FE-DEC559AA794B}" srcOrd="2" destOrd="0" presId="urn:microsoft.com/office/officeart/2005/8/layout/bList2"/>
    <dgm:cxn modelId="{FB6A234A-16B2-4F7A-8192-D4BDD64D30B5}" type="presParOf" srcId="{86ACBA5E-F861-463A-8488-8EA88F80234C}" destId="{C87FC5FB-CF3E-4344-8C19-E15AD9D6DBB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302158" cy="3170099"/>
        <a:chOff x="0" y="0"/>
        <a:chExt cx="8302158" cy="3170099"/>
      </a:xfrm>
    </dsp:grpSpPr>
    <dsp:sp modelId="{39500EAF-69D8-4D72-B2AA-67133E3A04ED}">
      <dsp:nvSpPr>
        <dsp:cNvPr id="3" name="同侧圆角矩形 2"/>
        <dsp:cNvSpPr/>
      </dsp:nvSpPr>
      <dsp:spPr bwMode="white">
        <a:xfrm>
          <a:off x="703" y="192011"/>
          <a:ext cx="2424971" cy="1810950"/>
        </a:xfrm>
        <a:prstGeom prst="round2SameRect">
          <a:avLst>
            <a:gd name="adj1" fmla="val 8000"/>
            <a:gd name="adj2" fmla="val 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22860" tIns="68580" rIns="22860" bIns="22860" anchor="t"/>
        <a:lstStyle>
          <a:lvl1pPr algn="l">
            <a:defRPr sz="18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rPr>
            <a:t>作者用眼睛看、用手摸、用鼻子闻、用心想等，对蚕进行了观察，并用图片做了记录，这样的</a:t>
          </a:r>
          <a:r>
            <a:rPr lang="zh-CN" dirty="0" smtClean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rPr>
            <a:t>观察</a:t>
          </a:r>
          <a:r>
            <a:rPr lang="zh-CN" altLang="en-US" dirty="0" smtClean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rPr>
            <a:t>既</a:t>
          </a:r>
          <a:r>
            <a:rPr lang="zh-CN" dirty="0" smtClean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rPr>
            <a:t>科学</a:t>
          </a:r>
          <a:r>
            <a:rPr lang="zh-CN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rPr>
            <a:t>又细致。</a:t>
          </a:r>
          <a:endParaRPr>
            <a:solidFill>
              <a:schemeClr val="dk1"/>
            </a:solidFill>
          </a:endParaRPr>
        </a:p>
      </dsp:txBody>
      <dsp:txXfrm>
        <a:off x="703" y="192011"/>
        <a:ext cx="2424971" cy="1810950"/>
      </dsp:txXfrm>
    </dsp:sp>
    <dsp:sp modelId="{1F1B8A9D-7321-4239-AD51-FEB84BC76224}">
      <dsp:nvSpPr>
        <dsp:cNvPr id="4" name="矩形 3"/>
        <dsp:cNvSpPr/>
      </dsp:nvSpPr>
      <dsp:spPr bwMode="white">
        <a:xfrm>
          <a:off x="703" y="2002961"/>
          <a:ext cx="2424971" cy="778709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0" rIns="31750" bIns="0" anchor="ctr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1" dirty="0">
              <a:latin typeface="黑体" panose="02010609060101010101" pitchFamily="49" charset="-122"/>
              <a:ea typeface="黑体" panose="02010609060101010101" pitchFamily="49" charset="-122"/>
            </a:rPr>
            <a:t>1.</a:t>
          </a:r>
          <a:r>
            <a:rPr lang="zh-CN" b="1" dirty="0">
              <a:latin typeface="黑体" panose="02010609060101010101" pitchFamily="49" charset="-122"/>
              <a:ea typeface="黑体" panose="02010609060101010101" pitchFamily="49" charset="-122"/>
            </a:rPr>
            <a:t>观察科学细致</a:t>
          </a:r>
          <a:endParaRPr lang="zh-CN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703" y="2002961"/>
        <a:ext cx="2424971" cy="778709"/>
      </dsp:txXfrm>
    </dsp:sp>
    <dsp:sp modelId="{03F38066-A1ED-4D59-8465-830F02F69D80}">
      <dsp:nvSpPr>
        <dsp:cNvPr id="5" name="椭圆 4"/>
        <dsp:cNvSpPr/>
      </dsp:nvSpPr>
      <dsp:spPr bwMode="white">
        <a:xfrm>
          <a:off x="1779234" y="2129348"/>
          <a:ext cx="848740" cy="848740"/>
        </a:xfrm>
        <a:prstGeom prst="ellipse">
          <a:avLst/>
        </a:prstGeom>
        <a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Xfrm>
        <a:off x="1779234" y="2129348"/>
        <a:ext cx="848740" cy="848740"/>
      </dsp:txXfrm>
    </dsp:sp>
    <dsp:sp modelId="{11DFC98E-E12C-447B-948B-25DB3CD24C49}">
      <dsp:nvSpPr>
        <dsp:cNvPr id="6" name="同侧圆角矩形 5"/>
        <dsp:cNvSpPr/>
      </dsp:nvSpPr>
      <dsp:spPr bwMode="white">
        <a:xfrm>
          <a:off x="2838244" y="192011"/>
          <a:ext cx="2424971" cy="1810950"/>
        </a:xfrm>
        <a:prstGeom prst="round2SameRect">
          <a:avLst>
            <a:gd name="adj1" fmla="val 8000"/>
            <a:gd name="adj2" fmla="val 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22860" tIns="68580" rIns="22860" bIns="22860" anchor="t"/>
        <a:lstStyle>
          <a:lvl1pPr algn="l">
            <a:defRPr sz="18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rPr>
            <a:t>作者能够用描写和拟人修辞手法，把蚕的外形、生活环境、食物、粪便、吐丝等，描写得准确又生动。</a:t>
          </a:r>
          <a:endParaRPr>
            <a:solidFill>
              <a:schemeClr val="dk1"/>
            </a:solidFill>
          </a:endParaRPr>
        </a:p>
      </dsp:txBody>
      <dsp:txXfrm>
        <a:off x="2838244" y="192011"/>
        <a:ext cx="2424971" cy="1810950"/>
      </dsp:txXfrm>
    </dsp:sp>
    <dsp:sp modelId="{2FFBD13C-C1B2-439F-995D-463FBDC68A3B}">
      <dsp:nvSpPr>
        <dsp:cNvPr id="7" name="矩形 6"/>
        <dsp:cNvSpPr/>
      </dsp:nvSpPr>
      <dsp:spPr bwMode="white">
        <a:xfrm>
          <a:off x="2838244" y="2002961"/>
          <a:ext cx="2424971" cy="778709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0" rIns="31750" bIns="0" anchor="ctr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1" dirty="0">
              <a:latin typeface="黑体" panose="02010609060101010101" pitchFamily="49" charset="-122"/>
              <a:ea typeface="黑体" panose="02010609060101010101" pitchFamily="49" charset="-122"/>
            </a:rPr>
            <a:t>2</a:t>
          </a:r>
          <a:r>
            <a:rPr lang="en-US" b="1" dirty="0" smtClean="0">
              <a:latin typeface="黑体" panose="02010609060101010101" pitchFamily="49" charset="-122"/>
              <a:ea typeface="黑体" panose="02010609060101010101" pitchFamily="49" charset="-122"/>
            </a:rPr>
            <a:t>.</a:t>
          </a:r>
          <a:r>
            <a:rPr lang="zh-CN" b="1" dirty="0" smtClean="0">
              <a:latin typeface="黑体" panose="02010609060101010101" pitchFamily="49" charset="-122"/>
              <a:ea typeface="黑体" panose="02010609060101010101" pitchFamily="49" charset="-122"/>
            </a:rPr>
            <a:t>描写</a:t>
          </a:r>
          <a:r>
            <a:rPr lang="zh-CN" b="1" dirty="0">
              <a:latin typeface="黑体" panose="02010609060101010101" pitchFamily="49" charset="-122"/>
              <a:ea typeface="黑体" panose="02010609060101010101" pitchFamily="49" charset="-122"/>
            </a:rPr>
            <a:t>准确生动</a:t>
          </a:r>
          <a:endParaRPr lang="zh-CN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2838244" y="2002961"/>
        <a:ext cx="2424971" cy="778709"/>
      </dsp:txXfrm>
    </dsp:sp>
    <dsp:sp modelId="{81B136B9-D847-4D29-B6D4-5A0179C465FE}">
      <dsp:nvSpPr>
        <dsp:cNvPr id="8" name="椭圆 7"/>
        <dsp:cNvSpPr/>
      </dsp:nvSpPr>
      <dsp:spPr bwMode="white">
        <a:xfrm>
          <a:off x="4616775" y="2129348"/>
          <a:ext cx="848740" cy="848740"/>
        </a:xfrm>
        <a:prstGeom prst="ellipse">
          <a:avLst/>
        </a:prstGeom>
        <a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Xfrm>
        <a:off x="4616775" y="2129348"/>
        <a:ext cx="848740" cy="848740"/>
      </dsp:txXfrm>
    </dsp:sp>
    <dsp:sp modelId="{81CA3962-1DFE-422C-9862-437F9B0002F7}">
      <dsp:nvSpPr>
        <dsp:cNvPr id="9" name="同侧圆角矩形 8"/>
        <dsp:cNvSpPr/>
      </dsp:nvSpPr>
      <dsp:spPr bwMode="white">
        <a:xfrm>
          <a:off x="5675785" y="192011"/>
          <a:ext cx="2424971" cy="1810950"/>
        </a:xfrm>
        <a:prstGeom prst="round2SameRect">
          <a:avLst>
            <a:gd name="adj1" fmla="val 8000"/>
            <a:gd name="adj2" fmla="val 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22860" tIns="68580" rIns="22860" bIns="22860" anchor="t"/>
        <a:lstStyle>
          <a:lvl1pPr algn="l">
            <a:defRPr sz="18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rPr>
            <a:t>每则观察日记，小作者都按日记的规范格式，在第一行的正中间写上了年月日、星期几和天气情况，格式正确规范。</a:t>
          </a:r>
          <a:endParaRPr>
            <a:solidFill>
              <a:schemeClr val="dk1"/>
            </a:solidFill>
          </a:endParaRPr>
        </a:p>
      </dsp:txBody>
      <dsp:txXfrm>
        <a:off x="5675785" y="192011"/>
        <a:ext cx="2424971" cy="1810950"/>
      </dsp:txXfrm>
    </dsp:sp>
    <dsp:sp modelId="{289E8C87-DCA9-4A89-84FE-DEC559AA794B}">
      <dsp:nvSpPr>
        <dsp:cNvPr id="10" name="矩形 9"/>
        <dsp:cNvSpPr/>
      </dsp:nvSpPr>
      <dsp:spPr bwMode="white">
        <a:xfrm>
          <a:off x="5675785" y="2002961"/>
          <a:ext cx="2424971" cy="778709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0" rIns="31750" bIns="0" anchor="ctr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1" dirty="0">
              <a:latin typeface="黑体" panose="02010609060101010101" pitchFamily="49" charset="-122"/>
              <a:ea typeface="黑体" panose="02010609060101010101" pitchFamily="49" charset="-122"/>
            </a:rPr>
            <a:t>3.</a:t>
          </a:r>
          <a:r>
            <a:rPr lang="zh-CN" b="1" dirty="0">
              <a:latin typeface="黑体" panose="02010609060101010101" pitchFamily="49" charset="-122"/>
              <a:ea typeface="黑体" panose="02010609060101010101" pitchFamily="49" charset="-122"/>
            </a:rPr>
            <a:t>格式正确规范</a:t>
          </a:r>
          <a:endParaRPr lang="zh-CN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5675785" y="2002961"/>
        <a:ext cx="2424971" cy="778709"/>
      </dsp:txXfrm>
    </dsp:sp>
    <dsp:sp modelId="{C87FC5FB-CF3E-4344-8C19-E15AD9D6DBBC}">
      <dsp:nvSpPr>
        <dsp:cNvPr id="11" name="椭圆 10"/>
        <dsp:cNvSpPr/>
      </dsp:nvSpPr>
      <dsp:spPr bwMode="white">
        <a:xfrm>
          <a:off x="7454316" y="2129348"/>
          <a:ext cx="848740" cy="848740"/>
        </a:xfrm>
        <a:prstGeom prst="ellipse">
          <a:avLst/>
        </a:prstGeom>
        <a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Xfrm>
        <a:off x="7454316" y="2129348"/>
        <a:ext cx="848740" cy="8487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CA3BF2-D4BB-4EDA-885A-E5849FFE16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339D0-63DA-4FD0-8A89-FE30BF4A178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microsoft.com/office/2007/relationships/hdphoto" Target="../media/image5.wdp"/><Relationship Id="rId8" Type="http://schemas.openxmlformats.org/officeDocument/2006/relationships/image" Target="../media/image4.png"/><Relationship Id="rId7" Type="http://schemas.microsoft.com/office/2007/relationships/hdphoto" Target="../media/image3.wdp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01768"/>
            <a:ext cx="9144000" cy="141732"/>
          </a:xfrm>
          <a:prstGeom prst="rect">
            <a:avLst/>
          </a:prstGeom>
          <a:solidFill>
            <a:srgbClr val="FAC5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 flipH="1">
            <a:off x="3692" y="980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33CCFF"/>
              </a:gs>
              <a:gs pos="97000">
                <a:srgbClr val="FFFFFF">
                  <a:alpha val="0"/>
                </a:srgbClr>
              </a:gs>
              <a:gs pos="0">
                <a:srgbClr val="99CC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10"/>
          <p:cNvSpPr txBox="1"/>
          <p:nvPr userDrawn="1"/>
        </p:nvSpPr>
        <p:spPr>
          <a:xfrm>
            <a:off x="3692" y="51676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习作：写观察日记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 descr="卡通人物&#10;&#10;描述已自动生成"/>
          <p:cNvPicPr>
            <a:picLocks noChangeAspect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767" b="94897" l="5082" r="96393">
                        <a14:foregroundMark x1="12459" y1="3767" x2="16066" y2="86634"/>
                        <a14:foregroundMark x1="16066" y1="86634" x2="28689" y2="71324"/>
                        <a14:foregroundMark x1="28689" y1="71324" x2="30492" y2="53584"/>
                        <a14:foregroundMark x1="30492" y1="53584" x2="25574" y2="38032"/>
                        <a14:foregroundMark x1="25574" y1="38032" x2="17541" y2="31592"/>
                        <a14:foregroundMark x1="17049" y1="27217" x2="18197" y2="75456"/>
                        <a14:foregroundMark x1="18197" y1="75456" x2="23934" y2="87363"/>
                        <a14:foregroundMark x1="12787" y1="84447" x2="8197" y2="25638"/>
                        <a14:foregroundMark x1="4262" y1="37060" x2="14098" y2="99635"/>
                        <a14:foregroundMark x1="14098" y1="99635" x2="30820" y2="90158"/>
                        <a14:foregroundMark x1="30820" y1="90158" x2="30820" y2="80316"/>
                        <a14:foregroundMark x1="16721" y1="90158" x2="26557" y2="94897"/>
                        <a14:foregroundMark x1="9344" y1="82625" x2="5082" y2="35115"/>
                        <a14:foregroundMark x1="89672" y1="24058" x2="93443" y2="38882"/>
                        <a14:foregroundMark x1="93115" y1="22479" x2="96393" y2="28190"/>
                        <a14:foregroundMark x1="46557" y1="53098" x2="54262" y2="550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7" y="4209332"/>
            <a:ext cx="719878" cy="971245"/>
          </a:xfrm>
          <a:prstGeom prst="rect">
            <a:avLst/>
          </a:prstGeom>
        </p:spPr>
      </p:pic>
      <p:pic>
        <p:nvPicPr>
          <p:cNvPr id="7" name="图片 6" descr="图片包含 游戏机&#10;&#10;描述已自动生成"/>
          <p:cNvPicPr>
            <a:picLocks noChangeAspect="1"/>
          </p:cNvPicPr>
          <p:nvPr userDrawn="1"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333" b="90942" l="9200" r="91000">
                        <a14:foregroundMark x1="84600" y1="65036" x2="88000" y2="75181"/>
                        <a14:foregroundMark x1="90200" y1="60326" x2="91000" y2="71920"/>
                        <a14:foregroundMark x1="34200" y1="91304" x2="43200" y2="89674"/>
                        <a14:foregroundMark x1="9200" y1="70833" x2="9200" y2="66486"/>
                        <a14:foregroundMark x1="77800" y1="9239" x2="78200" y2="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884" y="4125441"/>
            <a:ext cx="1083116" cy="11957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26.wdp"/><Relationship Id="rId5" Type="http://schemas.openxmlformats.org/officeDocument/2006/relationships/image" Target="../media/image25.png"/><Relationship Id="rId4" Type="http://schemas.microsoft.com/office/2007/relationships/hdphoto" Target="../media/image24.wdp"/><Relationship Id="rId3" Type="http://schemas.openxmlformats.org/officeDocument/2006/relationships/image" Target="../media/image23.png"/><Relationship Id="rId2" Type="http://schemas.microsoft.com/office/2007/relationships/hdphoto" Target="../media/image22.wdp"/><Relationship Id="rId1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GI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3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GI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hyperlink" Target="&#33539;&#25991;2&#65306;&#22823;&#33948;&#20986;&#33469;&#35266;&#23519;&#26085;&#35760;.pptx" TargetMode="External"/><Relationship Id="rId3" Type="http://schemas.microsoft.com/office/2007/relationships/hdphoto" Target="../media/image38.wdp"/><Relationship Id="rId2" Type="http://schemas.openxmlformats.org/officeDocument/2006/relationships/image" Target="../media/image37.png"/><Relationship Id="rId1" Type="http://schemas.openxmlformats.org/officeDocument/2006/relationships/hyperlink" Target="&#33539;&#25991;1&#65306;&#23567;&#40060;&#25104;&#38271;&#35266;&#23519;&#26085;&#35760;.pptx" TargetMode="External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slide" Target="slide34.xml"/><Relationship Id="rId3" Type="http://schemas.openxmlformats.org/officeDocument/2006/relationships/slide" Target="slide6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910185" y="1991382"/>
            <a:ext cx="7323630" cy="1331134"/>
          </a:xfrm>
          <a:prstGeom prst="rect">
            <a:avLst/>
          </a:prstGeom>
          <a:ln w="57150">
            <a:gradFill flip="none" rotWithShape="1">
              <a:gsLst>
                <a:gs pos="5000">
                  <a:schemeClr val="accent2">
                    <a:lumMod val="40000"/>
                    <a:lumOff val="60000"/>
                  </a:schemeClr>
                </a:gs>
                <a:gs pos="46000">
                  <a:schemeClr val="accent2">
                    <a:lumMod val="95000"/>
                    <a:lumOff val="5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观看</a:t>
            </a:r>
            <a:r>
              <a:rPr lang="zh-CN" altLang="en-US" sz="4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植物生长的动态图，说一说你有什么感受？</a:t>
            </a:r>
            <a:endParaRPr lang="zh-CN" altLang="en-US" sz="4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2102" y="1267326"/>
            <a:ext cx="1907381" cy="70262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6315" y="325963"/>
            <a:ext cx="8194615" cy="48175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02610" y="1050397"/>
            <a:ext cx="39489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我们</a:t>
            </a:r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观察的对象是什么呢？我们还可以选择什么对象？让我们先来交流一下！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3" y="1086832"/>
            <a:ext cx="5763885" cy="2969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对话气泡: 圆角矩形 4"/>
          <p:cNvSpPr/>
          <p:nvPr/>
        </p:nvSpPr>
        <p:spPr>
          <a:xfrm>
            <a:off x="6149063" y="1099727"/>
            <a:ext cx="2553309" cy="472273"/>
          </a:xfrm>
          <a:prstGeom prst="wedgeRoundRectCallout">
            <a:avLst>
              <a:gd name="adj1" fmla="val -65597"/>
              <a:gd name="adj2" fmla="val 33791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植物的生长过程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对话气泡: 圆角矩形 6"/>
          <p:cNvSpPr/>
          <p:nvPr/>
        </p:nvSpPr>
        <p:spPr>
          <a:xfrm>
            <a:off x="6215873" y="1962358"/>
            <a:ext cx="2390715" cy="472273"/>
          </a:xfrm>
          <a:prstGeom prst="wedgeRoundRectCallout">
            <a:avLst>
              <a:gd name="adj1" fmla="val -65345"/>
              <a:gd name="adj2" fmla="val -4226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植物的变化过程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对话气泡: 圆角矩形 8"/>
          <p:cNvSpPr/>
          <p:nvPr/>
        </p:nvSpPr>
        <p:spPr>
          <a:xfrm>
            <a:off x="6241727" y="2684806"/>
            <a:ext cx="2360474" cy="472273"/>
          </a:xfrm>
          <a:prstGeom prst="wedgeRoundRectCallout">
            <a:avLst>
              <a:gd name="adj1" fmla="val -68481"/>
              <a:gd name="adj2" fmla="val 18875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自然现象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对话气泡: 圆角矩形 7"/>
          <p:cNvSpPr/>
          <p:nvPr/>
        </p:nvSpPr>
        <p:spPr>
          <a:xfrm>
            <a:off x="6217664" y="3439338"/>
            <a:ext cx="2360474" cy="472273"/>
          </a:xfrm>
          <a:prstGeom prst="wedgeRoundRectCallout">
            <a:avLst>
              <a:gd name="adj1" fmla="val -66782"/>
              <a:gd name="adj2" fmla="val 13779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家养动物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对话气泡: 圆角矩形 4"/>
          <p:cNvSpPr/>
          <p:nvPr/>
        </p:nvSpPr>
        <p:spPr>
          <a:xfrm>
            <a:off x="154958" y="457200"/>
            <a:ext cx="2267400" cy="640009"/>
          </a:xfrm>
          <a:prstGeom prst="wedgeRoundRectCallout">
            <a:avLst>
              <a:gd name="adj1" fmla="val -46766"/>
              <a:gd name="adj2" fmla="val 13373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观察植物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6822" y="1361032"/>
            <a:ext cx="6390355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植物种子发芽（小麦、玉米、大豆）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植物果实发芽（大蒜、土豆、芋头）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扦插植物生长（绿萝、月季、迎春花）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植物的变化   （果实、叶子、枯萎）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话气泡: 圆角矩形 4"/>
          <p:cNvSpPr/>
          <p:nvPr/>
        </p:nvSpPr>
        <p:spPr>
          <a:xfrm>
            <a:off x="154958" y="457200"/>
            <a:ext cx="2267400" cy="640009"/>
          </a:xfrm>
          <a:prstGeom prst="wedgeRoundRectCallout">
            <a:avLst>
              <a:gd name="adj1" fmla="val -46766"/>
              <a:gd name="adj2" fmla="val 13373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观察动物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49380" y="1556087"/>
            <a:ext cx="5245240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动物生长（小鱼、小狗、小猫）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动物哺育（母鸡抱窝）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动物生活（筑巢、游戏）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话气泡: 圆角矩形 4"/>
          <p:cNvSpPr/>
          <p:nvPr/>
        </p:nvSpPr>
        <p:spPr>
          <a:xfrm>
            <a:off x="154958" y="457200"/>
            <a:ext cx="2267400" cy="640009"/>
          </a:xfrm>
          <a:prstGeom prst="wedgeRoundRectCallout">
            <a:avLst>
              <a:gd name="adj1" fmla="val -46766"/>
              <a:gd name="adj2" fmla="val 13373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观察自然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55124" y="1232922"/>
            <a:ext cx="4033752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河上结冰或化冰的过程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月亮圆缺的变化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下雨或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下雪的过程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海水涨潮退潮的过程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2376" y="914031"/>
            <a:ext cx="5852319" cy="2285241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在观察的时候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我们要做好记录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，这样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便于以后整理成观察日记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。该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如何进行记录呢？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67" y="1275606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210372" y="1142334"/>
          <a:ext cx="6723255" cy="3185160"/>
        </p:xfrm>
        <a:graphic>
          <a:graphicData uri="http://schemas.openxmlformats.org/drawingml/2006/table">
            <a:tbl>
              <a:tblPr firstRow="1">
                <a:tableStyleId>{E8B1032C-EA38-4F05-BA0D-38AFFFC7BED3}</a:tableStyleId>
              </a:tblPr>
              <a:tblGrid>
                <a:gridCol w="976258"/>
                <a:gridCol w="3650544"/>
                <a:gridCol w="2096453"/>
              </a:tblGrid>
              <a:tr h="27289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日期</a:t>
                      </a:r>
                      <a:endParaRPr lang="zh-CN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状态</a:t>
                      </a:r>
                      <a:endParaRPr lang="zh-CN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颜色</a:t>
                      </a:r>
                      <a:endParaRPr lang="zh-CN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9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27</a:t>
                      </a:r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将绿豆泡在杯子里，用潮湿的纱布盖住。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绿豆的外壳是绿色的。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9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28</a:t>
                      </a:r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绿豆没有动静。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9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20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20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29</a:t>
                      </a:r>
                      <a:r>
                        <a:rPr lang="zh-CN" altLang="en-US" sz="20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2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绿豆没有动静。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9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20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20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</a:t>
                      </a:r>
                      <a:r>
                        <a:rPr lang="zh-CN" altLang="en-US" sz="20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2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绿豆开始膨胀。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外壳颜色变浅。</a:t>
                      </a:r>
                      <a:endParaRPr lang="zh-CN" altLang="en-US" sz="2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9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20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20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31</a:t>
                      </a:r>
                      <a:r>
                        <a:rPr lang="zh-CN" altLang="en-US" sz="20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2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绿豆破皮，露出小芽。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小芽是乳白色的。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9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en-US" sz="20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20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20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2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小芽长到了一厘米左右。</a:t>
                      </a:r>
                      <a:endParaRPr lang="zh-CN" altLang="en-US" sz="2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芽瓣是嫩黄色的。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5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小芽又长长了约三厘米。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豆瓣的颜色变成黄绿色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2436769" y="296315"/>
            <a:ext cx="427046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观察绿豆芽发芽记录表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对话气泡: 圆角矩形 14"/>
          <p:cNvSpPr/>
          <p:nvPr/>
        </p:nvSpPr>
        <p:spPr>
          <a:xfrm>
            <a:off x="192949" y="374786"/>
            <a:ext cx="1887413" cy="531593"/>
          </a:xfrm>
          <a:prstGeom prst="wedgeRoundRectCallout">
            <a:avLst>
              <a:gd name="adj1" fmla="val 26311"/>
              <a:gd name="adj2" fmla="val 87420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表格栏目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对话气泡: 圆角矩形 15"/>
          <p:cNvSpPr/>
          <p:nvPr/>
        </p:nvSpPr>
        <p:spPr>
          <a:xfrm>
            <a:off x="7708231" y="601363"/>
            <a:ext cx="1435769" cy="1385500"/>
          </a:xfrm>
          <a:prstGeom prst="wedgeRoundRectCallout">
            <a:avLst>
              <a:gd name="adj1" fmla="val -66967"/>
              <a:gd name="adj2" fmla="val -5113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这一栏可根据观察内容灵活添加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对话气泡: 圆角矩形 16"/>
          <p:cNvSpPr/>
          <p:nvPr/>
        </p:nvSpPr>
        <p:spPr>
          <a:xfrm>
            <a:off x="294359" y="1876926"/>
            <a:ext cx="610434" cy="2277616"/>
          </a:xfrm>
          <a:prstGeom prst="wedgeRoundRectCallout">
            <a:avLst>
              <a:gd name="adj1" fmla="val 94314"/>
              <a:gd name="adj2" fmla="val -37287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日期要连续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对话气泡: 圆角矩形 17"/>
          <p:cNvSpPr/>
          <p:nvPr/>
        </p:nvSpPr>
        <p:spPr>
          <a:xfrm>
            <a:off x="2018707" y="4418331"/>
            <a:ext cx="2392872" cy="477925"/>
          </a:xfrm>
          <a:prstGeom prst="wedgeRoundRectCallout">
            <a:avLst>
              <a:gd name="adj1" fmla="val 29292"/>
              <a:gd name="adj2" fmla="val -90975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状态描述清楚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947056" y="1762899"/>
          <a:ext cx="7249887" cy="2484120"/>
        </p:xfrm>
        <a:graphic>
          <a:graphicData uri="http://schemas.openxmlformats.org/drawingml/2006/table">
            <a:tbl>
              <a:tblPr firstRow="1">
                <a:tableStyleId>{E8B1032C-EA38-4F05-BA0D-38AFFFC7BED3}</a:tableStyleId>
              </a:tblPr>
              <a:tblGrid>
                <a:gridCol w="1052728"/>
                <a:gridCol w="3936491"/>
                <a:gridCol w="2260668"/>
              </a:tblGrid>
              <a:tr h="27449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日期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状态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冰片大小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27449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</a:t>
                      </a:r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27</a:t>
                      </a:r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河水变冷，无冰块。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7449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</a:t>
                      </a:r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28</a:t>
                      </a:r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河岸有一些透明冰片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厘米，透明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7449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</a:t>
                      </a:r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29</a:t>
                      </a:r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河岸冰片变大变厚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</a:t>
                      </a:r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厘米，变厚发白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7449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</a:t>
                      </a:r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</a:t>
                      </a:r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河岸冰片继续变大变厚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</a:t>
                      </a:r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厘米，沿岸变白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7449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</a:t>
                      </a:r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31</a:t>
                      </a:r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河中央出现冰片较薄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冰色透明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7449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河中央冰片变厚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冰厚大约</a:t>
                      </a:r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厘米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9578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20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河面基本结冰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沿岸厚中间薄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2627644" y="984298"/>
            <a:ext cx="3888712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观察河水结冰的记录表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314790"/>
            <a:ext cx="465864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我们尝试自己写一个记录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表：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691968" y="1456673"/>
          <a:ext cx="5760064" cy="2631756"/>
        </p:xfrm>
        <a:graphic>
          <a:graphicData uri="http://schemas.openxmlformats.org/drawingml/2006/table">
            <a:tbl>
              <a:tblPr firstRow="1">
                <a:tableStyleId>{E8B1032C-EA38-4F05-BA0D-38AFFFC7BED3}</a:tableStyleId>
              </a:tblPr>
              <a:tblGrid>
                <a:gridCol w="836397"/>
                <a:gridCol w="3127557"/>
                <a:gridCol w="1796110"/>
              </a:tblGrid>
              <a:tr h="27289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日期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状态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颜色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272891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27</a:t>
                      </a:r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将绿豆泡在杯子里，用潮湿的纱布盖住。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绿豆的外壳是绿色的。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72891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28</a:t>
                      </a:r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绿豆没有动静。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72891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29</a:t>
                      </a:r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绿豆没有动静。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72891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</a:t>
                      </a:r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绿豆开始膨胀。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外壳颜色变浅。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72891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31</a:t>
                      </a:r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绿豆破皮，露出小芽。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小芽是乳白色的。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72891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小芽长到了一厘米左右。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芽瓣是嫩黄色的。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9405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600" b="1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小芽又长长了约三厘米。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豆瓣的颜色变成</a:t>
                      </a:r>
                      <a:r>
                        <a:rPr lang="zh-CN" altLang="en-US" sz="1600" b="1" u="none" strike="noStrike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黄绿色。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03921" y="407037"/>
            <a:ext cx="728346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在写作中，我们该如何选取使用这些记录呢？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27034" y="2234449"/>
            <a:ext cx="1400247" cy="52251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对话气泡: 圆角矩形 8"/>
          <p:cNvSpPr/>
          <p:nvPr/>
        </p:nvSpPr>
        <p:spPr>
          <a:xfrm>
            <a:off x="0" y="1823164"/>
            <a:ext cx="2065362" cy="1298977"/>
          </a:xfrm>
          <a:prstGeom prst="wedgeRoundRectCallout">
            <a:avLst>
              <a:gd name="adj1" fmla="val 69787"/>
              <a:gd name="adj2" fmla="val -8807"/>
              <a:gd name="adj3" fmla="val 1666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去除无变化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或变化较小的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23132" y="2785522"/>
            <a:ext cx="2312479" cy="128397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对话气泡: 圆角矩形 10"/>
          <p:cNvSpPr/>
          <p:nvPr/>
        </p:nvSpPr>
        <p:spPr>
          <a:xfrm>
            <a:off x="1283784" y="4439974"/>
            <a:ext cx="3914291" cy="491811"/>
          </a:xfrm>
          <a:prstGeom prst="wedgeRoundRectCallout">
            <a:avLst>
              <a:gd name="adj1" fmla="val 28375"/>
              <a:gd name="adj2" fmla="val -114486"/>
              <a:gd name="adj3" fmla="val 1666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选取有显著重要变化的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2340" y="1136857"/>
            <a:ext cx="6781239" cy="623248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观察日记的结构是怎么样的呢？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41" y="1243522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色的仙人掌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628" y="1167562"/>
            <a:ext cx="4964743" cy="333568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83643" y="492638"/>
            <a:ext cx="317671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仙人球开花过程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7032" y="309592"/>
            <a:ext cx="7409935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燕子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窝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燕子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已经不衔泥了，它们往窝里衔干草和绒毛，铺垫子。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真没想到，它们把全部建筑工程估算得这么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周到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原本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应该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让窝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的一边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比另一边建得快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一些！雌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燕子把窝的左边堆到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了顶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，雄燕子的右半边窝却始终没有堆完。这么着燕子窝就成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了一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个有缺口的泥圆球，右上角留了一个洞口。不消说，它们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的窝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就应该是这样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这就是家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的大门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啊！要不然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，这对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燕子可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怎么进它们的家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呢？我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当初骂雄燕子懒，看来是冤枉它了。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今天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是雌燕子头一次留在家里过夜。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窝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做好了。雌燕子老待在窝里不出门，大概是产下第一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个蛋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了。雄燕子不时给雌燕子街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一些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小虫来，还不停地唱歌，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欢天喜地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、叽叽喳喳地说着贺词。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第一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批贺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客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一群燕子又飞来了。它们一只一只地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打窝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旁飞过去，向窝里张望着，在窝前扑棱着翅膀。这时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女主人的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小脸正探出门外，说不定它们在吻着这位幸福的女主人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呢！客人们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叽叽喳喳热闹了一阵子，就散了。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猫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时常爬上屋顶，从梁上往屋檐下张望。它是不是在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焦急地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等待窝里的小燕子出世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——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选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自苏联比安基的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森林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报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夏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，王汶译，有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改动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话气泡: 圆角矩形 14"/>
          <p:cNvSpPr/>
          <p:nvPr/>
        </p:nvSpPr>
        <p:spPr>
          <a:xfrm>
            <a:off x="6351374" y="148284"/>
            <a:ext cx="2129348" cy="963827"/>
          </a:xfrm>
          <a:prstGeom prst="wedgeRoundRectCallout">
            <a:avLst>
              <a:gd name="adj1" fmla="val 30820"/>
              <a:gd name="adj2" fmla="val -11591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日期、内容</a:t>
            </a:r>
            <a:endParaRPr lang="en-US" alt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日记的格式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对话气泡: 圆角矩形 16"/>
          <p:cNvSpPr/>
          <p:nvPr/>
        </p:nvSpPr>
        <p:spPr>
          <a:xfrm>
            <a:off x="90616" y="321276"/>
            <a:ext cx="1798655" cy="548947"/>
          </a:xfrm>
          <a:prstGeom prst="wedgeRoundRectCallout">
            <a:avLst>
              <a:gd name="adj1" fmla="val 24828"/>
              <a:gd name="adj2" fmla="val -18968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多篇日记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8399" y="325963"/>
            <a:ext cx="8194615" cy="48175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82292" y="881955"/>
            <a:ext cx="414894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找到</a:t>
            </a:r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了观察对象，又找到了观察日记的结构。那么我们如何描述自己观察的事物呢？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53532" y="1232922"/>
            <a:ext cx="6636936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爬山虎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的脚触着墙的时候，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六七根细丝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的头上就变成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小圆片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，巴住墙。细丝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原先是直的，现在弯曲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了，把爬山虎的嫩茎拉一把，使它紧贴在墙上。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爬山虎就是这样一脚一脚地往上爬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。如果你仔细看那些细小的脚，你会想起图画上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蛟龙的爪子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0" y="348646"/>
            <a:ext cx="596369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我们来看看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爬山虎的脚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中的描写：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对话气泡: 圆角矩形 14"/>
          <p:cNvSpPr/>
          <p:nvPr/>
        </p:nvSpPr>
        <p:spPr>
          <a:xfrm>
            <a:off x="6631184" y="707480"/>
            <a:ext cx="1668483" cy="537528"/>
          </a:xfrm>
          <a:prstGeom prst="wedgeRoundRectCallout">
            <a:avLst>
              <a:gd name="adj1" fmla="val -32326"/>
              <a:gd name="adj2" fmla="val 79556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写明数量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对话气泡: 圆角矩形 15"/>
          <p:cNvSpPr/>
          <p:nvPr/>
        </p:nvSpPr>
        <p:spPr>
          <a:xfrm>
            <a:off x="112340" y="2114288"/>
            <a:ext cx="1090384" cy="914924"/>
          </a:xfrm>
          <a:prstGeom prst="wedgeRoundRectCallout">
            <a:avLst>
              <a:gd name="adj1" fmla="val 71673"/>
              <a:gd name="adj2" fmla="val -3444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突出变化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对话气泡: 圆角矩形 16"/>
          <p:cNvSpPr/>
          <p:nvPr/>
        </p:nvSpPr>
        <p:spPr>
          <a:xfrm>
            <a:off x="3127208" y="848498"/>
            <a:ext cx="1741354" cy="551676"/>
          </a:xfrm>
          <a:prstGeom prst="wedgeRoundRectCallout">
            <a:avLst>
              <a:gd name="adj1" fmla="val 7865"/>
              <a:gd name="adj2" fmla="val 158845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写清形状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对话气泡: 圆角矩形 17"/>
          <p:cNvSpPr/>
          <p:nvPr/>
        </p:nvSpPr>
        <p:spPr>
          <a:xfrm>
            <a:off x="-1" y="3163331"/>
            <a:ext cx="1359243" cy="1009104"/>
          </a:xfrm>
          <a:prstGeom prst="wedgeRoundRectCallout">
            <a:avLst>
              <a:gd name="adj1" fmla="val 62477"/>
              <a:gd name="adj2" fmla="val -5056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写清科学原理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对话气泡: 圆角矩形 18"/>
          <p:cNvSpPr/>
          <p:nvPr/>
        </p:nvSpPr>
        <p:spPr>
          <a:xfrm>
            <a:off x="6425648" y="4681835"/>
            <a:ext cx="1713245" cy="461665"/>
          </a:xfrm>
          <a:prstGeom prst="wedgeRoundRectCallout">
            <a:avLst>
              <a:gd name="adj1" fmla="val -38367"/>
              <a:gd name="adj2" fmla="val -89421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形象说明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51114" y="997915"/>
            <a:ext cx="76417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995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早上起床，我迫不及待就去观察这些小绿豆，急着想知道经过了一晚，它们又长成什么样了。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67995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看到，它们的“小手”长得更长更粗了，就像伸出了又长又白的手臂在向我招手，跟我说：“谢谢你这三天来对我们的经心照料。”有些绿豆没处伸“手”，急得把“手”伸出塑料篓底来跟我打招呼致谢呢。有些味口好营养好的绿豆，在两个豆瓣间长出了两片黄绿色的“小嘴”，对着我不停地叽叽喳喳地唱着赞歌。有些不好意思开口的，急得脸都涨成粉紫色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0" y="308757"/>
            <a:ext cx="629158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下面让我们模仿着为自己的观察写一段：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83187" y="1456242"/>
            <a:ext cx="5389740" cy="117724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对于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这次习作，你还有什么要说的吗？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62" y="1371858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51520" y="752386"/>
            <a:ext cx="8693418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写作时除了日记时间外，还要用“一天后”等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时间词语，准确表达时间和过程。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51625" l="10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14" y="476622"/>
            <a:ext cx="1204586" cy="1774841"/>
          </a:xfrm>
          <a:prstGeom prst="rect">
            <a:avLst/>
          </a:prstGeom>
        </p:spPr>
      </p:pic>
      <p:sp>
        <p:nvSpPr>
          <p:cNvPr id="4" name="文本框 2"/>
          <p:cNvSpPr txBox="1"/>
          <p:nvPr/>
        </p:nvSpPr>
        <p:spPr>
          <a:xfrm>
            <a:off x="236265" y="1976582"/>
            <a:ext cx="8224167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写作时要抓住一个重点，比如“发芽的过程”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不能什么都写，没有重点。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311" y="1904573"/>
            <a:ext cx="1269938" cy="1098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2"/>
          <p:cNvSpPr txBox="1"/>
          <p:nvPr/>
        </p:nvSpPr>
        <p:spPr>
          <a:xfrm>
            <a:off x="254546" y="3212926"/>
            <a:ext cx="8493918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观察日记不但要写得准确，也要写得生动形象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做到这两点就是好作文。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90" b="53226" l="24663" r="743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374" t="7096" r="24759" b="46452"/>
          <a:stretch>
            <a:fillRect/>
          </a:stretch>
        </p:blipFill>
        <p:spPr bwMode="auto">
          <a:xfrm>
            <a:off x="8044628" y="3212926"/>
            <a:ext cx="930424" cy="1015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3594897" y="1891948"/>
            <a:ext cx="295338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写作提纲</a:t>
            </a:r>
            <a:endParaRPr lang="zh-CN" altLang="en-US" sz="5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824" y="1691225"/>
            <a:ext cx="1543976" cy="1301691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199" y="-176464"/>
            <a:ext cx="9030801" cy="530912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250758" y="603709"/>
            <a:ext cx="46832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</a:t>
            </a:r>
            <a:r>
              <a:rPr lang="zh-CN" altLang="en-US" sz="36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想好自己的作文内容了吗？不要急于下笔，先好好构思，编写好写作提纲。</a:t>
            </a:r>
            <a:endParaRPr lang="zh-CN" altLang="en-US" sz="36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94000" y="1642104"/>
            <a:ext cx="5347101" cy="310854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1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你打算观察什么事物？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它有哪些明显的变化？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你打算分几个阶段写出变化？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每个阶段你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重点写些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什么变化？使用什么方法来写？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你是否已经储备好了相关知识？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你打算拟个什么题目？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2281" y="315620"/>
            <a:ext cx="34305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习作提纲要求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81422" y="1040417"/>
            <a:ext cx="6372257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观察事物变化经过，挑选重点写成观察日记。</a:t>
            </a:r>
            <a:endParaRPr lang="zh-CN" altLang="en-US" sz="11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大括号 1"/>
          <p:cNvSpPr/>
          <p:nvPr/>
        </p:nvSpPr>
        <p:spPr>
          <a:xfrm>
            <a:off x="1723258" y="1428565"/>
            <a:ext cx="241899" cy="2270327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43375" y="1448365"/>
            <a:ext cx="609149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领到观察任务，观察蚕宝宝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外形。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清理蚕宝宝粪便，写出自己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心情。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蚕宝宝不吃桑叶了，原来要吐丝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蚕宝宝结茧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表达自己欢喜的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心情。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0415" y="1083344"/>
            <a:ext cx="677108" cy="2976812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蚕宝宝观察日记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4"/>
          <p:cNvSpPr txBox="1"/>
          <p:nvPr/>
        </p:nvSpPr>
        <p:spPr>
          <a:xfrm>
            <a:off x="2983643" y="492638"/>
            <a:ext cx="317671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大豆生长过程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02568" y="1107653"/>
            <a:ext cx="4098758" cy="3713000"/>
            <a:chOff x="2502568" y="1107653"/>
            <a:chExt cx="4098758" cy="3713000"/>
          </a:xfrm>
        </p:grpSpPr>
        <p:pic>
          <p:nvPicPr>
            <p:cNvPr id="4" name="图片 3" descr="图片包含 蛋糕, 室内, 食物, 绿色&#10;&#10;描述已自动生成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3766" y="1107653"/>
              <a:ext cx="3796468" cy="3677828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2502568" y="4652211"/>
              <a:ext cx="4098758" cy="1684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大括号 1"/>
          <p:cNvSpPr/>
          <p:nvPr/>
        </p:nvSpPr>
        <p:spPr>
          <a:xfrm>
            <a:off x="2509318" y="1405320"/>
            <a:ext cx="241898" cy="2332860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67299" y="1132663"/>
            <a:ext cx="50291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开始喂养小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十几天后，小鱼变大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我学会了换水，让小鱼更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健康。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77776" y="882817"/>
            <a:ext cx="677108" cy="3377865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小鱼成长观察日记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大括号 1"/>
          <p:cNvSpPr/>
          <p:nvPr/>
        </p:nvSpPr>
        <p:spPr>
          <a:xfrm>
            <a:off x="1971910" y="1182366"/>
            <a:ext cx="288032" cy="2762726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05869" y="1224901"/>
            <a:ext cx="593977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第一天种下大蒜，等待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发芽。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第二天去看，大蒜没有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变化。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第三天有一棵大蒜发芽，我很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第四天有大量大蒜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出芽。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第五天有些大蒜长出了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嫩叶。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第六天最后一棵大蒜叶长出来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0264" y="834192"/>
            <a:ext cx="677108" cy="3474117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大蒜出芽观察日记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1779663"/>
            <a:ext cx="5542989" cy="6847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 快快写起来吧！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 descr="234757-160Z616032990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CF3">
                  <a:alpha val="100000"/>
                </a:srgbClr>
              </a:clrFrom>
              <a:clrTo>
                <a:srgbClr val="FFFCF3">
                  <a:alpha val="100000"/>
                  <a:alpha val="0"/>
                </a:srgbClr>
              </a:clrTo>
            </a:clrChange>
          </a:blip>
          <a:srcRect l="67163" t="48737"/>
          <a:stretch>
            <a:fillRect/>
          </a:stretch>
        </p:blipFill>
        <p:spPr>
          <a:xfrm>
            <a:off x="6156176" y="1541910"/>
            <a:ext cx="2085975" cy="3028315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6582" y="3770259"/>
            <a:ext cx="7571355" cy="50013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写好之后，和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同桌交换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一下，看看谁写的最好。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45" y="631284"/>
            <a:ext cx="4629510" cy="2925850"/>
          </a:xfrm>
          <a:prstGeom prst="roundRect">
            <a:avLst>
              <a:gd name="adj" fmla="val 5281"/>
            </a:avLst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3594897" y="1891948"/>
            <a:ext cx="295338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作文修改</a:t>
            </a:r>
            <a:endParaRPr lang="zh-CN" altLang="en-US" sz="5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 descr="图片包含 游戏机, 标志&#10;&#10;描述已自动生成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" t="3514" r="24574" b="24134"/>
          <a:stretch>
            <a:fillRect/>
          </a:stretch>
        </p:blipFill>
        <p:spPr>
          <a:xfrm>
            <a:off x="2147776" y="1678691"/>
            <a:ext cx="1307805" cy="132675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" y="320858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文本框 15"/>
          <p:cNvSpPr txBox="1"/>
          <p:nvPr/>
        </p:nvSpPr>
        <p:spPr>
          <a:xfrm>
            <a:off x="0" y="305437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1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4403" y="1487565"/>
            <a:ext cx="6575548" cy="29777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612140" algn="ctr">
              <a:lnSpc>
                <a:spcPct val="150000"/>
              </a:lnSpc>
            </a:pPr>
            <a:r>
              <a:rPr lang="en-US" altLang="zh-CN" sz="18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2016</a:t>
            </a:r>
            <a:r>
              <a:rPr lang="zh-CN" altLang="zh-CN" sz="18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年</a:t>
            </a:r>
            <a:r>
              <a:rPr lang="en-US" altLang="zh-CN" sz="18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18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月</a:t>
            </a:r>
            <a:r>
              <a:rPr lang="en-US" altLang="zh-CN" sz="18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21</a:t>
            </a:r>
            <a:r>
              <a:rPr lang="zh-CN" altLang="zh-CN" sz="18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日</a:t>
            </a:r>
            <a:r>
              <a:rPr lang="en-US" altLang="zh-CN" sz="18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18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星期三</a:t>
            </a:r>
            <a:r>
              <a:rPr lang="en-US" altLang="zh-CN" sz="18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zh-CN" sz="18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晴</a:t>
            </a:r>
            <a:endParaRPr lang="zh-CN" altLang="zh-CN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1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今天</a:t>
            </a:r>
            <a:r>
              <a:rPr lang="zh-CN" altLang="zh-CN" sz="1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上科学课时，老师给我们每人发四条蚕宝宝和</a:t>
            </a:r>
            <a:r>
              <a:rPr lang="en-US" altLang="zh-CN" sz="1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1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袋桑叶，让我们自己动手养蚕、观察蚕，同学们开心极了。</a:t>
            </a:r>
            <a:endParaRPr lang="zh-CN" altLang="zh-CN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kern="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1800" b="1" kern="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</a:t>
            </a:r>
            <a:r>
              <a:rPr lang="zh-CN" altLang="zh-CN" sz="18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到家，我就忙了起来。我找一个大的塑料水瓶，把上面截掉，把几片桑叶铺在瓶底，小心地把蚕宝宝放了进去。一见桑叶，蚕宝宝活跃起来了。它们在桑叶上边吃边爬，有一条吃饱了，趴在瓶口欣赏风景呢！蚕宝宝很喜欢这个宽敞明亮的家</a:t>
            </a:r>
            <a:r>
              <a:rPr lang="zh-CN" altLang="zh-CN" sz="1800" b="1" kern="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99186" y="840487"/>
            <a:ext cx="2831544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蚕宝宝观察日记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510130" y="328334"/>
            <a:ext cx="1471070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例文赏析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43387" y="1506464"/>
            <a:ext cx="17181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开头交代养蚕的有关情况，扣题，引出下文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5" y="384296"/>
            <a:ext cx="417735" cy="433802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7138738" y="681789"/>
            <a:ext cx="0" cy="40506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1625" y="957365"/>
            <a:ext cx="6575548" cy="322876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0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蚕宝宝</a:t>
            </a:r>
            <a:r>
              <a:rPr lang="zh-CN" altLang="zh-CN" sz="20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白白的，胖胖的，肉乎乎的。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刚开始时我还不敢摸它们，总觉得它们像一条条胖乎乎的大虫子，我好不容易鼓起勇气用手捏了一下它的身体，感觉软软的，我用手指把它拔了一个底朝天，但它对我的举动却不理不睬，翻过身就急不可待地爬到一片桑叶上，津津有味地吃起来。真可爱！像一个贪吃的小宝宝！</a:t>
            </a:r>
            <a:r>
              <a:rPr lang="zh-CN" altLang="zh-CN" sz="20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现在我不怕它了，我小心地把一只蚕宝宝放到一片桑叶上观察起来，蚕宝宝的身体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40361" y="3228416"/>
            <a:ext cx="17181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观察</a:t>
            </a:r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蚕的外形，很全面，记述很准确，也很清楚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138738" y="681789"/>
            <a:ext cx="0" cy="40506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147731" y="761185"/>
            <a:ext cx="17181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对</a:t>
            </a:r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蚕的颜色、形状和感觉进行观察和描写，很形象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9961" y="790979"/>
            <a:ext cx="6575548" cy="130035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0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上有一节一节的横纹，我数了数，从头到尾一共有</a:t>
            </a:r>
            <a:r>
              <a:rPr lang="en-US" altLang="zh-CN" sz="20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9</a:t>
            </a:r>
            <a:r>
              <a:rPr lang="zh-CN" altLang="zh-CN" sz="20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截。蚕有很多足，我上网查了查，有</a:t>
            </a:r>
            <a:r>
              <a:rPr lang="en-US" altLang="zh-CN" sz="20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20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只胸足，八只腹足，还有一只尾足。它的身体两侧还有气门，身体两端一般粗，如果你不仔细看的话，就分不清它哪端是头，哪端是尾。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53368" y="839788"/>
            <a:ext cx="17181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8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加上和内容有关的图片，使读者对所写的内容有很直观的认识</a:t>
            </a:r>
            <a:r>
              <a:rPr lang="zh-CN" altLang="en-US" sz="18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endParaRPr lang="zh-CN" altLang="en-US" sz="1800" b="1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727" y="2571750"/>
            <a:ext cx="1967196" cy="1424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923" y="2592494"/>
            <a:ext cx="2178011" cy="1404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935" y="2592494"/>
            <a:ext cx="1864804" cy="1404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1" name="直接连接符 10"/>
          <p:cNvCxnSpPr/>
          <p:nvPr/>
        </p:nvCxnSpPr>
        <p:spPr>
          <a:xfrm>
            <a:off x="7138738" y="681789"/>
            <a:ext cx="0" cy="40506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9961" y="526286"/>
            <a:ext cx="6575548" cy="369043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2016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年</a:t>
            </a:r>
            <a:r>
              <a:rPr lang="en-US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月</a:t>
            </a:r>
            <a:r>
              <a:rPr lang="en-US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日</a:t>
            </a:r>
            <a:r>
              <a:rPr lang="en-US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星期一</a:t>
            </a:r>
            <a:r>
              <a:rPr lang="en-US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晴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kern="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000" b="1" kern="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放学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回家，我放下书包就马上去看蚕宝宝，发现早晨放进去的叶子快被吃完了，瓶子底上到处散落着一颗一颗黑黑的东西，妈妈说是蚕宝宝排出的粪便。我把蚕宝宝转移到一个盒子里，捂着鼻子把这些黑乎乎的粪便清理掉，把瓶子刷得干干净净，又放了一些新鲜的桑叶进去，再把蚕宝宝转移回来。回到干净明亮的家，蚕宝宝似乎很开心，吃得更欢了！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369" y="3777915"/>
            <a:ext cx="1892968" cy="1219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直接连接符 7"/>
          <p:cNvCxnSpPr/>
          <p:nvPr/>
        </p:nvCxnSpPr>
        <p:spPr>
          <a:xfrm>
            <a:off x="7138738" y="681789"/>
            <a:ext cx="0" cy="40506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1940" y="494202"/>
            <a:ext cx="6575548" cy="30239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306070" algn="ctr">
              <a:lnSpc>
                <a:spcPct val="120000"/>
              </a:lnSpc>
            </a:pPr>
            <a:r>
              <a:rPr lang="en-US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2016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年</a:t>
            </a:r>
            <a:r>
              <a:rPr lang="en-US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月</a:t>
            </a:r>
            <a:r>
              <a:rPr lang="en-US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11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日</a:t>
            </a:r>
            <a:r>
              <a:rPr lang="en-US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星期三</a:t>
            </a:r>
            <a:r>
              <a:rPr lang="en-US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晴</a:t>
            </a:r>
            <a:endParaRPr lang="zh-CN" altLang="zh-CN" sz="16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蚕宝宝长得越来越大了。</a:t>
            </a:r>
            <a:r>
              <a:rPr lang="zh-CN" altLang="zh-CN" sz="20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今天中午，我去喂蚕宝宝时，发现最大的那一条蚕宝宝的胃口越来越差了，早晨放进去的叶子它几乎动也没动，它总是独自趴在瓶底子的角落里一动不动，显得很没精神。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难道它生病了？妈妈说它要吐丝结茧了。通过仔细观察，我发现它身体的颜色变得有点黄了，在它的周围，叶子上、瓶底的角落里都粘有一些细细的银丝，蚕真的吐丝啦！好期待蚕结茧哦！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45347" y="879893"/>
            <a:ext cx="171817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用</a:t>
            </a:r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拟人手法描写蚕，很形象，读后给人留下鲜明深刻的印象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" t="15810" b="10419"/>
          <a:stretch>
            <a:fillRect/>
          </a:stretch>
        </p:blipFill>
        <p:spPr bwMode="auto">
          <a:xfrm>
            <a:off x="2285999" y="3521241"/>
            <a:ext cx="3130864" cy="1447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0" name="直接连接符 9"/>
          <p:cNvCxnSpPr/>
          <p:nvPr/>
        </p:nvCxnSpPr>
        <p:spPr>
          <a:xfrm>
            <a:off x="7138738" y="681789"/>
            <a:ext cx="0" cy="40506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户外, 草, 小, 田地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028" y="1426193"/>
            <a:ext cx="5105944" cy="2873917"/>
          </a:xfrm>
          <a:prstGeom prst="rect">
            <a:avLst/>
          </a:prstGeom>
        </p:spPr>
      </p:pic>
      <p:sp>
        <p:nvSpPr>
          <p:cNvPr id="6" name="文本框 4"/>
          <p:cNvSpPr txBox="1"/>
          <p:nvPr/>
        </p:nvSpPr>
        <p:spPr>
          <a:xfrm>
            <a:off x="2799159" y="492638"/>
            <a:ext cx="353747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蘑菇生长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过程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7561" y="871187"/>
            <a:ext cx="6575548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2016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年</a:t>
            </a:r>
            <a:r>
              <a:rPr lang="en-US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月</a:t>
            </a:r>
            <a:r>
              <a:rPr lang="en-US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日</a:t>
            </a:r>
            <a:r>
              <a:rPr lang="en-US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星期五</a:t>
            </a:r>
            <a:r>
              <a:rPr lang="en-US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晴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kern="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000" b="1" kern="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一大早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就起床了，奔到养蚕的瓶子旁一看，发现蚕宝宝在瓶子的一个角里已经结好茧了，可能是在我睡觉的时候结的，没能亲眼看到结茧的全过程真的好遗憾啊！剩下的三条蚕再有要结茧的，我一定要好好观察，然后把我的发现写下来告诉你</a:t>
            </a:r>
            <a:r>
              <a:rPr lang="zh-CN" altLang="zh-CN" sz="2000" b="1" kern="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！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kern="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0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通过</a:t>
            </a:r>
            <a:r>
              <a:rPr lang="zh-CN" altLang="zh-CN" sz="20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养蚕，我对蚕的一生发生了兴趣，我还专门上网查了资料呢！</a:t>
            </a:r>
            <a:r>
              <a:rPr lang="zh-CN" altLang="zh-CN" sz="2000" b="1" kern="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喏，下面的图片就是，你感兴趣的话赶紧看看吧！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53368" y="3053010"/>
            <a:ext cx="17181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结尾</a:t>
            </a:r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表达感受，突出了主题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138738" y="681789"/>
            <a:ext cx="0" cy="40506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51711" y="3827313"/>
            <a:ext cx="1872479" cy="896547"/>
            <a:chOff x="1879787" y="4876800"/>
            <a:chExt cx="2338645" cy="1165575"/>
          </a:xfrm>
        </p:grpSpPr>
        <p:sp>
          <p:nvSpPr>
            <p:cNvPr id="10" name="矩形: 圆角 9">
              <a:hlinkClick r:id="rId1" action="ppaction://hlinkpres?slideindex=1&amp;slidetitle="/>
            </p:cNvPr>
            <p:cNvSpPr/>
            <p:nvPr/>
          </p:nvSpPr>
          <p:spPr>
            <a:xfrm>
              <a:off x="1975104" y="4876800"/>
              <a:ext cx="2243328" cy="621792"/>
            </a:xfrm>
            <a:prstGeom prst="roundRect">
              <a:avLst/>
            </a:prstGeom>
            <a:solidFill>
              <a:srgbClr val="FFD4C4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000" b="1" dirty="0">
                  <a:solidFill>
                    <a:srgbClr val="FF0000"/>
                  </a:solidFill>
                </a:rPr>
                <a:t>更多例文一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22" b="98157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9787" y="4999959"/>
              <a:ext cx="1040815" cy="1042416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5255743" y="3827313"/>
            <a:ext cx="1872479" cy="896547"/>
            <a:chOff x="1879787" y="4876800"/>
            <a:chExt cx="2338645" cy="1165575"/>
          </a:xfrm>
        </p:grpSpPr>
        <p:sp>
          <p:nvSpPr>
            <p:cNvPr id="15" name="矩形: 圆角 14">
              <a:hlinkClick r:id="rId4" action="ppaction://hlinkpres?slideindex=1&amp;slidetitle="/>
            </p:cNvPr>
            <p:cNvSpPr/>
            <p:nvPr/>
          </p:nvSpPr>
          <p:spPr>
            <a:xfrm>
              <a:off x="1975104" y="4876800"/>
              <a:ext cx="2243328" cy="621792"/>
            </a:xfrm>
            <a:prstGeom prst="roundRect">
              <a:avLst/>
            </a:prstGeom>
            <a:solidFill>
              <a:srgbClr val="FFD4C4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000" b="1" dirty="0">
                  <a:solidFill>
                    <a:srgbClr val="FF0000"/>
                  </a:solidFill>
                </a:rPr>
                <a:t>更多例文二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22" b="98157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9787" y="4999959"/>
              <a:ext cx="1040815" cy="1042416"/>
            </a:xfrm>
            <a:prstGeom prst="rect">
              <a:avLst/>
            </a:prstGeom>
          </p:spPr>
        </p:pic>
      </p:grpSp>
      <p:pic>
        <p:nvPicPr>
          <p:cNvPr id="17" name="图片 1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" t="240" r="2939" b="5339"/>
          <a:stretch>
            <a:fillRect/>
          </a:stretch>
        </p:blipFill>
        <p:spPr bwMode="auto">
          <a:xfrm>
            <a:off x="542612" y="384600"/>
            <a:ext cx="3625734" cy="2951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组合 2"/>
          <p:cNvGrpSpPr/>
          <p:nvPr/>
        </p:nvGrpSpPr>
        <p:grpSpPr>
          <a:xfrm>
            <a:off x="4351175" y="156519"/>
            <a:ext cx="3672479" cy="3465058"/>
            <a:chOff x="3791002" y="107092"/>
            <a:chExt cx="3672479" cy="3465058"/>
          </a:xfrm>
        </p:grpSpPr>
        <p:pic>
          <p:nvPicPr>
            <p:cNvPr id="1026" name="Picture 2" descr="C:\Users\Administrator\Desktop\图片1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1002" y="107092"/>
              <a:ext cx="3672479" cy="3465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4547286" y="1059296"/>
              <a:ext cx="2007540" cy="144655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l"/>
              <a:r>
                <a:rPr lang="zh-CN" altLang="en-US" sz="2200" b="1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蚕的一生要经过卵、幼虫、蛹、成虫四个发育阶段。</a:t>
              </a:r>
              <a:endParaRPr lang="zh-CN" altLang="en-US" sz="22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/>
        </p:nvGraphicFramePr>
        <p:xfrm>
          <a:off x="420921" y="1157191"/>
          <a:ext cx="8302158" cy="3170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矩形 2"/>
          <p:cNvSpPr/>
          <p:nvPr/>
        </p:nvSpPr>
        <p:spPr>
          <a:xfrm>
            <a:off x="3248561" y="463480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优点借鉴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6549" y="140233"/>
            <a:ext cx="8650901" cy="508578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19997" y="720850"/>
            <a:ext cx="429712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下面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请和同位交换作文，根据“评分标准”相互批改。</a:t>
            </a:r>
            <a:endParaRPr lang="en-US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要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使用作文评改符号，最后得出总分，并写出评价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59269" y="497305"/>
            <a:ext cx="5873552" cy="41468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marL="342900" lvl="0" indent="-342900">
              <a:buFont typeface="+mj-lt"/>
              <a:buAutoNum type="arabicPeriod"/>
            </a:pP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没有错别字，语句通顺，表达流畅。</a:t>
            </a: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用词准确生动，意思表达清楚明确。</a:t>
            </a: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文章结构清晰，详略得当，重点突出。</a:t>
            </a: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开头能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点明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主题，结尾能恰当呼应、升华。</a:t>
            </a: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文章立意较好，符合主流价值观。</a:t>
            </a: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文章主旨明确，有真情实感，抒发手法多样。</a:t>
            </a: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语言生动有个性，恰当使用修辞手法。</a:t>
            </a: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符合本次作文要求：</a:t>
            </a: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日记格式正确。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能写出事物连续的变化过程。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有表示时间的词语。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语言生动形象，恰当使用修辞手法。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43833" y="763732"/>
            <a:ext cx="399394" cy="3616036"/>
          </a:xfrm>
          <a:prstGeom prst="rect">
            <a:avLst/>
          </a:prstGeom>
          <a:solidFill>
            <a:srgbClr val="C0000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评   价   标   准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8216" y="1320519"/>
            <a:ext cx="72875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/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2017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  星期天   晴 </a:t>
            </a:r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过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了一个晚上，我发现绿豆长胖了，外面的绿皮也撑开了，水面上还浮着些小泡泡。有些绿豆已经露了短短的白根，就像个小小的顿号。</a:t>
            </a:r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15851" y="2967789"/>
            <a:ext cx="1623601" cy="49804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问题分析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5852" y="3465836"/>
            <a:ext cx="6601766" cy="1384995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这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段话的叙述还是很清晰的，但是缺少一些生动性，可以适当加一些比喻和拟人。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209" y="629597"/>
            <a:ext cx="1361552" cy="4421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</a:rPr>
              <a:t>评改范例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1612761" y="492370"/>
            <a:ext cx="67776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下面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小小动物园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评改前的段落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，读一读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，看看有什么问题吗？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9380" y="2428653"/>
            <a:ext cx="7246104" cy="13234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304800" algn="ctr"/>
            <a:r>
              <a:rPr lang="en-US" altLang="zh-CN" sz="20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2017</a:t>
            </a:r>
            <a:r>
              <a: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年</a:t>
            </a:r>
            <a:r>
              <a:rPr lang="en-US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月</a:t>
            </a:r>
            <a:r>
              <a:rPr lang="en-US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28</a:t>
            </a:r>
            <a:r>
              <a: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日  星期天   晴 </a:t>
            </a:r>
            <a:endParaRPr lang="zh-CN" altLang="en-US" sz="2000" b="1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304800"/>
            <a:r>
              <a: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过了一个晚上，我发现绿豆长胖了，</a:t>
            </a: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它们撑破了“绿衣裳”露出了白白的“小肚皮”，</a:t>
            </a:r>
            <a:r>
              <a: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水面上还浮着些小泡泡。</a:t>
            </a: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少数几个性子急的绿豆已经露了短短的白根</a:t>
            </a:r>
            <a:r>
              <a: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，就像个小小的顿号。</a:t>
            </a:r>
            <a:endParaRPr lang="zh-CN" altLang="en-US" sz="2000" b="1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41965" y="1012872"/>
            <a:ext cx="7653520" cy="1323439"/>
            <a:chOff x="324873" y="1012872"/>
            <a:chExt cx="7653520" cy="1323439"/>
          </a:xfrm>
        </p:grpSpPr>
        <p:sp>
          <p:nvSpPr>
            <p:cNvPr id="5" name="矩形 4"/>
            <p:cNvSpPr/>
            <p:nvPr/>
          </p:nvSpPr>
          <p:spPr>
            <a:xfrm>
              <a:off x="732289" y="1012872"/>
              <a:ext cx="7246104" cy="132343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indent="304800" algn="ctr"/>
              <a:r>
                <a:rPr lang="en-US" altLang="zh-CN" sz="2000" b="1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2017</a:t>
              </a:r>
              <a:r>
                <a:rPr lang="zh-CN" altLang="en-US" sz="2000" b="1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年</a:t>
              </a:r>
              <a:r>
                <a:rPr lang="en-US" altLang="zh-CN" sz="2000" b="1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2000" b="1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月</a:t>
              </a:r>
              <a:r>
                <a:rPr lang="en-US" altLang="zh-CN" sz="2000" b="1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28</a:t>
              </a:r>
              <a:r>
                <a:rPr lang="zh-CN" altLang="en-US" sz="2000" b="1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日  星期天   晴 </a:t>
              </a:r>
              <a:endPara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indent="304800"/>
              <a:r>
                <a:rPr lang="zh-CN" altLang="en-US" sz="2000" b="1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过了一个晚上，我发现绿豆长胖了，外面的绿皮也撑开了，水面上还浮着些小泡泡。有些绿豆已经露了短短的白根，就像个小小的顿号</a:t>
              </a:r>
              <a:r>
                <a:rPr lang="zh-CN" altLang="en-US" sz="2000" b="1" kern="1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24873" y="1136615"/>
              <a:ext cx="399394" cy="107721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原段落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725923" y="2416040"/>
            <a:ext cx="399394" cy="1323439"/>
          </a:xfrm>
          <a:prstGeom prst="rect">
            <a:avLst/>
          </a:prstGeom>
          <a:solidFill>
            <a:srgbClr val="C0000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评改后段落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65320" y="3979188"/>
            <a:ext cx="6413360" cy="954107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用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了拟人和比喻的手法，将小豆子的变化写得活灵活现，生动有趣。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209" y="492370"/>
            <a:ext cx="1361552" cy="4019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tx1"/>
                </a:solidFill>
              </a:rPr>
              <a:t>评改范例</a:t>
            </a:r>
            <a:endParaRPr lang="zh-CN" altLang="en-US" sz="1800" b="1" dirty="0">
              <a:solidFill>
                <a:schemeClr val="tx1"/>
              </a:solidFill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1637475" y="359761"/>
            <a:ext cx="65465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这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是修改后的段落，和原段落对比一下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，说说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为什么这么修改。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864158" y="657459"/>
            <a:ext cx="7174523" cy="3311640"/>
          </a:xfrm>
          <a:prstGeom prst="roundRect">
            <a:avLst>
              <a:gd name="adj" fmla="val 3952"/>
            </a:avLst>
          </a:prstGeom>
          <a:solidFill>
            <a:srgbClr val="222222"/>
          </a:solidFill>
          <a:ln w="76200">
            <a:solidFill>
              <a:srgbClr val="BC7D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23435" y="978266"/>
            <a:ext cx="4297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技巧总结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25765" y="1663809"/>
            <a:ext cx="589246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要写出事物的变化过程。</a:t>
            </a:r>
            <a:endParaRPr lang="en-US" altLang="zh-CN" sz="28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要突显细节，这样显示观察仔细。</a:t>
            </a:r>
            <a:endParaRPr lang="en-US" altLang="zh-CN" sz="28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要以时间顺序来安排文章。</a:t>
            </a:r>
            <a:endParaRPr lang="en-US" altLang="zh-CN" sz="28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表述要准确，也要生动形象。</a:t>
            </a:r>
            <a:endParaRPr lang="zh-CN" altLang="en-US" sz="28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5395" y="1128488"/>
            <a:ext cx="3663101" cy="2886524"/>
          </a:xfrm>
          <a:prstGeom prst="rect">
            <a:avLst/>
          </a:prstGeom>
        </p:spPr>
      </p:pic>
      <p:sp>
        <p:nvSpPr>
          <p:cNvPr id="13" name="文本框 7"/>
          <p:cNvSpPr txBox="1"/>
          <p:nvPr/>
        </p:nvSpPr>
        <p:spPr>
          <a:xfrm>
            <a:off x="4201296" y="1611777"/>
            <a:ext cx="39187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习作：</a:t>
            </a:r>
            <a:endParaRPr lang="en-US" altLang="zh-CN" sz="5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5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</a:t>
            </a:r>
            <a:r>
              <a:rPr lang="zh-CN" altLang="en-US" sz="5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观察日记</a:t>
            </a:r>
            <a:endParaRPr lang="zh-CN" altLang="en-US" sz="5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2395" y="64630"/>
            <a:ext cx="4203691" cy="276999"/>
            <a:chOff x="-36513" y="147010"/>
            <a:chExt cx="4203691" cy="276999"/>
          </a:xfrm>
        </p:grpSpPr>
        <p:sp>
          <p:nvSpPr>
            <p:cNvPr id="15" name="矩形 14"/>
            <p:cNvSpPr/>
            <p:nvPr/>
          </p:nvSpPr>
          <p:spPr>
            <a:xfrm flipH="1">
              <a:off x="-36513" y="159510"/>
              <a:ext cx="4203691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161281" y="147010"/>
              <a:ext cx="1569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语文  四年级  上册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838" y="4093558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838" y="4435596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文本框 15">
            <a:hlinkClick r:id="rId3" action="ppaction://hlinksldjump"/>
          </p:cNvPr>
          <p:cNvSpPr txBox="1"/>
          <p:nvPr/>
        </p:nvSpPr>
        <p:spPr>
          <a:xfrm>
            <a:off x="6818048" y="4078137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1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4">
            <a:hlinkClick r:id="rId4" action="ppaction://hlinksldjump"/>
          </p:cNvPr>
          <p:cNvSpPr txBox="1"/>
          <p:nvPr/>
        </p:nvSpPr>
        <p:spPr>
          <a:xfrm>
            <a:off x="6828923" y="4427544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1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3594897" y="1891948"/>
            <a:ext cx="295338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审题指导</a:t>
            </a:r>
            <a:endParaRPr lang="zh-CN" altLang="en-US" sz="5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>
                        <a14:foregroundMark x1="27600" y1="26000" x2="29800" y2="29000"/>
                        <a14:foregroundMark x1="15200" y1="49200" x2="21000" y2="49600"/>
                        <a14:foregroundMark x1="25000" y1="75400" x2="30800" y2="70200"/>
                        <a14:foregroundMark x1="72000" y1="70600" x2="74600" y2="73800"/>
                        <a14:foregroundMark x1="83000" y1="48800" x2="87600" y2="48800"/>
                        <a14:foregroundMark x1="74000" y1="26400" x2="77600" y2="23600"/>
                        <a14:foregroundMark x1="51400" y1="16200" x2="51800" y2="10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749" y="1464439"/>
            <a:ext cx="1996516" cy="19965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" y="320858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文本框 15"/>
          <p:cNvSpPr txBox="1"/>
          <p:nvPr/>
        </p:nvSpPr>
        <p:spPr>
          <a:xfrm>
            <a:off x="0" y="305437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1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9265" y="655649"/>
            <a:ext cx="6285469" cy="34532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写观察日记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叶圣陶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经过一段时间的观察，了解了爬山虎向上爬的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秘密；法布尔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观察了很久，终于看到了蟋蟀筑巢的全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过程；比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安基更是用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日记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的形式，记下了燕子窝的变化。我们也可以试着进行连续观察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，用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观察日记记录自已的收获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对话气泡: 圆角矩形 26"/>
          <p:cNvSpPr/>
          <p:nvPr/>
        </p:nvSpPr>
        <p:spPr>
          <a:xfrm>
            <a:off x="4386437" y="3950172"/>
            <a:ext cx="1866082" cy="472273"/>
          </a:xfrm>
          <a:prstGeom prst="wedgeRoundRectCallout">
            <a:avLst>
              <a:gd name="adj1" fmla="val -30169"/>
              <a:gd name="adj2" fmla="val -124019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观察要求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433751" y="3072709"/>
            <a:ext cx="95559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536357" y="3538147"/>
            <a:ext cx="583650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528119" y="4015942"/>
            <a:ext cx="14457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77685" y="2535023"/>
            <a:ext cx="7591602" cy="1007644"/>
            <a:chOff x="-120315" y="2810378"/>
            <a:chExt cx="7591602" cy="1007644"/>
          </a:xfrm>
        </p:grpSpPr>
        <p:sp>
          <p:nvSpPr>
            <p:cNvPr id="2" name="TextBox 1"/>
            <p:cNvSpPr txBox="1"/>
            <p:nvPr/>
          </p:nvSpPr>
          <p:spPr>
            <a:xfrm>
              <a:off x="1185818" y="2896786"/>
              <a:ext cx="6285469" cy="83099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月亮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有时圆圆的，有时弯弯的，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我要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观察月亮变化的过程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32" name="Picture 8" descr="C:\Users\Administrator\Desktop\QQ图片20200430091726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0315" y="2810378"/>
              <a:ext cx="1300186" cy="1007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746553" y="564205"/>
            <a:ext cx="7653867" cy="982073"/>
            <a:chOff x="317540" y="718129"/>
            <a:chExt cx="7653867" cy="982073"/>
          </a:xfrm>
        </p:grpSpPr>
        <p:pic>
          <p:nvPicPr>
            <p:cNvPr id="1030" name="Picture 6" descr="C:\Users\Administrator\Desktop\QQ图片20200430091207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40" y="718129"/>
              <a:ext cx="1374902" cy="982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1685938" y="787563"/>
              <a:ext cx="6285469" cy="83099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我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在花盆里种下几粒种子，观察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种子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发芽的过程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6078" y="1520410"/>
            <a:ext cx="7814816" cy="1040481"/>
            <a:chOff x="571013" y="1806992"/>
            <a:chExt cx="7814816" cy="1040481"/>
          </a:xfrm>
        </p:grpSpPr>
        <p:pic>
          <p:nvPicPr>
            <p:cNvPr id="1031" name="Picture 7" descr="C:\Users\Administrator\Desktop\QQ图片2020043009172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0872" y="1806992"/>
              <a:ext cx="1544957" cy="1040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571013" y="1924908"/>
              <a:ext cx="6285469" cy="83099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秋天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到了，有的树叶开始变色了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，我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要记录树叶颜色的变化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4747" y="3516800"/>
            <a:ext cx="7817479" cy="1035467"/>
            <a:chOff x="907463" y="3448300"/>
            <a:chExt cx="7817479" cy="1035467"/>
          </a:xfrm>
        </p:grpSpPr>
        <p:pic>
          <p:nvPicPr>
            <p:cNvPr id="1033" name="Picture 9" descr="C:\Users\Administrator\Desktop\QQ图片20200430091730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1741" y="3448300"/>
              <a:ext cx="1553201" cy="10354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907463" y="3679689"/>
              <a:ext cx="6285469" cy="57246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我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要观察家里养的小猫。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对话气泡: 圆角矩形 26"/>
          <p:cNvSpPr/>
          <p:nvPr/>
        </p:nvSpPr>
        <p:spPr>
          <a:xfrm>
            <a:off x="3638959" y="108088"/>
            <a:ext cx="1866082" cy="472273"/>
          </a:xfrm>
          <a:prstGeom prst="wedgeRoundRectCallout">
            <a:avLst>
              <a:gd name="adj1" fmla="val -15985"/>
              <a:gd name="adj2" fmla="val -22115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参考选题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79357" y="1050521"/>
            <a:ext cx="6585285" cy="27757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观察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日记，主要是记录观察对象的变化，还可以写写观察的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过程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，观察者当时的想法和心情，如果能附上图画或照片就更好了。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整理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观察日记，在小组内分享。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评一评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，谁观察得细致，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内容记得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准确、形象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529263" y="1581010"/>
            <a:ext cx="384360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363579" y="2142484"/>
            <a:ext cx="61842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331494" y="2647811"/>
            <a:ext cx="543025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对话气泡: 圆角矩形 26"/>
          <p:cNvSpPr/>
          <p:nvPr/>
        </p:nvSpPr>
        <p:spPr>
          <a:xfrm>
            <a:off x="6078880" y="533203"/>
            <a:ext cx="1866082" cy="472273"/>
          </a:xfrm>
          <a:prstGeom prst="wedgeRoundRectCallout">
            <a:avLst>
              <a:gd name="adj1" fmla="val -38766"/>
              <a:gd name="adj2" fmla="val 83185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写作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要求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tags/tag1.xml><?xml version="1.0" encoding="utf-8"?>
<p:tagLst xmlns:p="http://schemas.openxmlformats.org/presentationml/2006/main">
  <p:tag name="KSO_WPP_MARK_KEY" val="9f02b8d5-bd16-4a58-b450-938fca5f074b"/>
  <p:tag name="COMMONDATA" val="eyJoZGlkIjoiMDUzMmRhYzhkNzM3Y2ZlODExZjhhYzliMDJjYzA0ZG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 anchor="ctr">
        <a:spAutoFit/>
      </a:bodyPr>
      <a:lstStyle>
        <a:defPPr algn="l">
          <a:defRPr sz="2400" b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4585</Words>
  <Application>WPS 演示</Application>
  <PresentationFormat>全屏显示(16:9)</PresentationFormat>
  <Paragraphs>420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2" baseType="lpstr">
      <vt:lpstr>Arial</vt:lpstr>
      <vt:lpstr>宋体</vt:lpstr>
      <vt:lpstr>Wingdings</vt:lpstr>
      <vt:lpstr>黑体</vt:lpstr>
      <vt:lpstr>幼圆</vt:lpstr>
      <vt:lpstr>楷体</vt:lpstr>
      <vt:lpstr>微软雅黑</vt:lpstr>
      <vt:lpstr>等线</vt:lpstr>
      <vt:lpstr>Calibri</vt:lpstr>
      <vt:lpstr>Arial Unicode MS</vt:lpstr>
      <vt:lpstr>Times New Roman</vt:lpstr>
      <vt:lpstr>仿宋</vt:lpstr>
      <vt:lpstr>Xingkai SC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Rocket Girls</cp:lastModifiedBy>
  <cp:revision>147</cp:revision>
  <dcterms:created xsi:type="dcterms:W3CDTF">2020-01-30T03:27:00Z</dcterms:created>
  <dcterms:modified xsi:type="dcterms:W3CDTF">2022-11-30T07:05:17Z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4EF1120EECF24EC6A5E59B10CD646BAB</vt:lpwstr>
  </property>
  <property fmtid="{D5CDD505-2E9C-101B-9397-08002B2CF9AE}" pid="3" name="KSOProductBuildVer">
    <vt:lpwstr>2052-11.1.0.12763</vt:lpwstr>
  </property>
</Properties>
</file>