
<file path=[Content_Types].xml><?xml version="1.0" encoding="utf-8"?>
<Types xmlns="http://schemas.openxmlformats.org/package/2006/content-types">
  <Default Extension="png" ContentType="image/png"/>
  <Default Extension="tiff" ContentType="image/tif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1061" r:id="rId3"/>
    <p:sldId id="989" r:id="rId5"/>
    <p:sldId id="991" r:id="rId6"/>
    <p:sldId id="992" r:id="rId7"/>
    <p:sldId id="1099" r:id="rId8"/>
    <p:sldId id="1221" r:id="rId9"/>
    <p:sldId id="1153" r:id="rId10"/>
    <p:sldId id="1155" r:id="rId11"/>
    <p:sldId id="1156" r:id="rId12"/>
    <p:sldId id="1194" r:id="rId13"/>
    <p:sldId id="1204" r:id="rId14"/>
    <p:sldId id="1205" r:id="rId15"/>
    <p:sldId id="1207" r:id="rId16"/>
    <p:sldId id="1197" r:id="rId17"/>
    <p:sldId id="1069" r:id="rId18"/>
    <p:sldId id="1152" r:id="rId1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4"/>
    </p:embeddedFont>
    <p:embeddedFont>
      <p:font typeface="微软雅黑" panose="020B0503020204020204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1061"/>
            <p14:sldId id="989"/>
            <p14:sldId id="991"/>
            <p14:sldId id="992"/>
            <p14:sldId id="1099"/>
            <p14:sldId id="1221"/>
            <p14:sldId id="1153"/>
            <p14:sldId id="1155"/>
            <p14:sldId id="1156"/>
            <p14:sldId id="1194"/>
            <p14:sldId id="1204"/>
            <p14:sldId id="1205"/>
            <p14:sldId id="1207"/>
            <p14:sldId id="1197"/>
            <p14:sldId id="1069"/>
            <p14:sldId id="115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D0"/>
    <a:srgbClr val="FFFFCC"/>
    <a:srgbClr val="FF0000"/>
    <a:srgbClr val="0070C0"/>
    <a:srgbClr val="FF6600"/>
    <a:srgbClr val="0099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354" y="-84"/>
      </p:cViewPr>
      <p:guideLst>
        <p:guide orient="horz" pos="1484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2.png"/><Relationship Id="rId28" Type="http://schemas.openxmlformats.org/officeDocument/2006/relationships/image" Target="../media/image1.png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-7950" y="92978"/>
            <a:ext cx="2771800" cy="275590"/>
            <a:chOff x="1" y="92978"/>
            <a:chExt cx="2771800" cy="275590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文本框 10"/>
            <p:cNvSpPr txBox="1"/>
            <p:nvPr userDrawn="1"/>
          </p:nvSpPr>
          <p:spPr>
            <a:xfrm>
              <a:off x="115455" y="92978"/>
              <a:ext cx="792480" cy="27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语文园地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" name="图片 2"/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515966"/>
            <a:ext cx="9144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9.wdp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tiff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14.wdp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487294" y="1347614"/>
            <a:ext cx="5757113" cy="1656184"/>
          </a:xfrm>
          <a:prstGeom prst="wedgeRoundRectCallout">
            <a:avLst>
              <a:gd name="adj1" fmla="val -48937"/>
              <a:gd name="adj2" fmla="val -16610"/>
              <a:gd name="adj3" fmla="val 16667"/>
            </a:avLst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</a:t>
            </a: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通过本单元的学习，你有什么关于观察的经验或收获？</a:t>
            </a:r>
            <a:endParaRPr lang="zh-CN" altLang="en-US" sz="3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879" y="1347614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5598" y="483518"/>
            <a:ext cx="6192688" cy="523220"/>
          </a:xfrm>
          <a:prstGeom prst="rect">
            <a:avLst/>
          </a:prstGeom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连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一连，为下面的动物找到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家。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7500" y="1233805"/>
            <a:ext cx="80810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狗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鼠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鸟    猪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马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鱼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牛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虎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200000"/>
              </a:lnSpc>
            </a:pP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窝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洞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巢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圈    塘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厩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穴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04575" y="2035175"/>
            <a:ext cx="6985" cy="13290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611562" y="1995686"/>
            <a:ext cx="1008110" cy="136854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619672" y="1995686"/>
            <a:ext cx="6985" cy="13290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683570" y="1995686"/>
            <a:ext cx="1944214" cy="13290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692807" y="1962775"/>
            <a:ext cx="6985" cy="13290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772927" y="1995686"/>
            <a:ext cx="6985" cy="13290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779912" y="1923678"/>
            <a:ext cx="1008113" cy="1368152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863068" y="1995686"/>
            <a:ext cx="1005076" cy="1296144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863162" y="1962775"/>
            <a:ext cx="3093214" cy="13290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4860032" y="1923678"/>
            <a:ext cx="1080120" cy="1368152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3851920" y="1995686"/>
            <a:ext cx="3096345" cy="1296144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036767" y="1995686"/>
            <a:ext cx="991617" cy="1296144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691680" y="1995686"/>
            <a:ext cx="6336704" cy="1296144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7020272" y="1995686"/>
            <a:ext cx="1008113" cy="1368152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1944853" y="915566"/>
            <a:ext cx="6691630" cy="257666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写文章的时候，关键的词语能使我们更加准确地把握文意，请看下面的两组句子，注意加点的字，体会每组句子意思的不同。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418"/>
          <a:stretch>
            <a:fillRect/>
          </a:stretch>
        </p:blipFill>
        <p:spPr>
          <a:xfrm>
            <a:off x="251520" y="1635646"/>
            <a:ext cx="19107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044586" y="419155"/>
            <a:ext cx="417646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比较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句子，体会效果。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5970" y="2139702"/>
            <a:ext cx="7531735" cy="9531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触着墙的，细丝和小圆片变成灰色。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触着墙的，细丝和小圆片逐渐变成灰色。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1572" y="1240340"/>
            <a:ext cx="7301607" cy="52322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对比朗读句子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，说说句子的意思有什么不同。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19" y="339502"/>
            <a:ext cx="711113" cy="68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椭圆 11"/>
          <p:cNvSpPr/>
          <p:nvPr/>
        </p:nvSpPr>
        <p:spPr>
          <a:xfrm>
            <a:off x="5197055" y="2613984"/>
            <a:ext cx="764396" cy="44323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3" name=" 160"/>
          <p:cNvSpPr/>
          <p:nvPr/>
        </p:nvSpPr>
        <p:spPr>
          <a:xfrm rot="10593961">
            <a:off x="5194408" y="3148803"/>
            <a:ext cx="360045" cy="28765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11132" y="3446984"/>
            <a:ext cx="4676296" cy="949844"/>
            <a:chOff x="8100392" y="1907365"/>
            <a:chExt cx="3515954" cy="604839"/>
          </a:xfrm>
        </p:grpSpPr>
        <p:sp>
          <p:nvSpPr>
            <p:cNvPr id="15" name="云形 14"/>
            <p:cNvSpPr/>
            <p:nvPr/>
          </p:nvSpPr>
          <p:spPr>
            <a:xfrm>
              <a:off x="8100392" y="1907365"/>
              <a:ext cx="3515954" cy="604839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0"/>
            <p:cNvSpPr txBox="1"/>
            <p:nvPr/>
          </p:nvSpPr>
          <p:spPr>
            <a:xfrm>
              <a:off x="8320325" y="2002815"/>
              <a:ext cx="3224215" cy="40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一点儿一点儿变成灰色的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732240" y="3569103"/>
            <a:ext cx="943562" cy="954107"/>
          </a:xfrm>
          <a:prstGeom prst="rect">
            <a:avLst/>
          </a:prstGeom>
          <a:gradFill>
            <a:gsLst>
              <a:gs pos="0">
                <a:srgbClr val="5E9EFF"/>
              </a:gs>
              <a:gs pos="0">
                <a:srgbClr val="85C2FF"/>
              </a:gs>
              <a:gs pos="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表达准确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3568" y="594668"/>
            <a:ext cx="8129905" cy="216059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fontAlgn="auto">
              <a:lnSpc>
                <a:spcPct val="120000"/>
              </a:lnSpc>
              <a:buClr>
                <a:srgbClr val="FF9F9F"/>
              </a:buClr>
              <a:buFont typeface="Wingdings" panose="05000000000000000000" charset="0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隧道顺着地势弯弯曲曲，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九寸深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，一指宽，这便是蟋蟀的住宅。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fontAlgn="auto">
              <a:lnSpc>
                <a:spcPct val="120000"/>
              </a:lnSpc>
              <a:buClr>
                <a:srgbClr val="FF9F9F"/>
              </a:buClr>
              <a:buFont typeface="Wingdings" panose="05000000000000000000" charset="0"/>
              <a:buChar char="u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隧道顺着地势弯弯曲曲，最多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九寸深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，一指宽，这便是蟋蟀的住宅。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4285" y="1674963"/>
            <a:ext cx="764396" cy="44323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grpSp>
        <p:nvGrpSpPr>
          <p:cNvPr id="13" name="组合 12"/>
          <p:cNvGrpSpPr/>
          <p:nvPr/>
        </p:nvGrpSpPr>
        <p:grpSpPr>
          <a:xfrm>
            <a:off x="2423850" y="2787777"/>
            <a:ext cx="2644845" cy="720081"/>
            <a:chOff x="9151857" y="1836468"/>
            <a:chExt cx="3543371" cy="465261"/>
          </a:xfrm>
        </p:grpSpPr>
        <p:sp>
          <p:nvSpPr>
            <p:cNvPr id="14" name="云形 13"/>
            <p:cNvSpPr/>
            <p:nvPr/>
          </p:nvSpPr>
          <p:spPr>
            <a:xfrm>
              <a:off x="9151857" y="1836468"/>
              <a:ext cx="3515954" cy="465261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9322240" y="1868178"/>
              <a:ext cx="3372988" cy="40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并非刚好九寸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Freeform 24"/>
          <p:cNvSpPr/>
          <p:nvPr/>
        </p:nvSpPr>
        <p:spPr bwMode="gray">
          <a:xfrm rot="12108293">
            <a:off x="4898473" y="2147015"/>
            <a:ext cx="299512" cy="749292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文本框 11"/>
          <p:cNvSpPr txBox="1"/>
          <p:nvPr/>
        </p:nvSpPr>
        <p:spPr>
          <a:xfrm>
            <a:off x="1691680" y="3637672"/>
            <a:ext cx="5688632" cy="954107"/>
          </a:xfrm>
          <a:prstGeom prst="rect">
            <a:avLst/>
          </a:prstGeom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以上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两组句子都体现了作者长期细致地观察，从而写得准确。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84168" y="2886207"/>
            <a:ext cx="1656184" cy="52322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表达准确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6" grpId="0" bldLvl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780030" y="997585"/>
            <a:ext cx="5560060" cy="2502535"/>
          </a:xfrm>
          <a:prstGeom prst="wedgeRoundRectCallout">
            <a:avLst>
              <a:gd name="adj1" fmla="val -64584"/>
              <a:gd name="adj2" fmla="val -10334"/>
              <a:gd name="adj3" fmla="val 16667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zh-CN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人们</a:t>
            </a:r>
            <a:r>
              <a:rPr lang="zh-CN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根据常年累月的留心观察，总结了很多关于天气、季节变化的小秘密，编成了朗朗上口的谚语。今天我们就来学习一些谚语。</a:t>
            </a:r>
            <a:endParaRPr lang="zh-CN" altLang="zh-CN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835" y="1491630"/>
            <a:ext cx="2050415" cy="264668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172061" y="244475"/>
            <a:ext cx="2367915" cy="822325"/>
            <a:chOff x="-111985" y="-57194"/>
            <a:chExt cx="3427776" cy="109642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</p:spPr>
        </p:pic>
      </p:grpSp>
      <p:sp>
        <p:nvSpPr>
          <p:cNvPr id="10" name="文本框 7"/>
          <p:cNvSpPr txBox="1"/>
          <p:nvPr/>
        </p:nvSpPr>
        <p:spPr>
          <a:xfrm>
            <a:off x="381129" y="490459"/>
            <a:ext cx="18774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3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本地磁盘F\全是宝贝啊\图\目录图\目录图\秋天的图画.tif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43758"/>
            <a:ext cx="252772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664899" y="411509"/>
            <a:ext cx="6876256" cy="66014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自由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朗读下面的谚语，说一说谚语的特点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2843808" y="1099517"/>
            <a:ext cx="6120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立了秋</a:t>
            </a:r>
            <a:r>
              <a:rPr lang="zh-CN" altLang="en-US" sz="2800" b="1" dirty="0" smtClean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，把</a:t>
            </a:r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扇丢。</a:t>
            </a:r>
            <a:endParaRPr lang="zh-CN" altLang="en-US" sz="2800" b="1" dirty="0">
              <a:solidFill>
                <a:srgbClr val="2E2ED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二八月，乱穿衣。    </a:t>
            </a:r>
            <a:endParaRPr lang="zh-CN" altLang="en-US" sz="2800" b="1" dirty="0">
              <a:solidFill>
                <a:srgbClr val="2E2ED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夏雨</a:t>
            </a:r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少，秋霜早。</a:t>
            </a:r>
            <a:endParaRPr lang="zh-CN" altLang="en-US" sz="2800" b="1" dirty="0">
              <a:solidFill>
                <a:srgbClr val="2E2ED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八月里来雁门开，雁儿脚上带霜来。</a:t>
            </a:r>
            <a:endParaRPr lang="zh-CN" altLang="en-US" sz="2800" b="1" dirty="0">
              <a:solidFill>
                <a:srgbClr val="2E2ED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一场秋雨一场寒，十场秋雨要穿棉。</a:t>
            </a:r>
            <a:endParaRPr lang="zh-CN" altLang="en-US" sz="2800" b="1" dirty="0">
              <a:solidFill>
                <a:srgbClr val="2E2ED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八月暖，九月温，十月还有小阳春。</a:t>
            </a:r>
            <a:endParaRPr lang="zh-CN" altLang="en-US" sz="2800" b="1" dirty="0">
              <a:solidFill>
                <a:srgbClr val="2E2ED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6446732" y="1099517"/>
            <a:ext cx="2188845" cy="1076325"/>
          </a:xfrm>
          <a:prstGeom prst="rect">
            <a:avLst/>
          </a:prstGeom>
          <a:solidFill>
            <a:srgbClr val="C00000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通俗易懂，朗朗上口。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51720" y="1078343"/>
            <a:ext cx="444599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朝霞不出门，晚霞行千里。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83686" y="1923678"/>
            <a:ext cx="567012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冬天麦盖三层被，来年枕着馒头睡。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1226936" y="3507854"/>
            <a:ext cx="7233496" cy="95410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生活处处皆学问，善于观察、乐于表达，做生活的有心人。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70147" y="2782079"/>
            <a:ext cx="567012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早晨下雨当日晴，晚上下雨到天明。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7422" y="41151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拓展：你还知道哪些谚语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？说来听一听。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252"/>
          <a:stretch>
            <a:fillRect/>
          </a:stretch>
        </p:blipFill>
        <p:spPr>
          <a:xfrm>
            <a:off x="1194396" y="931013"/>
            <a:ext cx="715645" cy="8178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691" y="1846981"/>
            <a:ext cx="729615" cy="72961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308" b="86462" l="26097" r="74134">
                        <a14:backgroundMark x1="35566" y1="35692" x2="29099" y2="53231"/>
                        <a14:backgroundMark x1="65820" y1="37231" x2="74134" y2="60923"/>
                        <a14:backgroundMark x1="70670" y1="57231" x2="64896" y2="72000"/>
                        <a14:backgroundMark x1="29792" y1="53231" x2="36028" y2="72000"/>
                        <a14:backgroundMark x1="28176" y1="61538" x2="36952" y2="78154"/>
                        <a14:backgroundMark x1="61663" y1="70769" x2="63279" y2="78154"/>
                        <a14:backgroundMark x1="56351" y1="67692" x2="56351" y2="67692"/>
                        <a14:backgroundMark x1="42263" y1="69231" x2="42263" y2="69231"/>
                        <a14:backgroundMark x1="31871" y1="37846" x2="36028" y2="29538"/>
                        <a14:backgroundMark x1="62125" y1="26769" x2="67436" y2="35077"/>
                      </a14:backgroundRemoval>
                    </a14:imgEffect>
                  </a14:imgLayer>
                </a14:imgProps>
              </a:ext>
            </a:extLst>
          </a:blip>
          <a:srcRect l="25821" t="20960" r="26655" b="14100"/>
          <a:stretch>
            <a:fillRect/>
          </a:stretch>
        </p:blipFill>
        <p:spPr>
          <a:xfrm>
            <a:off x="1151827" y="2605221"/>
            <a:ext cx="855345" cy="876935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4" grpId="0" bldLvl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1600" y="1635646"/>
            <a:ext cx="7517694" cy="1384990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91437" tIns="45718" rIns="91437" bIns="45718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用前足扒土，还用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钳子似的大颚搬掉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较大的土块。它用强有力的后足踏地。后腿上有两排锯，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用它们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将泥土推到后面，倾斜地铺开。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1310769" y="3315869"/>
            <a:ext cx="6252230" cy="52322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只有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进行细致的观察，才能写得准确。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72061" y="244475"/>
            <a:ext cx="2367915" cy="822325"/>
            <a:chOff x="-111985" y="-57194"/>
            <a:chExt cx="3427776" cy="109642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直接连接符 1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381129" y="490459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横卷形 16"/>
          <p:cNvSpPr/>
          <p:nvPr/>
        </p:nvSpPr>
        <p:spPr>
          <a:xfrm>
            <a:off x="3344364" y="909236"/>
            <a:ext cx="2394947" cy="72641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细致观察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886204"/>
            <a:ext cx="952885" cy="1905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10240" y="2862838"/>
            <a:ext cx="4753575" cy="1365096"/>
            <a:chOff x="2195736" y="3150870"/>
            <a:chExt cx="4753575" cy="1365096"/>
          </a:xfrm>
        </p:grpSpPr>
        <p:sp>
          <p:nvSpPr>
            <p:cNvPr id="5" name="云形标注 4"/>
            <p:cNvSpPr/>
            <p:nvPr/>
          </p:nvSpPr>
          <p:spPr>
            <a:xfrm>
              <a:off x="2195736" y="3150870"/>
              <a:ext cx="4753575" cy="1365096"/>
            </a:xfrm>
            <a:prstGeom prst="cloudCallout">
              <a:avLst>
                <a:gd name="adj1" fmla="val -63402"/>
                <a:gd name="adj2" fmla="val -3864"/>
              </a:avLst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508607" y="3273827"/>
              <a:ext cx="379158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</a:t>
              </a:r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作者不但观察细致，还连续观察了一段时间。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8" name="横卷形 7"/>
          <p:cNvSpPr/>
          <p:nvPr/>
        </p:nvSpPr>
        <p:spPr>
          <a:xfrm>
            <a:off x="3344364" y="411510"/>
            <a:ext cx="2394947" cy="72641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连续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观察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21460" y="1262804"/>
            <a:ext cx="6142355" cy="1384990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爬山虎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脚要是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没触着墙，不几天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了，后来连痕迹也没有了。触着墙的，细丝和小圆片逐渐变成灰色。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59632" y="2964691"/>
            <a:ext cx="670314" cy="17374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23728" y="2859782"/>
            <a:ext cx="6157595" cy="954107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观察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不仅要用眼睛看，还要用耳朵听，用心想。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3344364" y="411510"/>
            <a:ext cx="2394947" cy="72641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调动感官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7624" y="1332095"/>
            <a:ext cx="6845756" cy="1384990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微斜的门口，经过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仔细耙扫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，收拾得很平坦。这就是蟋蟀的平台。当四周很安静的时候，蟋蟀就在这平台上弹琴。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96" y="2849695"/>
            <a:ext cx="844856" cy="14916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771800" y="1787251"/>
            <a:ext cx="5114448" cy="1833880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用前足扒土，还用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钳子似的大颚搬掉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较大的土块。它用强有力的后足踏地。后腿上有两排锯，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用它们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将泥土推到后面，倾斜地铺开。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528" y="474807"/>
            <a:ext cx="5400600" cy="58477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品读语段、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交流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段一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635646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899592" y="611601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段话中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哪些部分体现作者的细致观察？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192" y="1347614"/>
            <a:ext cx="7494674" cy="2467659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91437" tIns="45718" rIns="91437" bIns="45718">
            <a:spAutoFit/>
          </a:bodyPr>
          <a:lstStyle/>
          <a:p>
            <a:pPr>
              <a:lnSpc>
                <a:spcPts val="38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法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布尔观察到了蟋蟀的前足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、大颚、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后足、后腿，所以准确地描写了每部位的动作，让我们清楚地知道蟋蟀建造住宅的过程。只有进行细致地观察，才能写得准确。同学们在观察事物时，要学习法布尔，注意观察细微之处。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251520" y="402799"/>
            <a:ext cx="5400600" cy="58477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品读语段、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交流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语段二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2136221" y="1131590"/>
            <a:ext cx="6078834" cy="1636901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</a:rPr>
              <a:t>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爬山虎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脚要是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没触着墙，不几天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就萎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了，后来连痕迹也没有了。触着墙的，细丝和小圆片逐渐变成灰色。</a:t>
            </a:r>
            <a:endParaRPr lang="zh-CN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28"/>
          <a:stretch>
            <a:fillRect/>
          </a:stretch>
        </p:blipFill>
        <p:spPr>
          <a:xfrm>
            <a:off x="410350" y="1347614"/>
            <a:ext cx="1725871" cy="2646680"/>
          </a:xfrm>
          <a:prstGeom prst="rect">
            <a:avLst/>
          </a:prstGeom>
        </p:spPr>
      </p:pic>
      <p:sp>
        <p:nvSpPr>
          <p:cNvPr id="8" name="文本框 6"/>
          <p:cNvSpPr txBox="1"/>
          <p:nvPr/>
        </p:nvSpPr>
        <p:spPr>
          <a:xfrm>
            <a:off x="1749425" y="3050677"/>
            <a:ext cx="6465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段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话告诉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我们作者连续观察了一段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时间，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我们观察哪些事物有必要进行连续观察？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2407489" y="3989396"/>
            <a:ext cx="5536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植物生长过程、水滴穿石现象等。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1547664" y="1131590"/>
            <a:ext cx="6845867" cy="1944216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微斜的门口，经过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仔细耙扫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，收拾得很平坦。这就是蟋蟀的平台。当四周很安静的时候，蟋蟀就在这平台上弹琴。</a:t>
            </a:r>
            <a:endParaRPr lang="zh-CN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9632" y="3219822"/>
            <a:ext cx="7230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这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段话中，作者调动了哪些感官来观察？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75856" y="3939902"/>
            <a:ext cx="2289852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视觉、听觉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251520" y="474807"/>
            <a:ext cx="5400600" cy="58477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品读语段、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交流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语段三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28"/>
          <a:stretch>
            <a:fillRect/>
          </a:stretch>
        </p:blipFill>
        <p:spPr>
          <a:xfrm>
            <a:off x="0" y="2211710"/>
            <a:ext cx="1725871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67301" y="906251"/>
            <a:ext cx="66456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我们应如何观察事物？请举例说明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28"/>
          <a:stretch>
            <a:fillRect/>
          </a:stretch>
        </p:blipFill>
        <p:spPr>
          <a:xfrm>
            <a:off x="438312" y="906251"/>
            <a:ext cx="1725871" cy="2646680"/>
          </a:xfrm>
          <a:prstGeom prst="rect">
            <a:avLst/>
          </a:prstGeom>
        </p:spPr>
      </p:pic>
      <p:sp>
        <p:nvSpPr>
          <p:cNvPr id="8" name="文本框 2"/>
          <p:cNvSpPr txBox="1"/>
          <p:nvPr/>
        </p:nvSpPr>
        <p:spPr>
          <a:xfrm>
            <a:off x="1763688" y="2086061"/>
            <a:ext cx="6932782" cy="224676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在观察事物时，我们要细致观察，为了观察得更细致，我们有时需要连续观察一段时间，在这段时间中，我们可以调动多种感官来观察，这样观察到的结果会更真实、全面，我们才能写得更准确。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p="http://schemas.openxmlformats.org/presentationml/2006/main">
  <p:tag name="KSO_WPP_MARK_KEY" val="c7b78847-26e1-4dc5-bcbe-643875abc5c3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1391</Words>
  <Application>WPS 演示</Application>
  <PresentationFormat>全屏显示(16:9)</PresentationFormat>
  <Paragraphs>104</Paragraphs>
  <Slides>16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黑体</vt:lpstr>
      <vt:lpstr>微软雅黑</vt:lpstr>
      <vt:lpstr>楷体</vt:lpstr>
      <vt:lpstr>Arial Unicode MS</vt:lpstr>
      <vt:lpstr>Calibri</vt:lpstr>
      <vt:lpstr>Wingdings</vt:lpstr>
      <vt:lpstr>Calibri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652</cp:revision>
  <dcterms:created xsi:type="dcterms:W3CDTF">2017-03-17T02:28:00Z</dcterms:created>
  <dcterms:modified xsi:type="dcterms:W3CDTF">2022-11-30T07:09:22Z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300BA101547A46BF9E6AC57737BAD05D</vt:lpwstr>
  </property>
</Properties>
</file>