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6" r:id="rId6"/>
    <p:sldId id="258" r:id="rId7"/>
    <p:sldId id="259" r:id="rId8"/>
    <p:sldId id="260" r:id="rId9"/>
    <p:sldId id="261" r:id="rId10"/>
    <p:sldId id="262" r:id="rId11"/>
    <p:sldId id="265" r:id="rId12"/>
    <p:sldId id="266" r:id="rId13"/>
    <p:sldId id="269" r:id="rId14"/>
    <p:sldId id="270" r:id="rId15"/>
    <p:sldId id="271" r:id="rId16"/>
    <p:sldId id="278" r:id="rId17"/>
    <p:sldId id="279" r:id="rId18"/>
    <p:sldId id="280" r:id="rId19"/>
    <p:sldId id="284" r:id="rId20"/>
    <p:sldId id="273" r:id="rId21"/>
    <p:sldId id="263" r:id="rId22"/>
    <p:sldId id="275" r:id="rId23"/>
    <p:sldId id="276" r:id="rId24"/>
    <p:sldId id="277" r:id="rId25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9"/>
    </p:embeddedFont>
    <p:embeddedFont>
      <p:font typeface="黑体" panose="02010609060101010101" pitchFamily="49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汉语拼音" panose="020B0604020202020204" pitchFamily="34" charset="0"/>
      <p:regular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037" autoAdjust="0"/>
  </p:normalViewPr>
  <p:slideViewPr>
    <p:cSldViewPr>
      <p:cViewPr>
        <p:scale>
          <a:sx n="110" d="100"/>
          <a:sy n="110" d="100"/>
        </p:scale>
        <p:origin x="-72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0423C-102C-472B-BB79-91744AC2DE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52267-D5D9-4B55-86B2-E20580B250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52267-D5D9-4B55-86B2-E20580B250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143375"/>
            <a:ext cx="1403648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hyperlink" Target="&#19971;&#24425;&#19968;&#24180;&#32423;&#19978;&#35838;&#25991;&#26391;&#35835;&#35782;&#23383;3&#21475;&#32819;&#30446;&#9312;.mp4" TargetMode="External"/><Relationship Id="rId3" Type="http://schemas.microsoft.com/office/2007/relationships/hdphoto" Target="../media/image7.wdp"/><Relationship Id="rId2" Type="http://schemas.openxmlformats.org/officeDocument/2006/relationships/image" Target="../media/image6.jpeg"/><Relationship Id="rId1" Type="http://schemas.openxmlformats.org/officeDocument/2006/relationships/hyperlink" Target="&#36164;&#26009;&#38142;&#25509;/&#35270;&#39057;/&#38142;&#25509;&#65306;&#22899;&#23090;&#36896;&#20154;.mp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GIF"/><Relationship Id="rId6" Type="http://schemas.openxmlformats.org/officeDocument/2006/relationships/image" Target="../media/image13.png"/><Relationship Id="rId5" Type="http://schemas.openxmlformats.org/officeDocument/2006/relationships/hyperlink" Target="&#36164;&#26009;&#38142;&#25509;/&#35270;&#39057;/&#19971;&#24425;-&#35838;&#25991;&#26391;&#35835;-&#22235;&#19978;-15.&#22899;&#23090;&#34917;&#22825;.mp4" TargetMode="External"/><Relationship Id="rId4" Type="http://schemas.openxmlformats.org/officeDocument/2006/relationships/image" Target="../media/image12.emf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emf"/><Relationship Id="rId5" Type="http://schemas.microsoft.com/office/2007/relationships/hdphoto" Target="../media/image19.wdp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emf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2787774"/>
            <a:ext cx="5328592" cy="108012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94090" y="2622404"/>
            <a:ext cx="5154174" cy="1188870"/>
            <a:chOff x="3093740" y="2772386"/>
            <a:chExt cx="5154174" cy="1188870"/>
          </a:xfrm>
        </p:grpSpPr>
        <p:grpSp>
          <p:nvGrpSpPr>
            <p:cNvPr id="8" name="组合 7"/>
            <p:cNvGrpSpPr/>
            <p:nvPr/>
          </p:nvGrpSpPr>
          <p:grpSpPr>
            <a:xfrm>
              <a:off x="3093740" y="2835449"/>
              <a:ext cx="5154174" cy="1125807"/>
              <a:chOff x="1797596" y="873203"/>
              <a:chExt cx="5154174" cy="1125807"/>
            </a:xfrm>
          </p:grpSpPr>
          <p:sp>
            <p:nvSpPr>
              <p:cNvPr id="11" name="标题 1"/>
              <p:cNvSpPr txBox="1"/>
              <p:nvPr/>
            </p:nvSpPr>
            <p:spPr>
              <a:xfrm>
                <a:off x="2949725" y="873203"/>
                <a:ext cx="4002045" cy="107657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/>
              <a:lstStyle/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7200" b="1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女娲补天</a:t>
                </a:r>
                <a:endParaRPr lang="zh-CN" altLang="en-US" sz="72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797596" y="1032131"/>
                <a:ext cx="974204" cy="966879"/>
                <a:chOff x="3275856" y="2134898"/>
                <a:chExt cx="974204" cy="966879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75856" y="2134898"/>
                  <a:ext cx="974204" cy="966879"/>
                </a:xfrm>
                <a:prstGeom prst="rect">
                  <a:avLst/>
                </a:prstGeom>
              </p:spPr>
            </p:pic>
            <p:sp>
              <p:nvSpPr>
                <p:cNvPr id="14" name="文本框 6"/>
                <p:cNvSpPr txBox="1"/>
                <p:nvPr/>
              </p:nvSpPr>
              <p:spPr>
                <a:xfrm>
                  <a:off x="3378267" y="2202787"/>
                  <a:ext cx="752129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kumimoji="1" lang="en-US" altLang="zh-CN" sz="4400" b="1" dirty="0" smtClean="0">
                      <a:solidFill>
                        <a:srgbClr val="92D05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15</a:t>
                  </a:r>
                  <a:endParaRPr kumimoji="1" lang="zh-CN" altLang="en-US" sz="4800" b="1" dirty="0">
                    <a:solidFill>
                      <a:srgbClr val="92D05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10" name="标题 1"/>
            <p:cNvSpPr txBox="1"/>
            <p:nvPr/>
          </p:nvSpPr>
          <p:spPr>
            <a:xfrm>
              <a:off x="3679143" y="2772386"/>
              <a:ext cx="909613" cy="1076573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/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40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*</a:t>
              </a:r>
              <a:endPara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四年级 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411510"/>
            <a:ext cx="1296144" cy="49244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r>
              <a:rPr lang="en-US" altLang="zh-CN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3"/>
          <p:cNvSpPr txBox="1"/>
          <p:nvPr/>
        </p:nvSpPr>
        <p:spPr>
          <a:xfrm>
            <a:off x="611560" y="1347614"/>
            <a:ext cx="5964942" cy="1800200"/>
          </a:xfrm>
          <a:prstGeom prst="rect">
            <a:avLst/>
          </a:prstGeom>
        </p:spPr>
        <p:txBody>
          <a:bodyPr vert="horz" wrap="square" lIns="68580" tIns="34290" rIns="68580" bIns="34290"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 smtClean="0"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随着神火渐渐熄灭，五种颜色的石头被炼成了黏稠的石浆。女娲用这些石浆把天上的大窟窿修补好。从此，天上便有了五色的云霞。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1619672" y="3414944"/>
            <a:ext cx="4901629" cy="5835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女娲不畏艰辛，补天成功。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478073" y="3146259"/>
            <a:ext cx="1805895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572000" y="1779662"/>
            <a:ext cx="1805895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83568" y="224771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692" y="690682"/>
            <a:ext cx="2381250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2712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987574"/>
            <a:ext cx="7669496" cy="145424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FBF53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把天上的五彩云霞想象成女娲用五色石浆补好的天空，这样的想象神奇而瑰丽。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31590"/>
            <a:ext cx="66247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女娲担心补好的天再塌下来，于是又杀了一只大乌龟，斩下它的四条腿，竖立在大地的四方，把人类头顶上的天空撑起来，这样天就再没有了坍塌的危险。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3075806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</a:rPr>
              <a:t>乌龟的四条腿就撑起了人们头顶的天空，真是不可思议。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40" y="1212315"/>
            <a:ext cx="2376264" cy="18634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411510"/>
            <a:ext cx="1296144" cy="49244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r>
              <a:rPr lang="en-US" altLang="zh-CN" sz="2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1619176" y="4083917"/>
            <a:ext cx="1944216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坚定决心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07259" y="4083917"/>
            <a:ext cx="1008609" cy="584775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智慧</a:t>
            </a:r>
            <a:endParaRPr lang="zh-CN" altLang="en-US" sz="32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59735" y="4083917"/>
            <a:ext cx="1008609" cy="584775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果断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3203848" y="2039531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50708" y="2039531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419622"/>
            <a:ext cx="720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接着，她奋勇杀死了在中原一带作恶的黑龙，其他野兽见此情景，吓得纷纷逃回山林，不敢再到处流窜残害人类了。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00192" y="1851670"/>
            <a:ext cx="1440160" cy="504056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9712" y="2343613"/>
            <a:ext cx="720080" cy="428628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27104" y="3004024"/>
            <a:ext cx="1976743" cy="715491"/>
            <a:chOff x="8100392" y="1962696"/>
            <a:chExt cx="1043608" cy="549508"/>
          </a:xfrm>
        </p:grpSpPr>
        <p:sp>
          <p:nvSpPr>
            <p:cNvPr id="6" name="云形 5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192617" y="2025381"/>
              <a:ext cx="859158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力量非凡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91401" y="3156424"/>
            <a:ext cx="1256663" cy="715491"/>
            <a:chOff x="8100392" y="1962696"/>
            <a:chExt cx="1043608" cy="549508"/>
          </a:xfrm>
        </p:grpSpPr>
        <p:sp>
          <p:nvSpPr>
            <p:cNvPr id="9" name="云形 8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192617" y="2025381"/>
              <a:ext cx="752411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勇敢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16224" y="3165492"/>
            <a:ext cx="1224136" cy="715491"/>
            <a:chOff x="8100393" y="1962696"/>
            <a:chExt cx="646274" cy="549508"/>
          </a:xfrm>
        </p:grpSpPr>
        <p:sp>
          <p:nvSpPr>
            <p:cNvPr id="12" name="云形 11"/>
            <p:cNvSpPr/>
            <p:nvPr/>
          </p:nvSpPr>
          <p:spPr>
            <a:xfrm>
              <a:off x="8100393" y="1962696"/>
              <a:ext cx="646274" cy="549508"/>
            </a:xfrm>
            <a:prstGeom prst="cloud">
              <a:avLst/>
            </a:prstGeo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192617" y="2025381"/>
              <a:ext cx="478326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智慧</a:t>
              </a:r>
              <a:endPara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67544" y="411510"/>
            <a:ext cx="1296144" cy="49244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r>
              <a:rPr lang="en-US" altLang="zh-CN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5162" y="555525"/>
            <a:ext cx="8052028" cy="982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    发挥想象，试着把女娲从各地拣来五种颜色石头的过程说清楚、说生动。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902026" y="2058983"/>
            <a:ext cx="777443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 想一想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女娲为了寻找五彩石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她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会遇到什么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困难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呢？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902026" y="3211111"/>
            <a:ext cx="777443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路途遥远、洪水肆虐、野兽攻击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6512" y="2127118"/>
            <a:ext cx="1296144" cy="49244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en-US" altLang="zh-CN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12" y="1595811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/>
          <p:nvPr/>
        </p:nvSpPr>
        <p:spPr>
          <a:xfrm>
            <a:off x="827584" y="537523"/>
            <a:ext cx="7774430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  展开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想象：五种颜色的石头可能在哪些不同的地方？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755576" y="4109916"/>
            <a:ext cx="784887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女娲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来到了</a:t>
            </a:r>
            <a:r>
              <a:rPr lang="zh-CN" altLang="en-US" sz="3200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她找哇找哇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408391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森林里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http://pic.51yuansu.com/pic3/cover/01/17/21/5904ba622d015_610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624" y="1131590"/>
            <a:ext cx="3672408" cy="289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36512" y="595939"/>
            <a:ext cx="1296144" cy="49244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en-US" altLang="zh-CN" sz="2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12" y="73182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1880" y="555526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展开想象：女娲可能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只捡到了四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种颜色的石头，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还缺一种怎么办？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08304" y="2209604"/>
            <a:ext cx="1301070" cy="2234353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1403648" y="1875681"/>
            <a:ext cx="5473845" cy="2304256"/>
          </a:xfrm>
          <a:prstGeom prst="wedgeRoundRectCallout">
            <a:avLst>
              <a:gd name="adj1" fmla="val 60070"/>
              <a:gd name="adj2" fmla="val -14169"/>
              <a:gd name="adj3" fmla="val 16667"/>
            </a:avLst>
          </a:prstGeom>
          <a:solidFill>
            <a:srgbClr val="CCCCFF"/>
          </a:solidFill>
          <a:ln w="12700" cap="flat" cmpd="sng" algn="ctr">
            <a:solidFill>
              <a:sysClr val="window" lastClr="FFFFFF"/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defTabSz="685800" eaLnBrk="0" hangingPunct="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    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Calibri" panose="020F0502020204030204" charset="0"/>
              </a:rPr>
              <a:t>黑黑的山洞里，女娲边走边用手摸着每一块石头，细细地分辨着。她走遍了每一个山洞，终于在最后一个山洞里找到了白颜色的石头。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969" y="596388"/>
            <a:ext cx="1296144" cy="49244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en-US" altLang="zh-CN" sz="2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5353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"/>
          <p:cNvSpPr txBox="1"/>
          <p:nvPr/>
        </p:nvSpPr>
        <p:spPr>
          <a:xfrm>
            <a:off x="898470" y="1059582"/>
            <a:ext cx="7633970" cy="32932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本文主要讲了天塌下一块，地被震裂，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人们惊慌失措，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女娲把人们从水深火热中救了出来，她又寻找五彩石冶炼，补好了天，赞美了女娲</a:t>
            </a:r>
            <a:r>
              <a:rPr lang="zh-CN" altLang="en-US" sz="32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  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3200" b="1" u="sng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的精神。 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3807405" y="2971932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勇敢善良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5795575" y="2971932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不畏艰险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1070540" y="3579862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无私奉献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234169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73570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467544" y="760649"/>
            <a:ext cx="8515953" cy="4259373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323014" y="1275606"/>
            <a:ext cx="667134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神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话用神奇的想象，表现人们美好的愿望。本课的故事展示了一个勇敢善良的女娲，带给我们一段愉快的阅读旅程，这个故事虽然离我们很遥远，但我们永远不会忘记她的善良、勇敢的品质以及不怕危险、甘于奉献的精神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88" y="222989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68956" y="18430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3230"/>
            <a:ext cx="460522" cy="57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12115" y="1575539"/>
            <a:ext cx="8319770" cy="26523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algn="ctr" defTabSz="6858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泼   装   端   补</a:t>
            </a:r>
            <a:r>
              <a:rPr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 </a:t>
            </a:r>
            <a:endParaRPr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defTabSz="6858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女娲把它(   )在一个大盆里，(   )到天边，对准那个大黑窟窿，往上一(   )，只见金光四射，大窟窿立刻被(   )好了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951113" y="2283187"/>
            <a:ext cx="822325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装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57472" y="979873"/>
            <a:ext cx="4233113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一、我会选动词填空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32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38950" y="2283187"/>
            <a:ext cx="822325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217285" y="2901736"/>
            <a:ext cx="822325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泼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980657" y="3500996"/>
            <a:ext cx="822325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96" y="170662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66861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555526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685800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女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娲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是我国上古神话中的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创世女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神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，又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称娲皇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女娲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娘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娘，是华夏民族人文先始。女娲不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但是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抟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土造人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的女神，还是是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补天救世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英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雄。今天我们就来学习“女娲补天”的故事。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699542"/>
            <a:ext cx="2702619" cy="3579862"/>
          </a:xfrm>
          <a:prstGeom prst="rect">
            <a:avLst/>
          </a:prstGeom>
        </p:spPr>
      </p:pic>
      <p:sp>
        <p:nvSpPr>
          <p:cNvPr id="4" name="文本框 14">
            <a:hlinkClick r:id="rId4" action="ppaction://hlinkfile"/>
          </p:cNvPr>
          <p:cNvSpPr txBox="1"/>
          <p:nvPr/>
        </p:nvSpPr>
        <p:spPr>
          <a:xfrm>
            <a:off x="6250384" y="4443958"/>
            <a:ext cx="3002136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图片播放视频：女娲造人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835816" y="3482224"/>
            <a:ext cx="1059582" cy="1059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2529"/>
          <p:cNvSpPr txBox="1"/>
          <p:nvPr/>
        </p:nvSpPr>
        <p:spPr>
          <a:xfrm>
            <a:off x="793661" y="550183"/>
            <a:ext cx="7798435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、拓展阅读</a:t>
            </a: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夸父逐日</a:t>
            </a: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，勾画出表现神奇的地方。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1506"/>
          <p:cNvSpPr txBox="1"/>
          <p:nvPr/>
        </p:nvSpPr>
        <p:spPr>
          <a:xfrm>
            <a:off x="878026" y="1558295"/>
            <a:ext cx="7438390" cy="2813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就在这时候，夸父的喉咙干得直冒烟。他实在是太渴、太累了。夸父伏下身子，去喝黄河、渭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wèi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河里的水。咕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gū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嘟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du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咕嘟，霎时间两条大河都给他喝干了，可是还没止住口渴。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4652010" y="3235745"/>
            <a:ext cx="3240155" cy="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5" name="直接连接符 4"/>
          <p:cNvCxnSpPr/>
          <p:nvPr/>
        </p:nvCxnSpPr>
        <p:spPr>
          <a:xfrm flipH="1" flipV="1">
            <a:off x="979805" y="3847566"/>
            <a:ext cx="7184390" cy="889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6" name="直接连接符 5"/>
          <p:cNvCxnSpPr/>
          <p:nvPr/>
        </p:nvCxnSpPr>
        <p:spPr>
          <a:xfrm flipH="1">
            <a:off x="878026" y="4360062"/>
            <a:ext cx="847725" cy="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3296" y="1707654"/>
            <a:ext cx="8055049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回家后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将</a:t>
            </a:r>
            <a:r>
              <a:rPr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sz="28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女娲补天</a:t>
            </a:r>
            <a:r>
              <a:rPr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这个故事讲给爸爸妈妈听，要讲生动，讲完整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579" y="299506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13347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950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048815" y="818734"/>
            <a:ext cx="5804042" cy="4056596"/>
            <a:chOff x="3048815" y="818734"/>
            <a:chExt cx="5804042" cy="405659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815" y="818734"/>
              <a:ext cx="2835321" cy="4056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3853" y="818734"/>
              <a:ext cx="2959004" cy="4056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文本框 4"/>
          <p:cNvSpPr txBox="1"/>
          <p:nvPr/>
        </p:nvSpPr>
        <p:spPr>
          <a:xfrm>
            <a:off x="402356" y="1526957"/>
            <a:ext cx="23694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朗读课文，读准字音，读通句子。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560" y="134761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913" y="214983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5" action="ppaction://hlinkfile"/>
          </p:cNvPr>
          <p:cNvSpPr txBox="1"/>
          <p:nvPr/>
        </p:nvSpPr>
        <p:spPr>
          <a:xfrm>
            <a:off x="64890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3453"/>
            <a:ext cx="443315" cy="551442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3059832" y="458694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291200" y="74926"/>
            <a:ext cx="1059582" cy="1059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/>
          <p:nvPr/>
        </p:nvSpPr>
        <p:spPr>
          <a:xfrm>
            <a:off x="4050821" y="3275171"/>
            <a:ext cx="1286051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杀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害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27584" y="1726818"/>
            <a:ext cx="2220602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惊慌失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措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00990" y="1370697"/>
            <a:ext cx="85736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cuò</a:t>
            </a:r>
            <a:endParaRPr lang="en-US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9055" y="2810857"/>
            <a:ext cx="85736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shā</a:t>
            </a:r>
            <a:endParaRPr lang="en-US" altLang="zh-CN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666296" y="1726818"/>
            <a:ext cx="1231632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35896" y="1370697"/>
            <a:ext cx="148606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hùn</a:t>
            </a:r>
            <a:endParaRPr lang="en-US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175545" y="3274263"/>
            <a:ext cx="1719320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塌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下来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38681" y="2810857"/>
            <a:ext cx="85736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tā</a:t>
            </a:r>
            <a:endParaRPr lang="en-US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364088" y="1727726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87748" y="1370697"/>
            <a:ext cx="114936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xiàng</a:t>
            </a:r>
            <a:endParaRPr lang="en-US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227966" y="1727726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熄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灭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7217430" y="3275171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绩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70992" y="2810857"/>
            <a:ext cx="58944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jì</a:t>
            </a:r>
            <a:endParaRPr lang="en-US" altLang="zh-CN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696665" y="3275171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55105" y="2810857"/>
            <a:ext cx="101841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sòng</a:t>
            </a:r>
            <a:endParaRPr lang="en-US" altLang="zh-CN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09218" y="1347614"/>
            <a:ext cx="4780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xī</a:t>
            </a:r>
            <a:endParaRPr lang="en-US" altLang="zh-CN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55047" y="3294650"/>
            <a:ext cx="1232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浆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14545" y="2787774"/>
            <a:ext cx="10294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jiāng</a:t>
            </a:r>
            <a:endParaRPr lang="en-US" altLang="zh-CN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283739"/>
            <a:ext cx="431626" cy="558077"/>
          </a:xfrm>
          <a:prstGeom prst="rect">
            <a:avLst/>
          </a:prstGeom>
        </p:spPr>
      </p:pic>
      <p:sp>
        <p:nvSpPr>
          <p:cNvPr id="26" name="文本框 15"/>
          <p:cNvSpPr txBox="1"/>
          <p:nvPr/>
        </p:nvSpPr>
        <p:spPr>
          <a:xfrm>
            <a:off x="657820" y="195486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4" grpId="0"/>
      <p:bldP spid="16" grpId="0"/>
      <p:bldP spid="19" grpId="0"/>
      <p:bldP spid="21" grpId="0"/>
      <p:bldP spid="22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083918"/>
            <a:ext cx="147637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32" y="3868476"/>
            <a:ext cx="1352550" cy="127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32" y="-15811"/>
            <a:ext cx="9154531" cy="4099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Box 39"/>
          <p:cNvSpPr txBox="1"/>
          <p:nvPr/>
        </p:nvSpPr>
        <p:spPr>
          <a:xfrm>
            <a:off x="6103190" y="3062125"/>
            <a:ext cx="888365" cy="848309"/>
          </a:xfrm>
          <a:prstGeom prst="rect">
            <a:avLst/>
          </a:prstGeom>
          <a:solidFill>
            <a:srgbClr val="1F497D">
              <a:lumMod val="20000"/>
              <a:lumOff val="80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颂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89572" y="2427734"/>
            <a:ext cx="888365" cy="991870"/>
          </a:xfrm>
          <a:prstGeom prst="rect">
            <a:avLst/>
          </a:prstGeom>
          <a:solidFill>
            <a:srgbClr val="FFBF53">
              <a:lumMod val="40000"/>
              <a:lumOff val="60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熄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TextBox 39"/>
          <p:cNvSpPr txBox="1"/>
          <p:nvPr/>
        </p:nvSpPr>
        <p:spPr>
          <a:xfrm>
            <a:off x="3762510" y="2083172"/>
            <a:ext cx="888365" cy="848309"/>
          </a:xfrm>
          <a:prstGeom prst="rect">
            <a:avLst/>
          </a:prstGeom>
          <a:solidFill>
            <a:srgbClr val="BECE37">
              <a:lumMod val="40000"/>
              <a:lumOff val="60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混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kumimoji="0" lang="en-US" altLang="zh-CN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39"/>
          <p:cNvSpPr txBox="1"/>
          <p:nvPr/>
        </p:nvSpPr>
        <p:spPr>
          <a:xfrm>
            <a:off x="2411760" y="1894777"/>
            <a:ext cx="888365" cy="991870"/>
          </a:xfrm>
          <a:prstGeom prst="rect">
            <a:avLst/>
          </a:prstGeom>
          <a:solidFill>
            <a:srgbClr val="FFBF53">
              <a:lumMod val="20000"/>
              <a:lumOff val="80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塌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8462" r="88462">
                        <a14:backgroundMark x1="67385" y1="96914" x2="76615" y2="97531"/>
                      </a14:backgroundRemoval>
                    </a14:imgEffect>
                  </a14:imgLayer>
                </a14:imgProps>
              </a:ext>
            </a:extLst>
          </a:blip>
          <a:srcRect l="20165" r="13651" b="7400"/>
          <a:stretch>
            <a:fillRect/>
          </a:stretch>
        </p:blipFill>
        <p:spPr>
          <a:xfrm>
            <a:off x="6516216" y="866457"/>
            <a:ext cx="3718644" cy="4367031"/>
          </a:xfrm>
          <a:prstGeom prst="rect">
            <a:avLst/>
          </a:prstGeom>
        </p:spPr>
      </p:pic>
      <p:sp>
        <p:nvSpPr>
          <p:cNvPr id="44" name="文本框 15"/>
          <p:cNvSpPr txBox="1"/>
          <p:nvPr/>
        </p:nvSpPr>
        <p:spPr>
          <a:xfrm>
            <a:off x="3253291" y="53211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chemeClr val="bg1"/>
                </a:solidFill>
                <a:latin typeface="+mn-ea"/>
              </a:rPr>
              <a:t>识字游戏</a:t>
            </a:r>
            <a:endParaRPr kumimoji="1" lang="zh-CN" altLang="en-US" sz="3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411760" y="83175"/>
            <a:ext cx="3771295" cy="546100"/>
            <a:chOff x="2270085" y="409406"/>
            <a:chExt cx="3771295" cy="54610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  <p:sp>
        <p:nvSpPr>
          <p:cNvPr id="37" name="TextBox 39"/>
          <p:cNvSpPr txBox="1"/>
          <p:nvPr/>
        </p:nvSpPr>
        <p:spPr>
          <a:xfrm>
            <a:off x="512445" y="3877102"/>
            <a:ext cx="251333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女娲补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天</a:t>
            </a:r>
            <a:endParaRPr lang="en-US" altLang="zh-CN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28527E-6 L -0.01302 -0.00061 L -0.0243 -0.00154 L -0.03715 -0.00277 L -0.05694 -0.00555 L -0.07482 -0.00864 L -0.08767 -0.01049 L -0.10052 -0.01235 L -0.11215 -0.0142 L -0.12639 -0.01759 L -0.13958 -0.01975 L -0.14913 -0.02253 L -0.15416 -0.02562 L -0.15885 -0.0284 L -0.16371 -0.03149 L -0.16701 -0.03427 L -0.17187 -0.03704 " pathEditMode="relative" rAng="0" ptsTypes="AAAAAAAAAAAAAAAAA">
                                      <p:cBhvr>
                                        <p:cTn id="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4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88 -0.03705 L -0.18039 -0.03705 L -0.19028 -0.03705 L -0.19896 -0.03705 L -0.2099 -0.03705 L -0.21858 -0.03705 L -0.22952 -0.03705 L -0.2382 -0.04013 L -0.24584 -0.04199 L -0.25764 -0.04723 L -0.26546 -0.0494 L -0.27396 -0.05341 L -0.28177 -0.0565 L -0.28924 -0.06082 L -0.29688 -0.06483 L -0.30556 -0.07008 " pathEditMode="relative" rAng="0" ptsTypes="AAAAAAAAAAAAAAAA">
                                      <p:cBhvr>
                                        <p:cTn id="2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4" y="-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555 -0.07008 L -0.31666 -0.06915 L -0.32448 -0.06823 L -0.33333 -0.06607 L -0.34236 -0.06452 L -0.35139 -0.06298 L -0.35903 -0.06082 L -0.36684 -0.05896 L -0.37587 -0.05773 L -0.3835 -0.05588 L -0.39236 -0.05372 L -0.40017 -0.05094 " pathEditMode="relative" rAng="0" ptsTypes="AAAAAAAAAAAA">
                                      <p:cBhvr>
                                        <p:cTn id="3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0" y="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017 -0.05094 L -0.40989 -0.04847 L -0.42014 -0.04662 L -0.42916 -0.04476 L -0.4368 -0.04353 L -0.44496 -0.04168 L -0.45399 -0.03982 L -0.4618 -0.03921 L -0.46979 -0.03735 L -0.48003 -0.0355 L -0.49149 -0.03365 L -0.4993 -0.0318 L -0.50833 -0.02994 L -0.51649 -0.02871 L -0.52552 -0.02686 L -0.53333 -0.02686 L -0.54114 -0.025 L -0.54982 -0.02284 " pathEditMode="relative" rAng="0" ptsTypes="AAAAAAAAAAAAAAAAAA">
                                      <p:cBhvr>
                                        <p:cTn id="4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165617" y="1540371"/>
            <a:ext cx="2220602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惊慌失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措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2958" y="1145218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cuò</a:t>
            </a:r>
            <a:endParaRPr lang="en-US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55463" y="1629579"/>
            <a:ext cx="529769" cy="563471"/>
          </a:xfrm>
          <a:prstGeom prst="ellipse">
            <a:avLst/>
          </a:prstGeom>
          <a:grp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97187" y="3306618"/>
            <a:ext cx="1988045" cy="523220"/>
          </a:xfrm>
          <a:prstGeom prst="rect">
            <a:avLst/>
          </a:prstGeom>
          <a:ln w="25400">
            <a:solidFill>
              <a:srgbClr val="00B050"/>
            </a:solidFill>
            <a:prstDash val="sysDash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安排；安放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 rot="1513212">
            <a:off x="2663247" y="2628417"/>
            <a:ext cx="484632" cy="489204"/>
          </a:xfrm>
          <a:prstGeom prst="downArrow">
            <a:avLst/>
          </a:prstGeom>
          <a:solidFill>
            <a:srgbClr val="02B3C5">
              <a:lumMod val="20000"/>
              <a:lumOff val="80000"/>
            </a:srgbClr>
          </a:solidFill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27984" y="1218128"/>
            <a:ext cx="3565452" cy="954107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是指吓得慌了手脚，不知如何是好。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20491"/>
            <a:ext cx="19431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15"/>
          <p:cNvSpPr txBox="1"/>
          <p:nvPr/>
        </p:nvSpPr>
        <p:spPr>
          <a:xfrm>
            <a:off x="735236" y="123478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词语解释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205" y="233968"/>
            <a:ext cx="433956" cy="535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475656" y="1131590"/>
            <a:ext cx="6048672" cy="3960440"/>
            <a:chOff x="3048815" y="818734"/>
            <a:chExt cx="5804042" cy="3757673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368"/>
            <a:stretch>
              <a:fillRect/>
            </a:stretch>
          </p:blipFill>
          <p:spPr bwMode="auto">
            <a:xfrm>
              <a:off x="3048815" y="818734"/>
              <a:ext cx="2835321" cy="37576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368"/>
            <a:stretch>
              <a:fillRect/>
            </a:stretch>
          </p:blipFill>
          <p:spPr bwMode="auto">
            <a:xfrm>
              <a:off x="5893853" y="818734"/>
              <a:ext cx="2959004" cy="37576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251520" y="687748"/>
            <a:ext cx="874846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默读课文，找出故事的起因、经过、结果，用自己的话连起来说一说。</a:t>
            </a:r>
            <a:endParaRPr lang="en-US" altLang="zh-CN" sz="2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2571750"/>
            <a:ext cx="360040" cy="412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39038" y="295692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47664" y="3867894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47664" y="4227934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17244" y="39657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endParaRPr lang="en-US" altLang="zh-CN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94330" y="2683514"/>
            <a:ext cx="2861646" cy="13283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对话气泡: 圆角矩形 14"/>
          <p:cNvSpPr/>
          <p:nvPr/>
        </p:nvSpPr>
        <p:spPr>
          <a:xfrm>
            <a:off x="2195736" y="3015720"/>
            <a:ext cx="1342274" cy="49213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94330" y="4011910"/>
            <a:ext cx="2861646" cy="936104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74114" y="4083917"/>
            <a:ext cx="1610054" cy="82040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对话气泡: 圆角矩形 14"/>
          <p:cNvSpPr/>
          <p:nvPr/>
        </p:nvSpPr>
        <p:spPr>
          <a:xfrm>
            <a:off x="6084168" y="4249777"/>
            <a:ext cx="1296144" cy="460369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3">
              <a:lumMod val="75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67853" y="1177720"/>
            <a:ext cx="1616315" cy="291238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33" y="78973"/>
            <a:ext cx="2268000" cy="692577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576901" y="4696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2" y="78973"/>
            <a:ext cx="450000" cy="559756"/>
          </a:xfrm>
          <a:prstGeom prst="rect">
            <a:avLst/>
          </a:prstGeom>
        </p:spPr>
      </p:pic>
      <p:sp>
        <p:nvSpPr>
          <p:cNvPr id="20" name="对话气泡: 圆角矩形 14"/>
          <p:cNvSpPr/>
          <p:nvPr/>
        </p:nvSpPr>
        <p:spPr>
          <a:xfrm>
            <a:off x="6084168" y="2306329"/>
            <a:ext cx="1277888" cy="47172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4"/>
          <p:cNvSpPr txBox="1"/>
          <p:nvPr/>
        </p:nvSpPr>
        <p:spPr>
          <a:xfrm>
            <a:off x="1077139" y="1851670"/>
            <a:ext cx="7484745" cy="2016224"/>
          </a:xfrm>
        </p:spPr>
        <p:txBody>
          <a:bodyPr vert="horz" wrap="square" lIns="68580" tIns="34290" rIns="68580" bIns="34290"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本文写了天塌下一大块，地被震裂，人们被水火围困，</a:t>
            </a:r>
            <a:r>
              <a:rPr lang="zh-CN" altLang="en-US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把人们从水火中救了出来，她又寻找</a:t>
            </a:r>
            <a:r>
              <a:rPr lang="zh-CN" altLang="en-US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冶炼，补好了天。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5244460" y="280360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五彩石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4443246" y="230837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女娲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7139" y="650437"/>
            <a:ext cx="75993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请同学们按照起因、经过、结果的顺序，叙述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女娲补天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的主要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内容吧。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0780" y="33950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4428" y="1131590"/>
            <a:ext cx="8052028" cy="982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    默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读课文，找一找：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故事中哪些地方特别神奇？哪些情节触动了你？圈画出重点词句。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 Box 8"/>
          <p:cNvSpPr txBox="1"/>
          <p:nvPr/>
        </p:nvSpPr>
        <p:spPr>
          <a:xfrm>
            <a:off x="1187624" y="2369605"/>
            <a:ext cx="7272808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天上露出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个大窟窿，地上也裂开了一道道黑黝黝的深沟，洪水从地下喷涌而出，各种野兽也从山林里跑出来残害人类。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139952" y="3014230"/>
            <a:ext cx="111595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979712" y="3651870"/>
            <a:ext cx="111595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74213" y="3651870"/>
            <a:ext cx="1294131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54133" y="4280748"/>
            <a:ext cx="1294131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83568" y="2113975"/>
            <a:ext cx="1296144" cy="49244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r>
              <a:rPr lang="en-US" altLang="zh-CN" sz="2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 animBg="1"/>
    </p:bldLst>
  </p:timing>
</p:sld>
</file>

<file path=ppt/tags/tag1.xml><?xml version="1.0" encoding="utf-8"?>
<p:tagLst xmlns:p="http://schemas.openxmlformats.org/presentationml/2006/main">
  <p:tag name="KSO_WPP_MARK_KEY" val="c9e84fa5-9e99-4035-a052-e75828cf8198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1539</Words>
  <Application>WPS 演示</Application>
  <PresentationFormat>全屏显示(16:9)</PresentationFormat>
  <Paragraphs>204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楷体</vt:lpstr>
      <vt:lpstr>黑体</vt:lpstr>
      <vt:lpstr>Kaiti SC</vt:lpstr>
      <vt:lpstr>Calibri</vt:lpstr>
      <vt:lpstr>汉语拼音</vt:lpstr>
      <vt:lpstr>微软雅黑</vt:lpstr>
      <vt:lpstr>华文楷体</vt:lpstr>
      <vt:lpstr>Times New Roman</vt:lpstr>
      <vt:lpstr>Arial Unicode MS</vt:lpstr>
      <vt:lpstr>Times New Roman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52</cp:revision>
  <dcterms:created xsi:type="dcterms:W3CDTF">2021-04-01T07:23:00Z</dcterms:created>
  <dcterms:modified xsi:type="dcterms:W3CDTF">2022-11-30T07:28:28Z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A96A99D32D2C4E739EB1D251B09B2FD0</vt:lpwstr>
  </property>
  <property fmtid="{D5CDD505-2E9C-101B-9397-08002B2CF9AE}" pid="3" name="KSOProductBuildVer">
    <vt:lpwstr>2052-11.1.0.12763</vt:lpwstr>
  </property>
</Properties>
</file>