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38.svg" ContentType="image/svg+xml"/>
  <Override PartName="/ppt/media/image40.svg" ContentType="image/svg+xml"/>
  <Override PartName="/ppt/media/image4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8"/>
  </p:notesMasterIdLst>
  <p:sldIdLst>
    <p:sldId id="256" r:id="rId3"/>
    <p:sldId id="1460" r:id="rId4"/>
    <p:sldId id="1559" r:id="rId5"/>
    <p:sldId id="1560" r:id="rId6"/>
    <p:sldId id="263" r:id="rId7"/>
    <p:sldId id="1410" r:id="rId8"/>
    <p:sldId id="264" r:id="rId9"/>
    <p:sldId id="1411" r:id="rId10"/>
    <p:sldId id="1463" r:id="rId11"/>
    <p:sldId id="1547" r:id="rId12"/>
    <p:sldId id="1548" r:id="rId13"/>
    <p:sldId id="1549" r:id="rId14"/>
    <p:sldId id="1551" r:id="rId15"/>
    <p:sldId id="1550" r:id="rId16"/>
    <p:sldId id="1539" r:id="rId17"/>
    <p:sldId id="1552" r:id="rId18"/>
    <p:sldId id="1553" r:id="rId19"/>
    <p:sldId id="1554" r:id="rId20"/>
    <p:sldId id="1540" r:id="rId21"/>
    <p:sldId id="1555" r:id="rId22"/>
    <p:sldId id="1544" r:id="rId23"/>
    <p:sldId id="1523" r:id="rId24"/>
    <p:sldId id="1545" r:id="rId25"/>
    <p:sldId id="1524" r:id="rId26"/>
    <p:sldId id="1546" r:id="rId27"/>
    <p:sldId id="1530" r:id="rId28"/>
    <p:sldId id="1529" r:id="rId29"/>
    <p:sldId id="1433" r:id="rId30"/>
    <p:sldId id="1432" r:id="rId31"/>
    <p:sldId id="1394" r:id="rId32"/>
    <p:sldId id="1556" r:id="rId33"/>
    <p:sldId id="1557" r:id="rId34"/>
    <p:sldId id="1558" r:id="rId35"/>
    <p:sldId id="1490" r:id="rId36"/>
    <p:sldId id="1491" r:id="rId37"/>
    <p:sldId id="1492" r:id="rId38"/>
    <p:sldId id="301" r:id="rId39"/>
    <p:sldId id="1533" r:id="rId40"/>
    <p:sldId id="1519" r:id="rId41"/>
    <p:sldId id="1494" r:id="rId42"/>
    <p:sldId id="1495" r:id="rId43"/>
    <p:sldId id="1496" r:id="rId44"/>
    <p:sldId id="1497" r:id="rId45"/>
    <p:sldId id="1498" r:id="rId46"/>
    <p:sldId id="1499" r:id="rId4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2"/>
    </p:embeddedFont>
    <p:embeddedFont>
      <p:font typeface="幼圆" panose="02010509060101010101" pitchFamily="49" charset="-122"/>
      <p:regular r:id="rId53"/>
    </p:embeddedFont>
    <p:embeddedFont>
      <p:font typeface="等线" panose="02010600030101010101" charset="-122"/>
      <p:regular r:id="rId54"/>
    </p:embeddedFont>
    <p:embeddedFont>
      <p:font typeface="Calibri" panose="020F0502020204030204" charset="0"/>
      <p:regular r:id="rId55"/>
      <p:bold r:id="rId56"/>
      <p:italic r:id="rId57"/>
      <p:boldItalic r:id="rId58"/>
    </p:embeddedFont>
    <p:embeddedFont>
      <p:font typeface="楷体" panose="02010609060101010101" pitchFamily="49" charset="-122"/>
      <p:regular r:id="rId59"/>
    </p:embeddedFont>
    <p:embeddedFont>
      <p:font typeface="仿宋" panose="02010609060101010101" charset="-122"/>
      <p:regular r:id="rId60"/>
    </p:embeddedFont>
  </p:embeddedFontLst>
  <p:custDataLst>
    <p:tags r:id="rId6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69B"/>
    <a:srgbClr val="FFFFFF"/>
    <a:srgbClr val="FAC508"/>
    <a:srgbClr val="0000FF"/>
    <a:srgbClr val="DBF1FE"/>
    <a:srgbClr val="B6D556"/>
    <a:srgbClr val="C68D41"/>
    <a:srgbClr val="4A2021"/>
    <a:srgbClr val="33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216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1" Type="http://schemas.openxmlformats.org/officeDocument/2006/relationships/tags" Target="tags/tag1.xml"/><Relationship Id="rId60" Type="http://schemas.openxmlformats.org/officeDocument/2006/relationships/font" Target="fonts/font9.fntdata"/><Relationship Id="rId6" Type="http://schemas.openxmlformats.org/officeDocument/2006/relationships/slide" Target="slides/slide4.xml"/><Relationship Id="rId59" Type="http://schemas.openxmlformats.org/officeDocument/2006/relationships/font" Target="fonts/font8.fntdata"/><Relationship Id="rId58" Type="http://schemas.openxmlformats.org/officeDocument/2006/relationships/font" Target="fonts/font7.fntdata"/><Relationship Id="rId57" Type="http://schemas.openxmlformats.org/officeDocument/2006/relationships/font" Target="fonts/font6.fntdata"/><Relationship Id="rId56" Type="http://schemas.openxmlformats.org/officeDocument/2006/relationships/font" Target="fonts/font5.fntdata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3.xml"/><Relationship Id="rId49" Type="http://schemas.openxmlformats.org/officeDocument/2006/relationships/presProps" Target="presProps.xml"/><Relationship Id="rId48" Type="http://schemas.openxmlformats.org/officeDocument/2006/relationships/notesMaster" Target="notesMasters/notesMaster1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Relationship Id="rId3" Type="http://schemas.openxmlformats.org/officeDocument/2006/relationships/image" Target="../media/image39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故事完整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altLang="en-US" b="1" smtClean="0">
              <a:latin typeface="宋体" panose="02010600030101010101" pitchFamily="2" charset="-122"/>
              <a:ea typeface="宋体" panose="02010600030101010101" pitchFamily="2" charset="-122"/>
            </a:rPr>
            <a:t>作者从入梦开头，梦醒结束，整篇文章结构完整。中间安事情的发展顺序依次叙述了用时光机带“我”看到小时候和未来的自己，同时还帮助“我”背书、获得自信、忘记伤心痛苦、了解爸爸妈妈愿望等，思路很清楚，叙事很完整。</a:t>
          </a:r>
          <a:endParaRPr lang="zh-CN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想象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合理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custT="1"/>
      <dgm:spPr/>
      <dgm:t>
        <a:bodyPr/>
        <a:lstStyle/>
        <a:p>
          <a:r>
            <a:rPr lang="zh-CN" altLang="en-US" sz="1600" b="1" dirty="0" smtClean="0">
              <a:latin typeface="宋体" panose="02010600030101010101" pitchFamily="2" charset="-122"/>
              <a:ea typeface="宋体" panose="02010600030101010101" pitchFamily="2" charset="-122"/>
            </a:rPr>
            <a:t>作者想象哆啦</a:t>
          </a:r>
          <a:r>
            <a: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rPr>
            <a:t>A</a:t>
          </a:r>
          <a:r>
            <a:rPr lang="zh-CN" altLang="en-US" sz="1600" b="1" dirty="0" smtClean="0">
              <a:latin typeface="宋体" panose="02010600030101010101" pitchFamily="2" charset="-122"/>
              <a:ea typeface="宋体" panose="02010600030101010101" pitchFamily="2" charset="-122"/>
            </a:rPr>
            <a:t>梦用时光机、竹蜻蜓、背书面包、想象药丸、遗忘棒、愿望枪帮“我”，符合原书中哆啦</a:t>
          </a:r>
          <a:r>
            <a: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rPr>
            <a:t>A</a:t>
          </a:r>
          <a:r>
            <a:rPr lang="zh-CN" altLang="en-US" sz="1600" b="1" dirty="0" smtClean="0">
              <a:latin typeface="宋体" panose="02010600030101010101" pitchFamily="2" charset="-122"/>
              <a:ea typeface="宋体" panose="02010600030101010101" pitchFamily="2" charset="-122"/>
            </a:rPr>
            <a:t>梦的特点，想象很合理。</a:t>
          </a:r>
          <a:endParaRPr lang="zh-CN" sz="16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生动形象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custT="1"/>
      <dgm:spPr/>
      <dgm:t>
        <a:bodyPr/>
        <a:lstStyle/>
        <a:p>
          <a:r>
            <a:rPr lang="zh-CN" altLang="en-US" sz="1800" b="1" dirty="0" smtClean="0">
              <a:latin typeface="宋体" panose="02010600030101010101" pitchFamily="2" charset="-122"/>
              <a:ea typeface="宋体" panose="02010600030101010101" pitchFamily="2" charset="-122"/>
            </a:rPr>
            <a:t>作者在文章通过语言描写、外貌描写、动作描写等，把文章写得很有画面感，生动形象。</a:t>
          </a:r>
          <a:endParaRPr lang="zh-CN" altLang="en-US" sz="18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"/>
    <dgm:cxn modelId="{720BF256-4849-4D11-8E83-5E202A539C6A}" type="presOf" srcId="{D11035C4-D766-4981-8DC9-525B8C329EEB}" destId="{B23690B9-877B-4CD3-B8BC-066CB4773D8A}" srcOrd="0" destOrd="0" presId="urn:microsoft.com/office/officeart/2005/8/layout/bList2"/>
    <dgm:cxn modelId="{F07F07F3-749B-435B-8EBB-35BD7D09F99D}" type="presOf" srcId="{B1A6FDA0-46F5-4A09-B26C-F6A7744CBA5A}" destId="{2C992BED-A3F7-473A-9B4E-ED31C6BFC31A}" srcOrd="0" destOrd="0" presId="urn:microsoft.com/office/officeart/2005/8/layout/bList2"/>
    <dgm:cxn modelId="{AC0AA3F5-DA59-4708-8CE3-21944CD0C193}" type="presOf" srcId="{D3F23B3E-58D8-4900-917E-3E861012725D}" destId="{11DFC98E-E12C-447B-948B-25DB3CD24C49}" srcOrd="0" destOrd="0" presId="urn:microsoft.com/office/officeart/2005/8/layout/bList2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"/>
    <dgm:cxn modelId="{AF9DD20D-A3FE-4938-A142-D82533633060}" type="presOf" srcId="{1560B475-A0C2-406B-8717-4124CF567C75}" destId="{1F1B8A9D-7321-4239-AD51-FEB84BC76224}" srcOrd="1" destOrd="0" presId="urn:microsoft.com/office/officeart/2005/8/layout/bList2"/>
    <dgm:cxn modelId="{96BD0702-3F4D-4BE9-9C48-54BDB3D3585F}" type="presOf" srcId="{F1BD1735-E7D8-4BA9-B88D-3CE99986C56E}" destId="{81CA3962-1DFE-422C-9862-437F9B0002F7}" srcOrd="0" destOrd="0" presId="urn:microsoft.com/office/officeart/2005/8/layout/bList2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"/>
    <dgm:cxn modelId="{69E9A59B-A9B9-4DDB-A3DD-F6A15A90F4C7}" type="presOf" srcId="{AFFE6D6E-ADF5-450C-9BCC-D2576740C9A4}" destId="{FADB183D-A3F4-4CB9-A133-A49FF8045717}" srcOrd="0" destOrd="0" presId="urn:microsoft.com/office/officeart/2005/8/layout/bList2"/>
    <dgm:cxn modelId="{696922B0-5819-4D25-A740-E84A0F694CBC}" type="presOf" srcId="{D11035C4-D766-4981-8DC9-525B8C329EEB}" destId="{2FFBD13C-C1B2-439F-995D-463FBDC68A3B}" srcOrd="1" destOrd="0" presId="urn:microsoft.com/office/officeart/2005/8/layout/bList2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"/>
    <dgm:cxn modelId="{4B2F415C-A499-461C-82CE-3F4611D830A7}" type="presOf" srcId="{654A359A-ABE7-480A-8405-CEF50AF12D7F}" destId="{289E8C87-DCA9-4A89-84FE-DEC559AA794B}" srcOrd="1" destOrd="0" presId="urn:microsoft.com/office/officeart/2005/8/layout/bList2"/>
    <dgm:cxn modelId="{74B75B87-6FC9-47AC-9A17-69ADCBFAC92D}" type="presParOf" srcId="{FADB183D-A3F4-4CB9-A133-A49FF8045717}" destId="{35638AC9-6869-4180-8F60-D96C8CE533F6}" srcOrd="0" destOrd="0" presId="urn:microsoft.com/office/officeart/2005/8/layout/bList2"/>
    <dgm:cxn modelId="{DBF604CA-B5EB-4880-A349-EBE3AF78077E}" type="presParOf" srcId="{35638AC9-6869-4180-8F60-D96C8CE533F6}" destId="{39500EAF-69D8-4D72-B2AA-67133E3A04ED}" srcOrd="0" destOrd="0" presId="urn:microsoft.com/office/officeart/2005/8/layout/bList2"/>
    <dgm:cxn modelId="{E275EE69-DAF0-416F-BECF-E9901D702408}" type="presParOf" srcId="{35638AC9-6869-4180-8F60-D96C8CE533F6}" destId="{3586A600-8DDB-4B46-A376-5C5045D0AA7A}" srcOrd="1" destOrd="0" presId="urn:microsoft.com/office/officeart/2005/8/layout/bList2"/>
    <dgm:cxn modelId="{3C64E5C9-84D0-43FC-9C8B-DA8DDB9551F5}" type="presParOf" srcId="{35638AC9-6869-4180-8F60-D96C8CE533F6}" destId="{1F1B8A9D-7321-4239-AD51-FEB84BC76224}" srcOrd="2" destOrd="0" presId="urn:microsoft.com/office/officeart/2005/8/layout/bList2"/>
    <dgm:cxn modelId="{AC52346F-32AE-42A9-9255-C23A94C26711}" type="presParOf" srcId="{35638AC9-6869-4180-8F60-D96C8CE533F6}" destId="{03F38066-A1ED-4D59-8465-830F02F69D80}" srcOrd="3" destOrd="0" presId="urn:microsoft.com/office/officeart/2005/8/layout/bList2"/>
    <dgm:cxn modelId="{97313438-3C34-47CD-88DB-87DAFCD1297C}" type="presParOf" srcId="{FADB183D-A3F4-4CB9-A133-A49FF8045717}" destId="{0F8F3A15-1EC2-4C49-BE49-D5B03F7FCE5F}" srcOrd="1" destOrd="0" presId="urn:microsoft.com/office/officeart/2005/8/layout/bList2"/>
    <dgm:cxn modelId="{7AC3C26B-7FD3-4B43-BE51-298547B9EF7A}" type="presParOf" srcId="{FADB183D-A3F4-4CB9-A133-A49FF8045717}" destId="{3DF8D8B5-E62F-4C06-AD97-FCBE45801E6C}" srcOrd="2" destOrd="0" presId="urn:microsoft.com/office/officeart/2005/8/layout/bList2"/>
    <dgm:cxn modelId="{F02198C2-6767-4C86-9E6C-B2F1DC5DB92E}" type="presParOf" srcId="{3DF8D8B5-E62F-4C06-AD97-FCBE45801E6C}" destId="{11DFC98E-E12C-447B-948B-25DB3CD24C49}" srcOrd="0" destOrd="0" presId="urn:microsoft.com/office/officeart/2005/8/layout/bList2"/>
    <dgm:cxn modelId="{3EBA7A66-B5C4-4D05-86B9-06BB79B14E8A}" type="presParOf" srcId="{3DF8D8B5-E62F-4C06-AD97-FCBE45801E6C}" destId="{B23690B9-877B-4CD3-B8BC-066CB4773D8A}" srcOrd="1" destOrd="0" presId="urn:microsoft.com/office/officeart/2005/8/layout/bList2"/>
    <dgm:cxn modelId="{872DC231-89B7-4551-8C0B-B290F50A62C2}" type="presParOf" srcId="{3DF8D8B5-E62F-4C06-AD97-FCBE45801E6C}" destId="{2FFBD13C-C1B2-439F-995D-463FBDC68A3B}" srcOrd="2" destOrd="0" presId="urn:microsoft.com/office/officeart/2005/8/layout/bList2"/>
    <dgm:cxn modelId="{448EDEFA-2B3A-4D06-A36F-C0A321F0C885}" type="presParOf" srcId="{3DF8D8B5-E62F-4C06-AD97-FCBE45801E6C}" destId="{81B136B9-D847-4D29-B6D4-5A0179C465FE}" srcOrd="3" destOrd="0" presId="urn:microsoft.com/office/officeart/2005/8/layout/bList2"/>
    <dgm:cxn modelId="{B7CAA93C-4326-4FFF-BA9C-8B9F325C8E54}" type="presParOf" srcId="{FADB183D-A3F4-4CB9-A133-A49FF8045717}" destId="{2C992BED-A3F7-473A-9B4E-ED31C6BFC31A}" srcOrd="3" destOrd="0" presId="urn:microsoft.com/office/officeart/2005/8/layout/bList2"/>
    <dgm:cxn modelId="{AB162205-CB7F-4331-A256-C45157FB0059}" type="presParOf" srcId="{FADB183D-A3F4-4CB9-A133-A49FF8045717}" destId="{86ACBA5E-F861-463A-8488-8EA88F80234C}" srcOrd="4" destOrd="0" presId="urn:microsoft.com/office/officeart/2005/8/layout/bList2"/>
    <dgm:cxn modelId="{507664BC-68B8-4A66-8505-260507689FDB}" type="presParOf" srcId="{86ACBA5E-F861-463A-8488-8EA88F80234C}" destId="{81CA3962-1DFE-422C-9862-437F9B0002F7}" srcOrd="0" destOrd="0" presId="urn:microsoft.com/office/officeart/2005/8/layout/bList2"/>
    <dgm:cxn modelId="{9009BA03-7FFC-4371-8B3F-FCAD9DABEC1C}" type="presParOf" srcId="{86ACBA5E-F861-463A-8488-8EA88F80234C}" destId="{747792FF-6DB6-4DAF-9816-54ECF397FE43}" srcOrd="1" destOrd="0" presId="urn:microsoft.com/office/officeart/2005/8/layout/bList2"/>
    <dgm:cxn modelId="{67BACEF1-017D-4010-B5E7-236715F32276}" type="presParOf" srcId="{86ACBA5E-F861-463A-8488-8EA88F80234C}" destId="{289E8C87-DCA9-4A89-84FE-DEC559AA794B}" srcOrd="2" destOrd="0" presId="urn:microsoft.com/office/officeart/2005/8/layout/bList2"/>
    <dgm:cxn modelId="{FB6A234A-16B2-4F7A-8192-D4BDD64D30B5}" type="presParOf" srcId="{86ACBA5E-F861-463A-8488-8EA88F80234C}" destId="{C87FC5FB-CF3E-4344-8C19-E15AD9D6DBBC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6510" tIns="49530" rIns="16510" bIns="16510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从入梦开头，梦醒结束，整篇文章结构完整。中间安事情的发展顺序依次叙述了用时光机带“我”看到小时候和未来的自己，同时还帮助“我”背书、获得自信、忘记伤心痛苦、了解爸爸妈妈愿望等，思路很清楚，叙事很完整。</a:t>
          </a:r>
          <a:endParaRPr lang="zh-CN" b="1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故事完整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0320" tIns="60960" rIns="20320" bIns="20320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6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作者想象哆啦</a:t>
          </a:r>
          <a:r>
            <a:rPr lang="en-US" altLang="zh-CN" sz="16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A</a:t>
          </a:r>
          <a:r>
            <a:rPr lang="zh-CN" altLang="en-US" sz="16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梦用时光机、竹蜻蜓、背书面包、想象药丸、遗忘棒、愿望枪帮“我”，符合原书中哆啦</a:t>
          </a:r>
          <a:r>
            <a:rPr lang="en-US" altLang="zh-CN" sz="16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A</a:t>
          </a:r>
          <a:r>
            <a:rPr lang="zh-CN" altLang="en-US" sz="16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梦的特点，想象很合理。</a:t>
          </a:r>
          <a:endParaRPr lang="zh-CN" sz="1600" b="1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想象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合理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3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marL="171450" lvl="1" indent="-1714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800" b="1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作者在文章通过语言描写、外貌描写、动作描写等，把文章写得很有画面感，生动形象。</a:t>
          </a:r>
          <a:endParaRPr lang="zh-CN" altLang="en-US" sz="1800" b="1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生动形象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pn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-3832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-3832" y="675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习作：我和</a:t>
            </a:r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过一天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画着卡通人物&#10;&#10;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607" b="92559" l="6641" r="89844">
                        <a14:foregroundMark x1="47852" y1="7441" x2="61523" y2="5708"/>
                        <a14:foregroundMark x1="9375" y1="57798" x2="6738" y2="61264"/>
                        <a14:foregroundMark x1="67871" y1="89806" x2="71484" y2="92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912" y="4076446"/>
            <a:ext cx="1113826" cy="10670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0837"/>
            <a:ext cx="708179" cy="8926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9.wdp"/><Relationship Id="rId5" Type="http://schemas.openxmlformats.org/officeDocument/2006/relationships/image" Target="../media/image28.png"/><Relationship Id="rId4" Type="http://schemas.microsoft.com/office/2007/relationships/hdphoto" Target="../media/image27.wdp"/><Relationship Id="rId3" Type="http://schemas.openxmlformats.org/officeDocument/2006/relationships/image" Target="../media/image26.png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05;&#21644;&#21738;&#21522;&#36807;&#19968;&#22825;.pptx" TargetMode="External"/><Relationship Id="rId3" Type="http://schemas.microsoft.com/office/2007/relationships/hdphoto" Target="../media/image36.wdp"/><Relationship Id="rId2" Type="http://schemas.openxmlformats.org/officeDocument/2006/relationships/image" Target="../media/image35.png"/><Relationship Id="rId1" Type="http://schemas.openxmlformats.org/officeDocument/2006/relationships/hyperlink" Target="&#33539;&#25991;1&#65306;&#25105;&#21644;&#23385;&#24735;&#31354;&#36807;&#19968;&#22825;.ppt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6.xml"/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839974" y="2110282"/>
            <a:ext cx="7501907" cy="1054135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在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童话和神话故事中，你最喜欢的人物是谁？给大家介绍一下吧！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0157" y="1402967"/>
            <a:ext cx="1907381" cy="69737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9001" y="1895237"/>
            <a:ext cx="4562059" cy="19303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善良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笨拙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经常变换自己的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职业爱好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图片包含 游戏机, 画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51" y="1254161"/>
            <a:ext cx="2252322" cy="333343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29002" y="669386"/>
            <a:ext cx="2290305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大灰狼罗克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37721" y="1413480"/>
            <a:ext cx="3667540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正直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勇敢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坚强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拥有三头六臂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有风火轮等神奇武器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 descr="画着卡通人物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5607" b="92559" l="6641" r="89844">
                        <a14:foregroundMark x1="47852" y1="7441" x2="61523" y2="5708"/>
                        <a14:foregroundMark x1="9375" y1="57798" x2="6738" y2="61264"/>
                        <a14:foregroundMark x1="67871" y1="89806" x2="71484" y2="92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8" y="742950"/>
            <a:ext cx="3554495" cy="34052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37721" y="669386"/>
            <a:ext cx="186855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哪吒</a:t>
            </a:r>
            <a:endParaRPr lang="zh-CN" altLang="en-US" sz="32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37721" y="1667609"/>
            <a:ext cx="298174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开朗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乐观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随和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能预知天下大事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 descr="人的雕塑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000" b="96625" l="10000" r="90000">
                        <a14:foregroundMark x1="53875" y1="10000" x2="58500" y2="7000"/>
                        <a14:foregroundMark x1="47375" y1="91875" x2="66500" y2="92750"/>
                        <a14:foregroundMark x1="66500" y1="92750" x2="71875" y2="92625"/>
                        <a14:foregroundMark x1="46250" y1="96250" x2="50750" y2="96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62"/>
          <a:stretch>
            <a:fillRect/>
          </a:stretch>
        </p:blipFill>
        <p:spPr>
          <a:xfrm>
            <a:off x="427382" y="1115014"/>
            <a:ext cx="2608434" cy="34035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37721" y="669386"/>
            <a:ext cx="186855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弥勒佛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017789"/>
            <a:ext cx="3948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一天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之内，你们去哪里？做什么？有哪些故事发生呢？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我们一起来看一下：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11" y="403384"/>
            <a:ext cx="5813978" cy="4144937"/>
          </a:xfrm>
          <a:prstGeom prst="rect">
            <a:avLst/>
          </a:prstGeom>
        </p:spPr>
      </p:pic>
      <p:sp>
        <p:nvSpPr>
          <p:cNvPr id="3" name="对话气泡: 圆角矩形 2"/>
          <p:cNvSpPr/>
          <p:nvPr/>
        </p:nvSpPr>
        <p:spPr>
          <a:xfrm>
            <a:off x="79812" y="403384"/>
            <a:ext cx="2176369" cy="1024536"/>
          </a:xfrm>
          <a:prstGeom prst="wedgeRoundRectCallout">
            <a:avLst>
              <a:gd name="adj1" fmla="val 46319"/>
              <a:gd name="adj2" fmla="val 72837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走进故事中的世界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5110726" y="223312"/>
            <a:ext cx="2294397" cy="876666"/>
          </a:xfrm>
          <a:prstGeom prst="wedgeRoundRectCallout">
            <a:avLst>
              <a:gd name="adj1" fmla="val 778"/>
              <a:gd name="adj2" fmla="val 90411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体验故事中的生活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6279460" y="2701358"/>
            <a:ext cx="2399058" cy="1005938"/>
          </a:xfrm>
          <a:prstGeom prst="wedgeRoundRectCallout">
            <a:avLst>
              <a:gd name="adj1" fmla="val -27421"/>
              <a:gd name="adj2" fmla="val -91780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将故事人物带到现实来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614865" y="752475"/>
            <a:ext cx="3231575" cy="504826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走进故事中的世界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 descr="图片包含 游戏机, 画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32" r="2773"/>
          <a:stretch>
            <a:fillRect/>
          </a:stretch>
        </p:blipFill>
        <p:spPr>
          <a:xfrm>
            <a:off x="5506280" y="1063487"/>
            <a:ext cx="2619702" cy="3558370"/>
          </a:xfrm>
          <a:prstGeom prst="rect">
            <a:avLst/>
          </a:prstGeom>
        </p:spPr>
      </p:pic>
      <p:sp>
        <p:nvSpPr>
          <p:cNvPr id="5" name="对话气泡: 圆角矩形 4"/>
          <p:cNvSpPr/>
          <p:nvPr/>
        </p:nvSpPr>
        <p:spPr>
          <a:xfrm>
            <a:off x="614865" y="2066924"/>
            <a:ext cx="3127888" cy="504826"/>
          </a:xfrm>
          <a:prstGeom prst="wedgeRoundRectCallout">
            <a:avLst>
              <a:gd name="adj1" fmla="val 15293"/>
              <a:gd name="adj2" fmla="val 34051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体验故事中的生活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614865" y="3381373"/>
            <a:ext cx="3860765" cy="504826"/>
          </a:xfrm>
          <a:prstGeom prst="wedgeRoundRectCallout">
            <a:avLst>
              <a:gd name="adj1" fmla="val -24991"/>
              <a:gd name="adj2" fmla="val -39755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将故事人物带到现实来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4865" y="1412294"/>
            <a:ext cx="323556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带我参观你的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皇宫。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0871" y="2703160"/>
            <a:ext cx="489540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去感受和小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矮人在一起的生活。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2557" y="4041191"/>
            <a:ext cx="364307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来参加我们的联欢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年轻, 骑, 水, 男孩&#10;&#10;描述已自动生成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101" b="96215" l="10000" r="90000">
                        <a14:foregroundMark x1="45625" y1="10095" x2="56563" y2="7886"/>
                        <a14:foregroundMark x1="34688" y1="4416" x2="35938" y2="9148"/>
                        <a14:foregroundMark x1="32813" y1="96215" x2="39063" y2="873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7" y="855994"/>
            <a:ext cx="3479426" cy="3446807"/>
          </a:xfrm>
          <a:prstGeom prst="rect">
            <a:avLst/>
          </a:prstGeom>
        </p:spPr>
      </p:pic>
      <p:sp>
        <p:nvSpPr>
          <p:cNvPr id="11" name="对话气泡: 圆角矩形 3"/>
          <p:cNvSpPr/>
          <p:nvPr/>
        </p:nvSpPr>
        <p:spPr>
          <a:xfrm>
            <a:off x="614865" y="752475"/>
            <a:ext cx="3231575" cy="504826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走进故事中的世界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对话气泡: 圆角矩形 4"/>
          <p:cNvSpPr/>
          <p:nvPr/>
        </p:nvSpPr>
        <p:spPr>
          <a:xfrm>
            <a:off x="614865" y="2066924"/>
            <a:ext cx="3127888" cy="504826"/>
          </a:xfrm>
          <a:prstGeom prst="wedgeRoundRectCallout">
            <a:avLst>
              <a:gd name="adj1" fmla="val 15293"/>
              <a:gd name="adj2" fmla="val 34051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体验故事中的生活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对话气泡: 圆角矩形 6"/>
          <p:cNvSpPr/>
          <p:nvPr/>
        </p:nvSpPr>
        <p:spPr>
          <a:xfrm>
            <a:off x="614865" y="3381373"/>
            <a:ext cx="3860765" cy="504826"/>
          </a:xfrm>
          <a:prstGeom prst="wedgeRoundRectCallout">
            <a:avLst>
              <a:gd name="adj1" fmla="val -24991"/>
              <a:gd name="adj2" fmla="val -39755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将故事人物带到现实来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4865" y="1412294"/>
            <a:ext cx="323556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让我看看你的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时代。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0871" y="2703160"/>
            <a:ext cx="379216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教我学画画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2557" y="4041191"/>
            <a:ext cx="434835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带着你的作品参加美术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展。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人的雕塑&#10;&#10;描述已自动生成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000" b="96625" l="10000" r="90000">
                        <a14:foregroundMark x1="53875" y1="10000" x2="58500" y2="7000"/>
                        <a14:foregroundMark x1="47375" y1="91875" x2="66500" y2="92750"/>
                        <a14:foregroundMark x1="66500" y1="92750" x2="71875" y2="92625"/>
                        <a14:foregroundMark x1="46250" y1="96250" x2="50750" y2="96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840" y="441692"/>
            <a:ext cx="4260116" cy="4260116"/>
          </a:xfrm>
          <a:prstGeom prst="rect">
            <a:avLst/>
          </a:prstGeom>
        </p:spPr>
      </p:pic>
      <p:sp>
        <p:nvSpPr>
          <p:cNvPr id="10" name="对话气泡: 圆角矩形 3"/>
          <p:cNvSpPr/>
          <p:nvPr/>
        </p:nvSpPr>
        <p:spPr>
          <a:xfrm>
            <a:off x="614865" y="752475"/>
            <a:ext cx="3231575" cy="504826"/>
          </a:xfrm>
          <a:prstGeom prst="wedgeRoundRectCallout">
            <a:avLst>
              <a:gd name="adj1" fmla="val 26886"/>
              <a:gd name="adj2" fmla="val 38356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走进故事中的世界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对话气泡: 圆角矩形 4"/>
          <p:cNvSpPr/>
          <p:nvPr/>
        </p:nvSpPr>
        <p:spPr>
          <a:xfrm>
            <a:off x="614865" y="2066924"/>
            <a:ext cx="3127888" cy="504826"/>
          </a:xfrm>
          <a:prstGeom prst="wedgeRoundRectCallout">
            <a:avLst>
              <a:gd name="adj1" fmla="val 15293"/>
              <a:gd name="adj2" fmla="val 34051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体验故事中的生活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对话气泡: 圆角矩形 6"/>
          <p:cNvSpPr/>
          <p:nvPr/>
        </p:nvSpPr>
        <p:spPr>
          <a:xfrm>
            <a:off x="614865" y="3381373"/>
            <a:ext cx="3860765" cy="504826"/>
          </a:xfrm>
          <a:prstGeom prst="wedgeRoundRectCallout">
            <a:avLst>
              <a:gd name="adj1" fmla="val -24991"/>
              <a:gd name="adj2" fmla="val -39755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将故事人物带到现实来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4865" y="1412294"/>
            <a:ext cx="323556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让我看看您的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天宫。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0871" y="2703160"/>
            <a:ext cx="379216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您教我神奇魔法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2557" y="4041191"/>
            <a:ext cx="428214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到我们学校逗我们开心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0929" y="1563841"/>
            <a:ext cx="4554698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可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写的内容很多，这些都写上吗？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58" y="1563841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话气泡: 圆角矩形 4"/>
          <p:cNvSpPr/>
          <p:nvPr/>
        </p:nvSpPr>
        <p:spPr>
          <a:xfrm>
            <a:off x="2915188" y="585850"/>
            <a:ext cx="3313624" cy="47927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写出最神奇之处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9746" y="1556087"/>
            <a:ext cx="7344508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童话人物都有突出的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特点，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神话人物也有神奇的能力，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要写就写他们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的吸引人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之处，这样读者更感兴趣。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49472" y="623248"/>
            <a:ext cx="2045055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葫芦娃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51" y="1663761"/>
            <a:ext cx="4159298" cy="31194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81404" y="1556087"/>
            <a:ext cx="6181192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把自己当成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旁观者、亲历者、观察者，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写出人物或事件的细节，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通过细节来感染读者。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话气泡: 圆角矩形 4"/>
          <p:cNvSpPr/>
          <p:nvPr/>
        </p:nvSpPr>
        <p:spPr>
          <a:xfrm>
            <a:off x="2915188" y="585850"/>
            <a:ext cx="3313624" cy="479275"/>
          </a:xfrm>
          <a:prstGeom prst="wedgeRoundRectCallout">
            <a:avLst>
              <a:gd name="adj1" fmla="val -46766"/>
              <a:gd name="adj2" fmla="val 13373"/>
              <a:gd name="adj3" fmla="val 1666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写出细节之处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4154" y="1394505"/>
            <a:ext cx="5936238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我们自己来看一下，文章结构如何安排？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98" y="1524084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话气泡: 圆角矩形 16"/>
          <p:cNvSpPr/>
          <p:nvPr/>
        </p:nvSpPr>
        <p:spPr>
          <a:xfrm>
            <a:off x="1286834" y="1198814"/>
            <a:ext cx="6570331" cy="516175"/>
          </a:xfrm>
          <a:prstGeom prst="wedgeRoundRectCallout">
            <a:avLst>
              <a:gd name="adj1" fmla="val 47119"/>
              <a:gd name="adj2" fmla="val -1653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与人物相遇（什么时间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？什么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时机？）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1286834" y="2193601"/>
            <a:ext cx="6570331" cy="516175"/>
          </a:xfrm>
          <a:prstGeom prst="wedgeRoundRectCallout">
            <a:avLst>
              <a:gd name="adj1" fmla="val 47119"/>
              <a:gd name="adj2" fmla="val -1653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与人物共处（什么环境？什么事件？）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1286834" y="3188388"/>
            <a:ext cx="6570331" cy="516175"/>
          </a:xfrm>
          <a:prstGeom prst="wedgeRoundRectCallout">
            <a:avLst>
              <a:gd name="adj1" fmla="val 47119"/>
              <a:gd name="adj2" fmla="val -1653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与人物告别（什么时候？什么方式？）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76977" y="1494532"/>
            <a:ext cx="3948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具体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的事件，我们该如何写呢？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32018" y="842314"/>
            <a:ext cx="827996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/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告诉了熊大熊二，机器人是由人拿着遥控器控制的，我们必须控制遥控器才能让机器人停止伐木。我拿出信号探测仪，很快就测出信号发自一个山洞。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悄悄过去一看，一个伐木人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正悠闲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地坐在山洞门口，手拿遥控器对远方的机器人不断发着指令。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我先用</a:t>
            </a:r>
            <a:r>
              <a:rPr lang="zh-CN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信号仪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截取了信号编码，然后，又用信号屏蔽仪屏蔽指令信号。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做完了这些，我就和熊大熊二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找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个隐蔽的地方重编指令信息：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先让机器人停止伐木，又指挥机器人去驱赶原先指挥它伐木的人。接到指令，机器人拿着锋利的锯子，飞快地冲进</a:t>
            </a:r>
            <a:r>
              <a:rPr lang="zh-CN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山洞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不一会儿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，原先遥控它的人就嚎叫着跑了出来：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你这个该死机器人，你疯了，我是你的主人啊！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机器人理也不理，还是一直追着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伐木人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满森林地跑啊，跑啊，直到把伐木人赶出森林！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3806" y="319094"/>
            <a:ext cx="74282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我们来看看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我和熊大熊二过一天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中的描写：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1084765" y="4114800"/>
            <a:ext cx="6984061" cy="837984"/>
          </a:xfrm>
          <a:prstGeom prst="wedgeRoundRectCallout">
            <a:avLst>
              <a:gd name="adj1" fmla="val -31620"/>
              <a:gd name="adj2" fmla="val 36224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作者将自己融入故事中，细致而生动地讲述了惩罚光头强的故事。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1114" y="1028523"/>
            <a:ext cx="76417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和皮皮鲁又来到了水星，水星上面有很大一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片海洋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，海洋里许多在地球上看不到的生物。我和皮皮鲁就捉起来，不一会儿，我们捉到了许多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种叫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不出名字的生物，这些生物颜色很鲜艳，形状很奇特。我们小心地把它们放进特制的航空桶里，准备带回地球，让人们参观，再试验一下能不能在地球养它们。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0" y="303178"/>
            <a:ext cx="641609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下面让我们模仿着为自己的观察写一段：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985" y="1591031"/>
            <a:ext cx="4630006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对于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这次习作，你还有什么要说的吗？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23" y="1644008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最简单的方法是将自己融入故事，和故事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人物一起完成某一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任务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954103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也可以作为观察者，叙述故事人物所做的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事情，并写出自己的感受。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882094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也可以和故事人物进行交流，达到时空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融合，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虚拟和现实对比。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02980" y="735011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6626" y="747847"/>
            <a:ext cx="267074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哪吒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448" y="1834427"/>
            <a:ext cx="4065104" cy="24147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28699" y="1634083"/>
            <a:ext cx="7086599" cy="31085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你会选取哪个人物？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这个人物的最神奇之处是什么？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你打算写几件事情或几段经历？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你打算是融入故事，还是作为观察者，还是和人物交流？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你打算写哪些细节？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你打算拟个什么题目？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731" y="267493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31181" y="1012343"/>
            <a:ext cx="668163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选择一个人物，发挥想象，写一段特别的经历。</a:t>
            </a:r>
            <a:endParaRPr lang="zh-CN" altLang="en-US" sz="1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98409" y="477973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82879" y="863590"/>
            <a:ext cx="630513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我和哆啦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梦过一天</a:t>
            </a:r>
            <a:endParaRPr lang="zh-CN" altLang="en-US" sz="2400" b="1" dirty="0"/>
          </a:p>
        </p:txBody>
      </p:sp>
      <p:sp>
        <p:nvSpPr>
          <p:cNvPr id="2" name="左大括号 1"/>
          <p:cNvSpPr/>
          <p:nvPr/>
        </p:nvSpPr>
        <p:spPr>
          <a:xfrm>
            <a:off x="939824" y="694616"/>
            <a:ext cx="278433" cy="3758214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3068376" y="1702906"/>
            <a:ext cx="226427" cy="1732341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19174"/>
            <a:ext cx="5144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见面交换巧克力，成为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好朋友。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0" y="2112058"/>
            <a:ext cx="472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坐着时光机，回到我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小时候。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68376" y="4070659"/>
            <a:ext cx="2633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我从梦中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醒来。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8376" y="580394"/>
            <a:ext cx="520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梦境式开头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写自己与人物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604942"/>
            <a:ext cx="4726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坐着时光机，看到我的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3254431" y="3097827"/>
            <a:ext cx="3971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帮助我背书，学习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74617" y="3999015"/>
            <a:ext cx="1360615" cy="666511"/>
            <a:chOff x="2375756" y="2268826"/>
            <a:chExt cx="888357" cy="666511"/>
          </a:xfrm>
        </p:grpSpPr>
        <p:sp>
          <p:nvSpPr>
            <p:cNvPr id="23" name="云形 22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2185" y="2238494"/>
            <a:ext cx="1360615" cy="666511"/>
            <a:chOff x="2375756" y="2268826"/>
            <a:chExt cx="888357" cy="666511"/>
          </a:xfrm>
        </p:grpSpPr>
        <p:sp>
          <p:nvSpPr>
            <p:cNvPr id="27" name="云形 26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rgbClr val="C3D69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4"/>
            <p:cNvSpPr txBox="1"/>
            <p:nvPr/>
          </p:nvSpPr>
          <p:spPr>
            <a:xfrm>
              <a:off x="2446540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64739" y="811227"/>
            <a:ext cx="6305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我和孙悟空过一天</a:t>
            </a:r>
            <a:endParaRPr lang="zh-CN" altLang="en-US" sz="2800" b="1" dirty="0"/>
          </a:p>
        </p:txBody>
      </p:sp>
      <p:sp>
        <p:nvSpPr>
          <p:cNvPr id="16" name="左大括号 15"/>
          <p:cNvSpPr/>
          <p:nvPr/>
        </p:nvSpPr>
        <p:spPr>
          <a:xfrm>
            <a:off x="2948167" y="1779484"/>
            <a:ext cx="306264" cy="1584528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702639"/>
            <a:ext cx="5283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遇到可怕妖怪，孙悟空把我救下。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317572"/>
            <a:ext cx="4816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和孙悟空接朋友，共游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天宫。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9024" y="4070659"/>
            <a:ext cx="283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我从梦中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醒来。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48167" y="549617"/>
            <a:ext cx="4995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梦境式开头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写自己进入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49244" y="2932505"/>
            <a:ext cx="2679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与孙悟空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告别。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98409" y="477973"/>
            <a:ext cx="1360615" cy="666511"/>
            <a:chOff x="2375756" y="2268826"/>
            <a:chExt cx="888357" cy="666511"/>
          </a:xfrm>
        </p:grpSpPr>
        <p:sp>
          <p:nvSpPr>
            <p:cNvPr id="21" name="云形 20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左大括号 24"/>
          <p:cNvSpPr/>
          <p:nvPr/>
        </p:nvSpPr>
        <p:spPr>
          <a:xfrm>
            <a:off x="939824" y="694616"/>
            <a:ext cx="278433" cy="3758214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374617" y="3999015"/>
            <a:ext cx="1360615" cy="666511"/>
            <a:chOff x="2375756" y="2268826"/>
            <a:chExt cx="888357" cy="666511"/>
          </a:xfrm>
        </p:grpSpPr>
        <p:sp>
          <p:nvSpPr>
            <p:cNvPr id="27" name="云形 26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412185" y="2238494"/>
            <a:ext cx="1360615" cy="666511"/>
            <a:chOff x="2375756" y="2268826"/>
            <a:chExt cx="888357" cy="666511"/>
          </a:xfrm>
        </p:grpSpPr>
        <p:sp>
          <p:nvSpPr>
            <p:cNvPr id="31" name="云形 30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rgbClr val="C3D69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2446540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211420" y="1017478"/>
            <a:ext cx="630513" cy="3108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我和哪吒过一天</a:t>
            </a:r>
            <a:endParaRPr lang="zh-CN" altLang="en-US" sz="2800" b="1" dirty="0"/>
          </a:p>
        </p:txBody>
      </p:sp>
      <p:sp>
        <p:nvSpPr>
          <p:cNvPr id="16" name="左大括号 15"/>
          <p:cNvSpPr/>
          <p:nvPr/>
        </p:nvSpPr>
        <p:spPr>
          <a:xfrm>
            <a:off x="2859023" y="1768401"/>
            <a:ext cx="306264" cy="1584528"/>
          </a:xfrm>
          <a:prstGeom prst="leftBrace">
            <a:avLst>
              <a:gd name="adj1" fmla="val 8333"/>
              <a:gd name="adj2" fmla="val 51235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8719" y="1708521"/>
            <a:ext cx="5065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哪吒救下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了快要被撞的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老爷爷。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8719" y="2316469"/>
            <a:ext cx="2858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领着哪吒逛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超市。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9024" y="4070659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和哪吒说再见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9023" y="527452"/>
            <a:ext cx="4359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某个星期天我遇到了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哪吒。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18719" y="2952316"/>
            <a:ext cx="31066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跟着哪吒去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龙宫。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98409" y="477973"/>
            <a:ext cx="1360615" cy="666511"/>
            <a:chOff x="2375756" y="2268826"/>
            <a:chExt cx="888357" cy="666511"/>
          </a:xfrm>
        </p:grpSpPr>
        <p:sp>
          <p:nvSpPr>
            <p:cNvPr id="21" name="云形 20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左大括号 24"/>
          <p:cNvSpPr/>
          <p:nvPr/>
        </p:nvSpPr>
        <p:spPr>
          <a:xfrm>
            <a:off x="939824" y="694616"/>
            <a:ext cx="278433" cy="3758214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374617" y="3999015"/>
            <a:ext cx="1360615" cy="666511"/>
            <a:chOff x="2375756" y="2268826"/>
            <a:chExt cx="888357" cy="666511"/>
          </a:xfrm>
        </p:grpSpPr>
        <p:sp>
          <p:nvSpPr>
            <p:cNvPr id="27" name="云形 26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TextBox 4"/>
            <p:cNvSpPr txBox="1"/>
            <p:nvPr/>
          </p:nvSpPr>
          <p:spPr>
            <a:xfrm>
              <a:off x="2423412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412185" y="2238494"/>
            <a:ext cx="1360615" cy="666511"/>
            <a:chOff x="2375756" y="2268826"/>
            <a:chExt cx="888357" cy="666511"/>
          </a:xfrm>
        </p:grpSpPr>
        <p:sp>
          <p:nvSpPr>
            <p:cNvPr id="31" name="云形 30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rgbClr val="C3D69B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TextBox 4"/>
            <p:cNvSpPr txBox="1"/>
            <p:nvPr/>
          </p:nvSpPr>
          <p:spPr>
            <a:xfrm>
              <a:off x="2446540" y="230969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855" y="3770259"/>
            <a:ext cx="7758290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同桌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交换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一下，看看谁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写得最好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0" y="298007"/>
            <a:ext cx="1440160" cy="349587"/>
            <a:chOff x="7308304" y="3806519"/>
            <a:chExt cx="1440160" cy="34958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094" y="3821940"/>
              <a:ext cx="1438370" cy="3341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文本框 15"/>
            <p:cNvSpPr txBox="1"/>
            <p:nvPr/>
          </p:nvSpPr>
          <p:spPr>
            <a:xfrm>
              <a:off x="7308304" y="3806519"/>
              <a:ext cx="108698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kumimoji="1" lang="zh-CN" altLang="en-US" sz="18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3767" y="708381"/>
            <a:ext cx="6679744" cy="4131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和哆啦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梦过一天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星期天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，我坐在床上看电视《哆啦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梦》，看着看着，哆啦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梦来到了我身边。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又惊又喜，问哆啦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我不是在做梦吧！你还走吗？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 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哆啦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梦说：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咱俩有缘，我可以陪你一天。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我叫道：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太好了！你能用你的神奇宝贝帮我忙吗？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没问题！</a:t>
            </a:r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哆啦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梦爽快地答应了。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哆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啦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梦先从胸前的百宝袋中拿出两块巧克力，递给我说：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两个一人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一块</a:t>
            </a:r>
            <a:r>
              <a:rPr lang="zh-CN" altLang="en-US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‘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互相了解巧克力</a:t>
            </a:r>
            <a:r>
              <a:rPr lang="zh-CN" altLang="en-US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’</a:t>
            </a:r>
            <a:r>
              <a:rPr lang="zh-CN" altLang="zh-CN" sz="24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同时吃掉，我们就成为好朋友了！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53023" y="589113"/>
            <a:ext cx="17181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梦境式开头扣题，引出下文对“我”和哆啦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A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梦过一天经过的叙述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7253023" y="708381"/>
            <a:ext cx="0" cy="426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53023" y="2571750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用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对话交代过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一天要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做的事，使文章中心明确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2700" y="505800"/>
            <a:ext cx="7120323" cy="41319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接着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zh-CN" sz="22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哆啦</a:t>
            </a:r>
            <a:r>
              <a:rPr lang="en-US" altLang="zh-CN" sz="22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2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梦带着我乘坐时光机回到了过去。我们回到了我上幼儿园时候，在幼儿园里，我看到了小时候的自己，那时的我，白白的，胖胖的，正大声地跟着老师唱歌呢。好可爱呀！</a:t>
            </a:r>
            <a:endParaRPr lang="en-US" altLang="zh-CN" sz="2200" b="1" kern="5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，我们又去了未来。</a:t>
            </a:r>
            <a:r>
              <a:rPr lang="en-US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年后的我，已经成为了一名大夫，专攻疑难杂症，研究出好多药物，治好了很多病人。快瞧，他们正手捧鲜花，围在未来的</a:t>
            </a:r>
            <a:r>
              <a:rPr lang="zh-CN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我身边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表示感谢呢！</a:t>
            </a:r>
            <a:endParaRPr lang="zh-CN" altLang="zh-CN" sz="2200" b="1" kern="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200" b="1" kern="5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未来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的我那么优秀，我现在就要赶紧学习。我拿出书包准备写作业，可怎么也找不到语文书了。唉！我又把书忘学校了！</a:t>
            </a:r>
            <a:r>
              <a:rPr lang="en-US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我帮你！</a:t>
            </a:r>
            <a:r>
              <a:rPr lang="en-US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说完，哆啦</a:t>
            </a:r>
            <a:r>
              <a:rPr lang="en-US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200" b="1" kern="50" dirty="0">
                <a:latin typeface="楷体" panose="02010609060101010101" pitchFamily="49" charset="-122"/>
                <a:ea typeface="楷体" panose="02010609060101010101" pitchFamily="49" charset="-122"/>
              </a:rPr>
              <a:t>梦从百宝袋里拿出竹蜻蜓戴在我头上，我一下子飞到学校拿回了书！</a:t>
            </a:r>
            <a:endParaRPr lang="zh-CN" altLang="zh-CN" sz="2200" b="1" kern="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53023" y="708381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哆啦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A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梦用时光机帮“我”回到了过去，想象合理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53023" y="708381"/>
            <a:ext cx="0" cy="426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88455" y="3667837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492487" y="3667837"/>
            <a:ext cx="1872479" cy="896547"/>
            <a:chOff x="1879787" y="4876800"/>
            <a:chExt cx="2338645" cy="1165575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298174" y="488146"/>
            <a:ext cx="6774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接下来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的时间里，哆啦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梦用背书面包让我很快背会了语文课文和英语单词，用想象药丸让我战胜了自卑获得了自信，用遗忘棒让我忘记了伤心和痛苦，还用愿望枪了解爸爸妈妈的愿望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有哆啦</a:t>
            </a:r>
            <a:r>
              <a:rPr lang="en-US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梦在身边真是太好了！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z="2400" b="1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宝宝，快醒醒，你咋开着电视睡觉啊？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我一惊，醒了。电视里还在播放《哆啦</a:t>
            </a:r>
            <a:r>
              <a:rPr lang="en-US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</a:t>
            </a:r>
            <a:r>
              <a:rPr lang="zh-CN" altLang="zh-CN" sz="2400" b="1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梦》呢！</a:t>
            </a:r>
            <a:endParaRPr lang="zh-CN" altLang="zh-CN" sz="2400" b="1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53023" y="479335"/>
            <a:ext cx="1770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简写哆啦</a:t>
            </a:r>
            <a:r>
              <a:rPr lang="en-US" altLang="zh-CN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A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梦用自己的本领帮“我”做事，使文章详略得当，内容丰富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253023" y="708381"/>
            <a:ext cx="0" cy="426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253023" y="2359475"/>
            <a:ext cx="1770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照应开头，回到现实，使文章很完整。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6625" y="828320"/>
            <a:ext cx="267074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神笔马良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057" y="1597761"/>
            <a:ext cx="4009886" cy="3095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158064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247450" y="444080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80938" y="792168"/>
            <a:ext cx="42971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525194"/>
            <a:ext cx="6369114" cy="41362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结构完整：相遇</a:t>
            </a:r>
            <a:r>
              <a:rPr lang="en-US" alt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相处</a:t>
            </a:r>
            <a:r>
              <a:rPr lang="en-US" alt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告别。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能根据人物特点安排情节。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事件安排有层次，突显时间变化。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语言生动形象，恰当使用修辞手法。</a:t>
            </a:r>
            <a:endParaRPr lang="zh-CN" altLang="en-US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1052" y="763732"/>
            <a:ext cx="598217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080" y="1232986"/>
            <a:ext cx="77598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和皮皮鲁又来到了水星，水星上面有很大一片的海洋，海洋里许多在地球上看不到的生物。我和皮皮鲁就捉起来，准备带回地球，让人们参观，再试验一下能不能在地球养它们。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5486" y="2981738"/>
            <a:ext cx="1755948" cy="5337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5486" y="3515531"/>
            <a:ext cx="6601766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本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段的重点是在水星的海洋里捉生物，但是过程写得简略，应该详细写一下：怎么捉的？捉到了什么？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209" y="510329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评改范例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12761" y="490791"/>
            <a:ext cx="7093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下面是评改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前的段落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，看看有什么问题吗？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4552" y="2295074"/>
            <a:ext cx="8068355" cy="1785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r>
              <a:rPr lang="zh-CN" altLang="en-US" sz="2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我</a:t>
            </a:r>
            <a:r>
              <a:rPr lang="zh-CN" altLang="en-US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和皮皮鲁又来到了水星，水星上面有很大一片的海洋，海洋里许多在地球上看不到的生物。我和皮皮鲁就捉起来，</a:t>
            </a:r>
            <a:r>
              <a:rPr lang="zh-CN" altLang="en-US" sz="2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不一会儿，我们捉到了许多种类的叫不出名字的生物，这些生物颜色很鲜艳，形状很奇特。我们小心地把它们放进特制的航空桶里，</a:t>
            </a:r>
            <a:r>
              <a:rPr lang="zh-CN" altLang="en-US" sz="22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准备带回地球，让人们参观，再试验一下能不能在地球养它们。</a:t>
            </a:r>
            <a:endParaRPr lang="zh-CN" altLang="en-US" sz="22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89" y="1012872"/>
            <a:ext cx="7708324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和皮皮鲁又来到了水星，水星上面有很大一片的海洋，海洋里许多在地球上看不到的生物。我和皮皮鲁就捉起来，准备带回地球，让人们参观，再试验一下能不能在地球养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它们。</a:t>
            </a:r>
            <a:endParaRPr lang="zh-CN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0538" y="982094"/>
            <a:ext cx="399394" cy="107721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5158" y="2215946"/>
            <a:ext cx="399394" cy="1943360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评改后段落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65320" y="4144945"/>
            <a:ext cx="6413360" cy="830997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红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字部分详细叙述了作者和皮皮鲁捉海洋生物的过程和成果，让人觉得非常有趣。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1209" y="422797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</a:rPr>
              <a:t>评改范例</a:t>
            </a:r>
            <a:endParaRPr lang="zh-CN" altLang="en-US" sz="1800" b="1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37475" y="290188"/>
            <a:ext cx="6761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为什么这么修改。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23435" y="1045011"/>
            <a:ext cx="429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91278" y="1691342"/>
            <a:ext cx="53614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要结合人物特点安排情节。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要突显出人物和现实的连接。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要写一天的生活。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结构完整，最好能首尾呼应。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677478" y="1002090"/>
            <a:ext cx="47115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习作：</a:t>
            </a:r>
            <a:endParaRPr lang="en-US" altLang="zh-CN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过一天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" y="594824"/>
            <a:ext cx="2907797" cy="40224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7703840" y="3309563"/>
            <a:ext cx="1440160" cy="349587"/>
            <a:chOff x="7308304" y="3806519"/>
            <a:chExt cx="1440160" cy="34958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094" y="3821940"/>
              <a:ext cx="1438370" cy="3341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文本框 15">
              <a:hlinkClick r:id="rId3" action="ppaction://hlinksldjump"/>
            </p:cNvPr>
            <p:cNvSpPr txBox="1"/>
            <p:nvPr/>
          </p:nvSpPr>
          <p:spPr>
            <a:xfrm>
              <a:off x="7308304" y="3806519"/>
              <a:ext cx="108698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kumimoji="1" lang="zh-CN" altLang="en-US" sz="18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05630" y="3648035"/>
            <a:ext cx="1438370" cy="346249"/>
            <a:chOff x="7310094" y="4155926"/>
            <a:chExt cx="1438370" cy="346249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094" y="4163978"/>
              <a:ext cx="1438370" cy="3341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文本框 14">
              <a:hlinkClick r:id="rId4" action="ppaction://hlinksldjump"/>
            </p:cNvPr>
            <p:cNvSpPr txBox="1"/>
            <p:nvPr/>
          </p:nvSpPr>
          <p:spPr>
            <a:xfrm>
              <a:off x="7319179" y="4155926"/>
              <a:ext cx="108698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kumimoji="1" lang="zh-CN" altLang="en-US" sz="18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298007"/>
            <a:ext cx="1440160" cy="349587"/>
            <a:chOff x="7308304" y="3806519"/>
            <a:chExt cx="1440160" cy="3495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094" y="3821940"/>
              <a:ext cx="1438370" cy="3341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文本框 15"/>
            <p:cNvSpPr txBox="1"/>
            <p:nvPr/>
          </p:nvSpPr>
          <p:spPr>
            <a:xfrm>
              <a:off x="7308304" y="3806519"/>
              <a:ext cx="108698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kumimoji="1" lang="zh-CN" altLang="en-US" sz="18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98174" y="346526"/>
            <a:ext cx="8547652" cy="23267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我们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看过很多神话和童话，里面的人物有的本领高强、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爱憎分明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，如哪吒、葫芦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娃；有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的机智聪明、惩恶扬善，如神笔马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良；有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的美丽纯洁、温柔善良，如嫦娥、白雪公主。你了解他们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吗？喜欢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他们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吗？你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还喜欢哪些人物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呢？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如果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有机会和他们中的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某一位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过上一天，你会选择谁</a:t>
            </a:r>
            <a:r>
              <a:rPr lang="en-US" alt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你们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会一起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去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哪里？会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做些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什么？会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发生什么故事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呢？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8175" y="2970237"/>
            <a:ext cx="467959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把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自己的想法和小组同学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说一说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，再写下来。写完后，听听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同学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的意见，认真修改，最后誊写清楚</a:t>
            </a:r>
            <a:r>
              <a:rPr lang="zh-CN" altLang="en-US" sz="2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44217" y="1123122"/>
            <a:ext cx="76829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37930" y="1514062"/>
            <a:ext cx="555597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893904" y="1409631"/>
            <a:ext cx="186855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选取人物</a:t>
            </a:r>
            <a:endParaRPr lang="zh-CN" altLang="en-US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944217" y="2249557"/>
            <a:ext cx="7792279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37930" y="2603744"/>
            <a:ext cx="555597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46304" y="2293351"/>
            <a:ext cx="186855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写出事件</a:t>
            </a:r>
            <a:endParaRPr lang="zh-CN" altLang="en-US" sz="28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124" y="2603743"/>
            <a:ext cx="3505938" cy="2499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6673" y="1186755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童话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人物很亲切，神话人物很神奇，你会选择谁呢？他们又有哪些特点呢？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, 画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32" r="2773"/>
          <a:stretch>
            <a:fillRect/>
          </a:stretch>
        </p:blipFill>
        <p:spPr>
          <a:xfrm>
            <a:off x="762621" y="888047"/>
            <a:ext cx="2529588" cy="34359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37721" y="1518867"/>
            <a:ext cx="4474380" cy="25766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美丽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可爱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善良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和七个小矮人生活在一起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37721" y="669386"/>
            <a:ext cx="1868557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白雪公主</a:t>
            </a:r>
            <a:endParaRPr lang="zh-CN" altLang="en-US" sz="32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67e9e361-74d0-428f-b2e7-aab5ac621f2a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3448</Words>
  <Application>WPS 演示</Application>
  <PresentationFormat>全屏显示(16:9)</PresentationFormat>
  <Paragraphs>308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0" baseType="lpstr">
      <vt:lpstr>Arial</vt:lpstr>
      <vt:lpstr>宋体</vt:lpstr>
      <vt:lpstr>Wingdings</vt:lpstr>
      <vt:lpstr>黑体</vt:lpstr>
      <vt:lpstr>幼圆</vt:lpstr>
      <vt:lpstr>微软雅黑</vt:lpstr>
      <vt:lpstr>等线</vt:lpstr>
      <vt:lpstr>Calibri</vt:lpstr>
      <vt:lpstr>Arial Unicode MS</vt:lpstr>
      <vt:lpstr>楷体</vt:lpstr>
      <vt:lpstr>Times New Roman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164</cp:revision>
  <dcterms:created xsi:type="dcterms:W3CDTF">2020-01-30T03:27:00Z</dcterms:created>
  <dcterms:modified xsi:type="dcterms:W3CDTF">2022-11-30T07:32:35Z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EDFC129D310240D7BCF29DC189B2D912</vt:lpwstr>
  </property>
  <property fmtid="{D5CDD505-2E9C-101B-9397-08002B2CF9AE}" pid="3" name="KSOProductBuildVer">
    <vt:lpwstr>2052-11.1.0.12763</vt:lpwstr>
  </property>
</Properties>
</file>