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sldIdLst>
    <p:sldId id="257" r:id="rId4"/>
    <p:sldId id="256" r:id="rId5"/>
    <p:sldId id="258" r:id="rId6"/>
    <p:sldId id="259" r:id="rId7"/>
    <p:sldId id="260" r:id="rId8"/>
    <p:sldId id="287" r:id="rId9"/>
    <p:sldId id="261" r:id="rId10"/>
    <p:sldId id="264" r:id="rId11"/>
    <p:sldId id="262" r:id="rId12"/>
    <p:sldId id="265" r:id="rId13"/>
    <p:sldId id="266" r:id="rId14"/>
    <p:sldId id="267" r:id="rId15"/>
    <p:sldId id="268" r:id="rId16"/>
    <p:sldId id="283" r:id="rId17"/>
    <p:sldId id="269" r:id="rId18"/>
    <p:sldId id="278" r:id="rId19"/>
    <p:sldId id="286" r:id="rId20"/>
    <p:sldId id="279" r:id="rId21"/>
    <p:sldId id="280" r:id="rId22"/>
    <p:sldId id="271" r:id="rId23"/>
    <p:sldId id="272" r:id="rId24"/>
    <p:sldId id="273" r:id="rId25"/>
    <p:sldId id="274" r:id="rId26"/>
    <p:sldId id="275" r:id="rId27"/>
    <p:sldId id="277" r:id="rId2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微软雅黑" panose="020B0503020204020204" charset="-122"/>
      <p:regular r:id="rId34"/>
    </p:embeddedFont>
    <p:embeddedFont>
      <p:font typeface="汉语拼音" panose="020B0604020202020204" pitchFamily="34" charset="0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40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GIF"/><Relationship Id="rId6" Type="http://schemas.openxmlformats.org/officeDocument/2006/relationships/image" Target="../media/image11.png"/><Relationship Id="rId5" Type="http://schemas.openxmlformats.org/officeDocument/2006/relationships/hyperlink" Target="&#36164;&#26009;&#38142;&#25509;/&#35270;&#39057;/&#19971;&#24425;-&#35838;&#25991;&#26391;&#35835;-&#22235;&#19978;-17.&#29228;&#22825;&#37117;&#23792;.mp4" TargetMode="External"/><Relationship Id="rId4" Type="http://schemas.openxmlformats.org/officeDocument/2006/relationships/image" Target="../media/image10.emf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6779;.mp4" TargetMode="External"/><Relationship Id="rId8" Type="http://schemas.openxmlformats.org/officeDocument/2006/relationships/hyperlink" Target="&#36164;&#26009;&#38142;&#25509;/&#35270;&#39057;/&#24565;.mp4" TargetMode="External"/><Relationship Id="rId7" Type="http://schemas.openxmlformats.org/officeDocument/2006/relationships/hyperlink" Target="&#36164;&#26009;&#38142;&#25509;/&#35270;&#39057;/&#29492;.mp4" TargetMode="External"/><Relationship Id="rId6" Type="http://schemas.openxmlformats.org/officeDocument/2006/relationships/hyperlink" Target="&#36164;&#26009;&#38142;&#25509;/&#35270;&#39057;/&#25856;.mp4" TargetMode="External"/><Relationship Id="rId5" Type="http://schemas.openxmlformats.org/officeDocument/2006/relationships/hyperlink" Target="&#36164;&#26009;&#38142;&#25509;/&#35270;&#39057;/&#39076;.mp4" TargetMode="External"/><Relationship Id="rId4" Type="http://schemas.openxmlformats.org/officeDocument/2006/relationships/hyperlink" Target="&#36164;&#26009;&#38142;&#25509;/&#35270;&#39057;/&#38142;.mp4" TargetMode="External"/><Relationship Id="rId3" Type="http://schemas.openxmlformats.org/officeDocument/2006/relationships/image" Target="../media/image15.png"/><Relationship Id="rId2" Type="http://schemas.openxmlformats.org/officeDocument/2006/relationships/hyperlink" Target="&#36164;&#26009;&#38142;&#25509;/&#35270;&#39057;/&#32423;.mp4" TargetMode="External"/><Relationship Id="rId11" Type="http://schemas.openxmlformats.org/officeDocument/2006/relationships/slideLayout" Target="../slideLayouts/slideLayout1.xml"/><Relationship Id="rId10" Type="http://schemas.openxmlformats.org/officeDocument/2006/relationships/hyperlink" Target="&#36164;&#26009;&#38142;&#25509;/&#35270;&#39057;/&#21621;.mp4" TargetMode="Externa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979712" y="1347614"/>
            <a:ext cx="4968552" cy="93610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48"/>
          <p:cNvSpPr txBox="1"/>
          <p:nvPr/>
        </p:nvSpPr>
        <p:spPr>
          <a:xfrm>
            <a:off x="3230996" y="1203598"/>
            <a:ext cx="371726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爬天都峰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51720" y="1347614"/>
            <a:ext cx="1071495" cy="1000557"/>
            <a:chOff x="1683888" y="876657"/>
            <a:chExt cx="1021463" cy="9927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3" name="文本框 6"/>
            <p:cNvSpPr txBox="1"/>
            <p:nvPr/>
          </p:nvSpPr>
          <p:spPr>
            <a:xfrm>
              <a:off x="1796825" y="939979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091" y="1059582"/>
            <a:ext cx="8361200" cy="17731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这篇课文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</a:t>
            </a:r>
            <a:r>
              <a:rPr lang="zh-CN" altLang="en-US" sz="3000" u="sng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的顺序，写了</a:t>
            </a:r>
            <a:r>
              <a:rPr lang="en-US" altLang="zh-CN" sz="3000" u="sng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的事。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5776" y="2202071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假日里“我”和爸爸爬天都峰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0347" y="1324372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爬山前、爬山中、爬上峰顶后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1578154"/>
            <a:ext cx="792088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“我”开始不敢爬，最后爬上去了。课文是怎样把“我”爬山的过程写清楚的？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04" y="1311811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1" y="1635646"/>
            <a:ext cx="8532440" cy="1830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339502"/>
            <a:ext cx="180020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爬山前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5983" y="3885144"/>
            <a:ext cx="1420582" cy="584775"/>
          </a:xfrm>
          <a:prstGeom prst="rect">
            <a:avLst/>
          </a:prstGeom>
          <a:solidFill>
            <a:srgbClr val="F07474">
              <a:lumMod val="40000"/>
              <a:lumOff val="60000"/>
            </a:srgbClr>
          </a:solidFill>
        </p:spPr>
        <p:txBody>
          <a:bodyPr wrap="non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不敢爬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1691680" y="2463900"/>
            <a:ext cx="2102544" cy="5398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4773712" y="3039964"/>
            <a:ext cx="2102544" cy="539898"/>
          </a:xfrm>
          <a:prstGeom prst="rect">
            <a:avLst/>
          </a:prstGeom>
        </p:spPr>
      </p:pic>
      <p:sp>
        <p:nvSpPr>
          <p:cNvPr id="7" name="燕尾形箭头 6"/>
          <p:cNvSpPr/>
          <p:nvPr/>
        </p:nvSpPr>
        <p:spPr>
          <a:xfrm>
            <a:off x="4166440" y="3964779"/>
            <a:ext cx="636492" cy="403913"/>
          </a:xfrm>
          <a:prstGeom prst="notched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60437" y="3874347"/>
            <a:ext cx="1495092" cy="584775"/>
          </a:xfrm>
          <a:prstGeom prst="rect">
            <a:avLst/>
          </a:prstGeom>
          <a:solidFill>
            <a:srgbClr val="F07474">
              <a:lumMod val="40000"/>
              <a:lumOff val="6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rPr>
              <a:t>怎么想 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03848" y="230795"/>
            <a:ext cx="3364271" cy="1548867"/>
            <a:chOff x="3203848" y="230795"/>
            <a:chExt cx="3364271" cy="1548867"/>
          </a:xfrm>
        </p:grpSpPr>
        <p:sp>
          <p:nvSpPr>
            <p:cNvPr id="14" name="云形标注 13"/>
            <p:cNvSpPr/>
            <p:nvPr/>
          </p:nvSpPr>
          <p:spPr>
            <a:xfrm>
              <a:off x="3203848" y="230795"/>
              <a:ext cx="3364271" cy="1548867"/>
            </a:xfrm>
            <a:prstGeom prst="cloudCallout">
              <a:avLst>
                <a:gd name="adj1" fmla="val -27628"/>
                <a:gd name="adj2" fmla="val 6188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5"/>
            <p:cNvSpPr txBox="1"/>
            <p:nvPr/>
          </p:nvSpPr>
          <p:spPr>
            <a:xfrm>
              <a:off x="3483364" y="528174"/>
              <a:ext cx="3035891" cy="95410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 表现出“我”的畏难和害怕。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1763688" y="2211710"/>
            <a:ext cx="3010024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236296" y="2787774"/>
            <a:ext cx="1495499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43371" y="3363838"/>
            <a:ext cx="4372645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827584" y="3408590"/>
            <a:ext cx="936104" cy="83426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夸张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71550"/>
            <a:ext cx="8208912" cy="2711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 flipV="1">
            <a:off x="4729311" y="1275606"/>
            <a:ext cx="3416254" cy="72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1237" y="2931790"/>
            <a:ext cx="67670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24128" y="2427734"/>
            <a:ext cx="27363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55976" y="3487416"/>
            <a:ext cx="27363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29311" y="3935447"/>
            <a:ext cx="1832553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相互鼓励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4009768" y="4015082"/>
            <a:ext cx="636492" cy="403913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13392" y="3931191"/>
            <a:ext cx="1483531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怎么说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32053" y="15652"/>
            <a:ext cx="3035891" cy="1548867"/>
            <a:chOff x="1127205" y="139737"/>
            <a:chExt cx="3035891" cy="1548867"/>
          </a:xfrm>
        </p:grpSpPr>
        <p:sp>
          <p:nvSpPr>
            <p:cNvPr id="14" name="云形标注 13"/>
            <p:cNvSpPr/>
            <p:nvPr/>
          </p:nvSpPr>
          <p:spPr>
            <a:xfrm>
              <a:off x="1331640" y="139737"/>
              <a:ext cx="2736304" cy="1548867"/>
            </a:xfrm>
            <a:prstGeom prst="cloudCallout">
              <a:avLst>
                <a:gd name="adj1" fmla="val 45961"/>
                <a:gd name="adj2" fmla="val 36056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5"/>
            <p:cNvSpPr txBox="1"/>
            <p:nvPr/>
          </p:nvSpPr>
          <p:spPr>
            <a:xfrm>
              <a:off x="1127205" y="456166"/>
              <a:ext cx="3035891" cy="95410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语气既惊讶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又赞许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242790"/>
            <a:ext cx="4680520" cy="2677656"/>
          </a:xfrm>
          <a:prstGeom prst="rect">
            <a:avLst/>
          </a:prstGeom>
          <a:ln w="31750">
            <a:solidFill>
              <a:srgbClr val="FFC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，作者用了夸张的修辞手法写出了山的“高”和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“陡”；运用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心理描写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，写出了“我”的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胆怯；“我”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和老爷爷互相鼓励，运用了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语言描写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41458"/>
            <a:ext cx="2907752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526659"/>
            <a:ext cx="8892480" cy="126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339502"/>
            <a:ext cx="180020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山中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996596" y="1429147"/>
            <a:ext cx="799515" cy="80239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244408" y="1597512"/>
            <a:ext cx="792088" cy="64542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2040" y="3402270"/>
            <a:ext cx="1832553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奋力攀登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燕尾形箭头 6"/>
          <p:cNvSpPr/>
          <p:nvPr/>
        </p:nvSpPr>
        <p:spPr>
          <a:xfrm>
            <a:off x="4111852" y="3481905"/>
            <a:ext cx="636492" cy="403913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0097" y="3402271"/>
            <a:ext cx="158417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怎么做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4016" y="2231546"/>
            <a:ext cx="720080" cy="64542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05913" y="88288"/>
            <a:ext cx="3035891" cy="1548867"/>
            <a:chOff x="4805913" y="88288"/>
            <a:chExt cx="3035891" cy="1548867"/>
          </a:xfrm>
        </p:grpSpPr>
        <p:sp>
          <p:nvSpPr>
            <p:cNvPr id="10" name="云形标注 9"/>
            <p:cNvSpPr/>
            <p:nvPr/>
          </p:nvSpPr>
          <p:spPr>
            <a:xfrm>
              <a:off x="5010348" y="88288"/>
              <a:ext cx="2736304" cy="1548867"/>
            </a:xfrm>
            <a:prstGeom prst="cloudCallout">
              <a:avLst>
                <a:gd name="adj1" fmla="val -37234"/>
                <a:gd name="adj2" fmla="val 3667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5"/>
            <p:cNvSpPr txBox="1"/>
            <p:nvPr/>
          </p:nvSpPr>
          <p:spPr>
            <a:xfrm>
              <a:off x="4805913" y="404717"/>
              <a:ext cx="3035891" cy="95410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边读边想象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爬山的姿态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23728" y="2615209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</a:t>
            </a:r>
            <a:endParaRPr lang="zh-CN" altLang="en-US" sz="24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012016" y="2399381"/>
            <a:ext cx="936104" cy="83426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比喻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7946" y="942969"/>
            <a:ext cx="4896544" cy="3194721"/>
          </a:xfrm>
          <a:prstGeom prst="rect">
            <a:avLst/>
          </a:prstGeom>
          <a:ln w="31750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爬山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，抓住“我”的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动作和样子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来写，“奋力”“手脚并用”表现出“我”爬山的艰难和奋力攀登、勇往直前的精神；“一会儿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一会儿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将奋力攀登天都峰的“我”比作“小猴子”，写出了“我”爬天都峰时的样子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628" y="942969"/>
            <a:ext cx="2508835" cy="3194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505187"/>
            <a:ext cx="777686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”和老爷爷登上峰顶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后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，又有怎样的对话呢？拿起课本，小组内分角色和旁白朗读这段话，并谈谈你的感受。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0490" y="1073139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" t="3799" r="7117" b="61821"/>
          <a:stretch>
            <a:fillRect/>
          </a:stretch>
        </p:blipFill>
        <p:spPr bwMode="auto">
          <a:xfrm>
            <a:off x="1618134" y="771550"/>
            <a:ext cx="6120680" cy="332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连接符 1"/>
          <p:cNvCxnSpPr/>
          <p:nvPr/>
        </p:nvCxnSpPr>
        <p:spPr>
          <a:xfrm flipV="1">
            <a:off x="1979712" y="2041270"/>
            <a:ext cx="5347642" cy="72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084168" y="1688490"/>
            <a:ext cx="125271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30810" y="2793837"/>
            <a:ext cx="491559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979712" y="3181608"/>
            <a:ext cx="20162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827679" y="4344075"/>
            <a:ext cx="1832553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相互致谢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燕尾形箭头 6"/>
          <p:cNvSpPr/>
          <p:nvPr/>
        </p:nvSpPr>
        <p:spPr>
          <a:xfrm>
            <a:off x="4067944" y="4423710"/>
            <a:ext cx="636492" cy="403913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1760" y="4315332"/>
            <a:ext cx="1499794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怎么说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76322"/>
            <a:ext cx="2304256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爬上峰顶后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79712" y="2432490"/>
            <a:ext cx="125271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99542"/>
            <a:ext cx="6064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学完课文后，你有什么收获？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707654"/>
            <a:ext cx="73448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要把一件事写清楚，我们要按照顺序来写。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我们还可以把怎么想、怎么说、怎么做的都写下来，把事情的整个过程写得很细致。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0" y="404422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DOWS7\Desktop\千图网_春游之卡通男孩爬山PNG素材_图片编号34094425\预览图_千图网_编号34094425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550"/>
            <a:ext cx="352839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851920" y="1185750"/>
            <a:ext cx="45365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你有过爬山的经历吗？你在爬山时遇到过哪些好玩的事情呢？跟大家一起分享吧。</a:t>
            </a:r>
            <a:endParaRPr lang="zh-CN" altLang="en-US" sz="3000" b="1" dirty="0"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634580" y="1893379"/>
            <a:ext cx="598263" cy="2000937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爬天都峰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505967" y="1734076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830798" y="1511158"/>
            <a:ext cx="210124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爬山前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5148064" y="1086004"/>
            <a:ext cx="236372" cy="1248187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5045139" y="2719460"/>
            <a:ext cx="442222" cy="242316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508104" y="1066840"/>
            <a:ext cx="1944216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ctr" defTabSz="685800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不敢爬山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0798" y="2579008"/>
            <a:ext cx="2101242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山中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2156" y="3632706"/>
            <a:ext cx="2081255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爬上峰顶后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8104" y="1878092"/>
            <a:ext cx="1944216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ctr" defTabSz="685800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互相鼓励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08104" y="2579008"/>
            <a:ext cx="1944216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ctr" defTabSz="685800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奋力攀登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8104" y="3604809"/>
            <a:ext cx="1944216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ctr" defTabSz="685800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相互致谢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5065487" y="3745261"/>
            <a:ext cx="442222" cy="242316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9775" y="1131590"/>
            <a:ext cx="7416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课文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描写了在假日，“我”和爸爸去爬天都峰，路遇一位素不相识的老大爷，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“我们”（        ），克服（        ）的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困难，终于一起爬上了天都峰。课文向人们揭示了在困难面前，要有战胜困难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的（          ）；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在与人相处的过程中，要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善于（        ）、（        ）、（        ）的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2284" y="199568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互相鼓励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70175" y="19911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山高路陡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01117" y="285978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勇气和信心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0294" y="32873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互相学习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5289" y="36842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互相鼓励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57414" y="36823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共同进步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934" y="2150188"/>
            <a:ext cx="7908272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张小红同学（    ）学习成绩很好，但身体非常弱。 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我正在看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着书，（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听见有人在叫我的名字。 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中华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健儿（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不负重望，在奥运赛场上取得了金牌大丰收。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875" y="984148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一、选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填空。 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99089" y="2799404"/>
            <a:ext cx="1157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2206" y="3347346"/>
            <a:ext cx="1157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7544" y="2267346"/>
            <a:ext cx="1157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27580" y="1545642"/>
            <a:ext cx="3096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果然  忽然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222989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92925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76" y="212989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5890" y="843558"/>
            <a:ext cx="5256584" cy="5863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、给多音字选择正确的读音。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4740" y="1708785"/>
            <a:ext cx="4302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xiāng</a:t>
            </a:r>
            <a:r>
              <a:rPr lang="en-US" altLang="zh-CN" sz="32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      </a:t>
            </a:r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xiàng</a:t>
            </a:r>
            <a:endParaRPr lang="en-US" altLang="zh-CN" sz="3200" b="1" dirty="0" smtClean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688" y="2571750"/>
            <a:ext cx="560749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照相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)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相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2992" y="3425944"/>
            <a:ext cx="1081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xiàng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4764" y="3425944"/>
            <a:ext cx="1081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xiāng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02632" y="2585680"/>
            <a:ext cx="1081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xiāng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98815" y="2571710"/>
            <a:ext cx="1081405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xiàng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 defTabSz="685800"/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99975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三、根据课文内容填空。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1417" y="1262246"/>
            <a:ext cx="71287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爬之前，望着又高又陡的天都峰，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“我”（        ） 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了（    ）的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心理；在与老爷爷相遇并交谈后，“我”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受到（    ），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有了爬向峰顶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的（    ）；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最后“我”克服重重困难，奋力爬上了天都峰顶，此时，“我”既兴奋又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1577" y="16832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缺乏自信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77121" y="16832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畏惧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1496" y="252053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9969" y="24986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7117" y="1563638"/>
            <a:ext cx="7272808" cy="1273358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你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有没有相似的经历呢？课后跟同学交流一番吧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587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85355" y="26298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4997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7984" y="656829"/>
            <a:ext cx="4536504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天都峰位于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黄山东南，西对莲花峰，东连钵盂峰，与光明顶、莲花峰并称三大黄山主峰，为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大峰之一，海拔</a:t>
            </a:r>
            <a:r>
              <a:rPr lang="en-US" altLang="zh-CN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1810</a:t>
            </a:r>
            <a:r>
              <a:rPr lang="zh-CN" altLang="en-US" sz="2800" b="1" dirty="0">
                <a:solidFill>
                  <a:prstClr val="black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米。古称“群仙所都”，意为天上都会，故取名“天都峰”。</a:t>
            </a:r>
            <a:endParaRPr lang="zh-CN" altLang="en-US" sz="2800" b="1" dirty="0">
              <a:solidFill>
                <a:prstClr val="black"/>
              </a:solidFill>
              <a:effectLst>
                <a:outerShdw blurRad="50800" dist="50800" dir="5400000" sx="1000" sy="1000" algn="ctr" rotWithShape="0">
                  <a:srgbClr val="000000">
                    <a:alpha val="99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19672" y="919371"/>
            <a:ext cx="1646494" cy="644267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天都峰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å¤©é½å³° 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3" y="1981898"/>
            <a:ext cx="3612121" cy="20300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9792" y="980142"/>
            <a:ext cx="6226533" cy="4083546"/>
            <a:chOff x="2970194" y="980142"/>
            <a:chExt cx="6226533" cy="408354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0194" y="980142"/>
              <a:ext cx="3183554" cy="4083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64"/>
            <a:stretch>
              <a:fillRect/>
            </a:stretch>
          </p:blipFill>
          <p:spPr bwMode="auto">
            <a:xfrm>
              <a:off x="6012160" y="980142"/>
              <a:ext cx="3184567" cy="4083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4"/>
          <p:cNvSpPr txBox="1"/>
          <p:nvPr/>
        </p:nvSpPr>
        <p:spPr>
          <a:xfrm>
            <a:off x="395536" y="1559570"/>
            <a:ext cx="22394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6065" y="132903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21" y="286991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5" action="ppaction://hlinkfile"/>
          </p:cNvPr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461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3203848" y="555526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11795" y="120560"/>
            <a:ext cx="1059582" cy="105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275606"/>
            <a:ext cx="7632848" cy="293926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defTabSz="685800">
              <a:lnSpc>
                <a:spcPct val="250000"/>
              </a:lnSpc>
            </a:pP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 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铁 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链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爬</a:t>
            </a:r>
            <a:endParaRPr lang="en-US" altLang="zh-CN" sz="37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250000"/>
              </a:lnSpc>
            </a:pP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 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en-US" altLang="zh-CN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辫</a:t>
            </a:r>
            <a:r>
              <a:rPr lang="zh-CN" altLang="en-US" sz="3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子     笑</a:t>
            </a:r>
            <a:r>
              <a:rPr lang="zh-CN" altLang="en-US" sz="3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呵呵</a:t>
            </a:r>
            <a:endParaRPr lang="zh-CN" altLang="en-US" sz="3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2532" y="1275606"/>
            <a:ext cx="11454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jí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1348" y="1275606"/>
            <a:ext cx="165282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liàn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275605"/>
            <a:ext cx="11454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pān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3688" y="2727697"/>
            <a:ext cx="11454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xiàng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4632" y="2727697"/>
            <a:ext cx="11454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biàn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6960" y="2727696"/>
            <a:ext cx="11454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hē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211731"/>
            <a:ext cx="431626" cy="558077"/>
          </a:xfrm>
          <a:prstGeom prst="rect">
            <a:avLst/>
          </a:prstGeom>
        </p:spPr>
      </p:pic>
      <p:sp>
        <p:nvSpPr>
          <p:cNvPr id="15" name="文本框 15"/>
          <p:cNvSpPr txBox="1"/>
          <p:nvPr/>
        </p:nvSpPr>
        <p:spPr>
          <a:xfrm>
            <a:off x="657820" y="123478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55576" y="2787774"/>
            <a:ext cx="2952328" cy="1152128"/>
            <a:chOff x="755576" y="2715766"/>
            <a:chExt cx="2952328" cy="1152128"/>
          </a:xfrm>
        </p:grpSpPr>
        <p:sp>
          <p:nvSpPr>
            <p:cNvPr id="31" name="云形 30"/>
            <p:cNvSpPr/>
            <p:nvPr/>
          </p:nvSpPr>
          <p:spPr>
            <a:xfrm>
              <a:off x="827584" y="2715766"/>
              <a:ext cx="2808312" cy="115212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755576" y="2912947"/>
              <a:ext cx="2952328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相信  相对</a:t>
              </a:r>
              <a:endPara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97275" y="2787774"/>
            <a:ext cx="2979181" cy="1152128"/>
            <a:chOff x="5697275" y="2715766"/>
            <a:chExt cx="2979181" cy="1152128"/>
          </a:xfrm>
        </p:grpSpPr>
        <p:sp>
          <p:nvSpPr>
            <p:cNvPr id="32" name="云形 31"/>
            <p:cNvSpPr/>
            <p:nvPr/>
          </p:nvSpPr>
          <p:spPr>
            <a:xfrm>
              <a:off x="5697275" y="2715766"/>
              <a:ext cx="2808312" cy="1152128"/>
            </a:xfrm>
            <a:prstGeom prst="cloud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796136" y="2912947"/>
              <a:ext cx="28803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照相  相片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584841" y="1994894"/>
            <a:ext cx="153919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xiāng</a:t>
            </a:r>
            <a:endParaRPr lang="en-US" altLang="zh-CN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399053" y="2010058"/>
            <a:ext cx="134129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xiàng</a:t>
            </a:r>
            <a:endParaRPr lang="en-US" altLang="zh-CN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257115" y="1059582"/>
            <a:ext cx="1152128" cy="1146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7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en-US" altLang="zh-CN" sz="7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左右箭头 32"/>
          <p:cNvSpPr/>
          <p:nvPr/>
        </p:nvSpPr>
        <p:spPr>
          <a:xfrm>
            <a:off x="3707904" y="2027861"/>
            <a:ext cx="2160240" cy="543889"/>
          </a:xfrm>
          <a:prstGeom prst="left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5"/>
          <p:cNvSpPr txBox="1"/>
          <p:nvPr/>
        </p:nvSpPr>
        <p:spPr>
          <a:xfrm>
            <a:off x="3635896" y="269235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64"/>
          <p:cNvSpPr txBox="1"/>
          <p:nvPr/>
        </p:nvSpPr>
        <p:spPr>
          <a:xfrm>
            <a:off x="4923617" y="3303535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辫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7"/>
          <p:cNvGrpSpPr/>
          <p:nvPr/>
        </p:nvGrpSpPr>
        <p:grpSpPr>
          <a:xfrm>
            <a:off x="4837639" y="3313874"/>
            <a:ext cx="1029163" cy="1085656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1" name="组合 7"/>
          <p:cNvGrpSpPr/>
          <p:nvPr/>
        </p:nvGrpSpPr>
        <p:grpSpPr>
          <a:xfrm>
            <a:off x="3327055" y="3308159"/>
            <a:ext cx="1029163" cy="1085656"/>
            <a:chOff x="2437" y="2032"/>
            <a:chExt cx="1244" cy="1264"/>
          </a:xfrm>
        </p:grpSpPr>
        <p:sp>
          <p:nvSpPr>
            <p:cNvPr id="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5" name="文本框 64"/>
          <p:cNvSpPr txBox="1"/>
          <p:nvPr/>
        </p:nvSpPr>
        <p:spPr>
          <a:xfrm>
            <a:off x="3343042" y="3262356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55679" y="1260698"/>
            <a:ext cx="1029163" cy="1088572"/>
            <a:chOff x="2437" y="2032"/>
            <a:chExt cx="1244" cy="1264"/>
          </a:xfrm>
        </p:grpSpPr>
        <p:sp>
          <p:nvSpPr>
            <p:cNvPr id="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1" name="文本框 64"/>
          <p:cNvSpPr txBox="1"/>
          <p:nvPr/>
        </p:nvSpPr>
        <p:spPr>
          <a:xfrm>
            <a:off x="879759" y="122630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7"/>
          <p:cNvGrpSpPr/>
          <p:nvPr/>
        </p:nvGrpSpPr>
        <p:grpSpPr>
          <a:xfrm>
            <a:off x="2521868" y="1255323"/>
            <a:ext cx="1029163" cy="1085656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5" name="文本框 64"/>
          <p:cNvSpPr txBox="1"/>
          <p:nvPr/>
        </p:nvSpPr>
        <p:spPr>
          <a:xfrm>
            <a:off x="2537855" y="120359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链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072343" y="1261261"/>
            <a:ext cx="1029163" cy="1088572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616732" y="125011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文本框 64"/>
          <p:cNvSpPr txBox="1"/>
          <p:nvPr/>
        </p:nvSpPr>
        <p:spPr>
          <a:xfrm>
            <a:off x="5647212" y="120359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64"/>
          <p:cNvSpPr txBox="1"/>
          <p:nvPr/>
        </p:nvSpPr>
        <p:spPr>
          <a:xfrm>
            <a:off x="4053293" y="121222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7"/>
          <p:cNvGrpSpPr/>
          <p:nvPr/>
        </p:nvGrpSpPr>
        <p:grpSpPr>
          <a:xfrm>
            <a:off x="1732081" y="3307102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1" name="文本框 64"/>
          <p:cNvSpPr txBox="1"/>
          <p:nvPr/>
        </p:nvSpPr>
        <p:spPr>
          <a:xfrm>
            <a:off x="1762561" y="329368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6579801" y="330413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呵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7"/>
          <p:cNvGrpSpPr/>
          <p:nvPr/>
        </p:nvGrpSpPr>
        <p:grpSpPr>
          <a:xfrm>
            <a:off x="6493823" y="3314472"/>
            <a:ext cx="1029163" cy="1085656"/>
            <a:chOff x="2437" y="2032"/>
            <a:chExt cx="1244" cy="1264"/>
          </a:xfrm>
        </p:grpSpPr>
        <p:sp>
          <p:nvSpPr>
            <p:cNvPr id="9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15"/>
          <p:cNvSpPr txBox="1"/>
          <p:nvPr/>
        </p:nvSpPr>
        <p:spPr>
          <a:xfrm>
            <a:off x="683568" y="95783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" y="95783"/>
            <a:ext cx="864096" cy="819783"/>
          </a:xfrm>
          <a:prstGeom prst="rect">
            <a:avLst/>
          </a:prstGeom>
        </p:spPr>
      </p:pic>
      <p:pic>
        <p:nvPicPr>
          <p:cNvPr id="68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707" y="235572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002" y="234650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477" y="234650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280" y="233728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38" y="440752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89" y="439623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58" y="440456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371" y="441379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拼音开关"/>
          <p:cNvGrpSpPr/>
          <p:nvPr/>
        </p:nvGrpSpPr>
        <p:grpSpPr>
          <a:xfrm>
            <a:off x="7585217" y="1457538"/>
            <a:ext cx="1276472" cy="576064"/>
            <a:chOff x="7236296" y="555526"/>
            <a:chExt cx="1276472" cy="576064"/>
          </a:xfrm>
        </p:grpSpPr>
        <p:sp>
          <p:nvSpPr>
            <p:cNvPr id="59" name="椭圆 58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2631148" y="730455"/>
            <a:ext cx="9060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liàn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166667" y="718775"/>
            <a:ext cx="45300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jí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053293" y="689935"/>
            <a:ext cx="104904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chàn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754222" y="692896"/>
            <a:ext cx="9060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pān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882992" y="2787774"/>
            <a:ext cx="9060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hóu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3379519" y="2788831"/>
            <a:ext cx="104846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niàn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32040" y="2794823"/>
            <a:ext cx="104846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biàn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691887" y="2794823"/>
            <a:ext cx="104846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hē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4" grpId="0"/>
      <p:bldP spid="104" grpId="1"/>
      <p:bldP spid="105" grpId="0"/>
      <p:bldP spid="105" grpId="1"/>
      <p:bldP spid="106" grpId="0"/>
      <p:bldP spid="10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2925" y="1419622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默读课文，抓住关键词句梳理课文内容。回答：</a:t>
            </a:r>
            <a:r>
              <a:rPr lang="zh-CN" altLang="en-US" sz="3200" b="1" dirty="0">
                <a:latin typeface="宋体" panose="02010600030101010101" pitchFamily="2" charset="-122"/>
              </a:rPr>
              <a:t>课文写了一件什么事，是按照什么顺序写的？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157" y="294997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92925" y="26298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06" y="294997"/>
            <a:ext cx="450000" cy="559756"/>
          </a:xfrm>
          <a:prstGeom prst="rect">
            <a:avLst/>
          </a:prstGeom>
        </p:spPr>
      </p:pic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3277" y="12756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467544" y="94903"/>
            <a:ext cx="8436050" cy="4968552"/>
            <a:chOff x="2987824" y="267494"/>
            <a:chExt cx="6408712" cy="3384376"/>
          </a:xfrm>
        </p:grpSpPr>
        <p:pic>
          <p:nvPicPr>
            <p:cNvPr id="3" name="图片 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2" t="5202" r="6522" b="28999"/>
            <a:stretch>
              <a:fillRect/>
            </a:stretch>
          </p:blipFill>
          <p:spPr bwMode="auto">
            <a:xfrm>
              <a:off x="2987824" y="267494"/>
              <a:ext cx="3168352" cy="3384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4" t="3799" r="7117" b="61821"/>
            <a:stretch>
              <a:fillRect/>
            </a:stretch>
          </p:blipFill>
          <p:spPr bwMode="auto">
            <a:xfrm>
              <a:off x="6156176" y="276225"/>
              <a:ext cx="3240360" cy="1768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" name="直接连接符 4"/>
          <p:cNvCxnSpPr/>
          <p:nvPr/>
        </p:nvCxnSpPr>
        <p:spPr>
          <a:xfrm flipV="1">
            <a:off x="1196338" y="1745752"/>
            <a:ext cx="1615823" cy="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15816" y="2283720"/>
            <a:ext cx="72008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96338" y="4083918"/>
            <a:ext cx="1215422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96338" y="4659982"/>
            <a:ext cx="2223534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65409" y="4948014"/>
            <a:ext cx="1446351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07952" y="1131590"/>
            <a:ext cx="3864048" cy="260714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136248" y="1628494"/>
            <a:ext cx="504056" cy="132970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爬山前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话气泡: 圆角矩形 14"/>
          <p:cNvSpPr/>
          <p:nvPr/>
        </p:nvSpPr>
        <p:spPr>
          <a:xfrm>
            <a:off x="136079" y="3615670"/>
            <a:ext cx="479842" cy="149541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9FA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爬山中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12796" y="166910"/>
            <a:ext cx="3945193" cy="2400647"/>
          </a:xfrm>
          <a:prstGeom prst="rect">
            <a:avLst/>
          </a:prstGeom>
          <a:noFill/>
          <a:ln w="254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0" name="对话气泡: 圆角矩形 14"/>
          <p:cNvSpPr/>
          <p:nvPr/>
        </p:nvSpPr>
        <p:spPr>
          <a:xfrm>
            <a:off x="5639962" y="2703664"/>
            <a:ext cx="231641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zh-CN" altLang="en-US" sz="2800" b="1" kern="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上峰顶后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722933" y="1131590"/>
            <a:ext cx="330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1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712143" y="1419622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2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725049" y="2289284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E60012"/>
                </a:solidFill>
                <a:latin typeface="宋体" panose="02010600030101010101" pitchFamily="2" charset="-122"/>
              </a:rPr>
              <a:t>3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713520" y="2596133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4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730536" y="3436079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E60012"/>
                </a:solidFill>
                <a:latin typeface="宋体" panose="02010600030101010101" pitchFamily="2" charset="-122"/>
              </a:rPr>
              <a:t>5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731193" y="3738736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6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731193" y="4357856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7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4390" y="3807774"/>
            <a:ext cx="3877609" cy="1255682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4860032" y="195486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8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文本框 7"/>
          <p:cNvSpPr txBox="1">
            <a:spLocks noChangeArrowheads="1"/>
          </p:cNvSpPr>
          <p:nvPr/>
        </p:nvSpPr>
        <p:spPr bwMode="auto">
          <a:xfrm>
            <a:off x="4860032" y="1373962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E60012"/>
                </a:solidFill>
                <a:latin typeface="宋体" panose="02010600030101010101" pitchFamily="2" charset="-122"/>
              </a:rPr>
              <a:t>9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文本框 7"/>
          <p:cNvSpPr txBox="1">
            <a:spLocks noChangeArrowheads="1"/>
          </p:cNvSpPr>
          <p:nvPr/>
        </p:nvSpPr>
        <p:spPr bwMode="auto">
          <a:xfrm>
            <a:off x="4735066" y="1948294"/>
            <a:ext cx="5388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E60012"/>
                </a:solidFill>
                <a:latin typeface="宋体" panose="02010600030101010101" pitchFamily="2" charset="-122"/>
              </a:rPr>
              <a:t>10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025132" y="483518"/>
            <a:ext cx="94080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8" grpId="0" animBg="1"/>
    </p:bldLst>
  </p:timing>
</p:sld>
</file>

<file path=ppt/tags/tag1.xml><?xml version="1.0" encoding="utf-8"?>
<p:tagLst xmlns:p="http://schemas.openxmlformats.org/presentationml/2006/main">
  <p:tag name="KSO_WPP_MARK_KEY" val="eb1deeaa-7a2b-48ae-883b-f3c6f7c82504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1557</Words>
  <Application>WPS 演示</Application>
  <PresentationFormat>全屏显示(16:9)</PresentationFormat>
  <Paragraphs>253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汉语拼音</vt:lpstr>
      <vt:lpstr>Kaiti SC</vt:lpstr>
      <vt:lpstr>Calibri</vt:lpstr>
      <vt:lpstr>Arial Unicode MS</vt:lpstr>
      <vt:lpstr>Tahoma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64</cp:revision>
  <dcterms:created xsi:type="dcterms:W3CDTF">2021-04-08T03:56:00Z</dcterms:created>
  <dcterms:modified xsi:type="dcterms:W3CDTF">2022-11-30T10:43:06Z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5D480A921758482FADE107C5BD2FFB35</vt:lpwstr>
  </property>
  <property fmtid="{D5CDD505-2E9C-101B-9397-08002B2CF9AE}" pid="3" name="KSOProductBuildVer">
    <vt:lpwstr>2052-11.1.0.12763</vt:lpwstr>
  </property>
</Properties>
</file>