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media/image43.svg" ContentType="image/svg+xml"/>
  <Override PartName="/ppt/media/image45.svg" ContentType="image/svg+xml"/>
  <Override PartName="/ppt/media/image47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5"/>
  </p:notesMasterIdLst>
  <p:sldIdLst>
    <p:sldId id="256" r:id="rId3"/>
    <p:sldId id="1564" r:id="rId4"/>
    <p:sldId id="263" r:id="rId5"/>
    <p:sldId id="1410" r:id="rId6"/>
    <p:sldId id="1572" r:id="rId7"/>
    <p:sldId id="1593" r:id="rId8"/>
    <p:sldId id="1411" r:id="rId9"/>
    <p:sldId id="1573" r:id="rId10"/>
    <p:sldId id="1575" r:id="rId11"/>
    <p:sldId id="1576" r:id="rId12"/>
    <p:sldId id="1577" r:id="rId13"/>
    <p:sldId id="1551" r:id="rId14"/>
    <p:sldId id="1580" r:id="rId15"/>
    <p:sldId id="1582" r:id="rId16"/>
    <p:sldId id="1590" r:id="rId17"/>
    <p:sldId id="1592" r:id="rId18"/>
    <p:sldId id="1544" r:id="rId19"/>
    <p:sldId id="1586" r:id="rId20"/>
    <p:sldId id="1524" r:id="rId21"/>
    <p:sldId id="1589" r:id="rId22"/>
    <p:sldId id="1594" r:id="rId23"/>
    <p:sldId id="1530" r:id="rId24"/>
    <p:sldId id="1529" r:id="rId25"/>
    <p:sldId id="1433" r:id="rId26"/>
    <p:sldId id="1432" r:id="rId27"/>
    <p:sldId id="1394" r:id="rId28"/>
    <p:sldId id="1556" r:id="rId29"/>
    <p:sldId id="1557" r:id="rId30"/>
    <p:sldId id="1558" r:id="rId31"/>
    <p:sldId id="1490" r:id="rId32"/>
    <p:sldId id="1491" r:id="rId33"/>
    <p:sldId id="1492" r:id="rId34"/>
    <p:sldId id="301" r:id="rId35"/>
    <p:sldId id="1533" r:id="rId36"/>
    <p:sldId id="1519" r:id="rId37"/>
    <p:sldId id="1494" r:id="rId38"/>
    <p:sldId id="1495" r:id="rId39"/>
    <p:sldId id="1496" r:id="rId40"/>
    <p:sldId id="1497" r:id="rId41"/>
    <p:sldId id="1498" r:id="rId42"/>
    <p:sldId id="1499" r:id="rId43"/>
    <p:sldId id="1595" r:id="rId44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9"/>
    </p:embeddedFont>
    <p:embeddedFont>
      <p:font typeface="幼圆" panose="02010509060101010101" pitchFamily="49" charset="-122"/>
      <p:regular r:id="rId50"/>
    </p:embeddedFont>
    <p:embeddedFont>
      <p:font typeface="楷体" panose="02010609060101010101" pitchFamily="49" charset="-122"/>
      <p:regular r:id="rId51"/>
    </p:embeddedFont>
    <p:embeddedFont>
      <p:font typeface="等线" panose="02010600030101010101" charset="-122"/>
      <p:regular r:id="rId52"/>
    </p:embeddedFont>
    <p:embeddedFont>
      <p:font typeface="Calibri" panose="020F0502020204030204" charset="0"/>
      <p:regular r:id="rId53"/>
      <p:bold r:id="rId54"/>
      <p:italic r:id="rId55"/>
      <p:boldItalic r:id="rId56"/>
    </p:embeddedFont>
  </p:embeddedFontLst>
  <p:custDataLst>
    <p:tags r:id="rId5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F31"/>
    <a:srgbClr val="F2DD7D"/>
    <a:srgbClr val="BEB065"/>
    <a:srgbClr val="3B889C"/>
    <a:srgbClr val="80CEC9"/>
    <a:srgbClr val="F58089"/>
    <a:srgbClr val="3D8CA0"/>
    <a:srgbClr val="D22230"/>
    <a:srgbClr val="FFFFFF"/>
    <a:srgbClr val="FAC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7" Type="http://schemas.openxmlformats.org/officeDocument/2006/relationships/tags" Target="tags/tag1.xml"/><Relationship Id="rId56" Type="http://schemas.openxmlformats.org/officeDocument/2006/relationships/font" Target="fonts/font8.fntdata"/><Relationship Id="rId55" Type="http://schemas.openxmlformats.org/officeDocument/2006/relationships/font" Target="fonts/font7.fntdata"/><Relationship Id="rId54" Type="http://schemas.openxmlformats.org/officeDocument/2006/relationships/font" Target="fonts/font6.fntdata"/><Relationship Id="rId53" Type="http://schemas.openxmlformats.org/officeDocument/2006/relationships/font" Target="fonts/font5.fntdata"/><Relationship Id="rId52" Type="http://schemas.openxmlformats.org/officeDocument/2006/relationships/font" Target="fonts/font4.fntdata"/><Relationship Id="rId51" Type="http://schemas.openxmlformats.org/officeDocument/2006/relationships/font" Target="fonts/font3.fntdata"/><Relationship Id="rId50" Type="http://schemas.openxmlformats.org/officeDocument/2006/relationships/font" Target="fonts/font2.fntdata"/><Relationship Id="rId5" Type="http://schemas.openxmlformats.org/officeDocument/2006/relationships/slide" Target="slides/slide3.xml"/><Relationship Id="rId49" Type="http://schemas.openxmlformats.org/officeDocument/2006/relationships/font" Target="fonts/font1.fntdata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notesMaster" Target="notesMasters/notesMaster1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Relationship Id="rId3" Type="http://schemas.openxmlformats.org/officeDocument/2006/relationships/image" Target="../media/image44.png"/><Relationship Id="rId2" Type="http://schemas.openxmlformats.org/officeDocument/2006/relationships/image" Target="../media/image43.svg"/><Relationship Id="rId1" Type="http://schemas.openxmlformats.org/officeDocument/2006/relationships/image" Target="../media/image42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Relationship Id="rId3" Type="http://schemas.openxmlformats.org/officeDocument/2006/relationships/image" Target="../media/image44.png"/><Relationship Id="rId2" Type="http://schemas.openxmlformats.org/officeDocument/2006/relationships/image" Target="../media/image43.svg"/><Relationship Id="rId1" Type="http://schemas.openxmlformats.org/officeDocument/2006/relationships/image" Target="../media/image4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altLang="en-US" b="1" dirty="0">
              <a:latin typeface="黑体" panose="02010609060101010101" pitchFamily="49" charset="-122"/>
              <a:ea typeface="黑体" panose="02010609060101010101" pitchFamily="49" charset="-122"/>
            </a:rPr>
            <a:t>结构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完整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文章分为开头、中间、结尾三部分，开头扣题，中间叙述事情的经过，结尾照应开头写感受，突出中心，文章结构很完整。</a:t>
          </a: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alt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条理</a:t>
          </a:r>
          <a:r>
            <a:rPr lang="zh-CN" altLang="en-US" b="1" dirty="0">
              <a:latin typeface="黑体" panose="02010609060101010101" pitchFamily="49" charset="-122"/>
              <a:ea typeface="黑体" panose="02010609060101010101" pitchFamily="49" charset="-122"/>
            </a:rPr>
            <a:t>清楚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作者能够分段叙述外号的来历，外号给“我”带来的烦恼，层次分明，条理清楚。</a:t>
          </a: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描写具体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文章用语言描写，把体育课上和美术课上绰号给“我”带来的烦恼写得活灵活现，读后给人留下深刻印象。</a:t>
          </a: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"/>
    <dgm:cxn modelId="{720BF256-4849-4D11-8E83-5E202A539C6A}" type="presOf" srcId="{D11035C4-D766-4981-8DC9-525B8C329EEB}" destId="{B23690B9-877B-4CD3-B8BC-066CB4773D8A}" srcOrd="0" destOrd="0" presId="urn:microsoft.com/office/officeart/2005/8/layout/bList2"/>
    <dgm:cxn modelId="{F07F07F3-749B-435B-8EBB-35BD7D09F99D}" type="presOf" srcId="{B1A6FDA0-46F5-4A09-B26C-F6A7744CBA5A}" destId="{2C992BED-A3F7-473A-9B4E-ED31C6BFC31A}" srcOrd="0" destOrd="0" presId="urn:microsoft.com/office/officeart/2005/8/layout/bList2"/>
    <dgm:cxn modelId="{AC0AA3F5-DA59-4708-8CE3-21944CD0C193}" type="presOf" srcId="{D3F23B3E-58D8-4900-917E-3E861012725D}" destId="{11DFC98E-E12C-447B-948B-25DB3CD24C49}" srcOrd="0" destOrd="0" presId="urn:microsoft.com/office/officeart/2005/8/layout/bList2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"/>
    <dgm:cxn modelId="{AF9DD20D-A3FE-4938-A142-D82533633060}" type="presOf" srcId="{1560B475-A0C2-406B-8717-4124CF567C75}" destId="{1F1B8A9D-7321-4239-AD51-FEB84BC76224}" srcOrd="1" destOrd="0" presId="urn:microsoft.com/office/officeart/2005/8/layout/bList2"/>
    <dgm:cxn modelId="{96BD0702-3F4D-4BE9-9C48-54BDB3D3585F}" type="presOf" srcId="{F1BD1735-E7D8-4BA9-B88D-3CE99986C56E}" destId="{81CA3962-1DFE-422C-9862-437F9B0002F7}" srcOrd="0" destOrd="0" presId="urn:microsoft.com/office/officeart/2005/8/layout/bList2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"/>
    <dgm:cxn modelId="{69E9A59B-A9B9-4DDB-A3DD-F6A15A90F4C7}" type="presOf" srcId="{AFFE6D6E-ADF5-450C-9BCC-D2576740C9A4}" destId="{FADB183D-A3F4-4CB9-A133-A49FF8045717}" srcOrd="0" destOrd="0" presId="urn:microsoft.com/office/officeart/2005/8/layout/bList2"/>
    <dgm:cxn modelId="{696922B0-5819-4D25-A740-E84A0F694CBC}" type="presOf" srcId="{D11035C4-D766-4981-8DC9-525B8C329EEB}" destId="{2FFBD13C-C1B2-439F-995D-463FBDC68A3B}" srcOrd="1" destOrd="0" presId="urn:microsoft.com/office/officeart/2005/8/layout/bList2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"/>
    <dgm:cxn modelId="{4B2F415C-A499-461C-82CE-3F4611D830A7}" type="presOf" srcId="{654A359A-ABE7-480A-8405-CEF50AF12D7F}" destId="{289E8C87-DCA9-4A89-84FE-DEC559AA794B}" srcOrd="1" destOrd="0" presId="urn:microsoft.com/office/officeart/2005/8/layout/bList2"/>
    <dgm:cxn modelId="{74B75B87-6FC9-47AC-9A17-69ADCBFAC92D}" type="presParOf" srcId="{FADB183D-A3F4-4CB9-A133-A49FF8045717}" destId="{35638AC9-6869-4180-8F60-D96C8CE533F6}" srcOrd="0" destOrd="0" presId="urn:microsoft.com/office/officeart/2005/8/layout/bList2"/>
    <dgm:cxn modelId="{DBF604CA-B5EB-4880-A349-EBE3AF78077E}" type="presParOf" srcId="{35638AC9-6869-4180-8F60-D96C8CE533F6}" destId="{39500EAF-69D8-4D72-B2AA-67133E3A04ED}" srcOrd="0" destOrd="0" presId="urn:microsoft.com/office/officeart/2005/8/layout/bList2"/>
    <dgm:cxn modelId="{E275EE69-DAF0-416F-BECF-E9901D702408}" type="presParOf" srcId="{35638AC9-6869-4180-8F60-D96C8CE533F6}" destId="{3586A600-8DDB-4B46-A376-5C5045D0AA7A}" srcOrd="1" destOrd="0" presId="urn:microsoft.com/office/officeart/2005/8/layout/bList2"/>
    <dgm:cxn modelId="{3C64E5C9-84D0-43FC-9C8B-DA8DDB9551F5}" type="presParOf" srcId="{35638AC9-6869-4180-8F60-D96C8CE533F6}" destId="{1F1B8A9D-7321-4239-AD51-FEB84BC76224}" srcOrd="2" destOrd="0" presId="urn:microsoft.com/office/officeart/2005/8/layout/bList2"/>
    <dgm:cxn modelId="{AC52346F-32AE-42A9-9255-C23A94C26711}" type="presParOf" srcId="{35638AC9-6869-4180-8F60-D96C8CE533F6}" destId="{03F38066-A1ED-4D59-8465-830F02F69D80}" srcOrd="3" destOrd="0" presId="urn:microsoft.com/office/officeart/2005/8/layout/bList2"/>
    <dgm:cxn modelId="{97313438-3C34-47CD-88DB-87DAFCD1297C}" type="presParOf" srcId="{FADB183D-A3F4-4CB9-A133-A49FF8045717}" destId="{0F8F3A15-1EC2-4C49-BE49-D5B03F7FCE5F}" srcOrd="1" destOrd="0" presId="urn:microsoft.com/office/officeart/2005/8/layout/bList2"/>
    <dgm:cxn modelId="{7AC3C26B-7FD3-4B43-BE51-298547B9EF7A}" type="presParOf" srcId="{FADB183D-A3F4-4CB9-A133-A49FF8045717}" destId="{3DF8D8B5-E62F-4C06-AD97-FCBE45801E6C}" srcOrd="2" destOrd="0" presId="urn:microsoft.com/office/officeart/2005/8/layout/bList2"/>
    <dgm:cxn modelId="{F02198C2-6767-4C86-9E6C-B2F1DC5DB92E}" type="presParOf" srcId="{3DF8D8B5-E62F-4C06-AD97-FCBE45801E6C}" destId="{11DFC98E-E12C-447B-948B-25DB3CD24C49}" srcOrd="0" destOrd="0" presId="urn:microsoft.com/office/officeart/2005/8/layout/bList2"/>
    <dgm:cxn modelId="{3EBA7A66-B5C4-4D05-86B9-06BB79B14E8A}" type="presParOf" srcId="{3DF8D8B5-E62F-4C06-AD97-FCBE45801E6C}" destId="{B23690B9-877B-4CD3-B8BC-066CB4773D8A}" srcOrd="1" destOrd="0" presId="urn:microsoft.com/office/officeart/2005/8/layout/bList2"/>
    <dgm:cxn modelId="{872DC231-89B7-4551-8C0B-B290F50A62C2}" type="presParOf" srcId="{3DF8D8B5-E62F-4C06-AD97-FCBE45801E6C}" destId="{2FFBD13C-C1B2-439F-995D-463FBDC68A3B}" srcOrd="2" destOrd="0" presId="urn:microsoft.com/office/officeart/2005/8/layout/bList2"/>
    <dgm:cxn modelId="{448EDEFA-2B3A-4D06-A36F-C0A321F0C885}" type="presParOf" srcId="{3DF8D8B5-E62F-4C06-AD97-FCBE45801E6C}" destId="{81B136B9-D847-4D29-B6D4-5A0179C465FE}" srcOrd="3" destOrd="0" presId="urn:microsoft.com/office/officeart/2005/8/layout/bList2"/>
    <dgm:cxn modelId="{B7CAA93C-4326-4FFF-BA9C-8B9F325C8E54}" type="presParOf" srcId="{FADB183D-A3F4-4CB9-A133-A49FF8045717}" destId="{2C992BED-A3F7-473A-9B4E-ED31C6BFC31A}" srcOrd="3" destOrd="0" presId="urn:microsoft.com/office/officeart/2005/8/layout/bList2"/>
    <dgm:cxn modelId="{AB162205-CB7F-4331-A256-C45157FB0059}" type="presParOf" srcId="{FADB183D-A3F4-4CB9-A133-A49FF8045717}" destId="{86ACBA5E-F861-463A-8488-8EA88F80234C}" srcOrd="4" destOrd="0" presId="urn:microsoft.com/office/officeart/2005/8/layout/bList2"/>
    <dgm:cxn modelId="{507664BC-68B8-4A66-8505-260507689FDB}" type="presParOf" srcId="{86ACBA5E-F861-463A-8488-8EA88F80234C}" destId="{81CA3962-1DFE-422C-9862-437F9B0002F7}" srcOrd="0" destOrd="0" presId="urn:microsoft.com/office/officeart/2005/8/layout/bList2"/>
    <dgm:cxn modelId="{9009BA03-7FFC-4371-8B3F-FCAD9DABEC1C}" type="presParOf" srcId="{86ACBA5E-F861-463A-8488-8EA88F80234C}" destId="{747792FF-6DB6-4DAF-9816-54ECF397FE43}" srcOrd="1" destOrd="0" presId="urn:microsoft.com/office/officeart/2005/8/layout/bList2"/>
    <dgm:cxn modelId="{67BACEF1-017D-4010-B5E7-236715F32276}" type="presParOf" srcId="{86ACBA5E-F861-463A-8488-8EA88F80234C}" destId="{289E8C87-DCA9-4A89-84FE-DEC559AA794B}" srcOrd="2" destOrd="0" presId="urn:microsoft.com/office/officeart/2005/8/layout/bList2"/>
    <dgm:cxn modelId="{FB6A234A-16B2-4F7A-8192-D4BDD64D30B5}" type="presParOf" srcId="{86ACBA5E-F861-463A-8488-8EA88F80234C}" destId="{C87FC5FB-CF3E-4344-8C19-E15AD9D6DBB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00EAF-69D8-4D72-B2AA-67133E3A04ED}">
      <dsp:nvSpPr>
        <dsp:cNvPr id="0" name=""/>
        <dsp:cNvSpPr/>
      </dsp:nvSpPr>
      <dsp:spPr>
        <a:xfrm>
          <a:off x="5611" y="194569"/>
          <a:ext cx="2423568" cy="18091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800" b="1" kern="1200" dirty="0">
              <a:latin typeface="宋体" panose="02010600030101010101" pitchFamily="2" charset="-122"/>
              <a:ea typeface="宋体" panose="02010600030101010101" pitchFamily="2" charset="-122"/>
            </a:rPr>
            <a:t>文章分为开头、中间、结尾三部分，开头扣题，中间叙述事情的经过，结尾照应开头写感受，突出中心，文章结构很完整。</a:t>
          </a:r>
        </a:p>
      </dsp:txBody>
      <dsp:txXfrm>
        <a:off x="48001" y="236959"/>
        <a:ext cx="2338788" cy="1766752"/>
      </dsp:txXfrm>
    </dsp:sp>
    <dsp:sp modelId="{1F1B8A9D-7321-4239-AD51-FEB84BC76224}">
      <dsp:nvSpPr>
        <dsp:cNvPr id="0" name=""/>
        <dsp:cNvSpPr/>
      </dsp:nvSpPr>
      <dsp:spPr>
        <a:xfrm>
          <a:off x="5611" y="2003712"/>
          <a:ext cx="2423568" cy="7779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0" rIns="33020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altLang="en-US" sz="2600" b="1" kern="1200" dirty="0">
              <a:latin typeface="黑体" panose="02010609060101010101" pitchFamily="49" charset="-122"/>
              <a:ea typeface="黑体" panose="02010609060101010101" pitchFamily="49" charset="-122"/>
            </a:rPr>
            <a:t>结构</a:t>
          </a:r>
          <a:r>
            <a:rPr lang="zh-CN" sz="2600" b="1" kern="1200" dirty="0">
              <a:latin typeface="黑体" panose="02010609060101010101" pitchFamily="49" charset="-122"/>
              <a:ea typeface="黑体" panose="02010609060101010101" pitchFamily="49" charset="-122"/>
            </a:rPr>
            <a:t>完整</a:t>
          </a:r>
          <a:endParaRPr lang="zh-CN" sz="26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611" y="2003712"/>
        <a:ext cx="1706738" cy="777931"/>
      </dsp:txXfrm>
    </dsp:sp>
    <dsp:sp modelId="{03F38066-A1ED-4D59-8465-830F02F69D80}">
      <dsp:nvSpPr>
        <dsp:cNvPr id="0" name=""/>
        <dsp:cNvSpPr/>
      </dsp:nvSpPr>
      <dsp:spPr>
        <a:xfrm>
          <a:off x="1780908" y="2127280"/>
          <a:ext cx="848248" cy="84824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DFC98E-E12C-447B-948B-25DB3CD24C49}">
      <dsp:nvSpPr>
        <dsp:cNvPr id="0" name=""/>
        <dsp:cNvSpPr/>
      </dsp:nvSpPr>
      <dsp:spPr>
        <a:xfrm>
          <a:off x="2839305" y="194569"/>
          <a:ext cx="2423568" cy="18091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800" b="1" kern="1200" dirty="0">
              <a:latin typeface="宋体" panose="02010600030101010101" pitchFamily="2" charset="-122"/>
              <a:ea typeface="宋体" panose="02010600030101010101" pitchFamily="2" charset="-122"/>
            </a:rPr>
            <a:t>作者能够分段叙述外号的来历，外号给“我”带来的烦恼，层次分明，条理清楚。</a:t>
          </a:r>
        </a:p>
      </dsp:txBody>
      <dsp:txXfrm>
        <a:off x="2881695" y="236959"/>
        <a:ext cx="2338788" cy="1766752"/>
      </dsp:txXfrm>
    </dsp:sp>
    <dsp:sp modelId="{2FFBD13C-C1B2-439F-995D-463FBDC68A3B}">
      <dsp:nvSpPr>
        <dsp:cNvPr id="0" name=""/>
        <dsp:cNvSpPr/>
      </dsp:nvSpPr>
      <dsp:spPr>
        <a:xfrm>
          <a:off x="2839305" y="2003712"/>
          <a:ext cx="2423568" cy="7779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0" rIns="33020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sz="2600" b="1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altLang="en-US" sz="2600" b="1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条理</a:t>
          </a:r>
          <a:r>
            <a:rPr lang="zh-CN" altLang="en-US" sz="2600" b="1" kern="1200" dirty="0">
              <a:latin typeface="黑体" panose="02010609060101010101" pitchFamily="49" charset="-122"/>
              <a:ea typeface="黑体" panose="02010609060101010101" pitchFamily="49" charset="-122"/>
            </a:rPr>
            <a:t>清楚</a:t>
          </a:r>
          <a:endParaRPr lang="zh-CN" sz="26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839305" y="2003712"/>
        <a:ext cx="1706738" cy="777931"/>
      </dsp:txXfrm>
    </dsp:sp>
    <dsp:sp modelId="{81B136B9-D847-4D29-B6D4-5A0179C465FE}">
      <dsp:nvSpPr>
        <dsp:cNvPr id="0" name=""/>
        <dsp:cNvSpPr/>
      </dsp:nvSpPr>
      <dsp:spPr>
        <a:xfrm>
          <a:off x="4614603" y="2127280"/>
          <a:ext cx="848248" cy="848248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CA3962-1DFE-422C-9862-437F9B0002F7}">
      <dsp:nvSpPr>
        <dsp:cNvPr id="0" name=""/>
        <dsp:cNvSpPr/>
      </dsp:nvSpPr>
      <dsp:spPr>
        <a:xfrm>
          <a:off x="5673000" y="194569"/>
          <a:ext cx="2423568" cy="18091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800" b="1" kern="1200" dirty="0">
              <a:latin typeface="宋体" panose="02010600030101010101" pitchFamily="2" charset="-122"/>
              <a:ea typeface="宋体" panose="02010600030101010101" pitchFamily="2" charset="-122"/>
            </a:rPr>
            <a:t>文章用语言描写，把体育课上和美术课上绰号给“我”带来的烦恼写得活灵活现，读后给人留下深刻印象。</a:t>
          </a:r>
        </a:p>
      </dsp:txBody>
      <dsp:txXfrm>
        <a:off x="5715390" y="236959"/>
        <a:ext cx="2338788" cy="1766752"/>
      </dsp:txXfrm>
    </dsp:sp>
    <dsp:sp modelId="{289E8C87-DCA9-4A89-84FE-DEC559AA794B}">
      <dsp:nvSpPr>
        <dsp:cNvPr id="0" name=""/>
        <dsp:cNvSpPr/>
      </dsp:nvSpPr>
      <dsp:spPr>
        <a:xfrm>
          <a:off x="5673000" y="2003712"/>
          <a:ext cx="2423568" cy="7779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0" rIns="33020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sz="2600" b="1" kern="1200" dirty="0">
              <a:latin typeface="黑体" panose="02010609060101010101" pitchFamily="49" charset="-122"/>
              <a:ea typeface="黑体" panose="02010609060101010101" pitchFamily="49" charset="-122"/>
            </a:rPr>
            <a:t>描写具体</a:t>
          </a:r>
          <a:endParaRPr lang="zh-CN" sz="26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673000" y="2003712"/>
        <a:ext cx="1706738" cy="777931"/>
      </dsp:txXfrm>
    </dsp:sp>
    <dsp:sp modelId="{C87FC5FB-CF3E-4344-8C19-E15AD9D6DBBC}">
      <dsp:nvSpPr>
        <dsp:cNvPr id="0" name=""/>
        <dsp:cNvSpPr/>
      </dsp:nvSpPr>
      <dsp:spPr>
        <a:xfrm>
          <a:off x="7448297" y="2127280"/>
          <a:ext cx="848248" cy="848248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2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FAC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2544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2544" y="55751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习作：生活万花筒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6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rcRect b="41735"/>
          <a:stretch>
            <a:fillRect/>
          </a:stretch>
        </p:blipFill>
        <p:spPr>
          <a:xfrm>
            <a:off x="8028384" y="4301999"/>
            <a:ext cx="1201016" cy="699769"/>
          </a:xfrm>
          <a:prstGeom prst="rect">
            <a:avLst/>
          </a:prstGeom>
        </p:spPr>
      </p:pic>
      <p:pic>
        <p:nvPicPr>
          <p:cNvPr id="12" name="图片 11" descr="图片包含 草, 小, 泰迪熊, 熊&#10;&#10;描述已自动生成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45" t="25497" r="2499" b="351"/>
          <a:stretch>
            <a:fillRect/>
          </a:stretch>
        </p:blipFill>
        <p:spPr>
          <a:xfrm flipH="1">
            <a:off x="0" y="4054642"/>
            <a:ext cx="1036366" cy="1033107"/>
          </a:xfrm>
          <a:custGeom>
            <a:avLst/>
            <a:gdLst>
              <a:gd name="connsiteX0" fmla="*/ 1419726 w 3826042"/>
              <a:gd name="connsiteY0" fmla="*/ 0 h 3814011"/>
              <a:gd name="connsiteX1" fmla="*/ 1660357 w 3826042"/>
              <a:gd name="connsiteY1" fmla="*/ 12032 h 3814011"/>
              <a:gd name="connsiteX2" fmla="*/ 1925052 w 3826042"/>
              <a:gd name="connsiteY2" fmla="*/ 12032 h 3814011"/>
              <a:gd name="connsiteX3" fmla="*/ 2105526 w 3826042"/>
              <a:gd name="connsiteY3" fmla="*/ 96253 h 3814011"/>
              <a:gd name="connsiteX4" fmla="*/ 2370221 w 3826042"/>
              <a:gd name="connsiteY4" fmla="*/ 445169 h 3814011"/>
              <a:gd name="connsiteX5" fmla="*/ 2322094 w 3826042"/>
              <a:gd name="connsiteY5" fmla="*/ 890337 h 3814011"/>
              <a:gd name="connsiteX6" fmla="*/ 2261936 w 3826042"/>
              <a:gd name="connsiteY6" fmla="*/ 1167063 h 3814011"/>
              <a:gd name="connsiteX7" fmla="*/ 2430379 w 3826042"/>
              <a:gd name="connsiteY7" fmla="*/ 1227221 h 3814011"/>
              <a:gd name="connsiteX8" fmla="*/ 2658979 w 3826042"/>
              <a:gd name="connsiteY8" fmla="*/ 914400 h 3814011"/>
              <a:gd name="connsiteX9" fmla="*/ 2815389 w 3826042"/>
              <a:gd name="connsiteY9" fmla="*/ 818147 h 3814011"/>
              <a:gd name="connsiteX10" fmla="*/ 3031957 w 3826042"/>
              <a:gd name="connsiteY10" fmla="*/ 842211 h 3814011"/>
              <a:gd name="connsiteX11" fmla="*/ 3429000 w 3826042"/>
              <a:gd name="connsiteY11" fmla="*/ 962526 h 3814011"/>
              <a:gd name="connsiteX12" fmla="*/ 3585410 w 3826042"/>
              <a:gd name="connsiteY12" fmla="*/ 1155032 h 3814011"/>
              <a:gd name="connsiteX13" fmla="*/ 3585410 w 3826042"/>
              <a:gd name="connsiteY13" fmla="*/ 1275347 h 3814011"/>
              <a:gd name="connsiteX14" fmla="*/ 3801979 w 3826042"/>
              <a:gd name="connsiteY14" fmla="*/ 1359569 h 3814011"/>
              <a:gd name="connsiteX15" fmla="*/ 3826042 w 3826042"/>
              <a:gd name="connsiteY15" fmla="*/ 1540042 h 3814011"/>
              <a:gd name="connsiteX16" fmla="*/ 3705726 w 3826042"/>
              <a:gd name="connsiteY16" fmla="*/ 1756611 h 3814011"/>
              <a:gd name="connsiteX17" fmla="*/ 3573379 w 3826042"/>
              <a:gd name="connsiteY17" fmla="*/ 1840832 h 3814011"/>
              <a:gd name="connsiteX18" fmla="*/ 3465094 w 3826042"/>
              <a:gd name="connsiteY18" fmla="*/ 1720516 h 3814011"/>
              <a:gd name="connsiteX19" fmla="*/ 3260557 w 3826042"/>
              <a:gd name="connsiteY19" fmla="*/ 1804737 h 3814011"/>
              <a:gd name="connsiteX20" fmla="*/ 3128210 w 3826042"/>
              <a:gd name="connsiteY20" fmla="*/ 1900990 h 3814011"/>
              <a:gd name="connsiteX21" fmla="*/ 3080084 w 3826042"/>
              <a:gd name="connsiteY21" fmla="*/ 1997242 h 3814011"/>
              <a:gd name="connsiteX22" fmla="*/ 3152273 w 3826042"/>
              <a:gd name="connsiteY22" fmla="*/ 2093495 h 3814011"/>
              <a:gd name="connsiteX23" fmla="*/ 3272589 w 3826042"/>
              <a:gd name="connsiteY23" fmla="*/ 2237874 h 3814011"/>
              <a:gd name="connsiteX24" fmla="*/ 3248526 w 3826042"/>
              <a:gd name="connsiteY24" fmla="*/ 2526632 h 3814011"/>
              <a:gd name="connsiteX25" fmla="*/ 3248526 w 3826042"/>
              <a:gd name="connsiteY25" fmla="*/ 2803358 h 3814011"/>
              <a:gd name="connsiteX26" fmla="*/ 3200400 w 3826042"/>
              <a:gd name="connsiteY26" fmla="*/ 3031958 h 3814011"/>
              <a:gd name="connsiteX27" fmla="*/ 3296652 w 3826042"/>
              <a:gd name="connsiteY27" fmla="*/ 3248526 h 3814011"/>
              <a:gd name="connsiteX28" fmla="*/ 3356810 w 3826042"/>
              <a:gd name="connsiteY28" fmla="*/ 3561347 h 3814011"/>
              <a:gd name="connsiteX29" fmla="*/ 3272589 w 3826042"/>
              <a:gd name="connsiteY29" fmla="*/ 3681663 h 3814011"/>
              <a:gd name="connsiteX30" fmla="*/ 3092115 w 3826042"/>
              <a:gd name="connsiteY30" fmla="*/ 3765884 h 3814011"/>
              <a:gd name="connsiteX31" fmla="*/ 2935705 w 3826042"/>
              <a:gd name="connsiteY31" fmla="*/ 3789947 h 3814011"/>
              <a:gd name="connsiteX32" fmla="*/ 2719136 w 3826042"/>
              <a:gd name="connsiteY32" fmla="*/ 3814011 h 3814011"/>
              <a:gd name="connsiteX33" fmla="*/ 2514600 w 3826042"/>
              <a:gd name="connsiteY33" fmla="*/ 3753853 h 3814011"/>
              <a:gd name="connsiteX34" fmla="*/ 2442410 w 3826042"/>
              <a:gd name="connsiteY34" fmla="*/ 3681663 h 3814011"/>
              <a:gd name="connsiteX35" fmla="*/ 2394284 w 3826042"/>
              <a:gd name="connsiteY35" fmla="*/ 3597442 h 3814011"/>
              <a:gd name="connsiteX36" fmla="*/ 2322094 w 3826042"/>
              <a:gd name="connsiteY36" fmla="*/ 3404937 h 3814011"/>
              <a:gd name="connsiteX37" fmla="*/ 2225842 w 3826042"/>
              <a:gd name="connsiteY37" fmla="*/ 3344779 h 3814011"/>
              <a:gd name="connsiteX38" fmla="*/ 2093494 w 3826042"/>
              <a:gd name="connsiteY38" fmla="*/ 3344779 h 3814011"/>
              <a:gd name="connsiteX39" fmla="*/ 1816768 w 3826042"/>
              <a:gd name="connsiteY39" fmla="*/ 3296653 h 3814011"/>
              <a:gd name="connsiteX40" fmla="*/ 1696452 w 3826042"/>
              <a:gd name="connsiteY40" fmla="*/ 2983832 h 3814011"/>
              <a:gd name="connsiteX41" fmla="*/ 1648326 w 3826042"/>
              <a:gd name="connsiteY41" fmla="*/ 2803358 h 3814011"/>
              <a:gd name="connsiteX42" fmla="*/ 1552073 w 3826042"/>
              <a:gd name="connsiteY42" fmla="*/ 2803358 h 3814011"/>
              <a:gd name="connsiteX43" fmla="*/ 1443789 w 3826042"/>
              <a:gd name="connsiteY43" fmla="*/ 2839453 h 3814011"/>
              <a:gd name="connsiteX44" fmla="*/ 1323473 w 3826042"/>
              <a:gd name="connsiteY44" fmla="*/ 3056021 h 3814011"/>
              <a:gd name="connsiteX45" fmla="*/ 1323473 w 3826042"/>
              <a:gd name="connsiteY45" fmla="*/ 3212432 h 3814011"/>
              <a:gd name="connsiteX46" fmla="*/ 1239252 w 3826042"/>
              <a:gd name="connsiteY46" fmla="*/ 3248526 h 3814011"/>
              <a:gd name="connsiteX47" fmla="*/ 1239252 w 3826042"/>
              <a:gd name="connsiteY47" fmla="*/ 3429000 h 3814011"/>
              <a:gd name="connsiteX48" fmla="*/ 1082842 w 3826042"/>
              <a:gd name="connsiteY48" fmla="*/ 3645569 h 3814011"/>
              <a:gd name="connsiteX49" fmla="*/ 926431 w 3826042"/>
              <a:gd name="connsiteY49" fmla="*/ 3753853 h 3814011"/>
              <a:gd name="connsiteX50" fmla="*/ 830179 w 3826042"/>
              <a:gd name="connsiteY50" fmla="*/ 3789947 h 3814011"/>
              <a:gd name="connsiteX51" fmla="*/ 517357 w 3826042"/>
              <a:gd name="connsiteY51" fmla="*/ 3814011 h 3814011"/>
              <a:gd name="connsiteX52" fmla="*/ 216568 w 3826042"/>
              <a:gd name="connsiteY52" fmla="*/ 3753853 h 3814011"/>
              <a:gd name="connsiteX53" fmla="*/ 24063 w 3826042"/>
              <a:gd name="connsiteY53" fmla="*/ 3609474 h 3814011"/>
              <a:gd name="connsiteX54" fmla="*/ 0 w 3826042"/>
              <a:gd name="connsiteY54" fmla="*/ 3236495 h 3814011"/>
              <a:gd name="connsiteX55" fmla="*/ 0 w 3826042"/>
              <a:gd name="connsiteY55" fmla="*/ 2971800 h 3814011"/>
              <a:gd name="connsiteX56" fmla="*/ 72189 w 3826042"/>
              <a:gd name="connsiteY56" fmla="*/ 2743200 h 3814011"/>
              <a:gd name="connsiteX57" fmla="*/ 192505 w 3826042"/>
              <a:gd name="connsiteY57" fmla="*/ 2466474 h 3814011"/>
              <a:gd name="connsiteX58" fmla="*/ 156410 w 3826042"/>
              <a:gd name="connsiteY58" fmla="*/ 2237874 h 3814011"/>
              <a:gd name="connsiteX59" fmla="*/ 264694 w 3826042"/>
              <a:gd name="connsiteY59" fmla="*/ 1961147 h 3814011"/>
              <a:gd name="connsiteX60" fmla="*/ 336884 w 3826042"/>
              <a:gd name="connsiteY60" fmla="*/ 1840832 h 3814011"/>
              <a:gd name="connsiteX61" fmla="*/ 517357 w 3826042"/>
              <a:gd name="connsiteY61" fmla="*/ 1864895 h 3814011"/>
              <a:gd name="connsiteX62" fmla="*/ 697831 w 3826042"/>
              <a:gd name="connsiteY62" fmla="*/ 1864895 h 3814011"/>
              <a:gd name="connsiteX63" fmla="*/ 806115 w 3826042"/>
              <a:gd name="connsiteY63" fmla="*/ 1780674 h 3814011"/>
              <a:gd name="connsiteX64" fmla="*/ 998621 w 3826042"/>
              <a:gd name="connsiteY64" fmla="*/ 1696453 h 3814011"/>
              <a:gd name="connsiteX65" fmla="*/ 1227221 w 3826042"/>
              <a:gd name="connsiteY65" fmla="*/ 1588169 h 3814011"/>
              <a:gd name="connsiteX66" fmla="*/ 1431757 w 3826042"/>
              <a:gd name="connsiteY66" fmla="*/ 1491916 h 3814011"/>
              <a:gd name="connsiteX67" fmla="*/ 1455821 w 3826042"/>
              <a:gd name="connsiteY67" fmla="*/ 1287379 h 3814011"/>
              <a:gd name="connsiteX68" fmla="*/ 1239252 w 3826042"/>
              <a:gd name="connsiteY68" fmla="*/ 1082842 h 3814011"/>
              <a:gd name="connsiteX69" fmla="*/ 1118936 w 3826042"/>
              <a:gd name="connsiteY69" fmla="*/ 926432 h 3814011"/>
              <a:gd name="connsiteX70" fmla="*/ 1070810 w 3826042"/>
              <a:gd name="connsiteY70" fmla="*/ 757990 h 3814011"/>
              <a:gd name="connsiteX71" fmla="*/ 986589 w 3826042"/>
              <a:gd name="connsiteY71" fmla="*/ 589547 h 3814011"/>
              <a:gd name="connsiteX72" fmla="*/ 1058779 w 3826042"/>
              <a:gd name="connsiteY72" fmla="*/ 336884 h 3814011"/>
              <a:gd name="connsiteX73" fmla="*/ 1167063 w 3826042"/>
              <a:gd name="connsiteY73" fmla="*/ 132347 h 381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3826042" h="3814011">
                <a:moveTo>
                  <a:pt x="1419726" y="0"/>
                </a:moveTo>
                <a:lnTo>
                  <a:pt x="1660357" y="12032"/>
                </a:lnTo>
                <a:lnTo>
                  <a:pt x="1925052" y="12032"/>
                </a:lnTo>
                <a:lnTo>
                  <a:pt x="2105526" y="96253"/>
                </a:lnTo>
                <a:lnTo>
                  <a:pt x="2370221" y="445169"/>
                </a:lnTo>
                <a:lnTo>
                  <a:pt x="2322094" y="890337"/>
                </a:lnTo>
                <a:lnTo>
                  <a:pt x="2261936" y="1167063"/>
                </a:lnTo>
                <a:lnTo>
                  <a:pt x="2430379" y="1227221"/>
                </a:lnTo>
                <a:lnTo>
                  <a:pt x="2658979" y="914400"/>
                </a:lnTo>
                <a:lnTo>
                  <a:pt x="2815389" y="818147"/>
                </a:lnTo>
                <a:lnTo>
                  <a:pt x="3031957" y="842211"/>
                </a:lnTo>
                <a:lnTo>
                  <a:pt x="3429000" y="962526"/>
                </a:lnTo>
                <a:lnTo>
                  <a:pt x="3585410" y="1155032"/>
                </a:lnTo>
                <a:lnTo>
                  <a:pt x="3585410" y="1275347"/>
                </a:lnTo>
                <a:lnTo>
                  <a:pt x="3801979" y="1359569"/>
                </a:lnTo>
                <a:lnTo>
                  <a:pt x="3826042" y="1540042"/>
                </a:lnTo>
                <a:lnTo>
                  <a:pt x="3705726" y="1756611"/>
                </a:lnTo>
                <a:lnTo>
                  <a:pt x="3573379" y="1840832"/>
                </a:lnTo>
                <a:lnTo>
                  <a:pt x="3465094" y="1720516"/>
                </a:lnTo>
                <a:lnTo>
                  <a:pt x="3260557" y="1804737"/>
                </a:lnTo>
                <a:lnTo>
                  <a:pt x="3128210" y="1900990"/>
                </a:lnTo>
                <a:lnTo>
                  <a:pt x="3080084" y="1997242"/>
                </a:lnTo>
                <a:lnTo>
                  <a:pt x="3152273" y="2093495"/>
                </a:lnTo>
                <a:lnTo>
                  <a:pt x="3272589" y="2237874"/>
                </a:lnTo>
                <a:lnTo>
                  <a:pt x="3248526" y="2526632"/>
                </a:lnTo>
                <a:lnTo>
                  <a:pt x="3248526" y="2803358"/>
                </a:lnTo>
                <a:lnTo>
                  <a:pt x="3200400" y="3031958"/>
                </a:lnTo>
                <a:lnTo>
                  <a:pt x="3296652" y="3248526"/>
                </a:lnTo>
                <a:lnTo>
                  <a:pt x="3356810" y="3561347"/>
                </a:lnTo>
                <a:lnTo>
                  <a:pt x="3272589" y="3681663"/>
                </a:lnTo>
                <a:lnTo>
                  <a:pt x="3092115" y="3765884"/>
                </a:lnTo>
                <a:lnTo>
                  <a:pt x="2935705" y="3789947"/>
                </a:lnTo>
                <a:lnTo>
                  <a:pt x="2719136" y="3814011"/>
                </a:lnTo>
                <a:lnTo>
                  <a:pt x="2514600" y="3753853"/>
                </a:lnTo>
                <a:lnTo>
                  <a:pt x="2442410" y="3681663"/>
                </a:lnTo>
                <a:lnTo>
                  <a:pt x="2394284" y="3597442"/>
                </a:lnTo>
                <a:lnTo>
                  <a:pt x="2322094" y="3404937"/>
                </a:lnTo>
                <a:lnTo>
                  <a:pt x="2225842" y="3344779"/>
                </a:lnTo>
                <a:lnTo>
                  <a:pt x="2093494" y="3344779"/>
                </a:lnTo>
                <a:lnTo>
                  <a:pt x="1816768" y="3296653"/>
                </a:lnTo>
                <a:lnTo>
                  <a:pt x="1696452" y="2983832"/>
                </a:lnTo>
                <a:lnTo>
                  <a:pt x="1648326" y="2803358"/>
                </a:lnTo>
                <a:lnTo>
                  <a:pt x="1552073" y="2803358"/>
                </a:lnTo>
                <a:lnTo>
                  <a:pt x="1443789" y="2839453"/>
                </a:lnTo>
                <a:lnTo>
                  <a:pt x="1323473" y="3056021"/>
                </a:lnTo>
                <a:lnTo>
                  <a:pt x="1323473" y="3212432"/>
                </a:lnTo>
                <a:lnTo>
                  <a:pt x="1239252" y="3248526"/>
                </a:lnTo>
                <a:lnTo>
                  <a:pt x="1239252" y="3429000"/>
                </a:lnTo>
                <a:lnTo>
                  <a:pt x="1082842" y="3645569"/>
                </a:lnTo>
                <a:lnTo>
                  <a:pt x="926431" y="3753853"/>
                </a:lnTo>
                <a:lnTo>
                  <a:pt x="830179" y="3789947"/>
                </a:lnTo>
                <a:lnTo>
                  <a:pt x="517357" y="3814011"/>
                </a:lnTo>
                <a:lnTo>
                  <a:pt x="216568" y="3753853"/>
                </a:lnTo>
                <a:lnTo>
                  <a:pt x="24063" y="3609474"/>
                </a:lnTo>
                <a:lnTo>
                  <a:pt x="0" y="3236495"/>
                </a:lnTo>
                <a:lnTo>
                  <a:pt x="0" y="2971800"/>
                </a:lnTo>
                <a:lnTo>
                  <a:pt x="72189" y="2743200"/>
                </a:lnTo>
                <a:lnTo>
                  <a:pt x="192505" y="2466474"/>
                </a:lnTo>
                <a:lnTo>
                  <a:pt x="156410" y="2237874"/>
                </a:lnTo>
                <a:lnTo>
                  <a:pt x="264694" y="1961147"/>
                </a:lnTo>
                <a:lnTo>
                  <a:pt x="336884" y="1840832"/>
                </a:lnTo>
                <a:lnTo>
                  <a:pt x="517357" y="1864895"/>
                </a:lnTo>
                <a:lnTo>
                  <a:pt x="697831" y="1864895"/>
                </a:lnTo>
                <a:lnTo>
                  <a:pt x="806115" y="1780674"/>
                </a:lnTo>
                <a:lnTo>
                  <a:pt x="998621" y="1696453"/>
                </a:lnTo>
                <a:lnTo>
                  <a:pt x="1227221" y="1588169"/>
                </a:lnTo>
                <a:lnTo>
                  <a:pt x="1431757" y="1491916"/>
                </a:lnTo>
                <a:lnTo>
                  <a:pt x="1455821" y="1287379"/>
                </a:lnTo>
                <a:lnTo>
                  <a:pt x="1239252" y="1082842"/>
                </a:lnTo>
                <a:lnTo>
                  <a:pt x="1118936" y="926432"/>
                </a:lnTo>
                <a:lnTo>
                  <a:pt x="1070810" y="757990"/>
                </a:lnTo>
                <a:lnTo>
                  <a:pt x="986589" y="589547"/>
                </a:lnTo>
                <a:lnTo>
                  <a:pt x="1058779" y="336884"/>
                </a:lnTo>
                <a:lnTo>
                  <a:pt x="1167063" y="132347"/>
                </a:lnTo>
                <a:close/>
              </a:path>
            </a:pathLst>
          </a:cu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microsoft.com/office/2007/relationships/hdphoto" Target="../media/image31.wdp"/><Relationship Id="rId5" Type="http://schemas.openxmlformats.org/officeDocument/2006/relationships/image" Target="../media/image30.png"/><Relationship Id="rId4" Type="http://schemas.microsoft.com/office/2007/relationships/hdphoto" Target="../media/image29.wdp"/><Relationship Id="rId3" Type="http://schemas.openxmlformats.org/officeDocument/2006/relationships/image" Target="../media/image28.png"/><Relationship Id="rId2" Type="http://schemas.microsoft.com/office/2007/relationships/hdphoto" Target="../media/image27.wdp"/><Relationship Id="rId1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slide" Target="slide32.xml"/><Relationship Id="rId3" Type="http://schemas.openxmlformats.org/officeDocument/2006/relationships/slide" Target="slide4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3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hyperlink" Target="&#33539;&#25991;2&#65306;&#25105;&#32473;&#29239;&#29239;&#25214;&#20048;&#23376;.pptx" TargetMode="External"/><Relationship Id="rId3" Type="http://schemas.microsoft.com/office/2007/relationships/hdphoto" Target="../media/image38.wdp"/><Relationship Id="rId2" Type="http://schemas.openxmlformats.org/officeDocument/2006/relationships/image" Target="../media/image37.png"/><Relationship Id="rId1" Type="http://schemas.openxmlformats.org/officeDocument/2006/relationships/hyperlink" Target="&#33539;&#25991;1&#65306;&#23506;&#20908;&#37324;&#30340;&#26262;&#27969;.pptx" TargetMode="External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966852" y="1731046"/>
            <a:ext cx="7679489" cy="2039020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每天都会发生各种各样的事情，可能是你亲身经历的，可能是你看到的，也可能是你听说的，印象最深刻的是那一件事情，给大家说一说吧！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096" y="1209086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866" y="1306179"/>
            <a:ext cx="4602268" cy="3562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本框 4"/>
          <p:cNvSpPr txBox="1"/>
          <p:nvPr/>
        </p:nvSpPr>
        <p:spPr>
          <a:xfrm>
            <a:off x="2216426" y="721404"/>
            <a:ext cx="4731027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面对家庭风波的不知所措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086" y="1582133"/>
            <a:ext cx="4951827" cy="2787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文本框 5"/>
          <p:cNvSpPr txBox="1"/>
          <p:nvPr/>
        </p:nvSpPr>
        <p:spPr>
          <a:xfrm>
            <a:off x="3021495" y="721404"/>
            <a:ext cx="3101009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孤独老人的快乐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12605" y="941782"/>
            <a:ext cx="3948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怎样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把一件事情写清楚？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我们一起来看一下：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9" b="9172"/>
          <a:stretch>
            <a:fillRect/>
          </a:stretch>
        </p:blipFill>
        <p:spPr>
          <a:xfrm>
            <a:off x="6308450" y="2733261"/>
            <a:ext cx="2692648" cy="15278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对话气泡: 圆角矩形 2"/>
          <p:cNvSpPr/>
          <p:nvPr/>
        </p:nvSpPr>
        <p:spPr>
          <a:xfrm>
            <a:off x="2299570" y="1710621"/>
            <a:ext cx="2100471" cy="504826"/>
          </a:xfrm>
          <a:prstGeom prst="wedgeRoundRectCallout">
            <a:avLst>
              <a:gd name="adj1" fmla="val 32799"/>
              <a:gd name="adj2" fmla="val 35907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事件的起因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对话气泡: 圆角矩形 5"/>
          <p:cNvSpPr/>
          <p:nvPr/>
        </p:nvSpPr>
        <p:spPr>
          <a:xfrm>
            <a:off x="2299570" y="2644319"/>
            <a:ext cx="2100471" cy="525020"/>
          </a:xfrm>
          <a:prstGeom prst="wedgeRoundRectCallout">
            <a:avLst>
              <a:gd name="adj1" fmla="val 43659"/>
              <a:gd name="adj2" fmla="val 14965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事件的经过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2305064" y="3598211"/>
            <a:ext cx="2094079" cy="489103"/>
          </a:xfrm>
          <a:prstGeom prst="wedgeRoundRectCallout">
            <a:avLst>
              <a:gd name="adj1" fmla="val 36299"/>
              <a:gd name="adj2" fmla="val -45103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事件的结果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对话气泡: 圆角矩形 7"/>
          <p:cNvSpPr/>
          <p:nvPr/>
        </p:nvSpPr>
        <p:spPr>
          <a:xfrm>
            <a:off x="1003852" y="705305"/>
            <a:ext cx="7132965" cy="504826"/>
          </a:xfrm>
          <a:prstGeom prst="wedgeRoundRectCallout">
            <a:avLst>
              <a:gd name="adj1" fmla="val 26886"/>
              <a:gd name="adj2" fmla="val 38356"/>
              <a:gd name="adj3" fmla="val 16667"/>
            </a:avLst>
          </a:prstGeom>
          <a:solidFill>
            <a:srgbClr val="3B889C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要按一定写作顺序，交代清楚以下几个要素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32" y="1710621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64747" y="1118546"/>
            <a:ext cx="39489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怎样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把一件事情写的生动形象，给读者留下深刻印象呢？我们思考一下：</a:t>
            </a:r>
            <a:endParaRPr lang="en-US" altLang="zh-CN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圆角矩形 2"/>
          <p:cNvSpPr/>
          <p:nvPr/>
        </p:nvSpPr>
        <p:spPr>
          <a:xfrm>
            <a:off x="1351723" y="1415975"/>
            <a:ext cx="7215808" cy="671192"/>
          </a:xfrm>
          <a:prstGeom prst="wedgeRoundRectCallout">
            <a:avLst>
              <a:gd name="adj1" fmla="val 32799"/>
              <a:gd name="adj2" fmla="val 35907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按照时间顺序叙述事件的起因、经过、</a:t>
            </a:r>
            <a:r>
              <a:rPr lang="zh-CN" altLang="en-US" sz="28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结果。</a:t>
            </a:r>
            <a:endParaRPr lang="en-US" altLang="zh-CN" sz="36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对话气泡: 圆角矩形 5"/>
          <p:cNvSpPr/>
          <p:nvPr/>
        </p:nvSpPr>
        <p:spPr>
          <a:xfrm>
            <a:off x="1394600" y="2337090"/>
            <a:ext cx="7130053" cy="669600"/>
          </a:xfrm>
          <a:prstGeom prst="wedgeRoundRectCallout">
            <a:avLst>
              <a:gd name="adj1" fmla="val 43659"/>
              <a:gd name="adj2" fmla="val 14965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运用语言、动作、心理等描写人物的</a:t>
            </a:r>
            <a:r>
              <a:rPr lang="zh-CN" altLang="en-US" sz="28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特点。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1437477" y="3256614"/>
            <a:ext cx="7130053" cy="1211946"/>
          </a:xfrm>
          <a:prstGeom prst="wedgeRoundRectCallout">
            <a:avLst>
              <a:gd name="adj1" fmla="val 36299"/>
              <a:gd name="adj2" fmla="val -45103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还可以运用一波三折的方法，引起读者对事件的阅读</a:t>
            </a:r>
            <a:r>
              <a:rPr lang="zh-CN" altLang="en-US" sz="28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兴趣。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对话气泡: 圆角矩形 7"/>
          <p:cNvSpPr/>
          <p:nvPr/>
        </p:nvSpPr>
        <p:spPr>
          <a:xfrm>
            <a:off x="347870" y="510153"/>
            <a:ext cx="4986060" cy="663848"/>
          </a:xfrm>
          <a:prstGeom prst="wedgeRoundRectCallout">
            <a:avLst>
              <a:gd name="adj1" fmla="val 26886"/>
              <a:gd name="adj2" fmla="val 38356"/>
              <a:gd name="adj3" fmla="val 16667"/>
            </a:avLst>
          </a:prstGeom>
          <a:solidFill>
            <a:srgbClr val="3B889C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写出事件最重要的部分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089" y="195177"/>
            <a:ext cx="1023730" cy="12207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圆角矩形 2"/>
          <p:cNvSpPr/>
          <p:nvPr/>
        </p:nvSpPr>
        <p:spPr>
          <a:xfrm>
            <a:off x="1522670" y="1711552"/>
            <a:ext cx="6427934" cy="669600"/>
          </a:xfrm>
          <a:prstGeom prst="wedgeRoundRectCallout">
            <a:avLst>
              <a:gd name="adj1" fmla="val 32799"/>
              <a:gd name="adj2" fmla="val 35907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把自己当成旁观者，亲历者，观察</a:t>
            </a:r>
            <a:r>
              <a:rPr lang="zh-CN" altLang="en-US" sz="28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者。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对话气泡: 圆角矩形 5"/>
          <p:cNvSpPr/>
          <p:nvPr/>
        </p:nvSpPr>
        <p:spPr>
          <a:xfrm>
            <a:off x="1522670" y="2628490"/>
            <a:ext cx="4172452" cy="669600"/>
          </a:xfrm>
          <a:prstGeom prst="wedgeRoundRectCallout">
            <a:avLst>
              <a:gd name="adj1" fmla="val 43659"/>
              <a:gd name="adj2" fmla="val 14965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写出人物或事件的</a:t>
            </a:r>
            <a:r>
              <a:rPr lang="zh-CN" altLang="en-US" sz="28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细节。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1522670" y="3545428"/>
            <a:ext cx="3774887" cy="669600"/>
          </a:xfrm>
          <a:prstGeom prst="wedgeRoundRectCallout">
            <a:avLst>
              <a:gd name="adj1" fmla="val 36299"/>
              <a:gd name="adj2" fmla="val -45103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通过细节来感染读者。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058" y="510153"/>
            <a:ext cx="1425546" cy="1193657"/>
          </a:xfrm>
          <a:prstGeom prst="rect">
            <a:avLst/>
          </a:prstGeom>
        </p:spPr>
      </p:pic>
      <p:sp>
        <p:nvSpPr>
          <p:cNvPr id="10" name="对话气泡: 圆角矩形 7"/>
          <p:cNvSpPr/>
          <p:nvPr/>
        </p:nvSpPr>
        <p:spPr>
          <a:xfrm>
            <a:off x="347870" y="510153"/>
            <a:ext cx="3310603" cy="663848"/>
          </a:xfrm>
          <a:prstGeom prst="wedgeRoundRectCallout">
            <a:avLst>
              <a:gd name="adj1" fmla="val 26886"/>
              <a:gd name="adj2" fmla="val 38356"/>
              <a:gd name="adj3" fmla="val 16667"/>
            </a:avLst>
          </a:prstGeom>
          <a:solidFill>
            <a:srgbClr val="3B889C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写出细节之处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3910" y="1662862"/>
            <a:ext cx="5966056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我们自己来看一下，怎样描写人物更生动形象？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19" y="1447482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321" y="2652744"/>
            <a:ext cx="1879679" cy="1618286"/>
          </a:xfrm>
          <a:prstGeom prst="rect">
            <a:avLst/>
          </a:prstGeom>
        </p:spPr>
      </p:pic>
      <p:sp>
        <p:nvSpPr>
          <p:cNvPr id="3" name="对话气泡: 圆角矩形 2"/>
          <p:cNvSpPr/>
          <p:nvPr/>
        </p:nvSpPr>
        <p:spPr>
          <a:xfrm>
            <a:off x="1471300" y="1508801"/>
            <a:ext cx="6201400" cy="669600"/>
          </a:xfrm>
          <a:prstGeom prst="wedgeRoundRectCallout">
            <a:avLst>
              <a:gd name="adj1" fmla="val 32799"/>
              <a:gd name="adj2" fmla="val 35907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人物语言（什么情况？说了什么？）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对话气泡: 圆角矩形 5"/>
          <p:cNvSpPr/>
          <p:nvPr/>
        </p:nvSpPr>
        <p:spPr>
          <a:xfrm>
            <a:off x="1471300" y="2485344"/>
            <a:ext cx="6201400" cy="669600"/>
          </a:xfrm>
          <a:prstGeom prst="wedgeRoundRectCallout">
            <a:avLst>
              <a:gd name="adj1" fmla="val 43659"/>
              <a:gd name="adj2" fmla="val 14965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人物动作（对什么人？怎样做的？）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对话气泡: 圆角矩形 16"/>
          <p:cNvSpPr/>
          <p:nvPr/>
        </p:nvSpPr>
        <p:spPr>
          <a:xfrm>
            <a:off x="1471300" y="3461887"/>
            <a:ext cx="6201400" cy="669600"/>
          </a:xfrm>
          <a:prstGeom prst="wedgeRoundRectCallout">
            <a:avLst>
              <a:gd name="adj1" fmla="val 43659"/>
              <a:gd name="adj2" fmla="val 14965"/>
              <a:gd name="adj3" fmla="val 16667"/>
            </a:avLst>
          </a:prstGeom>
          <a:solidFill>
            <a:srgbClr val="3B889C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人物神态（说做时候？怎样表情？）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对话气泡: 圆角矩形 7"/>
          <p:cNvSpPr/>
          <p:nvPr/>
        </p:nvSpPr>
        <p:spPr>
          <a:xfrm>
            <a:off x="347870" y="510153"/>
            <a:ext cx="4909930" cy="663848"/>
          </a:xfrm>
          <a:prstGeom prst="wedgeRoundRectCallout">
            <a:avLst>
              <a:gd name="adj1" fmla="val 26886"/>
              <a:gd name="adj2" fmla="val 38356"/>
              <a:gd name="adj3" fmla="val 16667"/>
            </a:avLst>
          </a:prstGeom>
          <a:solidFill>
            <a:srgbClr val="3B889C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描写人物更加具体形象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82633" y="960623"/>
            <a:ext cx="85787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快步向阿姨的早点车走去。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一个衣冠不整的年轻人正粗声粗气地说：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喂，来一包豆浆。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那位阿姨笑着说：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好的，要不要再来个馒头或包子？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不用。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那个年轻人冷冷地说。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阿姨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挑了一包热乎乎的豆浆，并叮嘱道：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小伙子，拿好了！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那个年轻人似乎心不在焉，刚伸手，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啪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的一声，这包豆浆就滑落在地上了。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你是怎么搞的！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年轻人大声地吼道。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位阿姨二话没说，弯下腰，把袋子捡入垃圾桶里，重新拿了一包豆浆，用剪刀在左上角剪了一个小口，插上吸管，热情地递过去：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拿好啰！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年轻人接过豆浆，付了钱，默不作声地走开了。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0" y="299215"/>
            <a:ext cx="781762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我们来看看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一件印象深刻的事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中的人物描写：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对话气泡: 圆角矩形 14"/>
          <p:cNvSpPr/>
          <p:nvPr/>
        </p:nvSpPr>
        <p:spPr>
          <a:xfrm>
            <a:off x="1334969" y="3961133"/>
            <a:ext cx="6474061" cy="953292"/>
          </a:xfrm>
          <a:prstGeom prst="wedgeRoundRectCallout">
            <a:avLst>
              <a:gd name="adj1" fmla="val -31620"/>
              <a:gd name="adj2" fmla="val 36224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800" kern="5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kern="5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</a:t>
            </a:r>
            <a:r>
              <a:rPr lang="zh-CN" altLang="zh-CN" sz="2800" kern="5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年轻人和阿姨的语言、神态、动作对比描写，突出阿姨的宽容。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2337" y="495879"/>
            <a:ext cx="2399805" cy="1991516"/>
            <a:chOff x="662730" y="462323"/>
            <a:chExt cx="2399805" cy="1991516"/>
          </a:xfrm>
        </p:grpSpPr>
        <p:pic>
          <p:nvPicPr>
            <p:cNvPr id="1026" name="Picture 2" descr="https://gimg2.baidu.com/image_search/src=http%3A%2F%2Fs7.rr.itc.cn%2Fr%2Fe%2FN7%2FnaMvqNn.jpg&amp;refer=http%3A%2F%2Fs7.rr.itc.cn&amp;app=2002&amp;size=f9999,10000&amp;q=a80&amp;n=0&amp;g=0n&amp;fmt=auto?sec=1654754442&amp;t=fe221957af8741029bf016e4ba78121f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730" y="462323"/>
              <a:ext cx="2399805" cy="15452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文本框 1"/>
            <p:cNvSpPr txBox="1"/>
            <p:nvPr/>
          </p:nvSpPr>
          <p:spPr>
            <a:xfrm>
              <a:off x="1154746" y="2022952"/>
              <a:ext cx="1319592" cy="43088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/>
              <a:r>
                <a:rPr lang="zh-CN" altLang="en-US" sz="2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学皮影戏</a:t>
              </a:r>
              <a:endPara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89151" y="495879"/>
            <a:ext cx="2838129" cy="1984398"/>
            <a:chOff x="3389151" y="509600"/>
            <a:chExt cx="2838129" cy="1970793"/>
          </a:xfrm>
        </p:grpSpPr>
        <p:pic>
          <p:nvPicPr>
            <p:cNvPr id="1028" name="Picture 4" descr="https://gimg2.baidu.com/image_search/src=http%3A%2F%2Fedu.cnhubei.com%2Fxwtt%2Ftt%2F201510%2FW020151008301751092796.jpg&amp;refer=http%3A%2F%2Fedu.cnhubei.com&amp;app=2002&amp;size=f9999,10000&amp;q=a80&amp;n=0&amp;g=0n&amp;fmt=auto?sec=1654754660&amp;t=e741c63b6eaae78bf0e66eff7139716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151" y="509600"/>
              <a:ext cx="2838129" cy="153151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文本框 8"/>
            <p:cNvSpPr txBox="1"/>
            <p:nvPr/>
          </p:nvSpPr>
          <p:spPr>
            <a:xfrm>
              <a:off x="4151013" y="2052460"/>
              <a:ext cx="1035861" cy="4279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/>
              <a:r>
                <a:rPr lang="zh-CN" altLang="en-US" sz="2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学做菜</a:t>
              </a:r>
              <a:endPara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05750" y="524517"/>
            <a:ext cx="2738250" cy="1972743"/>
            <a:chOff x="6405750" y="524517"/>
            <a:chExt cx="2738250" cy="197274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3748" y="524517"/>
              <a:ext cx="2365694" cy="148796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2" name="文本框 11"/>
            <p:cNvSpPr txBox="1"/>
            <p:nvPr/>
          </p:nvSpPr>
          <p:spPr>
            <a:xfrm>
              <a:off x="6405750" y="2066373"/>
              <a:ext cx="2738250" cy="43088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/>
              <a:r>
                <a:rPr lang="zh-CN" altLang="en-US" sz="22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爸爸妈妈吵架后和好</a:t>
              </a:r>
              <a:endPara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57921" y="2614864"/>
            <a:ext cx="2101389" cy="1990881"/>
            <a:chOff x="1728408" y="2631642"/>
            <a:chExt cx="2101389" cy="1990881"/>
          </a:xfrm>
        </p:grpSpPr>
        <p:pic>
          <p:nvPicPr>
            <p:cNvPr id="1030" name="Picture 6" descr="https://gimg2.baidu.com/image_search/src=http%3A%2F%2Fask.qcloudimg.com%2Fhttp-save%2Fyehe-1008345%2Flyvvh733fp.jpeg&amp;refer=http%3A%2F%2Fask.qcloudimg.com&amp;app=2002&amp;size=f9999,10000&amp;q=a80&amp;n=0&amp;g=0n&amp;fmt=auto?sec=1654755570&amp;t=7d245632b168a8bce0fb8024238cc50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408" y="2631642"/>
              <a:ext cx="2101389" cy="1548023"/>
            </a:xfrm>
            <a:prstGeom prst="ellipse">
              <a:avLst/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文本框 14"/>
            <p:cNvSpPr txBox="1"/>
            <p:nvPr/>
          </p:nvSpPr>
          <p:spPr>
            <a:xfrm>
              <a:off x="1872974" y="4191636"/>
              <a:ext cx="1603324" cy="43088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/>
              <a:r>
                <a:rPr lang="zh-CN" altLang="en-US" sz="2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爷爷下象棋</a:t>
              </a:r>
              <a:endPara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454777" y="2594669"/>
            <a:ext cx="2417517" cy="2039102"/>
            <a:chOff x="4822328" y="2631643"/>
            <a:chExt cx="2417517" cy="203910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2328" y="2631643"/>
              <a:ext cx="2417517" cy="1609160"/>
            </a:xfrm>
            <a:prstGeom prst="ellipse">
              <a:avLst/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7" name="文本框 16"/>
            <p:cNvSpPr txBox="1"/>
            <p:nvPr/>
          </p:nvSpPr>
          <p:spPr>
            <a:xfrm>
              <a:off x="5087558" y="4239858"/>
              <a:ext cx="1887055" cy="43088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/>
              <a:r>
                <a:rPr lang="zh-CN" altLang="en-US" sz="22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奶奶的舞蹈队</a:t>
              </a:r>
              <a:endPara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98954" y="2721569"/>
            <a:ext cx="2460488" cy="1921067"/>
            <a:chOff x="6498954" y="2721569"/>
            <a:chExt cx="2460488" cy="192106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98954" y="2721569"/>
              <a:ext cx="2460488" cy="1481315"/>
            </a:xfrm>
            <a:prstGeom prst="ellipse">
              <a:avLst/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1" name="文本框 20"/>
            <p:cNvSpPr txBox="1"/>
            <p:nvPr/>
          </p:nvSpPr>
          <p:spPr>
            <a:xfrm>
              <a:off x="6822211" y="4211749"/>
              <a:ext cx="1603324" cy="43088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/>
              <a:r>
                <a:rPr lang="zh-CN" altLang="en-US" sz="2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一起去抓虾</a:t>
              </a:r>
              <a:endPara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324015"/>
            <a:ext cx="341632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我们模仿着写一下：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9520" y="1182416"/>
            <a:ext cx="78049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6858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你到底戒还是不戒……”瞧！又来了。爸爸屡教不改，老爸不戒烟，妈妈又训他了。随之一场家庭风波也开始了。</a:t>
            </a:r>
            <a:endParaRPr kumimoji="0" lang="zh-CN" altLang="zh-CN" sz="24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just" defTabSz="6858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先是夺过爸爸手中的烟头，紧接着对爸爸发动“攻击”。爸爸像一句也没听见似的，坐在沙发上一声不吭，妈妈的一枚枚“炸弹”在爸爸身上一点作用也起不了。</a:t>
            </a:r>
            <a:endParaRPr kumimoji="0" lang="zh-CN" altLang="zh-CN" sz="24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just" defTabSz="6858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马上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改变策略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把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鼻涕一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把泪地向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数落</a:t>
            </a:r>
            <a:endParaRPr kumimoji="0" lang="zh-CN" altLang="zh-CN" sz="24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69520" y="865845"/>
            <a:ext cx="78049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6858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着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，讲她单位的小张才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40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岁就得了肺癌，还有老杨因为吸烟整天咳个不停。爸爸好像有点招架不住，站起来就要走。</a:t>
            </a:r>
            <a:endParaRPr kumimoji="0" lang="zh-CN" altLang="zh-CN" sz="24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just" defTabSz="6858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想一走了之，门都没有。”妈妈看爸爸要走，便一个箭步跑到门口，把门一挡，“如果你今天不答应戒烟，就别想走。”“闪开，你不要逼人太甚。”爸爸把妈妈推开。妈妈手抓门框：“我就不放手！”爸爸非要出去，两人互不相让，大声吵了起来。</a:t>
            </a:r>
            <a:endParaRPr kumimoji="0" lang="zh-CN" altLang="zh-CN" sz="24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4827" y="1561213"/>
            <a:ext cx="5554346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对于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这次习作，你还有什么要说的吗？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116644" y="685062"/>
            <a:ext cx="8090926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最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简单的方法是按事情发展顺序写自己亲身经历或亲眼看到的事件。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408" y="712435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88598" y="1947199"/>
            <a:ext cx="8118972" cy="138499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也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按事情发展顺序把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</a:t>
            </a:r>
            <a:r>
              <a:rPr lang="zh-CN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写得一破三折，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开头突出事件的矛盾点，</a:t>
            </a:r>
            <a:r>
              <a:rPr lang="zh-CN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结尾总结全文，使文章结构完整</a:t>
            </a:r>
            <a:r>
              <a:rPr lang="zh-CN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570" y="1958228"/>
            <a:ext cx="974794" cy="842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116644" y="3577138"/>
            <a:ext cx="8090926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也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并用动作和语言描写把人物写的生动形象。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207570" y="3417198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199" y="-176464"/>
            <a:ext cx="9163805" cy="538731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32798" y="496472"/>
            <a:ext cx="46832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想好自己的作文内容了吗？不要急于下笔，先好好编写写作提纲，再顺着提纲写，能让你的思路更顺畅。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91891" y="1634083"/>
            <a:ext cx="6569963" cy="31085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你会选取哪个事件？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这件事的最主要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内容是什么？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你打算运用怎样的写作顺序？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你打算怎样叙述这件事，作为主人公参与其中，还是作为观察者体会事件？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你打算运用哪些人物描写方法？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你打算拟个什么题目？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6731" y="267493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6492" y="1012343"/>
            <a:ext cx="699101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选择一个事件，按照一定的顺序把这件事写清楚。</a:t>
            </a:r>
            <a:endParaRPr lang="zh-CN" altLang="en-US" sz="1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30827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23412" y="2315741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624125" y="1306608"/>
            <a:ext cx="630513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一件烦心事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304554" y="91595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30827" y="2217616"/>
            <a:ext cx="1318064" cy="730908"/>
            <a:chOff x="2098769" y="2336363"/>
            <a:chExt cx="860576" cy="73090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47311" y="2409429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830827" y="3731530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26655" y="2318645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325414" y="1751268"/>
            <a:ext cx="306264" cy="1584528"/>
          </a:xfrm>
          <a:prstGeom prst="leftBrace">
            <a:avLst>
              <a:gd name="adj1" fmla="val 8333"/>
              <a:gd name="adj2" fmla="val 5123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31678" y="1755951"/>
            <a:ext cx="4508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收作业时，组长喊我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“元宵”。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4530" y="2360090"/>
            <a:ext cx="5044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体育课时，一位同学喊我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“元宵”。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25414" y="3842903"/>
            <a:ext cx="543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外号给“我”带来的难堪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，让我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心烦。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25414" y="876421"/>
            <a:ext cx="4019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介绍外号“元宵” 的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来历。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612239" y="2900319"/>
            <a:ext cx="5006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美术课时，全班同学喊我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“元宵”。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33023" y="1050275"/>
            <a:ext cx="630513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寒冬里的暖流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2384621" y="1630018"/>
            <a:ext cx="336050" cy="1816066"/>
          </a:xfrm>
          <a:prstGeom prst="leftBrace">
            <a:avLst>
              <a:gd name="adj1" fmla="val 8333"/>
              <a:gd name="adj2" fmla="val 5123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61037" y="1615509"/>
            <a:ext cx="6384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路边一群人围了一只脏兮兮的</a:t>
            </a:r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奄奄一息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的小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狗。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61037" y="2105733"/>
            <a:ext cx="332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我害怕</a:t>
            </a:r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不敢动手救</a:t>
            </a:r>
            <a:r>
              <a:rPr lang="zh-CN" altLang="zh-CN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82404" y="3602744"/>
            <a:ext cx="5591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小狗感恩似的慢慢站起来，拱了拱我和叔叔的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脚。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2661037" y="2595957"/>
            <a:ext cx="543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一位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好心</a:t>
            </a:r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叔叔剪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断</a:t>
            </a:r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小狗脖子上的</a:t>
            </a:r>
            <a:r>
              <a:rPr lang="zh-CN" altLang="zh-CN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绳子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2661037" y="3086180"/>
            <a:ext cx="5870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我从书包里拿出</a:t>
            </a:r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火腿肠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递给叔叔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喂了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狗。</a:t>
            </a:r>
            <a:endParaRPr lang="zh-CN" altLang="zh-CN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05884" y="768099"/>
            <a:ext cx="1360615" cy="666511"/>
            <a:chOff x="2375756" y="2268826"/>
            <a:chExt cx="888357" cy="666511"/>
          </a:xfrm>
        </p:grpSpPr>
        <p:sp>
          <p:nvSpPr>
            <p:cNvPr id="23" name="云形 22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2423412" y="2315741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6" name="左大括号 25"/>
          <p:cNvSpPr/>
          <p:nvPr/>
        </p:nvSpPr>
        <p:spPr>
          <a:xfrm>
            <a:off x="628696" y="91595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005884" y="2217616"/>
            <a:ext cx="1318064" cy="730908"/>
            <a:chOff x="2098769" y="2336363"/>
            <a:chExt cx="860576" cy="730908"/>
          </a:xfrm>
        </p:grpSpPr>
        <p:sp>
          <p:nvSpPr>
            <p:cNvPr id="28" name="云形 27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TextBox 10"/>
            <p:cNvSpPr txBox="1"/>
            <p:nvPr/>
          </p:nvSpPr>
          <p:spPr>
            <a:xfrm>
              <a:off x="2147311" y="2409429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05884" y="3731530"/>
            <a:ext cx="1277506" cy="666511"/>
            <a:chOff x="2375756" y="2268826"/>
            <a:chExt cx="834094" cy="666511"/>
          </a:xfrm>
        </p:grpSpPr>
        <p:sp>
          <p:nvSpPr>
            <p:cNvPr id="32" name="云形 31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TextBox 14"/>
            <p:cNvSpPr txBox="1"/>
            <p:nvPr/>
          </p:nvSpPr>
          <p:spPr>
            <a:xfrm>
              <a:off x="2426655" y="2318645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4" name="TextBox 28"/>
          <p:cNvSpPr txBox="1"/>
          <p:nvPr/>
        </p:nvSpPr>
        <p:spPr>
          <a:xfrm>
            <a:off x="2382404" y="768099"/>
            <a:ext cx="5591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交代了故事发生的背景，大雪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18" grpId="0"/>
      <p:bldP spid="19" grpId="0"/>
      <p:bldP spid="4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31198" y="933894"/>
            <a:ext cx="630513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我给爷爷找乐子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2314962" y="1770172"/>
            <a:ext cx="306264" cy="1584528"/>
          </a:xfrm>
          <a:prstGeom prst="leftBrace">
            <a:avLst>
              <a:gd name="adj1" fmla="val 8333"/>
              <a:gd name="adj2" fmla="val 5123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92014" y="1752972"/>
            <a:ext cx="6413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我看见王爷爷挑着两个鸟笼子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嘴里哼着</a:t>
            </a:r>
            <a:r>
              <a:rPr lang="zh-CN" altLang="zh-CN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小曲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92013" y="2346823"/>
            <a:ext cx="6413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我拿零花钱买了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只小鸡带回家，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让爷爷养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好。</a:t>
            </a:r>
            <a:endParaRPr lang="zh-CN" altLang="zh-CN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89147" y="3658237"/>
            <a:ext cx="5560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我给爷爷找的乐子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养小鸡，帮助爷爷走出了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伤感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26742" y="870521"/>
            <a:ext cx="5485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奶奶生病去世了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爷爷很伤心很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孤单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2492014" y="2940884"/>
            <a:ext cx="6706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我看见爷爷提着笼子和王爷爷有说有笑地回家</a:t>
            </a:r>
            <a:r>
              <a:rPr lang="zh-CN" altLang="zh-CN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66128" y="768099"/>
            <a:ext cx="1360615" cy="666511"/>
            <a:chOff x="2375756" y="2268826"/>
            <a:chExt cx="888357" cy="666511"/>
          </a:xfrm>
        </p:grpSpPr>
        <p:sp>
          <p:nvSpPr>
            <p:cNvPr id="21" name="云形 20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TextBox 4"/>
            <p:cNvSpPr txBox="1"/>
            <p:nvPr/>
          </p:nvSpPr>
          <p:spPr>
            <a:xfrm>
              <a:off x="2423412" y="2315741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左大括号 24"/>
          <p:cNvSpPr/>
          <p:nvPr/>
        </p:nvSpPr>
        <p:spPr>
          <a:xfrm>
            <a:off x="549184" y="91595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966128" y="2217616"/>
            <a:ext cx="1318064" cy="730908"/>
            <a:chOff x="2098769" y="2336363"/>
            <a:chExt cx="860576" cy="730908"/>
          </a:xfrm>
        </p:grpSpPr>
        <p:sp>
          <p:nvSpPr>
            <p:cNvPr id="27" name="云形 26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TextBox 10"/>
            <p:cNvSpPr txBox="1"/>
            <p:nvPr/>
          </p:nvSpPr>
          <p:spPr>
            <a:xfrm>
              <a:off x="2147311" y="2409429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66128" y="3731530"/>
            <a:ext cx="1277506" cy="666511"/>
            <a:chOff x="2375756" y="2268826"/>
            <a:chExt cx="834094" cy="666511"/>
          </a:xfrm>
        </p:grpSpPr>
        <p:sp>
          <p:nvSpPr>
            <p:cNvPr id="31" name="云形 30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TextBox 14"/>
            <p:cNvSpPr txBox="1"/>
            <p:nvPr/>
          </p:nvSpPr>
          <p:spPr>
            <a:xfrm>
              <a:off x="2426655" y="2318645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7984" y="1602254"/>
            <a:ext cx="4180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习作：</a:t>
            </a:r>
            <a:endParaRPr lang="en-US" altLang="zh-CN" sz="60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6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生活</a:t>
            </a:r>
            <a:r>
              <a:rPr lang="zh-CN" altLang="en-US" sz="6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万花筒</a:t>
            </a:r>
            <a:endParaRPr lang="zh-CN" altLang="en-US" sz="6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42"/>
          <a:stretch>
            <a:fillRect/>
          </a:stretch>
        </p:blipFill>
        <p:spPr>
          <a:xfrm>
            <a:off x="835098" y="1154925"/>
            <a:ext cx="2971588" cy="283365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624" y="427914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624" y="4621178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文本框 15">
            <a:hlinkClick r:id="rId3" action="ppaction://hlinksldjump"/>
          </p:cNvPr>
          <p:cNvSpPr txBox="1"/>
          <p:nvPr/>
        </p:nvSpPr>
        <p:spPr>
          <a:xfrm>
            <a:off x="6731834" y="426371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4">
            <a:hlinkClick r:id="rId4" action="ppaction://hlinksldjump"/>
          </p:cNvPr>
          <p:cNvSpPr txBox="1"/>
          <p:nvPr/>
        </p:nvSpPr>
        <p:spPr>
          <a:xfrm>
            <a:off x="6742709" y="4613126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2855" y="3770259"/>
            <a:ext cx="7758290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同桌交换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一下，看看谁写的最好。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" y="333306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0" y="317885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6310" y="508826"/>
            <a:ext cx="6884660" cy="413190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一件烦心事</a:t>
            </a:r>
            <a:endParaRPr lang="zh-CN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生活中会遇到很多事情，有的让人开心，有的让人难过，还有的让人心烦。最近我遇到了一件烦心事，那就是我在班里被绰号</a:t>
            </a:r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袭击</a:t>
            </a:r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了！</a:t>
            </a:r>
            <a:endParaRPr lang="zh-CN" altLang="zh-CN" sz="2400" b="1" kern="5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/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不，一天下课后，组长们开始发作业本。突然，一位组长向我大喊道：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嘿，元宵快接着！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话音刚落，她把本子扔到了我的手中。我生气地说：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请不要乱改我的名字！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她笑了笑说：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肖元，元宵，反过来既好听又顺口，多好哇！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说完她继续发起了作业本。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很快，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元宵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的美名传遍了全班，已经没有人叫我的大名了</a:t>
            </a:r>
            <a:r>
              <a:rPr lang="zh-CN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02635" y="352397"/>
            <a:ext cx="21473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00360" y="1055446"/>
            <a:ext cx="1718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000" b="1" kern="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排比开头，扣题，引出下文</a:t>
            </a:r>
            <a:r>
              <a:rPr lang="zh-CN" altLang="zh-CN" sz="2000" b="1" kern="5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2000" b="1" kern="5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00" y="408359"/>
            <a:ext cx="417735" cy="433802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7200360" y="755376"/>
            <a:ext cx="0" cy="4055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200359" y="2625217"/>
            <a:ext cx="1718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000" b="1" kern="50" dirty="0" smtClean="0">
                <a:latin typeface="宋体" panose="02010600030101010101" pitchFamily="2" charset="-122"/>
                <a:ea typeface="宋体" panose="02010600030101010101" pitchFamily="2" charset="-122"/>
              </a:rPr>
              <a:t>介绍</a:t>
            </a:r>
            <a:r>
              <a:rPr lang="zh-CN" altLang="zh-CN" sz="2000" b="1" kern="50" dirty="0">
                <a:latin typeface="宋体" panose="02010600030101010101" pitchFamily="2" charset="-122"/>
                <a:ea typeface="宋体" panose="02010600030101010101" pitchFamily="2" charset="-122"/>
              </a:rPr>
              <a:t>外号的来历</a:t>
            </a:r>
            <a:r>
              <a:rPr lang="zh-CN" altLang="zh-CN" sz="2000" b="1" kern="5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7273"/>
            <a:ext cx="7200360" cy="376256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体育课时，我们正在打羽毛球。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元宵，接着！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一位同学说。数学课发试卷了，同桌问：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元宵，你考了多少分？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语文老师提问，同学们抢着说：“元宵会，让元宵回答！”真让我哭笑不得。</a:t>
            </a:r>
            <a:endParaRPr lang="zh-CN" altLang="zh-CN" sz="2400" b="1" kern="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次上美术课，绰号更是让我郁闷。课上，老师正在讲怎样画好元宵节的场面，还说：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元宵节是中国的传统节日，要想画好，一定要画吃元宵的场景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话还没说完，全班同学哄堂大笑。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有的说：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能吃元宵了！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有的说：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这么大，可怎么吃啊！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还有一位同学笑嘻嘻地说：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切成块，煮着吃呗！</a:t>
            </a:r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zh-CN" sz="2400" b="1" kern="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425825" y="2836402"/>
            <a:ext cx="1718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b="1" kern="50" dirty="0" smtClean="0"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zh-CN" altLang="zh-CN" sz="2000" b="1" kern="50" dirty="0">
                <a:latin typeface="宋体" panose="02010600030101010101" pitchFamily="2" charset="-122"/>
                <a:ea typeface="宋体" panose="02010600030101010101" pitchFamily="2" charset="-122"/>
              </a:rPr>
              <a:t>语言描写，生动地写出外号给“我”带来的难堪</a:t>
            </a:r>
            <a:r>
              <a:rPr lang="zh-CN" altLang="zh-CN" sz="2000" b="1" kern="5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2000" b="1" kern="5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425825" y="397273"/>
            <a:ext cx="0" cy="4055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267968" y="3836797"/>
            <a:ext cx="1872479" cy="896547"/>
            <a:chOff x="1879787" y="4876800"/>
            <a:chExt cx="2338645" cy="1165575"/>
          </a:xfrm>
        </p:grpSpPr>
        <p:sp>
          <p:nvSpPr>
            <p:cNvPr id="10" name="矩形: 圆角 9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572000" y="3836797"/>
            <a:ext cx="1872479" cy="896547"/>
            <a:chOff x="1879787" y="4876800"/>
            <a:chExt cx="2338645" cy="1165575"/>
          </a:xfrm>
        </p:grpSpPr>
        <p:sp>
          <p:nvSpPr>
            <p:cNvPr id="15" name="矩形: 圆角 14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218661" y="462266"/>
            <a:ext cx="69816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美术老师愣住了，还以为自己哪里讲得不对，看了看教材和自己的穿着，也没有什么不对呀，就大喊了一声：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停！好好听课，吵什么吵！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我生气了，举起了手，说：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老师，您说到元宵节，班上的同学就笑，原因是我的绰号是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‘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元宵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’……”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接着，老师也忍不住大笑起来，我更难堪了！</a:t>
            </a:r>
            <a:endParaRPr lang="zh-CN" altLang="zh-CN" sz="2400" b="1" kern="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同学起绰号，事情不大，却让人心烦。我真希望绰号早点离开我，让我开心起来。</a:t>
            </a:r>
            <a:endParaRPr lang="zh-CN" altLang="zh-CN" sz="2400" b="1" kern="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08251" y="2155392"/>
            <a:ext cx="1770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结尾总结全文，写出自己的感受，突出文章中心。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200360" y="755376"/>
            <a:ext cx="0" cy="4055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227637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247451" y="444080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549" y="140233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60452" y="662960"/>
            <a:ext cx="42971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同桌交换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作文，根据“评分标准”相互批改。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574891"/>
            <a:ext cx="5976900" cy="39841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结构完整：时间、地点、人物、起因、经过、结果交代清楚。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条理清楚：分段叙述，层次分明。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描写具体：生动描写人物语言、动作、神态。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语言生动形象，恰当使用修辞手法。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00809" y="674281"/>
            <a:ext cx="558460" cy="3808268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价   标   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8530" y="1108205"/>
            <a:ext cx="77598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快步向阿姨的早点车走去。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阿姨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挑了一包热乎乎的豆浆，并叮嘱道：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小伙子，拿好了！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那个年轻人似乎心不在焉，刚伸手，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啪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的一声，这包豆浆就滑落在地上了。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你是怎么搞的！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年轻人大声地吼道。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位阿姨二话没说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重新拿了一包豆浆，热情地递过去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年轻人接过豆浆，付了钱走开了。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6035" y="3183574"/>
            <a:ext cx="1667043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问题分析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16133" y="3631257"/>
            <a:ext cx="7014077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本部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分的重点是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突出阿姨的宽容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，但是描写得简略，应该详细写一下：年轻说了什么？做了什么？阿姨是怎样说，怎样做的？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1209" y="510329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评改范例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12761" y="490791"/>
            <a:ext cx="7093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下面是评改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前的段落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，读一读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，看看有什么问题吗？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" y="333306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15"/>
          <p:cNvSpPr txBox="1"/>
          <p:nvPr/>
        </p:nvSpPr>
        <p:spPr>
          <a:xfrm>
            <a:off x="0" y="317885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0603" y="1140589"/>
            <a:ext cx="8306203" cy="28623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lvl="0"/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</a:rPr>
              <a:t>我快步向阿姨的早点车走去。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一个衣冠不整的年轻人正粗声粗气地说：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喂，来一包豆浆。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那位阿姨笑着说：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好的，要不要再来个馒头或包子？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不用。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那个年轻人冷冷地说。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阿姨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挑了一包热乎乎的豆浆，并叮嘱道：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小伙子，拿好了！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那个年轻人似乎心不在焉，刚伸手，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啪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的一声，这包豆浆就滑落在地上了。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你是怎么搞的！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年轻人大声地吼道。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位阿姨二话没说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，弯下腰，把袋子捡入垃圾桶里，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重新拿了一包豆浆，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用剪刀在左上角剪了一个小口，插上吸管，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热情地递过去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拿好啰！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年轻人接过豆浆，付了钱，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默不作声地走开了。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1209" y="1725365"/>
            <a:ext cx="399394" cy="1692769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评改后段落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71275" y="4120266"/>
            <a:ext cx="6928179" cy="830997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红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</a:t>
            </a:r>
            <a:r>
              <a:rPr lang="zh-CN" altLang="en-US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部分是用</a:t>
            </a:r>
            <a:r>
              <a:rPr lang="zh-CN" altLang="zh-CN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年轻人</a:t>
            </a:r>
            <a:r>
              <a:rPr lang="zh-CN" altLang="zh-CN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和阿姨的语言、神态、</a:t>
            </a:r>
            <a:r>
              <a:rPr lang="zh-CN" altLang="zh-CN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动作</a:t>
            </a:r>
            <a:r>
              <a:rPr lang="zh-CN" altLang="en-US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做详细</a:t>
            </a:r>
            <a:r>
              <a:rPr lang="zh-CN" altLang="zh-CN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对比</a:t>
            </a:r>
            <a:r>
              <a:rPr lang="zh-CN" altLang="zh-CN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</a:t>
            </a:r>
            <a:r>
              <a:rPr lang="zh-CN" altLang="zh-CN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，突出</a:t>
            </a:r>
            <a:r>
              <a:rPr lang="zh-CN" altLang="zh-CN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阿姨的宽容。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1209" y="333346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</a:rPr>
              <a:t>评改范例</a:t>
            </a:r>
            <a:endParaRPr lang="zh-CN" altLang="en-US" sz="1800" b="1" dirty="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37475" y="200737"/>
            <a:ext cx="6761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是修改后的段落，和原段落对比一下</a:t>
            </a: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为什么这么修改。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972723" y="866521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23435" y="905448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81289" y="1469701"/>
            <a:ext cx="69573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要写事件按一定顺序。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要交代清楚起因</a:t>
            </a:r>
            <a:r>
              <a:rPr lang="en-US" altLang="zh-CN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经过</a:t>
            </a:r>
            <a:r>
              <a:rPr lang="en-US" altLang="zh-CN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结果。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要把事件中的重要内容写清楚。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要运用语言、动作、神态等多种描写方法详细描写主要</a:t>
            </a:r>
            <a:r>
              <a:rPr lang="zh-CN" altLang="en-US" sz="28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人物。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结构完整，最好能首尾呼应。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1125" y="1419622"/>
            <a:ext cx="7834197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</a:t>
            </a:r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伴你成长</a:t>
            </a:r>
            <a:endParaRPr kumimoji="1" lang="zh-CN" altLang="en-US" sz="6600" b="1" dirty="0">
              <a:solidFill>
                <a:srgbClr val="FF6600"/>
              </a:solidFill>
              <a:latin typeface="Xingkai SC" panose="02010800040101010101" pitchFamily="2" charset="-122"/>
              <a:ea typeface="Xingkai SC" panose="02010800040101010101" pitchFamily="2" charset="-122"/>
            </a:endParaRPr>
          </a:p>
        </p:txBody>
      </p:sp>
      <p:grpSp>
        <p:nvGrpSpPr>
          <p:cNvPr id="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7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50404" y="367169"/>
            <a:ext cx="7643192" cy="19447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每天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都会发生各种各样的事情，有些是我们亲身经历的，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有些是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我们看到的，还有些是我们听说的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选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一件你印象深的事，按一定的顺序把事情的经过写清楚。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可以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参考下面的题目，也可以另选要写的内容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32654" y="2563636"/>
            <a:ext cx="159026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捉蚊趣事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92780" y="2577927"/>
            <a:ext cx="1726097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一件烦心事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86949" y="3173805"/>
            <a:ext cx="2040836" cy="461665"/>
          </a:xfrm>
          <a:prstGeom prst="rect">
            <a:avLst/>
          </a:prstGeom>
          <a:solidFill>
            <a:srgbClr val="EFEF3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她收到了礼物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53637" y="3169131"/>
            <a:ext cx="1726097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爷爷戒烟了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832654" y="3783974"/>
            <a:ext cx="204083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照片里的温暖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86949" y="4399030"/>
            <a:ext cx="2040836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教室里的掌声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88000" y="3777754"/>
            <a:ext cx="1590262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家庭风波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53637" y="4381635"/>
            <a:ext cx="1726097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信不信由你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L 形 10"/>
          <p:cNvSpPr/>
          <p:nvPr/>
        </p:nvSpPr>
        <p:spPr>
          <a:xfrm flipV="1">
            <a:off x="750404" y="392244"/>
            <a:ext cx="7568648" cy="1955752"/>
          </a:xfrm>
          <a:prstGeom prst="corner">
            <a:avLst>
              <a:gd name="adj1" fmla="val 72029"/>
              <a:gd name="adj2" fmla="val 6321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60503" y="2373071"/>
            <a:ext cx="208721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选取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件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右大括号 24"/>
          <p:cNvSpPr/>
          <p:nvPr/>
        </p:nvSpPr>
        <p:spPr>
          <a:xfrm>
            <a:off x="7226681" y="2560531"/>
            <a:ext cx="122917" cy="230016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298899" y="3233558"/>
            <a:ext cx="1434026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写清楚一件事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/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05678" y="852533"/>
            <a:ext cx="773264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之前，仔细想想这件事的起因、经过、结果是怎样的。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524000" y="1526302"/>
          <a:ext cx="609600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930"/>
                <a:gridCol w="499607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8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事情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8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起因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8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经过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8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结果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5486657" y="3719344"/>
            <a:ext cx="21333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写哪些要素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4692" y="246744"/>
            <a:ext cx="7909653" cy="46500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43791" y="877267"/>
            <a:ext cx="41292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每天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的学习和生活很充实，大大小小的事情让生活更加丰富多彩，你会选择哪一件呢？这件事情为什么给你印象最深刻呢？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9" b="21915"/>
          <a:stretch>
            <a:fillRect/>
          </a:stretch>
        </p:blipFill>
        <p:spPr>
          <a:xfrm>
            <a:off x="1866880" y="1801449"/>
            <a:ext cx="5410238" cy="2416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文本框 1"/>
          <p:cNvSpPr txBox="1"/>
          <p:nvPr/>
        </p:nvSpPr>
        <p:spPr>
          <a:xfrm>
            <a:off x="3021495" y="721404"/>
            <a:ext cx="3101009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自己被同学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误解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21495" y="721404"/>
            <a:ext cx="3101009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被叫外号的烦恼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992" y="1590259"/>
            <a:ext cx="5294013" cy="2847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63f2d9ba-c4fc-4175-b753-1a34d1440f2a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3701</Words>
  <Application>WPS 演示</Application>
  <PresentationFormat>全屏显示(16:9)</PresentationFormat>
  <Paragraphs>295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7" baseType="lpstr">
      <vt:lpstr>Arial</vt:lpstr>
      <vt:lpstr>宋体</vt:lpstr>
      <vt:lpstr>Wingdings</vt:lpstr>
      <vt:lpstr>黑体</vt:lpstr>
      <vt:lpstr>幼圆</vt:lpstr>
      <vt:lpstr>楷体</vt:lpstr>
      <vt:lpstr>微软雅黑</vt:lpstr>
      <vt:lpstr>等线</vt:lpstr>
      <vt:lpstr>Calibri</vt:lpstr>
      <vt:lpstr>Arial Unicode MS</vt:lpstr>
      <vt:lpstr>Times New Roman</vt:lpstr>
      <vt:lpstr>仿宋</vt:lpstr>
      <vt:lpstr>Xingkai SC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224</cp:revision>
  <dcterms:created xsi:type="dcterms:W3CDTF">2020-01-30T03:27:00Z</dcterms:created>
  <dcterms:modified xsi:type="dcterms:W3CDTF">2022-11-30T10:49:50Z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D4093177287F4600920E9DCD16193AA5</vt:lpwstr>
  </property>
  <property fmtid="{D5CDD505-2E9C-101B-9397-08002B2CF9AE}" pid="3" name="KSOProductBuildVer">
    <vt:lpwstr>2052-11.1.0.12763</vt:lpwstr>
  </property>
</Properties>
</file>