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5"/>
  </p:notesMasterIdLst>
  <p:handoutMasterIdLst>
    <p:handoutMasterId r:id="rId22"/>
  </p:handoutMasterIdLst>
  <p:sldIdLst>
    <p:sldId id="545" r:id="rId3"/>
    <p:sldId id="1061" r:id="rId4"/>
    <p:sldId id="1143" r:id="rId6"/>
    <p:sldId id="1031" r:id="rId7"/>
    <p:sldId id="1060" r:id="rId8"/>
    <p:sldId id="988" r:id="rId9"/>
    <p:sldId id="1062" r:id="rId10"/>
    <p:sldId id="1179" r:id="rId11"/>
    <p:sldId id="1228" r:id="rId12"/>
    <p:sldId id="993" r:id="rId13"/>
    <p:sldId id="1063" r:id="rId14"/>
    <p:sldId id="1232" r:id="rId15"/>
    <p:sldId id="1203" r:id="rId16"/>
    <p:sldId id="1064" r:id="rId17"/>
    <p:sldId id="1117" r:id="rId18"/>
    <p:sldId id="1065" r:id="rId19"/>
    <p:sldId id="997" r:id="rId20"/>
    <p:sldId id="1229" r:id="rId21"/>
  </p:sldIdLst>
  <p:sldSz cx="9144000" cy="5143500" type="screen16x9"/>
  <p:notesSz cx="6858000" cy="9144000"/>
  <p:embeddedFontLst>
    <p:embeddedFont>
      <p:font typeface="楷体" panose="02010609060101010101" charset="-122"/>
      <p:regular r:id="rId26"/>
    </p:embeddedFont>
    <p:embeddedFont>
      <p:font typeface="黑体" panose="02010609060101010101" pitchFamily="49" charset="-122"/>
      <p:regular r:id="rId27"/>
    </p:embeddedFont>
    <p:embeddedFont>
      <p:font typeface="Calibri" panose="020F0502020204030204" charset="0"/>
      <p:regular r:id="rId28"/>
      <p:bold r:id="rId29"/>
      <p:italic r:id="rId30"/>
      <p:boldItalic r:id="rId31"/>
    </p:embeddedFont>
  </p:embeddedFontLst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0CEB7BA-57BC-404C-9576-6A7C589B65E2}">
          <p14:sldIdLst>
            <p14:sldId id="545"/>
            <p14:sldId id="1061"/>
            <p14:sldId id="1143"/>
            <p14:sldId id="1031"/>
            <p14:sldId id="1060"/>
            <p14:sldId id="988"/>
            <p14:sldId id="1062"/>
            <p14:sldId id="1179"/>
            <p14:sldId id="1228"/>
            <p14:sldId id="993"/>
            <p14:sldId id="1063"/>
            <p14:sldId id="1232"/>
            <p14:sldId id="1203"/>
            <p14:sldId id="1064"/>
            <p14:sldId id="1117"/>
            <p14:sldId id="1065"/>
            <p14:sldId id="997"/>
            <p14:sldId id="122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2E2ED0"/>
    <a:srgbClr val="0070C0"/>
    <a:srgbClr val="FF6600"/>
    <a:srgbClr val="FF9933"/>
    <a:srgbClr val="EE606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5" autoAdjust="0"/>
    <p:restoredTop sz="94660"/>
  </p:normalViewPr>
  <p:slideViewPr>
    <p:cSldViewPr>
      <p:cViewPr varScale="1">
        <p:scale>
          <a:sx n="101" d="100"/>
          <a:sy n="101" d="100"/>
        </p:scale>
        <p:origin x="156" y="246"/>
      </p:cViewPr>
      <p:guideLst>
        <p:guide orient="horz" pos="1559"/>
        <p:guide pos="29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2" Type="http://schemas.openxmlformats.org/officeDocument/2006/relationships/tags" Target="tags/tag2.xml"/><Relationship Id="rId31" Type="http://schemas.openxmlformats.org/officeDocument/2006/relationships/font" Target="fonts/font6.fntdata"/><Relationship Id="rId30" Type="http://schemas.openxmlformats.org/officeDocument/2006/relationships/font" Target="fonts/font5.fntdata"/><Relationship Id="rId3" Type="http://schemas.openxmlformats.org/officeDocument/2006/relationships/slide" Target="slides/slide1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EC719-7A77-4601-83F2-2D6597F4362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wzsdth\Desktop\图片1_副本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88817"/>
            <a:ext cx="9163795" cy="167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6999"/>
            <a:chOff x="1" y="92978"/>
            <a:chExt cx="2771800" cy="276999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" name="文本框 10"/>
            <p:cNvSpPr txBox="1"/>
            <p:nvPr userDrawn="1"/>
          </p:nvSpPr>
          <p:spPr>
            <a:xfrm>
              <a:off x="179512" y="92978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习作例文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91Q58PICtZ5_1024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l="16858" t="12756" r="13882" b="27205"/>
          <a:stretch>
            <a:fillRect/>
          </a:stretch>
        </p:blipFill>
        <p:spPr>
          <a:xfrm>
            <a:off x="155068" y="2049669"/>
            <a:ext cx="2519756" cy="2184424"/>
          </a:xfrm>
          <a:prstGeom prst="rect">
            <a:avLst/>
          </a:prstGeom>
        </p:spPr>
      </p:pic>
      <p:pic>
        <p:nvPicPr>
          <p:cNvPr id="5" name="图片 4" descr="09758PICqUQ_1024[1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3110" y="540408"/>
            <a:ext cx="1470890" cy="14708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060103" y="3501033"/>
            <a:ext cx="309880" cy="299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1350"/>
          </a:p>
        </p:txBody>
      </p:sp>
      <p:sp>
        <p:nvSpPr>
          <p:cNvPr id="7" name="矩形 6"/>
          <p:cNvSpPr/>
          <p:nvPr/>
        </p:nvSpPr>
        <p:spPr>
          <a:xfrm>
            <a:off x="2731453" y="1411858"/>
            <a:ext cx="385572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>
                <a:rot lat="0" lon="0" rev="0"/>
              </a:lightRig>
            </a:scene3d>
            <a:sp3d extrusionH="120650" prstMaterial="matte"/>
          </a:bodyPr>
          <a:lstStyle/>
          <a:p>
            <a:pPr algn="ctr"/>
            <a:r>
              <a:rPr lang="zh-CN" altLang="en-US" sz="7200" b="1" dirty="0">
                <a:ln>
                  <a:gradFill>
                    <a:gsLst>
                      <a:gs pos="98000">
                        <a:srgbClr val="F88C89"/>
                      </a:gs>
                      <a:gs pos="86000">
                        <a:srgbClr val="F8D078"/>
                      </a:gs>
                      <a:gs pos="73000">
                        <a:srgbClr val="BAD172"/>
                      </a:gs>
                      <a:gs pos="62000">
                        <a:srgbClr val="BEC7AF"/>
                      </a:gs>
                      <a:gs pos="50000">
                        <a:srgbClr val="83D9E3"/>
                      </a:gs>
                      <a:gs pos="37000">
                        <a:srgbClr val="9C61DF"/>
                      </a:gs>
                      <a:gs pos="24000">
                        <a:srgbClr val="CA78E1"/>
                      </a:gs>
                      <a:gs pos="12000">
                        <a:srgbClr val="E564DF"/>
                      </a:gs>
                      <a:gs pos="0">
                        <a:srgbClr val="F86CC0"/>
                      </a:gs>
                    </a:gsLst>
                    <a:lin ang="0"/>
                  </a:gradFill>
                </a:ln>
                <a:gradFill>
                  <a:gsLst>
                    <a:gs pos="79000">
                      <a:srgbClr val="CCFF66"/>
                    </a:gs>
                    <a:gs pos="94000">
                      <a:srgbClr val="FFFF00">
                        <a:alpha val="50000"/>
                      </a:srgbClr>
                    </a:gs>
                    <a:gs pos="70000">
                      <a:srgbClr val="00FF00">
                        <a:alpha val="13000"/>
                      </a:srgbClr>
                    </a:gs>
                    <a:gs pos="56000">
                      <a:srgbClr val="00FFFF">
                        <a:alpha val="50000"/>
                      </a:srgbClr>
                    </a:gs>
                    <a:gs pos="43000">
                      <a:srgbClr val="00FFFF">
                        <a:alpha val="13000"/>
                      </a:srgbClr>
                    </a:gs>
                    <a:gs pos="22000">
                      <a:srgbClr val="FF00FF">
                        <a:alpha val="50000"/>
                      </a:srgbClr>
                    </a:gs>
                    <a:gs pos="33000">
                      <a:srgbClr val="9900FF">
                        <a:alpha val="50000"/>
                      </a:srgbClr>
                    </a:gs>
                    <a:gs pos="5000">
                      <a:srgbClr val="FF00FF">
                        <a:alpha val="50000"/>
                      </a:srgbClr>
                    </a:gs>
                    <a:gs pos="0">
                      <a:srgbClr val="FF3300">
                        <a:alpha val="50000"/>
                      </a:srgbClr>
                    </a:gs>
                    <a:gs pos="100000">
                      <a:srgbClr val="FF3300">
                        <a:alpha val="30000"/>
                      </a:srgbClr>
                    </a:gs>
                  </a:gsLst>
                  <a:lin ang="0"/>
                </a:gradFill>
                <a:effectLst>
                  <a:outerShdw blurRad="50800" dist="38100" algn="l" rotWithShape="0">
                    <a:srgbClr val="CC00CC">
                      <a:alpha val="4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习作例文</a:t>
            </a:r>
            <a:endParaRPr lang="zh-CN" altLang="en-US" sz="7200" b="1" dirty="0">
              <a:ln>
                <a:gradFill>
                  <a:gsLst>
                    <a:gs pos="98000">
                      <a:srgbClr val="F88C89"/>
                    </a:gs>
                    <a:gs pos="86000">
                      <a:srgbClr val="F8D078"/>
                    </a:gs>
                    <a:gs pos="73000">
                      <a:srgbClr val="BAD172"/>
                    </a:gs>
                    <a:gs pos="62000">
                      <a:srgbClr val="BEC7AF"/>
                    </a:gs>
                    <a:gs pos="50000">
                      <a:srgbClr val="83D9E3"/>
                    </a:gs>
                    <a:gs pos="37000">
                      <a:srgbClr val="9C61DF"/>
                    </a:gs>
                    <a:gs pos="24000">
                      <a:srgbClr val="CA78E1"/>
                    </a:gs>
                    <a:gs pos="12000">
                      <a:srgbClr val="E564DF"/>
                    </a:gs>
                    <a:gs pos="0">
                      <a:srgbClr val="F86CC0"/>
                    </a:gs>
                  </a:gsLst>
                  <a:lin ang="0"/>
                </a:gradFill>
              </a:ln>
              <a:gradFill>
                <a:gsLst>
                  <a:gs pos="79000">
                    <a:srgbClr val="CCFF66"/>
                  </a:gs>
                  <a:gs pos="94000">
                    <a:srgbClr val="FFFF00">
                      <a:alpha val="50000"/>
                    </a:srgbClr>
                  </a:gs>
                  <a:gs pos="70000">
                    <a:srgbClr val="00FF00">
                      <a:alpha val="13000"/>
                    </a:srgbClr>
                  </a:gs>
                  <a:gs pos="56000">
                    <a:srgbClr val="00FFFF">
                      <a:alpha val="50000"/>
                    </a:srgbClr>
                  </a:gs>
                  <a:gs pos="43000">
                    <a:srgbClr val="00FFFF">
                      <a:alpha val="13000"/>
                    </a:srgbClr>
                  </a:gs>
                  <a:gs pos="22000">
                    <a:srgbClr val="FF00FF">
                      <a:alpha val="50000"/>
                    </a:srgbClr>
                  </a:gs>
                  <a:gs pos="33000">
                    <a:srgbClr val="9900FF">
                      <a:alpha val="50000"/>
                    </a:srgbClr>
                  </a:gs>
                  <a:gs pos="5000">
                    <a:srgbClr val="FF00FF">
                      <a:alpha val="50000"/>
                    </a:srgbClr>
                  </a:gs>
                  <a:gs pos="0">
                    <a:srgbClr val="FF3300">
                      <a:alpha val="50000"/>
                    </a:srgbClr>
                  </a:gs>
                  <a:gs pos="100000">
                    <a:srgbClr val="FF3300">
                      <a:alpha val="30000"/>
                    </a:srgbClr>
                  </a:gs>
                </a:gsLst>
                <a:lin ang="0"/>
              </a:gradFill>
              <a:effectLst>
                <a:outerShdw blurRad="50800" dist="38100" algn="l" rotWithShape="0">
                  <a:srgbClr val="CC00CC">
                    <a:alpha val="4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-836" y="96784"/>
            <a:ext cx="3984140" cy="275590"/>
            <a:chOff x="-36512" y="136086"/>
            <a:chExt cx="4170045" cy="275590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 flipH="1">
              <a:off x="-36512" y="159581"/>
              <a:ext cx="4170045" cy="25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"/>
            <p:cNvSpPr txBox="1"/>
            <p:nvPr/>
          </p:nvSpPr>
          <p:spPr>
            <a:xfrm>
              <a:off x="141122" y="136086"/>
              <a:ext cx="2510428" cy="27559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语文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四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303310" y="3291830"/>
            <a:ext cx="5720180" cy="1592925"/>
            <a:chOff x="3303310" y="3291830"/>
            <a:chExt cx="5720180" cy="1592925"/>
          </a:xfrm>
        </p:grpSpPr>
        <p:pic>
          <p:nvPicPr>
            <p:cNvPr id="2" name="图片 1" descr="12040205[1]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73664" b="4943"/>
            <a:stretch>
              <a:fillRect/>
            </a:stretch>
          </p:blipFill>
          <p:spPr>
            <a:xfrm>
              <a:off x="3303310" y="3621543"/>
              <a:ext cx="5720180" cy="1263212"/>
            </a:xfrm>
            <a:prstGeom prst="snip2Same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3563888" y="3291830"/>
              <a:ext cx="3456384" cy="508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42544" y="771550"/>
            <a:ext cx="7633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填写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学习单，明确自己的习作顺序。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graphicFrame>
        <p:nvGraphicFramePr>
          <p:cNvPr id="5" name="表格 4"/>
          <p:cNvGraphicFramePr/>
          <p:nvPr/>
        </p:nvGraphicFramePr>
        <p:xfrm>
          <a:off x="1389063" y="1779662"/>
          <a:ext cx="65405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0350"/>
                <a:gridCol w="5010150"/>
              </a:tblGrid>
              <a:tr h="822960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20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  <a:cs typeface="楷体" panose="02010609060101010101" charset="-122"/>
                        </a:rPr>
                        <a:t>我</a:t>
                      </a:r>
                      <a:r>
                        <a:rPr lang="zh-CN" altLang="en-US" sz="3200" dirty="0">
                          <a:latin typeface="宋体" panose="02010600030101010101" pitchFamily="2" charset="-122"/>
                          <a:ea typeface="宋体" panose="02010600030101010101" pitchFamily="2" charset="-122"/>
                          <a:cs typeface="楷体" panose="02010609060101010101" charset="-122"/>
                        </a:rPr>
                        <a:t>印象深的事</a:t>
                      </a:r>
                      <a:endParaRPr lang="zh-CN" altLang="en-US" sz="3200" dirty="0">
                        <a:latin typeface="宋体" panose="02010600030101010101" pitchFamily="2" charset="-122"/>
                        <a:ea typeface="宋体" panose="02010600030101010101" pitchFamily="2" charset="-122"/>
                        <a:cs typeface="楷体" panose="02010609060101010101" charset="-122"/>
                      </a:endParaRPr>
                    </a:p>
                  </a:txBody>
                  <a:tcPr anchor="ctr"/>
                </a:tc>
                <a:tc hMerge="1">
                  <a:tcPr/>
                </a:tc>
              </a:tr>
              <a:tr h="50609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先写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5054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然后写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  <a:tr h="50546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最后写</a:t>
                      </a:r>
                      <a:endParaRPr lang="zh-CN" altLang="en-US" sz="28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2400" dirty="0">
                        <a:latin typeface="楷体" panose="02010609060101010101" charset="-122"/>
                        <a:ea typeface="楷体" panose="02010609060101010101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43608" y="987574"/>
            <a:ext cx="727265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我们不仅要按照一定的顺序写事，还要把事情发展过程的重要内容写清楚。本单元的《麻雀》《爬天都峰》是怎么把事情发展过程中的重点内容写清楚的？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1403648" y="627534"/>
            <a:ext cx="7125970" cy="2031325"/>
          </a:xfrm>
          <a:prstGeom prst="rect">
            <a:avLst/>
          </a:prstGeo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作者把看到的、听到的、想到的写下来，清楚展现了一场生死危机中小麻雀的无助、老麻雀的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无畏、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猎狗的退缩。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6363" y="1095529"/>
            <a:ext cx="990600" cy="1123950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1256963" y="3003798"/>
            <a:ext cx="7291645" cy="1384995"/>
          </a:xfrm>
          <a:prstGeom prst="rect">
            <a:avLst/>
          </a:prstGeo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作者抓住怎么想、怎么说、怎么做，把从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不敢爬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到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爬上顶峰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的过程写清楚了。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109" y="3003798"/>
            <a:ext cx="914400" cy="1190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7624" y="1347614"/>
            <a:ext cx="68287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fontAlgn="auto">
              <a:lnSpc>
                <a:spcPct val="150000"/>
              </a:lnSpc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初试身手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中，你们是不是进一步学习了把内容写清楚的方法？用上表示动作的词语，把做事的过程写清楚。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2"/>
          <p:cNvSpPr txBox="1"/>
          <p:nvPr/>
        </p:nvSpPr>
        <p:spPr>
          <a:xfrm>
            <a:off x="956628" y="362248"/>
            <a:ext cx="7405370" cy="954107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 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一件事不同人来写，重点可能是不同的。对于下面的事情，你准备重点写哪一部分呢？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168" y="1398330"/>
            <a:ext cx="5648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示例：《我敢做</a:t>
            </a: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_______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了》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550" y="3269505"/>
            <a:ext cx="729615" cy="72961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3252"/>
          <a:stretch>
            <a:fillRect/>
          </a:stretch>
        </p:blipFill>
        <p:spPr>
          <a:xfrm>
            <a:off x="206233" y="2218055"/>
            <a:ext cx="715645" cy="817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33170" y="2218055"/>
            <a:ext cx="7587302" cy="830997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我想突出当时遇到的困难。把苦难写得细致一些，突出苦难大得让人害怕，表现最后客服苦难的不容易。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33170" y="3218815"/>
            <a:ext cx="7587302" cy="830997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defTabSz="914400">
              <a:buFont typeface="Wingdings" panose="05000000000000000000" charset="0"/>
              <a:buNone/>
              <a:tabLst>
                <a:tab pos="1880235" algn="l"/>
              </a:tabLst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我想写一写自己内心的思想斗争。表现自己克服苦难的内心斗争过程。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33170" y="4155926"/>
            <a:ext cx="7587302" cy="830997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我想写在别人身上吸取到力量。把自己与别人进行比较，看到别人能做到，觉得自己也可以的。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844" y="4186555"/>
            <a:ext cx="581025" cy="749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97551" y="2859782"/>
            <a:ext cx="7323524" cy="138499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>
              <a:buClr>
                <a:srgbClr val="4F81BD"/>
              </a:buClr>
              <a:buFont typeface="Wingdings" panose="05000000000000000000" charset="0"/>
              <a:buNone/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事情按照一定的顺序，别人才能看得明白；把重点部分写清楚，才能吸引人。大家翻开书，看一下《小木船》这片文章。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6715" y="915566"/>
            <a:ext cx="7525196" cy="1200329"/>
          </a:xfrm>
          <a:prstGeom prst="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《小木船》，进一步明晰一件事中哪部分重点写。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70890" y="492760"/>
            <a:ext cx="4809222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这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篇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文章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重点写了哪部分？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2938" y="1243774"/>
            <a:ext cx="6249382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/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400" b="1" dirty="0" smtClean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重点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写了</a:t>
            </a:r>
            <a:r>
              <a:rPr lang="en-US" altLang="zh-CN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和陈明友谊破裂的过程</a:t>
            </a:r>
            <a:r>
              <a:rPr lang="zh-CN" altLang="en-US" sz="2400" b="1" dirty="0" smtClean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400" b="1" dirty="0" smtClean="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0890" y="2698125"/>
            <a:ext cx="4345940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那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什么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内容写得很简略呢？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57755" y="3441065"/>
            <a:ext cx="5932170" cy="11137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en-US" altLang="zh-CN" sz="2400" b="1" dirty="0" smtClean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和陈明的友谊破裂了很长一段时间，这个经过写得非常简单。</a:t>
            </a:r>
            <a:endParaRPr lang="zh-CN" altLang="en-US" sz="2400" b="1" dirty="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320" y="767357"/>
            <a:ext cx="914400" cy="119062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90" y="3515995"/>
            <a:ext cx="990600" cy="11239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19672" y="2089135"/>
            <a:ext cx="622209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fontAlgn="auto"/>
            <a:r>
              <a:rPr lang="zh-CN" altLang="en-US" sz="2400" b="1" dirty="0" smtClean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还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重点写了</a:t>
            </a:r>
            <a:r>
              <a:rPr lang="en-US" altLang="zh-CN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en-US" altLang="zh-CN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400" b="1" dirty="0">
                <a:solidFill>
                  <a:schemeClr val="dk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和陈明和好的过程。</a:t>
            </a:r>
            <a:endParaRPr lang="zh-CN" altLang="en-US" sz="2400" b="1" dirty="0">
              <a:solidFill>
                <a:schemeClr val="dk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67544" y="1811919"/>
            <a:ext cx="1027004" cy="8861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 bldLvl="0"/>
      <p:bldP spid="4" grpId="0" bldLvl="0" animBg="1"/>
      <p:bldP spid="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79786" y="951419"/>
            <a:ext cx="77590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作者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根据文章的需要重点写了事情的起因和结果，对于经过写得很简单。所以，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我们有些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事情也要根据需要决定哪部分重点来写，不能简单地认为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事情所有的经过都按重点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来写。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86727" y="1120033"/>
            <a:ext cx="8272145" cy="1546587"/>
          </a:xfrm>
          <a:prstGeom prst="rect">
            <a:avLst/>
          </a:prstGeom>
          <a:noFill/>
          <a:ln w="9525">
            <a:solidFill>
              <a:srgbClr val="D60093"/>
            </a:solidFill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  选一件你印象深刻的事情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试着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按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一定的顺序把事情写清楚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。</a:t>
            </a: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</a:t>
            </a:r>
            <a:r>
              <a:rPr kumimoji="0" lang="en-US" altLang="zh-CN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87625" y="2859782"/>
            <a:ext cx="7632848" cy="17727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提示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: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按照一定的记叙顺序，</a:t>
            </a:r>
            <a:r>
              <a:rPr lang="zh-CN" altLang="en-US" sz="2800" b="1" dirty="0">
                <a:latin typeface="宋体" panose="02010600030101010101" pitchFamily="2" charset="-122"/>
              </a:rPr>
              <a:t>把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握住时间</a:t>
            </a:r>
            <a:r>
              <a:rPr lang="zh-CN" altLang="en-US" sz="2800" b="1" dirty="0">
                <a:latin typeface="宋体" panose="02010600030101010101" pitchFamily="2" charset="-122"/>
              </a:rPr>
              <a:t>、地点、人物、起因、经过、结果，有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条理的叙述事件过程。有详有略，刻画人物要生动形象。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60100" r="73875"/>
          <a:stretch>
            <a:fillRect/>
          </a:stretch>
        </p:blipFill>
        <p:spPr>
          <a:xfrm>
            <a:off x="164971" y="3060022"/>
            <a:ext cx="1050510" cy="1572553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86238" y="425882"/>
            <a:ext cx="2108214" cy="561692"/>
            <a:chOff x="755576" y="411510"/>
            <a:chExt cx="2108214" cy="561692"/>
          </a:xfrm>
        </p:grpSpPr>
        <p:sp>
          <p:nvSpPr>
            <p:cNvPr id="10" name="文本框 9"/>
            <p:cNvSpPr txBox="1"/>
            <p:nvPr/>
          </p:nvSpPr>
          <p:spPr>
            <a:xfrm>
              <a:off x="1331640" y="411510"/>
              <a:ext cx="1532150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536" y="2283718"/>
            <a:ext cx="2050415" cy="264668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47664" y="877552"/>
            <a:ext cx="7416824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生活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是个万花筒，每天都会发生各种各样的事，有的是我们亲身经历的，比如做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值日、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过生日收到礼物；有的是我们看到的，比如一场与众不同的接力赛；还有的是我们听说的，比如邻居奶奶学会用微信了。想一想：哪些事给你留下了深刻印象？请在学习单上列出来。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2125831"/>
            <a:ext cx="5518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lnSpc>
                <a:spcPct val="150000"/>
              </a:lnSpc>
              <a:buClr>
                <a:srgbClr val="0070C0"/>
              </a:buClr>
              <a:buFont typeface="Wingdings" panose="05000000000000000000" charset="0"/>
              <a:buChar char="£"/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事情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zh-CN" altLang="en-US" sz="2800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en-US" altLang="zh-CN" sz="2800" u="sng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endParaRPr lang="en-US" altLang="zh-CN" sz="28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457200" indent="-457200" fontAlgn="auto">
              <a:lnSpc>
                <a:spcPct val="150000"/>
              </a:lnSpc>
              <a:buClr>
                <a:srgbClr val="0070C0"/>
              </a:buClr>
              <a:buFont typeface="Wingdings" panose="05000000000000000000" charset="0"/>
              <a:buChar char="£"/>
            </a:pP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事情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zh-CN" altLang="en-US" sz="2800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en-US" altLang="zh-CN" sz="2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endParaRPr lang="en-US" altLang="zh-CN" sz="28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457200" indent="-457200" fontAlgn="auto">
              <a:lnSpc>
                <a:spcPct val="150000"/>
              </a:lnSpc>
              <a:buClr>
                <a:srgbClr val="0070C0"/>
              </a:buClr>
              <a:buFont typeface="Wingdings" panose="05000000000000000000" charset="0"/>
              <a:buChar char="£"/>
            </a:pPr>
            <a:r>
              <a:rPr lang="zh-CN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事情</a:t>
            </a: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：</a:t>
            </a:r>
            <a:r>
              <a:rPr lang="zh-CN" altLang="en-US" sz="2800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</a:t>
            </a:r>
            <a:r>
              <a:rPr lang="en-US" altLang="zh-CN" sz="2800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endParaRPr lang="en-US" altLang="zh-CN" sz="2800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69297" y="240840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811355" y="240840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611555" y="240840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869297" y="300530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811355" y="300530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11555" y="300530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869297" y="367586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811355" y="367586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611555" y="3675866"/>
            <a:ext cx="432435" cy="36004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051810" y="768440"/>
            <a:ext cx="3215006" cy="58477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ctr">
              <a:buNone/>
            </a:pP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我印象深刻的事</a:t>
            </a:r>
            <a:endParaRPr lang="zh-CN" altLang="zh-CN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219454" y="1729929"/>
            <a:ext cx="5312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亲身经历   亲眼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看到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听说的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38835" y="915566"/>
            <a:ext cx="7640955" cy="13849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大家打开书，看看书上都写了哪些有趣的事情。你还能想起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其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它</a:t>
            </a:r>
            <a:r>
              <a:rPr lang="zh-CN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印象</a:t>
            </a:r>
            <a:r>
              <a:rPr lang="zh-CN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更深刻的事吗？请补充在学习单上。</a:t>
            </a:r>
            <a:endParaRPr lang="zh-CN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68033" y="2787774"/>
            <a:ext cx="778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大家既可以写高兴的事，也可以写烦恼的事；可以写学校的事，也可以写家里的事；可以写自己的事，也可以写别人的事……</a:t>
            </a:r>
            <a:r>
              <a:rPr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t="5234" b="6101"/>
          <a:stretch>
            <a:fillRect/>
          </a:stretch>
        </p:blipFill>
        <p:spPr>
          <a:xfrm>
            <a:off x="6924675" y="3711575"/>
            <a:ext cx="1294130" cy="9207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22899" y="951419"/>
            <a:ext cx="70728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刚才大家聊了好多事情，生活中有许多可以写的事情。哪一件事你印象最深、难以忘记？请在学习单上选出你想写的那件事，在旁边做上记号。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13242" y="3500657"/>
            <a:ext cx="927489" cy="9295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82849" y="429805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要按照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一定的顺序写事，把整件事的来龙去脉写清楚，这一点非常重要。回忆本单元学过的两篇精读课文，它们是按什么顺序来写呢？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0272" y="1908848"/>
            <a:ext cx="773430" cy="1024438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186" y="3368098"/>
            <a:ext cx="774065" cy="997412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257934" y="2059414"/>
            <a:ext cx="6955308" cy="83099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《麻雀》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一课，是按照事情的起因、经过、结果的顺序来写的。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149984" y="3237045"/>
            <a:ext cx="7063258" cy="1200329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    《爬天都峰》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是按照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爬山前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爬山中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爬上峰顶后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的顺序来写的，写了从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不敢爬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到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奋力爬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，并最终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爬上峰顶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的过程。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"/>
    </mc:Choice>
    <mc:Fallback>
      <p:transition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535" y="1678305"/>
            <a:ext cx="2050415" cy="26466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93950" y="1203598"/>
            <a:ext cx="6048672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想写什么事？你准备先写什么，然后写什么，最后写什么？组内同学相互议一议，看看事情的顺序是否清楚。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57089" y="1225561"/>
            <a:ext cx="86044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buClr>
                <a:srgbClr val="FF9933"/>
              </a:buClr>
              <a:buFont typeface="Wingdings" panose="05000000000000000000" charset="0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示例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1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：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爷爷戒烟了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可以引导学生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从以下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角度展开交流：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2"/>
          <p:cNvSpPr txBox="1"/>
          <p:nvPr/>
        </p:nvSpPr>
        <p:spPr>
          <a:xfrm>
            <a:off x="251520" y="513170"/>
            <a:ext cx="6530975" cy="584775"/>
          </a:xfrm>
          <a:prstGeom prst="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示例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讨论，明确如何把事情写清楚。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58726" y="2211710"/>
            <a:ext cx="67457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爷爷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为什么要戒烟呢？是不想抽？还是不敢抽？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爷爷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是怎么戒烟的呢？他说戒烟就戒了吗，还是有一个艰难的过程？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从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哪些现象感受到爷爷戒烟成功？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可以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按照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决心戒烟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艰难戒烟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戒烟后的变化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的顺序写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爷爷戒烟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63" y="3279135"/>
            <a:ext cx="1758950" cy="1503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1520" y="627534"/>
            <a:ext cx="81572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buClr>
                <a:srgbClr val="FF9933"/>
              </a:buClr>
              <a:buFont typeface="Wingdings" panose="05000000000000000000" charset="0"/>
              <a:buChar char="u"/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示例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：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“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她收到了礼物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可以引导学生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从以下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角度展开交流：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1995686"/>
            <a:ext cx="6681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谁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、什么时候、在什么地方、收到了什么样的礼物？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礼物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是谁送的？为什么要送她礼物？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这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份礼物给她带来什么样的改变？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  <a:p>
            <a:pPr marL="342900" indent="-342900">
              <a:buFont typeface="Wingdings" panose="05000000000000000000" charset="0"/>
              <a:buChar char="u"/>
            </a:pPr>
            <a:r>
              <a:rPr lang="zh-CN" altLang="en-US" sz="2400" b="1" dirty="0" smtClean="0">
                <a:latin typeface="楷体" panose="02010609060101010101" charset="-122"/>
                <a:ea typeface="楷体" panose="02010609060101010101" charset="-122"/>
              </a:rPr>
              <a:t>可以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按照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收到礼物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礼物来历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带来改变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的顺序写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她收到了礼物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5125" y="2499340"/>
            <a:ext cx="1807210" cy="18046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PP_MARK_KEY" val="6644fdac-9c8f-4b26-a391-4f75e010ef44"/>
  <p:tag name="COMMONDATA" val="eyJoZGlkIjoiMDUzMmRhYzhkNzM3Y2ZlODExZjhhYzliMDJjYzA0ZGIifQ==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342900" indent="-342900">
          <a:buFont typeface="Wingdings" panose="05000000000000000000" charset="0"/>
          <a:buChar char="u"/>
          <a:defRPr lang="en-US" altLang="zh-CN" sz="2000">
            <a:latin typeface="楷体" panose="02010609060101010101" charset="-122"/>
            <a:ea typeface="楷体" panose="02010609060101010101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1658</Words>
  <Application>WPS 演示</Application>
  <PresentationFormat>全屏显示(16:9)</PresentationFormat>
  <Paragraphs>96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Wingdings</vt:lpstr>
      <vt:lpstr>楷体</vt:lpstr>
      <vt:lpstr>黑体</vt:lpstr>
      <vt:lpstr>微软雅黑</vt:lpstr>
      <vt:lpstr>Calibri</vt:lpstr>
      <vt:lpstr>Arial Unicode MS</vt:lpstr>
      <vt:lpstr>Xingkai SC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654</cp:revision>
  <dcterms:created xsi:type="dcterms:W3CDTF">2017-03-17T02:28:00Z</dcterms:created>
  <dcterms:modified xsi:type="dcterms:W3CDTF">2022-11-30T11:23:10Z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E60D2D0C7849467FB75CE04A1D0AC0CE</vt:lpwstr>
  </property>
</Properties>
</file>