
<file path=[Content_Types].xml><?xml version="1.0" encoding="utf-8"?>
<Types xmlns="http://schemas.openxmlformats.org/package/2006/content-types">
  <Default Extension="png" ContentType="image/png"/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fonts/font1.fntdata" ContentType="application/x-fontdata"/>
  <Override PartName="/ppt/fonts/font2.fntdata" ContentType="application/x-fontdata"/>
  <Override PartName="/ppt/fonts/font3.fntdata" ContentType="application/x-fontdata"/>
  <Override PartName="/ppt/fonts/font4.fntdata" ContentType="application/x-fontdata"/>
  <Override PartName="/ppt/fonts/font5.fntdata" ContentType="application/x-fontdata"/>
  <Override PartName="/ppt/fonts/font6.fntdata" ContentType="application/x-fontdata"/>
  <Override PartName="/ppt/fonts/font7.fntdata" ContentType="application/x-fontdata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embedTrueTypeFonts="1" saveSubsetFonts="1">
  <p:sldMasterIdLst>
    <p:sldMasterId id="2147483648" r:id="rId1"/>
  </p:sldMasterIdLst>
  <p:notesMasterIdLst>
    <p:notesMasterId r:id="rId4"/>
  </p:notesMasterIdLst>
  <p:handoutMasterIdLst>
    <p:handoutMasterId r:id="rId20"/>
  </p:handoutMasterIdLst>
  <p:sldIdLst>
    <p:sldId id="323" r:id="rId3"/>
    <p:sldId id="835" r:id="rId5"/>
    <p:sldId id="851" r:id="rId6"/>
    <p:sldId id="852" r:id="rId7"/>
    <p:sldId id="781" r:id="rId8"/>
    <p:sldId id="829" r:id="rId9"/>
    <p:sldId id="837" r:id="rId10"/>
    <p:sldId id="853" r:id="rId11"/>
    <p:sldId id="854" r:id="rId12"/>
    <p:sldId id="855" r:id="rId13"/>
    <p:sldId id="856" r:id="rId14"/>
    <p:sldId id="857" r:id="rId15"/>
    <p:sldId id="861" r:id="rId16"/>
    <p:sldId id="862" r:id="rId17"/>
    <p:sldId id="838" r:id="rId18"/>
    <p:sldId id="839" r:id="rId19"/>
  </p:sldIdLst>
  <p:sldSz cx="9144000" cy="5143500" type="screen16x9"/>
  <p:notesSz cx="6858000" cy="9144000"/>
  <p:embeddedFontLst>
    <p:embeddedFont>
      <p:font typeface="黑体" panose="02010609060101010101" pitchFamily="49" charset="-122"/>
      <p:regular r:id="rId24"/>
    </p:embeddedFont>
    <p:embeddedFont>
      <p:font typeface="楷体" panose="02010609060101010101" charset="-122"/>
      <p:regular r:id="rId25"/>
    </p:embeddedFont>
    <p:embeddedFont>
      <p:font typeface="微软雅黑" panose="020B0503020204020204" charset="-122"/>
      <p:regular r:id="rId26"/>
    </p:embeddedFont>
    <p:embeddedFont>
      <p:font typeface="Calibri" panose="020F0502020204030204" charset="0"/>
      <p:regular r:id="rId27"/>
      <p:bold r:id="rId28"/>
      <p:italic r:id="rId29"/>
      <p:boldItalic r:id="rId30"/>
    </p:embeddedFont>
  </p:embeddedFontLst>
  <p:custDataLst>
    <p:tags r:id="rId31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00"/>
    <a:srgbClr val="FF6600"/>
    <a:srgbClr val="FF0000"/>
    <a:srgbClr val="EE6060"/>
    <a:srgbClr val="FF9933"/>
    <a:srgbClr val="0000FF"/>
    <a:srgbClr val="0070C0"/>
    <a:srgbClr val="FF9F9F"/>
    <a:srgbClr val="FFBF5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245" autoAdjust="0"/>
    <p:restoredTop sz="94660"/>
  </p:normalViewPr>
  <p:slideViewPr>
    <p:cSldViewPr>
      <p:cViewPr varScale="1">
        <p:scale>
          <a:sx n="107" d="100"/>
          <a:sy n="107" d="100"/>
        </p:scale>
        <p:origin x="-786" y="-96"/>
      </p:cViewPr>
      <p:guideLst>
        <p:guide orient="horz" pos="1408"/>
        <p:guide orient="horz" pos="1393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1" Type="http://schemas.openxmlformats.org/officeDocument/2006/relationships/tags" Target="tags/tag10.xml"/><Relationship Id="rId30" Type="http://schemas.openxmlformats.org/officeDocument/2006/relationships/font" Target="fonts/font7.fntdata"/><Relationship Id="rId3" Type="http://schemas.openxmlformats.org/officeDocument/2006/relationships/slide" Target="slides/slide1.xml"/><Relationship Id="rId29" Type="http://schemas.openxmlformats.org/officeDocument/2006/relationships/font" Target="fonts/font6.fntdata"/><Relationship Id="rId28" Type="http://schemas.openxmlformats.org/officeDocument/2006/relationships/font" Target="fonts/font5.fntdata"/><Relationship Id="rId27" Type="http://schemas.openxmlformats.org/officeDocument/2006/relationships/font" Target="fonts/font4.fntdata"/><Relationship Id="rId26" Type="http://schemas.openxmlformats.org/officeDocument/2006/relationships/font" Target="fonts/font3.fntdata"/><Relationship Id="rId25" Type="http://schemas.openxmlformats.org/officeDocument/2006/relationships/font" Target="fonts/font2.fntdata"/><Relationship Id="rId24" Type="http://schemas.openxmlformats.org/officeDocument/2006/relationships/font" Target="fonts/font1.fntdata"/><Relationship Id="rId23" Type="http://schemas.openxmlformats.org/officeDocument/2006/relationships/tableStyles" Target="tableStyles.xml"/><Relationship Id="rId22" Type="http://schemas.openxmlformats.org/officeDocument/2006/relationships/viewProps" Target="viewProps.xml"/><Relationship Id="rId21" Type="http://schemas.openxmlformats.org/officeDocument/2006/relationships/presProps" Target="presProps.xml"/><Relationship Id="rId20" Type="http://schemas.openxmlformats.org/officeDocument/2006/relationships/handoutMaster" Target="handoutMasters/handoutMaster1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D2E35E-6DB1-4671-AA13-E9173BD066DF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534" y="685800"/>
            <a:ext cx="6094934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7" Type="http://schemas.openxmlformats.org/officeDocument/2006/relationships/theme" Target="../theme/theme1.xml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E:\王景然\崭新每一天\一头耕牛，每天更新\18秋项目\课件修订\小版本课件\背景_副本_副本.png"/>
          <p:cNvPicPr>
            <a:picLocks noChangeAspect="1" noChangeArrowheads="1"/>
          </p:cNvPicPr>
          <p:nvPr userDrawn="1"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82" t="89275" r="1789"/>
          <a:stretch>
            <a:fillRect/>
          </a:stretch>
        </p:blipFill>
        <p:spPr bwMode="auto">
          <a:xfrm>
            <a:off x="0" y="4539343"/>
            <a:ext cx="9144000" cy="609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 userDrawn="1"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5029" y="87489"/>
            <a:ext cx="1026274" cy="4891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7" name="组合 6"/>
          <p:cNvGrpSpPr/>
          <p:nvPr userDrawn="1"/>
        </p:nvGrpSpPr>
        <p:grpSpPr>
          <a:xfrm>
            <a:off x="1" y="92978"/>
            <a:ext cx="2771800" cy="276999"/>
            <a:chOff x="1" y="92978"/>
            <a:chExt cx="2771800" cy="276999"/>
          </a:xfrm>
        </p:grpSpPr>
        <p:sp>
          <p:nvSpPr>
            <p:cNvPr id="8" name="矩形 7"/>
            <p:cNvSpPr/>
            <p:nvPr userDrawn="1"/>
          </p:nvSpPr>
          <p:spPr>
            <a:xfrm flipH="1">
              <a:off x="1" y="123478"/>
              <a:ext cx="2771800" cy="216000"/>
            </a:xfrm>
            <a:prstGeom prst="rect">
              <a:avLst/>
            </a:prstGeom>
            <a:gradFill flip="none" rotWithShape="1">
              <a:gsLst>
                <a:gs pos="40000">
                  <a:schemeClr val="accent5">
                    <a:lumMod val="60000"/>
                    <a:lumOff val="40000"/>
                  </a:schemeClr>
                </a:gs>
                <a:gs pos="97000">
                  <a:schemeClr val="bg1">
                    <a:alpha val="0"/>
                  </a:schemeClr>
                </a:gs>
                <a:gs pos="70000">
                  <a:schemeClr val="accent5">
                    <a:lumMod val="40000"/>
                    <a:lumOff val="60000"/>
                    <a:alpha val="76000"/>
                  </a:schemeClr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9" name="文本框 10"/>
            <p:cNvSpPr txBox="1"/>
            <p:nvPr userDrawn="1"/>
          </p:nvSpPr>
          <p:spPr>
            <a:xfrm>
              <a:off x="193237" y="92978"/>
              <a:ext cx="126188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200" dirty="0">
                  <a:latin typeface="黑体" panose="02010609060101010101" pitchFamily="49" charset="-122"/>
                  <a:ea typeface="黑体" panose="02010609060101010101" pitchFamily="49" charset="-122"/>
                </a:rPr>
                <a:t>口语交际</a:t>
              </a:r>
              <a:r>
                <a:rPr kumimoji="1" lang="zh-CN" altLang="en-US" sz="1200" dirty="0" smtClean="0">
                  <a:latin typeface="黑体" panose="02010609060101010101" pitchFamily="49" charset="-122"/>
                  <a:ea typeface="黑体" panose="02010609060101010101" pitchFamily="49" charset="-122"/>
                </a:rPr>
                <a:t>：安慰</a:t>
              </a:r>
              <a:endParaRPr kumimoji="1" lang="zh-CN" altLang="en-US" sz="1200" dirty="0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</p:sldLayoutIdLst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ctr" defTabSz="685800" rtl="0" eaLnBrk="1" latinLnBrk="0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685800" rtl="0" eaLnBrk="1" latinLnBrk="0" hangingPunct="1">
        <a:spcBef>
          <a:spcPct val="15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530" indent="-214630" algn="l" defTabSz="685800" rtl="0" eaLnBrk="1" latinLnBrk="0" hangingPunct="1">
        <a:spcBef>
          <a:spcPct val="15000"/>
        </a:spcBef>
        <a:buFont typeface="Arial" panose="020B0604020202020204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spcBef>
          <a:spcPct val="15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spcBef>
          <a:spcPct val="15000"/>
        </a:spcBef>
        <a:buFont typeface="Arial" panose="020B0604020202020204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spcBef>
          <a:spcPct val="15000"/>
        </a:spcBef>
        <a:buFont typeface="Arial" panose="020B0604020202020204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6585" indent="-171450" algn="l" defTabSz="685800" rtl="0" eaLnBrk="1" latinLnBrk="0" hangingPunct="1">
        <a:spcBef>
          <a:spcPct val="15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9485" indent="-171450" algn="l" defTabSz="685800" rtl="0" eaLnBrk="1" latinLnBrk="0" hangingPunct="1">
        <a:spcBef>
          <a:spcPct val="15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2385" indent="-171450" algn="l" defTabSz="685800" rtl="0" eaLnBrk="1" latinLnBrk="0" hangingPunct="1">
        <a:spcBef>
          <a:spcPct val="15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5285" indent="-171450" algn="l" defTabSz="685800" rtl="0" eaLnBrk="1" latinLnBrk="0" hangingPunct="1">
        <a:spcBef>
          <a:spcPct val="15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8035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935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835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4.png"/><Relationship Id="rId1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tags" Target="../tags/tag5.xml"/><Relationship Id="rId1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tags" Target="../tags/tag8.xml"/><Relationship Id="rId1" Type="http://schemas.openxmlformats.org/officeDocument/2006/relationships/image" Target="../media/image1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tags" Target="../tags/tag9.xml"/><Relationship Id="rId1" Type="http://schemas.openxmlformats.org/officeDocument/2006/relationships/image" Target="../media/image12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tags" Target="../tags/tag2.xml"/><Relationship Id="rId1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tags" Target="../tags/tag3.xml"/><Relationship Id="rId1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文本框 14"/>
          <p:cNvSpPr txBox="1"/>
          <p:nvPr/>
        </p:nvSpPr>
        <p:spPr>
          <a:xfrm>
            <a:off x="382489" y="602122"/>
            <a:ext cx="2338753" cy="5530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000" b="1" dirty="0">
                <a:solidFill>
                  <a:srgbClr val="FF0000"/>
                </a:solidFill>
                <a:latin typeface="造字工房悦黑演示版常规体" pitchFamily="50" charset="-122"/>
                <a:ea typeface="造字工房悦黑演示版常规体" pitchFamily="50" charset="-122"/>
              </a:rPr>
              <a:t>口语交际</a:t>
            </a:r>
            <a:endParaRPr lang="zh-CN" altLang="en-US" sz="3000" b="1" dirty="0">
              <a:solidFill>
                <a:srgbClr val="FF0000"/>
              </a:solidFill>
              <a:latin typeface="造字工房悦黑演示版常规体" pitchFamily="50" charset="-122"/>
              <a:ea typeface="造字工房悦黑演示版常规体" pitchFamily="50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3763098" y="1771607"/>
            <a:ext cx="1725930" cy="922020"/>
          </a:xfrm>
          <a:prstGeom prst="rect">
            <a:avLst/>
          </a:prstGeom>
          <a:noFill/>
          <a:ln>
            <a:noFill/>
          </a:ln>
        </p:spPr>
        <p:txBody>
          <a:bodyPr wrap="none" rtlCol="0" anchor="t">
            <a:spAutoFit/>
            <a:scene3d>
              <a:camera prst="obliqueBottomLeft"/>
              <a:lightRig rig="threePt" dir="t"/>
            </a:scene3d>
            <a:sp3d extrusionH="387350">
              <a:extrusionClr>
                <a:srgbClr val="175BCB"/>
              </a:extrusionClr>
            </a:sp3d>
          </a:bodyPr>
          <a:lstStyle/>
          <a:p>
            <a:pPr algn="ctr"/>
            <a:r>
              <a:rPr lang="zh-CN" altLang="en-US" sz="5400" b="1">
                <a:blipFill>
                  <a:blip r:embed="rId1"/>
                  <a:tile tx="0" ty="0" sx="82000" sy="63000" flip="none" algn="br"/>
                </a:blipFill>
                <a:effectLst>
                  <a:outerShdw blurRad="60007" dist="310007" dir="7680000" sy="30000" kx="1300200" algn="ctr" rotWithShape="0">
                    <a:srgbClr val="0D1E55">
                      <a:alpha val="32000"/>
                    </a:srgbClr>
                  </a:outerShdw>
                </a:effectLst>
              </a:rPr>
              <a:t>安 慰</a:t>
            </a:r>
            <a:endParaRPr lang="zh-CN" altLang="en-US" sz="5400" b="1">
              <a:blipFill>
                <a:blip r:embed="rId1"/>
                <a:tile tx="0" ty="0" sx="82000" sy="63000" flip="none" algn="br"/>
              </a:blipFill>
              <a:effectLst>
                <a:outerShdw blurRad="60007" dist="310007" dir="7680000" sy="30000" kx="1300200" algn="ctr" rotWithShape="0">
                  <a:srgbClr val="0D1E55">
                    <a:alpha val="32000"/>
                  </a:srgbClr>
                </a:outerShdw>
              </a:effectLst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447" y="3943806"/>
            <a:ext cx="9055318" cy="9645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流程图: 决策 4"/>
          <p:cNvSpPr/>
          <p:nvPr/>
        </p:nvSpPr>
        <p:spPr>
          <a:xfrm>
            <a:off x="2303505" y="2842276"/>
            <a:ext cx="685907" cy="458700"/>
          </a:xfrm>
          <a:prstGeom prst="flowChartDecision">
            <a:avLst/>
          </a:prstGeom>
          <a:grpFill/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6" name="流程图: 决策 5"/>
          <p:cNvSpPr/>
          <p:nvPr/>
        </p:nvSpPr>
        <p:spPr>
          <a:xfrm>
            <a:off x="2017395" y="1224915"/>
            <a:ext cx="5109845" cy="2295525"/>
          </a:xfrm>
          <a:prstGeom prst="flowChartDecision">
            <a:avLst/>
          </a:prstGeom>
          <a:grpFill/>
          <a:ln>
            <a:solidFill>
              <a:srgbClr val="0000FF"/>
            </a:solidFill>
            <a:prstDash val="sysDash"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grpSp>
        <p:nvGrpSpPr>
          <p:cNvPr id="2" name="组合 1"/>
          <p:cNvGrpSpPr/>
          <p:nvPr/>
        </p:nvGrpSpPr>
        <p:grpSpPr>
          <a:xfrm>
            <a:off x="-2540" y="105410"/>
            <a:ext cx="5366628" cy="276999"/>
            <a:chOff x="-43001" y="136086"/>
            <a:chExt cx="4176534" cy="276999"/>
          </a:xfrm>
          <a:solidFill>
            <a:schemeClr val="bg1"/>
          </a:solidFill>
        </p:grpSpPr>
        <p:sp>
          <p:nvSpPr>
            <p:cNvPr id="3" name="矩形 2"/>
            <p:cNvSpPr/>
            <p:nvPr/>
          </p:nvSpPr>
          <p:spPr>
            <a:xfrm flipH="1">
              <a:off x="-36512" y="159581"/>
              <a:ext cx="4170045" cy="25209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7" name="文本框 1"/>
            <p:cNvSpPr txBox="1"/>
            <p:nvPr/>
          </p:nvSpPr>
          <p:spPr>
            <a:xfrm>
              <a:off x="-43001" y="136086"/>
              <a:ext cx="2205068" cy="276999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kumimoji="1" lang="en-US" altLang="zh-CN" sz="1200" smtClean="0">
                  <a:latin typeface="黑体" panose="02010609060101010101" pitchFamily="49" charset="-122"/>
                  <a:ea typeface="黑体" panose="02010609060101010101" pitchFamily="49" charset="-122"/>
                </a:rPr>
                <a:t>   </a:t>
              </a:r>
              <a:r>
                <a:rPr kumimoji="1" lang="zh-CN" altLang="en-US" sz="1200" smtClean="0">
                  <a:latin typeface="黑体" panose="02010609060101010101" pitchFamily="49" charset="-122"/>
                  <a:ea typeface="黑体" panose="02010609060101010101" pitchFamily="49" charset="-122"/>
                </a:rPr>
                <a:t>  </a:t>
              </a:r>
              <a:r>
                <a:rPr kumimoji="1" lang="zh-CN" altLang="en-US" sz="1200" dirty="0">
                  <a:latin typeface="黑体" panose="02010609060101010101" pitchFamily="49" charset="-122"/>
                  <a:ea typeface="黑体" panose="02010609060101010101" pitchFamily="49" charset="-122"/>
                </a:rPr>
                <a:t>语文  四</a:t>
              </a:r>
              <a:r>
                <a:rPr kumimoji="1" lang="zh-CN" altLang="en-US" sz="1200" dirty="0" smtClean="0">
                  <a:latin typeface="黑体" panose="02010609060101010101" pitchFamily="49" charset="-122"/>
                  <a:ea typeface="黑体" panose="02010609060101010101" pitchFamily="49" charset="-122"/>
                </a:rPr>
                <a:t>年级  上册</a:t>
              </a:r>
              <a:endParaRPr kumimoji="1" lang="zh-CN" altLang="en-US" sz="1200" dirty="0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圆角矩形 4"/>
          <p:cNvSpPr/>
          <p:nvPr/>
        </p:nvSpPr>
        <p:spPr>
          <a:xfrm>
            <a:off x="596900" y="699542"/>
            <a:ext cx="6229350" cy="576064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l"/>
            <a:r>
              <a:rPr lang="zh-CN" altLang="en-US" b="1" dirty="0">
                <a:sym typeface="+mn-ea"/>
              </a:rPr>
              <a:t>安慰</a:t>
            </a:r>
            <a:r>
              <a:rPr lang="zh-CN" altLang="en-US" b="1" dirty="0" smtClean="0">
                <a:sym typeface="+mn-ea"/>
              </a:rPr>
              <a:t>者</a:t>
            </a:r>
            <a:r>
              <a:rPr lang="zh-CN" altLang="en-US" b="1" dirty="0">
                <a:sym typeface="+mn-ea"/>
              </a:rPr>
              <a:t>：</a:t>
            </a:r>
            <a:r>
              <a:rPr lang="zh-CN" altLang="en-US" b="1" dirty="0" smtClean="0">
                <a:sym typeface="+mn-ea"/>
              </a:rPr>
              <a:t>小</a:t>
            </a:r>
            <a:r>
              <a:rPr lang="zh-CN" altLang="en-US" b="1" dirty="0">
                <a:sym typeface="+mn-ea"/>
              </a:rPr>
              <a:t>丽，看见你不开心的样子，我也很难过。</a:t>
            </a:r>
            <a:endParaRPr lang="zh-CN" altLang="en-US" b="1" dirty="0"/>
          </a:p>
        </p:txBody>
      </p:sp>
      <p:sp>
        <p:nvSpPr>
          <p:cNvPr id="6" name="圆角矩形 5"/>
          <p:cNvSpPr/>
          <p:nvPr/>
        </p:nvSpPr>
        <p:spPr>
          <a:xfrm>
            <a:off x="575310" y="1699829"/>
            <a:ext cx="6251575" cy="796356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l"/>
            <a:r>
              <a:rPr lang="zh-CN" altLang="en-US" b="1" dirty="0">
                <a:sym typeface="+mn-ea"/>
              </a:rPr>
              <a:t>小丽：唉，我们家要到另外一个城市了，我不想搬走，</a:t>
            </a:r>
            <a:r>
              <a:rPr lang="zh-CN" altLang="en-US" b="1" dirty="0" smtClean="0">
                <a:sym typeface="+mn-ea"/>
              </a:rPr>
              <a:t>不想</a:t>
            </a:r>
            <a:endParaRPr lang="en-US" altLang="zh-CN" b="1" dirty="0" smtClean="0">
              <a:sym typeface="+mn-ea"/>
            </a:endParaRPr>
          </a:p>
          <a:p>
            <a:pPr algn="l"/>
            <a:r>
              <a:rPr lang="en-US" altLang="zh-CN" b="1" dirty="0">
                <a:sym typeface="+mn-ea"/>
              </a:rPr>
              <a:t> </a:t>
            </a:r>
            <a:r>
              <a:rPr lang="en-US" altLang="zh-CN" b="1" dirty="0" smtClean="0">
                <a:sym typeface="+mn-ea"/>
              </a:rPr>
              <a:t>           </a:t>
            </a:r>
            <a:r>
              <a:rPr lang="zh-CN" altLang="en-US" b="1" dirty="0" smtClean="0">
                <a:sym typeface="+mn-ea"/>
              </a:rPr>
              <a:t>离开好朋友</a:t>
            </a:r>
            <a:r>
              <a:rPr lang="zh-CN" altLang="en-US" b="1" dirty="0">
                <a:sym typeface="+mn-ea"/>
              </a:rPr>
              <a:t>。</a:t>
            </a:r>
            <a:endParaRPr lang="zh-CN" altLang="en-US" b="1" dirty="0"/>
          </a:p>
        </p:txBody>
      </p:sp>
      <p:sp>
        <p:nvSpPr>
          <p:cNvPr id="7" name="圆角矩形 6"/>
          <p:cNvSpPr/>
          <p:nvPr/>
        </p:nvSpPr>
        <p:spPr>
          <a:xfrm>
            <a:off x="596900" y="3042264"/>
            <a:ext cx="6250305" cy="570251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l"/>
            <a:r>
              <a:rPr lang="zh-CN" altLang="en-US" b="1" dirty="0">
                <a:sym typeface="+mn-ea"/>
              </a:rPr>
              <a:t>安慰</a:t>
            </a:r>
            <a:r>
              <a:rPr lang="zh-CN" altLang="en-US" b="1" dirty="0" smtClean="0">
                <a:sym typeface="+mn-ea"/>
              </a:rPr>
              <a:t>者：但是</a:t>
            </a:r>
            <a:r>
              <a:rPr lang="zh-CN" altLang="en-US" b="1" dirty="0">
                <a:sym typeface="+mn-ea"/>
              </a:rPr>
              <a:t>，搬走是大人们的决定，这个没有办法改变呀！</a:t>
            </a:r>
            <a:endParaRPr lang="zh-CN" altLang="en-US" b="1" dirty="0"/>
          </a:p>
        </p:txBody>
      </p:sp>
      <p:sp>
        <p:nvSpPr>
          <p:cNvPr id="10" name="圆角矩形 9"/>
          <p:cNvSpPr/>
          <p:nvPr/>
        </p:nvSpPr>
        <p:spPr>
          <a:xfrm>
            <a:off x="575310" y="4083918"/>
            <a:ext cx="6250305" cy="523007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l"/>
            <a:r>
              <a:rPr lang="zh-CN" altLang="en-US" b="1" dirty="0">
                <a:sym typeface="+mn-ea"/>
              </a:rPr>
              <a:t>小</a:t>
            </a:r>
            <a:r>
              <a:rPr lang="zh-CN" altLang="en-US" b="1" dirty="0" smtClean="0">
                <a:sym typeface="+mn-ea"/>
              </a:rPr>
              <a:t>丽：（无奈地）是</a:t>
            </a:r>
            <a:r>
              <a:rPr lang="zh-CN" altLang="en-US" b="1" dirty="0">
                <a:sym typeface="+mn-ea"/>
              </a:rPr>
              <a:t>啊，没有办法改变。可我真的不想走！</a:t>
            </a:r>
            <a:endParaRPr lang="zh-CN" altLang="en-US" b="1" dirty="0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071995" y="767715"/>
            <a:ext cx="1656080" cy="3608070"/>
          </a:xfrm>
          <a:prstGeom prst="roundRect">
            <a:avLst/>
          </a:prstGeom>
        </p:spPr>
      </p:pic>
    </p:spTree>
    <p:custDataLst>
      <p:tags r:id="rId2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ldLvl="0" animBg="1"/>
      <p:bldP spid="7" grpId="0" bldLvl="0" animBg="1"/>
      <p:bldP spid="10" grpId="0" bldLvl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圆角矩形 10"/>
          <p:cNvSpPr/>
          <p:nvPr/>
        </p:nvSpPr>
        <p:spPr>
          <a:xfrm>
            <a:off x="561975" y="753110"/>
            <a:ext cx="7499350" cy="888365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l"/>
            <a:r>
              <a:rPr lang="zh-CN" altLang="en-US" b="1" dirty="0">
                <a:sym typeface="+mn-ea"/>
              </a:rPr>
              <a:t>安慰</a:t>
            </a:r>
            <a:r>
              <a:rPr lang="zh-CN" altLang="en-US" b="1" dirty="0" smtClean="0">
                <a:sym typeface="+mn-ea"/>
              </a:rPr>
              <a:t>者：或者</a:t>
            </a:r>
            <a:r>
              <a:rPr lang="zh-CN" altLang="en-US" b="1" dirty="0">
                <a:sym typeface="+mn-ea"/>
              </a:rPr>
              <a:t>，我们可以想其他解决办法呀。比如你想我们了，可以</a:t>
            </a:r>
            <a:r>
              <a:rPr lang="zh-CN" altLang="en-US" b="1" dirty="0" smtClean="0">
                <a:sym typeface="+mn-ea"/>
              </a:rPr>
              <a:t>给</a:t>
            </a:r>
            <a:endParaRPr lang="en-US" altLang="zh-CN" b="1" dirty="0" smtClean="0">
              <a:sym typeface="+mn-ea"/>
            </a:endParaRPr>
          </a:p>
          <a:p>
            <a:pPr algn="l"/>
            <a:r>
              <a:rPr lang="en-US" altLang="zh-CN" b="1" dirty="0">
                <a:sym typeface="+mn-ea"/>
              </a:rPr>
              <a:t> </a:t>
            </a:r>
            <a:r>
              <a:rPr lang="en-US" altLang="zh-CN" b="1" dirty="0" smtClean="0">
                <a:sym typeface="+mn-ea"/>
              </a:rPr>
              <a:t>               </a:t>
            </a:r>
            <a:r>
              <a:rPr lang="zh-CN" altLang="en-US" b="1" dirty="0" smtClean="0">
                <a:sym typeface="+mn-ea"/>
              </a:rPr>
              <a:t>我们</a:t>
            </a:r>
            <a:r>
              <a:rPr lang="zh-CN" altLang="en-US" b="1" dirty="0">
                <a:sym typeface="+mn-ea"/>
              </a:rPr>
              <a:t>打电话或者写信</a:t>
            </a:r>
            <a:r>
              <a:rPr lang="zh-CN" altLang="en-US" b="1" dirty="0" smtClean="0">
                <a:sym typeface="+mn-ea"/>
              </a:rPr>
              <a:t>呀！</a:t>
            </a:r>
            <a:endParaRPr lang="zh-CN" altLang="en-US" b="1" dirty="0"/>
          </a:p>
        </p:txBody>
      </p:sp>
      <p:sp>
        <p:nvSpPr>
          <p:cNvPr id="12" name="圆角矩形 11"/>
          <p:cNvSpPr/>
          <p:nvPr/>
        </p:nvSpPr>
        <p:spPr>
          <a:xfrm>
            <a:off x="561975" y="1977132"/>
            <a:ext cx="7499350" cy="594618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l"/>
            <a:r>
              <a:rPr lang="zh-CN" altLang="en-US" b="1" dirty="0">
                <a:sym typeface="+mn-ea"/>
              </a:rPr>
              <a:t>小</a:t>
            </a:r>
            <a:r>
              <a:rPr lang="zh-CN" altLang="en-US" b="1" dirty="0" smtClean="0">
                <a:sym typeface="+mn-ea"/>
              </a:rPr>
              <a:t>丽：这个</a:t>
            </a:r>
            <a:r>
              <a:rPr lang="zh-CN" altLang="en-US" b="1" dirty="0">
                <a:sym typeface="+mn-ea"/>
              </a:rPr>
              <a:t>肯定会的。但是我不能见到你们，不能和你们一起玩了呀。</a:t>
            </a:r>
            <a:endParaRPr lang="zh-CN" altLang="en-US" b="1" dirty="0"/>
          </a:p>
        </p:txBody>
      </p:sp>
      <p:sp>
        <p:nvSpPr>
          <p:cNvPr id="13" name="圆角矩形 12"/>
          <p:cNvSpPr/>
          <p:nvPr/>
        </p:nvSpPr>
        <p:spPr>
          <a:xfrm>
            <a:off x="561975" y="2859782"/>
            <a:ext cx="7499985" cy="594618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l"/>
            <a:r>
              <a:rPr lang="zh-CN" altLang="en-US" b="1" dirty="0">
                <a:sym typeface="+mn-ea"/>
              </a:rPr>
              <a:t>安慰</a:t>
            </a:r>
            <a:r>
              <a:rPr lang="zh-CN" altLang="en-US" b="1" dirty="0" smtClean="0">
                <a:sym typeface="+mn-ea"/>
              </a:rPr>
              <a:t>者：不是</a:t>
            </a:r>
            <a:r>
              <a:rPr lang="zh-CN" altLang="en-US" b="1" dirty="0">
                <a:sym typeface="+mn-ea"/>
              </a:rPr>
              <a:t>有寒暑假</a:t>
            </a:r>
            <a:r>
              <a:rPr lang="zh-CN" altLang="en-US" b="1" dirty="0" smtClean="0">
                <a:sym typeface="+mn-ea"/>
              </a:rPr>
              <a:t>吗</a:t>
            </a:r>
            <a:r>
              <a:rPr lang="zh-CN" altLang="en-US" b="1" dirty="0">
                <a:sym typeface="+mn-ea"/>
              </a:rPr>
              <a:t>？</a:t>
            </a:r>
            <a:r>
              <a:rPr lang="zh-CN" altLang="en-US" b="1" dirty="0" smtClean="0">
                <a:sym typeface="+mn-ea"/>
              </a:rPr>
              <a:t>假期</a:t>
            </a:r>
            <a:r>
              <a:rPr lang="zh-CN" altLang="en-US" b="1" dirty="0">
                <a:sym typeface="+mn-ea"/>
              </a:rPr>
              <a:t>可以约在一起玩呀！</a:t>
            </a:r>
            <a:endParaRPr lang="zh-CN" altLang="en-US" b="1" dirty="0"/>
          </a:p>
        </p:txBody>
      </p:sp>
      <p:sp>
        <p:nvSpPr>
          <p:cNvPr id="15" name="圆角矩形 14"/>
          <p:cNvSpPr/>
          <p:nvPr/>
        </p:nvSpPr>
        <p:spPr>
          <a:xfrm>
            <a:off x="561974" y="3886835"/>
            <a:ext cx="7682434" cy="629131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l"/>
            <a:r>
              <a:rPr lang="zh-CN" altLang="en-US" b="1" dirty="0">
                <a:sym typeface="+mn-ea"/>
              </a:rPr>
              <a:t>小</a:t>
            </a:r>
            <a:r>
              <a:rPr lang="zh-CN" altLang="en-US" b="1" dirty="0" smtClean="0">
                <a:sym typeface="+mn-ea"/>
              </a:rPr>
              <a:t>丽：嗯</a:t>
            </a:r>
            <a:r>
              <a:rPr lang="zh-CN" altLang="en-US" b="1" dirty="0">
                <a:sym typeface="+mn-ea"/>
              </a:rPr>
              <a:t>，这个</a:t>
            </a:r>
            <a:r>
              <a:rPr lang="zh-CN" altLang="en-US" b="1" dirty="0" smtClean="0">
                <a:sym typeface="+mn-ea"/>
              </a:rPr>
              <a:t>好！那</a:t>
            </a:r>
            <a:r>
              <a:rPr lang="zh-CN" altLang="en-US" b="1" dirty="0">
                <a:sym typeface="+mn-ea"/>
              </a:rPr>
              <a:t>我们平时就多打电话常联系，假期有机会一起玩吧。</a:t>
            </a:r>
            <a:endParaRPr lang="zh-CN" altLang="en-US" b="1" dirty="0"/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bldLvl="0" animBg="1"/>
      <p:bldP spid="13" grpId="0" bldLvl="0" animBg="1"/>
      <p:bldP spid="15" grpId="0" bldLvl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流程图: 可选过程 7"/>
          <p:cNvSpPr/>
          <p:nvPr/>
        </p:nvSpPr>
        <p:spPr>
          <a:xfrm>
            <a:off x="702310" y="1610360"/>
            <a:ext cx="7740015" cy="2482215"/>
          </a:xfrm>
          <a:prstGeom prst="flowChartAlternateProcess">
            <a:avLst/>
          </a:prstGeom>
          <a:grpFill/>
          <a:ln>
            <a:solidFill>
              <a:srgbClr val="92D050"/>
            </a:solidFill>
            <a:prstDash val="sysDash"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auto">
              <a:lnSpc>
                <a:spcPct val="150000"/>
              </a:lnSpc>
            </a:pPr>
            <a:r>
              <a:rPr lang="zh-CN" altLang="en-US" sz="2400" b="1" dirty="0" smtClean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思考</a:t>
            </a:r>
            <a:r>
              <a:rPr lang="zh-CN" altLang="en-US" sz="24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:</a:t>
            </a:r>
            <a:r>
              <a:rPr lang="zh-CN" altLang="en-US" sz="24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小冰因在玩耍中弄丢了妈妈送给自己的生</a:t>
            </a:r>
            <a:endParaRPr lang="zh-CN" altLang="en-US" sz="2400" b="1" dirty="0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  <a:sym typeface="+mn-ea"/>
            </a:endParaRPr>
          </a:p>
          <a:p>
            <a:pPr fontAlgn="auto">
              <a:lnSpc>
                <a:spcPct val="150000"/>
              </a:lnSpc>
            </a:pPr>
            <a:r>
              <a:rPr lang="zh-CN" altLang="en-US" sz="24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日</a:t>
            </a:r>
            <a:r>
              <a:rPr lang="zh-CN" altLang="en-US" sz="2400" b="1" dirty="0" smtClean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礼物</a:t>
            </a:r>
            <a:r>
              <a:rPr lang="en-US" altLang="zh-CN" sz="24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——</a:t>
            </a:r>
            <a:r>
              <a:rPr lang="zh-CN" altLang="en-US" sz="2400" b="1" dirty="0" smtClean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手表</a:t>
            </a:r>
            <a:r>
              <a:rPr lang="zh-CN" altLang="en-US" sz="24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，他的心情很难过，针对他的问题，你认为如何处理更好?你打算怎么</a:t>
            </a:r>
            <a:r>
              <a:rPr lang="zh-CN" altLang="en-US" sz="2400" b="1" dirty="0" smtClean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安慰他呢</a:t>
            </a:r>
            <a:r>
              <a:rPr lang="zh-CN" altLang="en-US" sz="24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?</a:t>
            </a:r>
            <a:endParaRPr lang="zh-CN" altLang="en-US" sz="2400" b="1" dirty="0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2950845" y="542925"/>
            <a:ext cx="2701275" cy="46037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 anchor="t">
            <a:spAutoFit/>
          </a:bodyPr>
          <a:lstStyle/>
          <a:p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模拟第三种情境时</a:t>
            </a:r>
            <a:endParaRPr lang="zh-CN" altLang="en-US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圆角矩形 4"/>
          <p:cNvSpPr/>
          <p:nvPr/>
        </p:nvSpPr>
        <p:spPr>
          <a:xfrm>
            <a:off x="596900" y="601345"/>
            <a:ext cx="6229350" cy="890285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l"/>
            <a:r>
              <a:rPr lang="zh-CN" altLang="en-US" b="1" dirty="0">
                <a:sym typeface="+mn-ea"/>
              </a:rPr>
              <a:t>小冰：我把我妈妈送给我的手表弄丢了，那可是我妈妈送我</a:t>
            </a:r>
            <a:endParaRPr lang="zh-CN" altLang="en-US" b="1" dirty="0">
              <a:sym typeface="+mn-ea"/>
            </a:endParaRPr>
          </a:p>
          <a:p>
            <a:pPr algn="l"/>
            <a:r>
              <a:rPr lang="zh-CN" altLang="en-US" b="1" dirty="0">
                <a:sym typeface="+mn-ea"/>
              </a:rPr>
              <a:t>           的生日礼物</a:t>
            </a:r>
            <a:r>
              <a:rPr lang="zh-CN" altLang="en-US" b="1" dirty="0" smtClean="0">
                <a:sym typeface="+mn-ea"/>
              </a:rPr>
              <a:t>哇！</a:t>
            </a:r>
            <a:endParaRPr lang="zh-CN" altLang="en-US" b="1" dirty="0">
              <a:sym typeface="+mn-ea"/>
            </a:endParaRPr>
          </a:p>
        </p:txBody>
      </p:sp>
      <p:sp>
        <p:nvSpPr>
          <p:cNvPr id="6" name="圆角矩形 5"/>
          <p:cNvSpPr/>
          <p:nvPr/>
        </p:nvSpPr>
        <p:spPr>
          <a:xfrm>
            <a:off x="575310" y="1707654"/>
            <a:ext cx="6251575" cy="576064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l"/>
            <a:r>
              <a:rPr lang="zh-CN" altLang="en-US" b="1" dirty="0">
                <a:sym typeface="+mn-ea"/>
              </a:rPr>
              <a:t>安慰者:你回忆一下，去过哪些</a:t>
            </a:r>
            <a:r>
              <a:rPr lang="zh-CN" altLang="en-US" b="1" dirty="0" smtClean="0">
                <a:sym typeface="+mn-ea"/>
              </a:rPr>
              <a:t>地方？我</a:t>
            </a:r>
            <a:r>
              <a:rPr lang="zh-CN" altLang="en-US" b="1" dirty="0">
                <a:sym typeface="+mn-ea"/>
              </a:rPr>
              <a:t>陪你一起去找找。</a:t>
            </a:r>
            <a:endParaRPr lang="zh-CN" altLang="en-US" b="1" dirty="0">
              <a:sym typeface="+mn-ea"/>
            </a:endParaRPr>
          </a:p>
        </p:txBody>
      </p:sp>
      <p:sp>
        <p:nvSpPr>
          <p:cNvPr id="7" name="圆角矩形 6"/>
          <p:cNvSpPr/>
          <p:nvPr/>
        </p:nvSpPr>
        <p:spPr>
          <a:xfrm>
            <a:off x="596900" y="2430145"/>
            <a:ext cx="6250305" cy="768985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l"/>
            <a:r>
              <a:rPr lang="zh-CN" altLang="en-US" b="1" dirty="0">
                <a:sym typeface="+mn-ea"/>
              </a:rPr>
              <a:t>小</a:t>
            </a:r>
            <a:r>
              <a:rPr lang="zh-CN" altLang="en-US" b="1" dirty="0" smtClean="0">
                <a:sym typeface="+mn-ea"/>
              </a:rPr>
              <a:t>冰：我</a:t>
            </a:r>
            <a:r>
              <a:rPr lang="zh-CN" altLang="en-US" b="1" dirty="0">
                <a:sym typeface="+mn-ea"/>
              </a:rPr>
              <a:t>就是去了公园的游乐场，回来后就找不到了，我也</a:t>
            </a:r>
            <a:endParaRPr lang="zh-CN" altLang="en-US" b="1" dirty="0">
              <a:sym typeface="+mn-ea"/>
            </a:endParaRPr>
          </a:p>
          <a:p>
            <a:pPr algn="l"/>
            <a:r>
              <a:rPr lang="zh-CN" altLang="en-US" b="1" dirty="0">
                <a:sym typeface="+mn-ea"/>
              </a:rPr>
              <a:t>        </a:t>
            </a:r>
            <a:r>
              <a:rPr lang="zh-CN" altLang="en-US" b="1" dirty="0" smtClean="0">
                <a:sym typeface="+mn-ea"/>
              </a:rPr>
              <a:t>   </a:t>
            </a:r>
            <a:r>
              <a:rPr lang="zh-CN" altLang="en-US" b="1" dirty="0">
                <a:sym typeface="+mn-ea"/>
              </a:rPr>
              <a:t>去找过，没有找到。</a:t>
            </a:r>
            <a:endParaRPr lang="zh-CN" altLang="en-US" b="1" dirty="0">
              <a:sym typeface="+mn-ea"/>
            </a:endParaRPr>
          </a:p>
        </p:txBody>
      </p:sp>
      <p:sp>
        <p:nvSpPr>
          <p:cNvPr id="10" name="圆角矩形 9"/>
          <p:cNvSpPr/>
          <p:nvPr/>
        </p:nvSpPr>
        <p:spPr>
          <a:xfrm>
            <a:off x="575310" y="3343275"/>
            <a:ext cx="6444962" cy="1486535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l"/>
            <a:r>
              <a:rPr lang="zh-CN" altLang="en-US" b="1" dirty="0">
                <a:sym typeface="+mn-ea"/>
              </a:rPr>
              <a:t>安慰</a:t>
            </a:r>
            <a:r>
              <a:rPr lang="zh-CN" altLang="en-US" b="1" dirty="0" smtClean="0">
                <a:sym typeface="+mn-ea"/>
              </a:rPr>
              <a:t>者：等会儿</a:t>
            </a:r>
            <a:r>
              <a:rPr lang="zh-CN" altLang="en-US" b="1" dirty="0">
                <a:sym typeface="+mn-ea"/>
              </a:rPr>
              <a:t>我们一起再去找找吧。如果确实找不到，你</a:t>
            </a:r>
            <a:endParaRPr lang="zh-CN" altLang="en-US" b="1" dirty="0">
              <a:sym typeface="+mn-ea"/>
            </a:endParaRPr>
          </a:p>
          <a:p>
            <a:pPr algn="l"/>
            <a:r>
              <a:rPr lang="zh-CN" altLang="en-US" b="1" dirty="0">
                <a:sym typeface="+mn-ea"/>
              </a:rPr>
              <a:t>            </a:t>
            </a:r>
            <a:r>
              <a:rPr lang="zh-CN" altLang="en-US" b="1" dirty="0" smtClean="0">
                <a:sym typeface="+mn-ea"/>
              </a:rPr>
              <a:t> 也</a:t>
            </a:r>
            <a:r>
              <a:rPr lang="zh-CN" altLang="en-US" b="1" dirty="0">
                <a:sym typeface="+mn-ea"/>
              </a:rPr>
              <a:t>别伤心。人都有粗心大意的时候。有一次，我舅 </a:t>
            </a:r>
            <a:endParaRPr lang="zh-CN" altLang="en-US" b="1" dirty="0">
              <a:sym typeface="+mn-ea"/>
            </a:endParaRPr>
          </a:p>
          <a:p>
            <a:pPr algn="l"/>
            <a:r>
              <a:rPr lang="zh-CN" altLang="en-US" b="1" dirty="0">
                <a:sym typeface="+mn-ea"/>
              </a:rPr>
              <a:t>            </a:t>
            </a:r>
            <a:r>
              <a:rPr lang="zh-CN" altLang="en-US" b="1" dirty="0" smtClean="0">
                <a:sym typeface="+mn-ea"/>
              </a:rPr>
              <a:t> 舅不</a:t>
            </a:r>
            <a:r>
              <a:rPr lang="zh-CN" altLang="en-US" b="1" dirty="0">
                <a:sym typeface="+mn-ea"/>
              </a:rPr>
              <a:t>小心把自己的结婚戒指弄丢了，当时也很伤心。</a:t>
            </a:r>
            <a:endParaRPr lang="zh-CN" altLang="en-US" b="1" dirty="0">
              <a:sym typeface="+mn-ea"/>
            </a:endParaRPr>
          </a:p>
          <a:p>
            <a:pPr algn="l"/>
            <a:r>
              <a:rPr lang="zh-CN" altLang="en-US" b="1" dirty="0">
                <a:sym typeface="+mn-ea"/>
              </a:rPr>
              <a:t>           </a:t>
            </a:r>
            <a:r>
              <a:rPr lang="zh-CN" altLang="en-US" b="1" dirty="0" smtClean="0">
                <a:sym typeface="+mn-ea"/>
              </a:rPr>
              <a:t>  </a:t>
            </a:r>
            <a:r>
              <a:rPr lang="zh-CN" altLang="en-US" b="1" dirty="0">
                <a:sym typeface="+mn-ea"/>
              </a:rPr>
              <a:t>但是他从中吸取了教训，变得很细心，再也没有弄</a:t>
            </a:r>
            <a:endParaRPr lang="zh-CN" altLang="en-US" b="1" dirty="0">
              <a:sym typeface="+mn-ea"/>
            </a:endParaRPr>
          </a:p>
          <a:p>
            <a:pPr algn="l"/>
            <a:r>
              <a:rPr lang="zh-CN" altLang="en-US" b="1" dirty="0">
                <a:sym typeface="+mn-ea"/>
              </a:rPr>
              <a:t>            </a:t>
            </a:r>
            <a:r>
              <a:rPr lang="zh-CN" altLang="en-US" b="1" dirty="0" smtClean="0">
                <a:sym typeface="+mn-ea"/>
              </a:rPr>
              <a:t> 丢</a:t>
            </a:r>
            <a:r>
              <a:rPr lang="zh-CN" altLang="en-US" b="1" dirty="0">
                <a:sym typeface="+mn-ea"/>
              </a:rPr>
              <a:t>过东西了。</a:t>
            </a:r>
            <a:endParaRPr lang="zh-CN" altLang="en-US" b="1" dirty="0">
              <a:sym typeface="+mn-ea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rcRect b="9211"/>
          <a:stretch>
            <a:fillRect/>
          </a:stretch>
        </p:blipFill>
        <p:spPr>
          <a:xfrm>
            <a:off x="7115175" y="1964346"/>
            <a:ext cx="1725295" cy="1045210"/>
          </a:xfrm>
          <a:prstGeom prst="roundRect">
            <a:avLst/>
          </a:prstGeom>
        </p:spPr>
      </p:pic>
    </p:spTree>
    <p:custDataLst>
      <p:tags r:id="rId2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ldLvl="0" animBg="1"/>
      <p:bldP spid="7" grpId="0" bldLvl="0" animBg="1"/>
      <p:bldP spid="10" grpId="0" bldLvl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圆角矩形 10"/>
          <p:cNvSpPr/>
          <p:nvPr/>
        </p:nvSpPr>
        <p:spPr>
          <a:xfrm>
            <a:off x="561975" y="627534"/>
            <a:ext cx="6076950" cy="1013941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l"/>
            <a:r>
              <a:rPr lang="zh-CN" altLang="en-US" b="1" dirty="0">
                <a:sym typeface="+mn-ea"/>
              </a:rPr>
              <a:t>小</a:t>
            </a:r>
            <a:r>
              <a:rPr lang="zh-CN" altLang="en-US" b="1" dirty="0" smtClean="0">
                <a:sym typeface="+mn-ea"/>
              </a:rPr>
              <a:t>冰</a:t>
            </a:r>
            <a:r>
              <a:rPr lang="zh-CN" altLang="en-US" b="1" dirty="0">
                <a:sym typeface="+mn-ea"/>
              </a:rPr>
              <a:t>：</a:t>
            </a:r>
            <a:r>
              <a:rPr lang="zh-CN" altLang="en-US" b="1" dirty="0" smtClean="0">
                <a:sym typeface="+mn-ea"/>
              </a:rPr>
              <a:t>如果</a:t>
            </a:r>
            <a:r>
              <a:rPr lang="zh-CN" altLang="en-US" b="1" dirty="0">
                <a:sym typeface="+mn-ea"/>
              </a:rPr>
              <a:t>确实找不到，就只有把这次当教训了。我</a:t>
            </a:r>
            <a:r>
              <a:rPr lang="zh-CN" altLang="en-US" b="1" dirty="0" smtClean="0">
                <a:sym typeface="+mn-ea"/>
              </a:rPr>
              <a:t>就是  </a:t>
            </a:r>
            <a:endParaRPr lang="en-US" altLang="zh-CN" b="1" dirty="0" smtClean="0">
              <a:sym typeface="+mn-ea"/>
            </a:endParaRPr>
          </a:p>
          <a:p>
            <a:pPr algn="l"/>
            <a:r>
              <a:rPr lang="en-US" altLang="zh-CN" b="1" dirty="0">
                <a:sym typeface="+mn-ea"/>
              </a:rPr>
              <a:t> </a:t>
            </a:r>
            <a:r>
              <a:rPr lang="en-US" altLang="zh-CN" b="1" dirty="0" smtClean="0">
                <a:sym typeface="+mn-ea"/>
              </a:rPr>
              <a:t>           </a:t>
            </a:r>
            <a:r>
              <a:rPr lang="zh-CN" altLang="en-US" b="1" dirty="0" smtClean="0">
                <a:sym typeface="+mn-ea"/>
              </a:rPr>
              <a:t>不知道</a:t>
            </a:r>
            <a:r>
              <a:rPr lang="zh-CN" altLang="en-US" b="1" dirty="0">
                <a:sym typeface="+mn-ea"/>
              </a:rPr>
              <a:t>该如何跟妈妈说，我</a:t>
            </a:r>
            <a:r>
              <a:rPr lang="zh-CN" altLang="en-US" b="1" dirty="0" smtClean="0">
                <a:sym typeface="+mn-ea"/>
              </a:rPr>
              <a:t>怕她生气</a:t>
            </a:r>
            <a:r>
              <a:rPr lang="zh-CN" altLang="en-US" b="1" dirty="0">
                <a:sym typeface="+mn-ea"/>
              </a:rPr>
              <a:t>。</a:t>
            </a:r>
            <a:endParaRPr lang="zh-CN" altLang="en-US" b="1" dirty="0">
              <a:sym typeface="+mn-ea"/>
            </a:endParaRPr>
          </a:p>
        </p:txBody>
      </p:sp>
      <p:sp>
        <p:nvSpPr>
          <p:cNvPr id="12" name="圆角矩形 11"/>
          <p:cNvSpPr/>
          <p:nvPr/>
        </p:nvSpPr>
        <p:spPr>
          <a:xfrm>
            <a:off x="561975" y="1876425"/>
            <a:ext cx="6314281" cy="1559421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l"/>
            <a:r>
              <a:rPr lang="zh-CN" altLang="en-US" b="1" dirty="0">
                <a:sym typeface="+mn-ea"/>
              </a:rPr>
              <a:t>安慰</a:t>
            </a:r>
            <a:r>
              <a:rPr lang="zh-CN" altLang="en-US" b="1" dirty="0" smtClean="0">
                <a:sym typeface="+mn-ea"/>
              </a:rPr>
              <a:t>者：要不</a:t>
            </a:r>
            <a:r>
              <a:rPr lang="zh-CN" altLang="en-US" b="1" dirty="0">
                <a:sym typeface="+mn-ea"/>
              </a:rPr>
              <a:t>，我陪你回去告诉你妈妈，请她原谅你。我想</a:t>
            </a:r>
            <a:endParaRPr lang="zh-CN" altLang="en-US" b="1" dirty="0">
              <a:sym typeface="+mn-ea"/>
            </a:endParaRPr>
          </a:p>
          <a:p>
            <a:pPr algn="l"/>
            <a:r>
              <a:rPr lang="zh-CN" altLang="en-US" b="1" dirty="0">
                <a:sym typeface="+mn-ea"/>
              </a:rPr>
              <a:t>            </a:t>
            </a:r>
            <a:r>
              <a:rPr lang="zh-CN" altLang="en-US" b="1" dirty="0" smtClean="0">
                <a:sym typeface="+mn-ea"/>
              </a:rPr>
              <a:t>  你</a:t>
            </a:r>
            <a:r>
              <a:rPr lang="zh-CN" altLang="en-US" b="1" dirty="0">
                <a:sym typeface="+mn-ea"/>
              </a:rPr>
              <a:t>说清楚了不是故意弄丢的，而且向她保证以后再</a:t>
            </a:r>
            <a:endParaRPr lang="zh-CN" altLang="en-US" b="1" dirty="0">
              <a:sym typeface="+mn-ea"/>
            </a:endParaRPr>
          </a:p>
          <a:p>
            <a:pPr algn="l"/>
            <a:r>
              <a:rPr lang="zh-CN" altLang="en-US" b="1" dirty="0">
                <a:sym typeface="+mn-ea"/>
              </a:rPr>
              <a:t>           </a:t>
            </a:r>
            <a:r>
              <a:rPr lang="zh-CN" altLang="en-US" b="1" dirty="0" smtClean="0">
                <a:sym typeface="+mn-ea"/>
              </a:rPr>
              <a:t>   </a:t>
            </a:r>
            <a:r>
              <a:rPr lang="zh-CN" altLang="en-US" b="1" dirty="0">
                <a:sym typeface="+mn-ea"/>
              </a:rPr>
              <a:t>也不粗心大意了，相信她也不会生气的。相信我，</a:t>
            </a:r>
            <a:endParaRPr lang="zh-CN" altLang="en-US" b="1" dirty="0">
              <a:sym typeface="+mn-ea"/>
            </a:endParaRPr>
          </a:p>
          <a:p>
            <a:pPr algn="l"/>
            <a:r>
              <a:rPr lang="zh-CN" altLang="en-US" b="1" dirty="0">
                <a:sym typeface="+mn-ea"/>
              </a:rPr>
              <a:t>             </a:t>
            </a:r>
            <a:r>
              <a:rPr lang="zh-CN" altLang="en-US" b="1" dirty="0" smtClean="0">
                <a:sym typeface="+mn-ea"/>
              </a:rPr>
              <a:t> 没错!（拥抱</a:t>
            </a:r>
            <a:r>
              <a:rPr lang="zh-CN" altLang="en-US" b="1" dirty="0">
                <a:sym typeface="+mn-ea"/>
              </a:rPr>
              <a:t>小</a:t>
            </a:r>
            <a:r>
              <a:rPr lang="zh-CN" altLang="en-US" b="1" dirty="0" smtClean="0">
                <a:sym typeface="+mn-ea"/>
              </a:rPr>
              <a:t>冰）</a:t>
            </a:r>
            <a:endParaRPr lang="zh-CN" altLang="en-US" b="1" dirty="0">
              <a:sym typeface="+mn-ea"/>
            </a:endParaRPr>
          </a:p>
        </p:txBody>
      </p:sp>
      <p:sp>
        <p:nvSpPr>
          <p:cNvPr id="13" name="圆角矩形 12"/>
          <p:cNvSpPr/>
          <p:nvPr/>
        </p:nvSpPr>
        <p:spPr>
          <a:xfrm>
            <a:off x="576265" y="3668278"/>
            <a:ext cx="2658110" cy="57837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l"/>
            <a:r>
              <a:rPr lang="zh-CN" altLang="en-US" b="1" dirty="0">
                <a:sym typeface="+mn-ea"/>
              </a:rPr>
              <a:t>小</a:t>
            </a:r>
            <a:r>
              <a:rPr lang="zh-CN" altLang="en-US" b="1" dirty="0" smtClean="0">
                <a:sym typeface="+mn-ea"/>
              </a:rPr>
              <a:t>冰：那</a:t>
            </a:r>
            <a:r>
              <a:rPr lang="zh-CN" altLang="en-US" b="1" dirty="0">
                <a:sym typeface="+mn-ea"/>
              </a:rPr>
              <a:t>好吧。谢谢</a:t>
            </a:r>
            <a:r>
              <a:rPr lang="zh-CN" altLang="en-US" b="1" dirty="0" smtClean="0">
                <a:sym typeface="+mn-ea"/>
              </a:rPr>
              <a:t>你！</a:t>
            </a:r>
            <a:endParaRPr lang="zh-CN" altLang="en-US" b="1" dirty="0">
              <a:sym typeface="+mn-ea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rcRect l="12907" t="4015" r="11758" b="9891"/>
          <a:stretch>
            <a:fillRect/>
          </a:stretch>
        </p:blipFill>
        <p:spPr>
          <a:xfrm>
            <a:off x="6733540" y="3074035"/>
            <a:ext cx="1776095" cy="1646555"/>
          </a:xfrm>
          <a:prstGeom prst="roundRect">
            <a:avLst/>
          </a:prstGeom>
        </p:spPr>
      </p:pic>
    </p:spTree>
    <p:custDataLst>
      <p:tags r:id="rId2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690504" y="839084"/>
            <a:ext cx="7839698" cy="354520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3200" b="1" dirty="0" smtClean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    </a:t>
            </a:r>
            <a:r>
              <a:rPr lang="zh-CN" altLang="en-US" sz="2400" b="1" dirty="0" smtClean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通过刚才的模拟，我们知道安慰前，要了解对方不顺心的原因，要设身处地地体会对方心情，根据对方的具体情况说一些鼓励、建议等话安慰。安慰时可以用上“不要难过、不要伤心、不要自责”的词语，说话时语调要柔和，还可以自然地做一些手势表达自己的情感，如一个拥抱、一个“你很棒”的手势。以后，大家可以尝试运用这些方法安慰别人。</a:t>
            </a:r>
            <a:endParaRPr lang="zh-CN" altLang="en-US" sz="2400" b="1" dirty="0" smtClean="0"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云形标注 6"/>
          <p:cNvSpPr/>
          <p:nvPr/>
        </p:nvSpPr>
        <p:spPr>
          <a:xfrm>
            <a:off x="1013460" y="1169035"/>
            <a:ext cx="7117080" cy="1941830"/>
          </a:xfrm>
          <a:prstGeom prst="cloudCallout">
            <a:avLst>
              <a:gd name="adj1" fmla="val -62381"/>
              <a:gd name="adj2" fmla="val -23358"/>
            </a:avLst>
          </a:prstGeom>
          <a:solidFill>
            <a:schemeClr val="accent3">
              <a:lumMod val="20000"/>
              <a:lumOff val="80000"/>
            </a:schemeClr>
          </a:solidFill>
          <a:ln w="6350">
            <a:solidFill>
              <a:schemeClr val="accent3">
                <a:lumMod val="7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24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    </a:t>
            </a:r>
            <a:r>
              <a:rPr lang="zh-CN" altLang="en-US" sz="24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你注意到周围的人有心情不好吗？</a:t>
            </a:r>
            <a:r>
              <a:rPr lang="zh-CN" altLang="en-US" sz="2400" b="1" dirty="0" smtClean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请简要</a:t>
            </a:r>
            <a:r>
              <a:rPr lang="zh-CN" altLang="en-US" sz="24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说说怎么安慰身边心情不好的</a:t>
            </a:r>
            <a:r>
              <a:rPr lang="zh-CN" altLang="en-US" sz="2400" b="1" dirty="0" smtClean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人吧！</a:t>
            </a:r>
            <a:endParaRPr lang="zh-CN" altLang="en-US" sz="2400" b="1" dirty="0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clrChange>
              <a:clrFrom>
                <a:srgbClr val="F6F6F6">
                  <a:alpha val="100000"/>
                </a:srgbClr>
              </a:clrFrom>
              <a:clrTo>
                <a:srgbClr val="F6F6F6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621780" y="3028315"/>
            <a:ext cx="1308735" cy="130873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1"/>
          <p:cNvSpPr txBox="1"/>
          <p:nvPr/>
        </p:nvSpPr>
        <p:spPr>
          <a:xfrm>
            <a:off x="754305" y="2283718"/>
            <a:ext cx="2664296" cy="646331"/>
          </a:xfrm>
          <a:prstGeom prst="rect">
            <a:avLst/>
          </a:prstGeom>
          <a:ln>
            <a:prstDash val="dash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indent="0" algn="l" fontAlgn="auto">
              <a:lnSpc>
                <a:spcPct val="150000"/>
              </a:lnSpc>
            </a:pPr>
            <a:r>
              <a:rPr lang="en-US" altLang="zh-CN" sz="2400" b="1" dirty="0" err="1" smtClean="0"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charset="-122"/>
              </a:rPr>
              <a:t>小峰的心情如何</a:t>
            </a:r>
            <a:r>
              <a:rPr lang="zh-CN" altLang="en-US" sz="2400" b="1" dirty="0" smtClean="0"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charset="-122"/>
              </a:rPr>
              <a:t>？</a:t>
            </a:r>
            <a:endParaRPr lang="en-US" altLang="zh-CN" sz="2400" b="1" dirty="0">
              <a:latin typeface="宋体" panose="02010600030101010101" pitchFamily="2" charset="-122"/>
              <a:ea typeface="宋体" panose="02010600030101010101" pitchFamily="2" charset="-122"/>
              <a:cs typeface="楷体" panose="02010609060101010101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4678914" y="2757250"/>
            <a:ext cx="3947795" cy="943528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 anchor="t">
            <a:spAutoFit/>
          </a:bodyPr>
          <a:lstStyle/>
          <a:p>
            <a:pPr indent="0" algn="l" defTabSz="685800" fontAlgn="auto">
              <a:lnSpc>
                <a:spcPct val="150000"/>
              </a:lnSpc>
            </a:pPr>
            <a:r>
              <a:rPr lang="en-US" altLang="zh-CN" sz="20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   从“都怪我,我要是没摔倒就好了”可以看出。</a:t>
            </a:r>
            <a:endParaRPr lang="en-US" altLang="zh-CN" sz="2000" b="1" dirty="0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770279" y="3107383"/>
            <a:ext cx="3240360" cy="646331"/>
          </a:xfrm>
          <a:prstGeom prst="rect">
            <a:avLst/>
          </a:prstGeom>
          <a:ln>
            <a:prstDash val="dash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 anchor="t">
            <a:spAutoFit/>
          </a:bodyPr>
          <a:lstStyle/>
          <a:p>
            <a:pPr indent="0" algn="l" defTabSz="685800" fontAlgn="auto">
              <a:lnSpc>
                <a:spcPct val="150000"/>
              </a:lnSpc>
            </a:pPr>
            <a:r>
              <a:rPr lang="en-US" altLang="zh-CN" sz="2400" b="1" dirty="0" err="1" smtClean="0"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charset="-122"/>
                <a:sym typeface="+mn-ea"/>
              </a:rPr>
              <a:t>从哪里看出他很自责</a:t>
            </a:r>
            <a:r>
              <a:rPr lang="zh-CN" altLang="en-US" sz="2400" b="1" dirty="0" smtClean="0"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charset="-122"/>
                <a:sym typeface="+mn-ea"/>
              </a:rPr>
              <a:t>？</a:t>
            </a:r>
            <a:endParaRPr lang="en-US" altLang="zh-CN" sz="2400" b="1" dirty="0">
              <a:latin typeface="宋体" panose="02010600030101010101" pitchFamily="2" charset="-122"/>
              <a:ea typeface="宋体" panose="02010600030101010101" pitchFamily="2" charset="-122"/>
              <a:cs typeface="楷体" panose="02010609060101010101" charset="-122"/>
              <a:sym typeface="+mn-ea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755575" y="3971479"/>
            <a:ext cx="2304257" cy="646331"/>
          </a:xfrm>
          <a:prstGeom prst="rect">
            <a:avLst/>
          </a:prstGeom>
          <a:ln>
            <a:prstDash val="dash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 anchor="t">
            <a:spAutoFit/>
          </a:bodyPr>
          <a:lstStyle/>
          <a:p>
            <a:pPr indent="0" algn="l" defTabSz="685800" fontAlgn="auto">
              <a:lnSpc>
                <a:spcPct val="150000"/>
              </a:lnSpc>
            </a:pPr>
            <a:r>
              <a:rPr lang="en-US" altLang="zh-CN" sz="2400" b="1" dirty="0" err="1" smtClean="0"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charset="-122"/>
                <a:sym typeface="+mn-ea"/>
              </a:rPr>
              <a:t>他为什么自责</a:t>
            </a:r>
            <a:r>
              <a:rPr lang="zh-CN" altLang="en-US" sz="2400" b="1" dirty="0" smtClean="0"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charset="-122"/>
                <a:sym typeface="+mn-ea"/>
              </a:rPr>
              <a:t>？</a:t>
            </a:r>
            <a:endParaRPr lang="zh-CN" altLang="en-US" sz="2400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4678915" y="2139702"/>
            <a:ext cx="1944217" cy="553998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 anchor="t">
            <a:spAutoFit/>
          </a:bodyPr>
          <a:lstStyle/>
          <a:p>
            <a:pPr indent="0" algn="ctr" defTabSz="685800" fontAlgn="auto">
              <a:lnSpc>
                <a:spcPct val="150000"/>
              </a:lnSpc>
            </a:pPr>
            <a:r>
              <a:rPr lang="en-US" altLang="zh-CN" sz="20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非常自责</a:t>
            </a:r>
            <a:endParaRPr lang="zh-CN" altLang="en-US" sz="2000" dirty="0">
              <a:solidFill>
                <a:schemeClr val="tx1"/>
              </a:solidFill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4678915" y="3765362"/>
            <a:ext cx="3947795" cy="95725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 anchor="t">
            <a:spAutoFit/>
          </a:bodyPr>
          <a:lstStyle/>
          <a:p>
            <a:pPr indent="0" algn="l" defTabSz="685800" fontAlgn="auto">
              <a:lnSpc>
                <a:spcPct val="150000"/>
              </a:lnSpc>
            </a:pPr>
            <a:r>
              <a:rPr lang="en-US" altLang="zh-CN" sz="20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   因为在接力赛上摔倒，导致班级没有在这个项目上取得名次。</a:t>
            </a:r>
            <a:endParaRPr lang="zh-CN" altLang="en-US" sz="2000" dirty="0">
              <a:solidFill>
                <a:schemeClr val="tx1"/>
              </a:solidFill>
            </a:endParaRP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411510"/>
            <a:ext cx="8136904" cy="16709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8" grpId="0" animBg="1"/>
      <p:bldP spid="9" grpId="0" animBg="1"/>
      <p:bldP spid="10" grpId="0" animBg="1"/>
      <p:bldP spid="11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1"/>
          <p:cNvSpPr txBox="1"/>
          <p:nvPr/>
        </p:nvSpPr>
        <p:spPr>
          <a:xfrm>
            <a:off x="898322" y="1837308"/>
            <a:ext cx="2437765" cy="646331"/>
          </a:xfrm>
          <a:prstGeom prst="rect">
            <a:avLst/>
          </a:prstGeom>
          <a:ln>
            <a:prstDash val="dash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indent="0" algn="l" fontAlgn="auto">
              <a:lnSpc>
                <a:spcPct val="150000"/>
              </a:lnSpc>
            </a:pPr>
            <a:r>
              <a:rPr lang="en-US" altLang="zh-CN" sz="2400" b="1" dirty="0"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charset="-122"/>
              </a:rPr>
              <a:t>小</a:t>
            </a:r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charset="-122"/>
              </a:rPr>
              <a:t>丽</a:t>
            </a:r>
            <a:r>
              <a:rPr lang="en-US" altLang="zh-CN" sz="2400" b="1" dirty="0" err="1" smtClean="0"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charset="-122"/>
              </a:rPr>
              <a:t>的心情如何</a:t>
            </a:r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charset="-122"/>
              </a:rPr>
              <a:t>？</a:t>
            </a:r>
            <a:endParaRPr lang="en-US" altLang="zh-CN" sz="2400" b="1" dirty="0">
              <a:latin typeface="宋体" panose="02010600030101010101" pitchFamily="2" charset="-122"/>
              <a:ea typeface="宋体" panose="02010600030101010101" pitchFamily="2" charset="-122"/>
              <a:cs typeface="楷体" panose="02010609060101010101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4871407" y="2526985"/>
            <a:ext cx="3947795" cy="127387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 anchor="t">
            <a:spAutoFit/>
          </a:bodyPr>
          <a:lstStyle/>
          <a:p>
            <a:pPr indent="0" algn="l" defTabSz="685800" fontAlgn="auto">
              <a:lnSpc>
                <a:spcPct val="150000"/>
              </a:lnSpc>
            </a:pPr>
            <a:r>
              <a:rPr lang="en-US" altLang="zh-CN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   从她话语中的两个“不想”可以看出她对好朋友的恋恋不舍，从不</a:t>
            </a:r>
            <a:r>
              <a:rPr lang="zh-CN" altLang="en-US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舍中</a:t>
            </a:r>
            <a:r>
              <a:rPr lang="en-US" altLang="zh-CN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可以体会到她难过的心情</a:t>
            </a:r>
            <a:r>
              <a:rPr lang="zh-CN" altLang="en-US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。</a:t>
            </a:r>
            <a:endParaRPr lang="zh-CN" altLang="en-US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961390" y="2805683"/>
            <a:ext cx="3105284" cy="646331"/>
          </a:xfrm>
          <a:prstGeom prst="rect">
            <a:avLst/>
          </a:prstGeom>
          <a:ln>
            <a:prstDash val="dash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 anchor="t">
            <a:spAutoFit/>
          </a:bodyPr>
          <a:lstStyle/>
          <a:p>
            <a:pPr indent="0" algn="l" defTabSz="685800" fontAlgn="auto">
              <a:lnSpc>
                <a:spcPct val="150000"/>
              </a:lnSpc>
            </a:pPr>
            <a:r>
              <a:rPr lang="en-US" altLang="zh-CN" sz="2400" b="1" dirty="0" err="1" smtClean="0"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charset="-122"/>
                <a:sym typeface="+mn-ea"/>
              </a:rPr>
              <a:t>从哪里看出</a:t>
            </a:r>
            <a:r>
              <a:rPr lang="zh-CN" altLang="en-US" sz="2400" b="1" dirty="0" smtClean="0"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charset="-122"/>
                <a:sym typeface="+mn-ea"/>
              </a:rPr>
              <a:t>她</a:t>
            </a:r>
            <a:r>
              <a:rPr lang="en-US" altLang="zh-CN" sz="2400" b="1" dirty="0" smtClean="0"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charset="-122"/>
                <a:sym typeface="+mn-ea"/>
              </a:rPr>
              <a:t>很</a:t>
            </a:r>
            <a:r>
              <a:rPr lang="zh-CN" altLang="en-US" sz="2400" b="1" dirty="0" smtClean="0"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charset="-122"/>
                <a:sym typeface="+mn-ea"/>
              </a:rPr>
              <a:t>难过</a:t>
            </a:r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charset="-122"/>
                <a:sym typeface="+mn-ea"/>
              </a:rPr>
              <a:t>？</a:t>
            </a:r>
            <a:endParaRPr lang="en-US" altLang="zh-CN" sz="2400" b="1" dirty="0">
              <a:latin typeface="宋体" panose="02010600030101010101" pitchFamily="2" charset="-122"/>
              <a:ea typeface="宋体" panose="02010600030101010101" pitchFamily="2" charset="-122"/>
              <a:cs typeface="楷体" panose="02010609060101010101" charset="-122"/>
              <a:sym typeface="+mn-ea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1012540" y="3867894"/>
            <a:ext cx="2438400" cy="646331"/>
          </a:xfrm>
          <a:prstGeom prst="rect">
            <a:avLst/>
          </a:prstGeom>
          <a:ln>
            <a:prstDash val="dash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 anchor="t">
            <a:spAutoFit/>
          </a:bodyPr>
          <a:lstStyle/>
          <a:p>
            <a:pPr indent="0" algn="l" defTabSz="685800" fontAlgn="auto">
              <a:lnSpc>
                <a:spcPct val="150000"/>
              </a:lnSpc>
            </a:pPr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charset="-122"/>
                <a:sym typeface="+mn-ea"/>
              </a:rPr>
              <a:t>她</a:t>
            </a:r>
            <a:r>
              <a:rPr lang="en-US" altLang="zh-CN" sz="2400" b="1" dirty="0" err="1" smtClean="0"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charset="-122"/>
                <a:sym typeface="+mn-ea"/>
              </a:rPr>
              <a:t>为什么</a:t>
            </a:r>
            <a:r>
              <a:rPr lang="zh-CN" altLang="en-US" sz="2400" b="1" dirty="0" smtClean="0"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charset="-122"/>
                <a:sym typeface="+mn-ea"/>
              </a:rPr>
              <a:t>难过</a:t>
            </a:r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charset="-122"/>
                <a:sym typeface="+mn-ea"/>
              </a:rPr>
              <a:t>？</a:t>
            </a:r>
            <a:endParaRPr lang="zh-CN" altLang="en-US" sz="24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4870137" y="1897065"/>
            <a:ext cx="715511" cy="553998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 anchor="t">
            <a:spAutoFit/>
          </a:bodyPr>
          <a:lstStyle/>
          <a:p>
            <a:pPr indent="0" algn="ctr" defTabSz="685800" fontAlgn="auto">
              <a:lnSpc>
                <a:spcPct val="150000"/>
              </a:lnSpc>
            </a:pPr>
            <a:r>
              <a:rPr lang="zh-CN" altLang="en-US" sz="2000" b="1" dirty="0">
                <a:latin typeface="楷体" panose="02010609060101010101" charset="-122"/>
                <a:ea typeface="楷体" panose="02010609060101010101" charset="-122"/>
              </a:rPr>
              <a:t>难过</a:t>
            </a:r>
            <a:endParaRPr lang="zh-CN" altLang="en-US" sz="2000" b="1" dirty="0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4872677" y="3860470"/>
            <a:ext cx="3947795" cy="943528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 anchor="t">
            <a:spAutoFit/>
          </a:bodyPr>
          <a:lstStyle/>
          <a:p>
            <a:pPr indent="0" algn="l" defTabSz="685800" fontAlgn="auto">
              <a:lnSpc>
                <a:spcPct val="150000"/>
              </a:lnSpc>
            </a:pPr>
            <a:r>
              <a:rPr lang="en-US" altLang="zh-CN" sz="20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   因为她要搬家</a:t>
            </a:r>
            <a:r>
              <a:rPr lang="zh-CN" altLang="en-US" sz="20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了</a:t>
            </a:r>
            <a:r>
              <a:rPr lang="en-US" altLang="zh-CN" sz="20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，马上要离开自己的好朋友了</a:t>
            </a:r>
            <a:r>
              <a:rPr lang="zh-CN" altLang="en-US" sz="20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。</a:t>
            </a:r>
            <a:endParaRPr lang="zh-CN" altLang="en-US" sz="20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23478"/>
            <a:ext cx="7861850" cy="15056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8" grpId="0" animBg="1"/>
      <p:bldP spid="9" grpId="0" animBg="1"/>
      <p:bldP spid="10" grpId="0" animBg="1"/>
      <p:bldP spid="1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1"/>
          <p:cNvSpPr txBox="1"/>
          <p:nvPr/>
        </p:nvSpPr>
        <p:spPr>
          <a:xfrm>
            <a:off x="743300" y="1967701"/>
            <a:ext cx="2976880" cy="553085"/>
          </a:xfrm>
          <a:prstGeom prst="rect">
            <a:avLst/>
          </a:prstGeom>
          <a:ln>
            <a:prstDash val="dash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indent="0" algn="l" fontAlgn="auto">
              <a:lnSpc>
                <a:spcPct val="150000"/>
              </a:lnSpc>
            </a:pPr>
            <a:r>
              <a:rPr lang="en-US" altLang="zh-CN" sz="2000" b="1" dirty="0"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charset="-122"/>
              </a:rPr>
              <a:t>小</a:t>
            </a:r>
            <a:r>
              <a:rPr lang="zh-CN" altLang="en-US" sz="2000" b="1" dirty="0"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charset="-122"/>
              </a:rPr>
              <a:t>冰</a:t>
            </a:r>
            <a:r>
              <a:rPr lang="en-US" altLang="zh-CN" sz="2000" b="1" dirty="0" err="1" smtClean="0"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charset="-122"/>
              </a:rPr>
              <a:t>的心情如何</a:t>
            </a:r>
            <a:r>
              <a:rPr lang="zh-CN" altLang="en-US" sz="2000" b="1" dirty="0"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charset="-122"/>
              </a:rPr>
              <a:t>？</a:t>
            </a:r>
            <a:endParaRPr lang="en-US" altLang="zh-CN" sz="2000" b="1" dirty="0">
              <a:latin typeface="宋体" panose="02010600030101010101" pitchFamily="2" charset="-122"/>
              <a:ea typeface="宋体" panose="02010600030101010101" pitchFamily="2" charset="-122"/>
              <a:cs typeface="楷体" panose="02010609060101010101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4618990" y="2571750"/>
            <a:ext cx="4218305" cy="92333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 anchor="t">
            <a:spAutoFit/>
          </a:bodyPr>
          <a:lstStyle/>
          <a:p>
            <a:pPr indent="0" algn="l" defTabSz="685800" fontAlgn="auto">
              <a:lnSpc>
                <a:spcPct val="150000"/>
              </a:lnSpc>
            </a:pPr>
            <a:r>
              <a:rPr lang="en-US" altLang="zh-CN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   </a:t>
            </a:r>
            <a:r>
              <a:rPr b="1" dirty="0" err="1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从他话语中的</a:t>
            </a:r>
            <a:r>
              <a:rPr b="1" dirty="0" err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“特别</a:t>
            </a:r>
            <a:r>
              <a:rPr lang="zh-CN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喜</a:t>
            </a:r>
            <a:r>
              <a:rPr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欢”“好心疼啊”可以体会到他难过</a:t>
            </a:r>
            <a:r>
              <a:rPr lang="zh-CN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的</a:t>
            </a:r>
            <a:r>
              <a:rPr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心情。</a:t>
            </a:r>
            <a:endParaRPr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743300" y="2780050"/>
            <a:ext cx="3396652" cy="553998"/>
          </a:xfrm>
          <a:prstGeom prst="rect">
            <a:avLst/>
          </a:prstGeom>
          <a:ln>
            <a:prstDash val="dash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 anchor="t">
            <a:spAutoFit/>
          </a:bodyPr>
          <a:lstStyle/>
          <a:p>
            <a:pPr indent="0" algn="l" defTabSz="685800" fontAlgn="auto">
              <a:lnSpc>
                <a:spcPct val="150000"/>
              </a:lnSpc>
            </a:pPr>
            <a:r>
              <a:rPr lang="en-US" altLang="zh-CN" sz="2000" b="1" dirty="0"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charset="-122"/>
                <a:sym typeface="+mn-ea"/>
              </a:rPr>
              <a:t>从哪里看出他很</a:t>
            </a:r>
            <a:r>
              <a:rPr lang="zh-CN" altLang="en-US" sz="2000" b="1" dirty="0"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charset="-122"/>
                <a:sym typeface="+mn-ea"/>
              </a:rPr>
              <a:t>难过、</a:t>
            </a:r>
            <a:r>
              <a:rPr lang="zh-CN" altLang="en-US" sz="2000" b="1" dirty="0" smtClean="0"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charset="-122"/>
                <a:sym typeface="+mn-ea"/>
              </a:rPr>
              <a:t>心疼？</a:t>
            </a:r>
            <a:endParaRPr lang="en-US" altLang="zh-CN" sz="2000" b="1" dirty="0">
              <a:latin typeface="宋体" panose="02010600030101010101" pitchFamily="2" charset="-122"/>
              <a:ea typeface="宋体" panose="02010600030101010101" pitchFamily="2" charset="-122"/>
              <a:cs typeface="楷体" panose="02010609060101010101" charset="-122"/>
              <a:sym typeface="+mn-ea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743300" y="3862671"/>
            <a:ext cx="2976880" cy="553998"/>
          </a:xfrm>
          <a:prstGeom prst="rect">
            <a:avLst/>
          </a:prstGeom>
          <a:ln>
            <a:prstDash val="dash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 anchor="t">
            <a:spAutoFit/>
          </a:bodyPr>
          <a:lstStyle/>
          <a:p>
            <a:pPr indent="0" algn="l" defTabSz="685800" fontAlgn="auto">
              <a:lnSpc>
                <a:spcPct val="150000"/>
              </a:lnSpc>
            </a:pPr>
            <a:r>
              <a:rPr lang="en-US" altLang="zh-CN" sz="2000" b="1" dirty="0"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charset="-122"/>
                <a:sym typeface="+mn-ea"/>
              </a:rPr>
              <a:t>他为什么</a:t>
            </a:r>
            <a:r>
              <a:rPr lang="zh-CN" altLang="en-US" sz="2000" b="1" dirty="0"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charset="-122"/>
                <a:sym typeface="+mn-ea"/>
              </a:rPr>
              <a:t>难过、</a:t>
            </a:r>
            <a:r>
              <a:rPr lang="zh-CN" altLang="en-US" sz="2000" b="1" dirty="0" smtClean="0"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charset="-122"/>
                <a:sym typeface="+mn-ea"/>
              </a:rPr>
              <a:t>心疼？</a:t>
            </a:r>
            <a:endParaRPr lang="zh-CN" altLang="en-US" sz="2000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4618991" y="1938193"/>
            <a:ext cx="1983658" cy="553998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 anchor="t">
            <a:spAutoFit/>
          </a:bodyPr>
          <a:lstStyle/>
          <a:p>
            <a:pPr indent="0" algn="ctr" defTabSz="685800" fontAlgn="auto">
              <a:lnSpc>
                <a:spcPct val="150000"/>
              </a:lnSpc>
            </a:pPr>
            <a:r>
              <a:rPr lang="zh-CN" altLang="en-US" sz="2000" b="1" dirty="0">
                <a:latin typeface="楷体" panose="02010609060101010101" charset="-122"/>
                <a:ea typeface="楷体" panose="02010609060101010101" charset="-122"/>
              </a:rPr>
              <a:t>难过、心疼</a:t>
            </a:r>
            <a:endParaRPr lang="zh-CN" altLang="en-US" sz="2000" b="1" dirty="0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4620260" y="3574639"/>
            <a:ext cx="4216400" cy="1015663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 anchor="t">
            <a:spAutoFit/>
          </a:bodyPr>
          <a:lstStyle/>
          <a:p>
            <a:pPr indent="0" algn="l" defTabSz="685800" fontAlgn="auto">
              <a:lnSpc>
                <a:spcPct val="150000"/>
              </a:lnSpc>
            </a:pPr>
            <a:r>
              <a:rPr lang="en-US" altLang="zh-CN" sz="20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   </a:t>
            </a:r>
            <a:r>
              <a:rPr sz="2000" b="1" dirty="0" err="1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因为他在玩</a:t>
            </a:r>
            <a:r>
              <a:rPr lang="zh-CN" sz="20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耍</a:t>
            </a:r>
            <a:r>
              <a:rPr sz="2000" b="1" dirty="0" err="1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中弄丢了妈妈送给自己的生日礼物</a:t>
            </a:r>
            <a:r>
              <a:rPr lang="en-US" altLang="zh-CN" sz="20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——</a:t>
            </a:r>
            <a:r>
              <a:rPr sz="2000" b="1" dirty="0" err="1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手表</a:t>
            </a:r>
            <a:endParaRPr sz="20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445766"/>
            <a:ext cx="7488353" cy="13498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8" grpId="0" animBg="1"/>
      <p:bldP spid="9" grpId="0" animBg="1"/>
      <p:bldP spid="10" grpId="0" animBg="1"/>
      <p:bldP spid="11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899592" y="513080"/>
            <a:ext cx="7089591" cy="573042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rtlCol="0" anchor="t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800" b="1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一起来模拟教材情境，尝试安慰他人吧！</a:t>
            </a:r>
            <a:endParaRPr lang="zh-CN" altLang="en-US" sz="1100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727710" y="1928495"/>
            <a:ext cx="8051165" cy="646331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zh-CN" altLang="en-US" b="1" dirty="0" smtClean="0"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charset="-122"/>
              </a:rPr>
              <a:t>    （</a:t>
            </a:r>
            <a:r>
              <a:rPr lang="en-US" altLang="zh-CN" b="1" dirty="0" smtClean="0"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charset="-122"/>
              </a:rPr>
              <a:t>1</a:t>
            </a:r>
            <a:r>
              <a:rPr lang="zh-CN" altLang="en-US" b="1" dirty="0" smtClean="0"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charset="-122"/>
              </a:rPr>
              <a:t>）两</a:t>
            </a:r>
            <a:r>
              <a:rPr lang="zh-CN" altLang="en-US" b="1" dirty="0"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charset="-122"/>
              </a:rPr>
              <a:t>人一组。一人扮演被安慰者，一人扮演安慰者，选取种情景进行模拟。</a:t>
            </a:r>
            <a:endParaRPr lang="zh-CN" altLang="en-US" b="1" dirty="0">
              <a:latin typeface="宋体" panose="02010600030101010101" pitchFamily="2" charset="-122"/>
              <a:ea typeface="宋体" panose="02010600030101010101" pitchFamily="2" charset="-122"/>
              <a:cs typeface="楷体" panose="02010609060101010101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94055" y="1234440"/>
            <a:ext cx="906017" cy="523220"/>
          </a:xfrm>
          <a:prstGeom prst="rect">
            <a:avLst/>
          </a:prstGeom>
          <a:noFill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none" rtlCol="0" anchor="t">
            <a:spAutoFit/>
          </a:bodyPr>
          <a:lstStyle/>
          <a:p>
            <a:r>
              <a:rPr lang="zh-CN" altLang="en-US" sz="2800" b="1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要求</a:t>
            </a:r>
            <a:endParaRPr lang="zh-CN" altLang="en-US" sz="2800" b="1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727710" y="3178810"/>
            <a:ext cx="8051165" cy="67564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endParaRPr lang="zh-CN" altLang="en-US"/>
          </a:p>
          <a:p>
            <a:endParaRPr lang="zh-CN" altLang="en-US" sz="2000"/>
          </a:p>
        </p:txBody>
      </p:sp>
      <p:sp>
        <p:nvSpPr>
          <p:cNvPr id="8" name="文本框 7"/>
          <p:cNvSpPr txBox="1"/>
          <p:nvPr/>
        </p:nvSpPr>
        <p:spPr>
          <a:xfrm>
            <a:off x="710565" y="2832487"/>
            <a:ext cx="8085455" cy="1323439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 anchor="t">
            <a:spAutoFit/>
          </a:bodyPr>
          <a:lstStyle/>
          <a:p>
            <a:r>
              <a:rPr lang="zh-CN" altLang="en-US" sz="2000" b="1" dirty="0" smtClean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    （</a:t>
            </a:r>
            <a:r>
              <a:rPr lang="en-US" altLang="zh-CN" sz="2000" b="1" dirty="0" smtClean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2</a:t>
            </a:r>
            <a:r>
              <a:rPr lang="zh-CN" altLang="en-US" sz="2000" b="1" dirty="0" smtClean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）</a:t>
            </a:r>
            <a:r>
              <a:rPr lang="zh-CN" altLang="en-US" sz="2000" b="1" dirty="0" smtClean="0"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charset="-122"/>
                <a:sym typeface="+mn-ea"/>
              </a:rPr>
              <a:t>温馨</a:t>
            </a:r>
            <a:r>
              <a:rPr lang="zh-CN" altLang="en-US" sz="2000" b="1" dirty="0"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charset="-122"/>
                <a:sym typeface="+mn-ea"/>
              </a:rPr>
              <a:t>提示：</a:t>
            </a:r>
            <a:endParaRPr lang="zh-CN" altLang="en-US" sz="2000" b="1" dirty="0">
              <a:latin typeface="宋体" panose="02010600030101010101" pitchFamily="2" charset="-122"/>
              <a:ea typeface="宋体" panose="02010600030101010101" pitchFamily="2" charset="-122"/>
              <a:cs typeface="楷体" panose="02010609060101010101" charset="-122"/>
              <a:sym typeface="+mn-ea"/>
            </a:endParaRPr>
          </a:p>
          <a:p>
            <a:r>
              <a:rPr lang="zh-CN" altLang="en-US" sz="2000" b="1" dirty="0"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charset="-122"/>
                <a:sym typeface="+mn-ea"/>
              </a:rPr>
              <a:t>    安慰</a:t>
            </a:r>
            <a:r>
              <a:rPr lang="zh-CN" altLang="en-US" sz="2000" b="1" dirty="0" smtClean="0"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charset="-122"/>
                <a:sym typeface="+mn-ea"/>
              </a:rPr>
              <a:t>者</a:t>
            </a:r>
            <a:r>
              <a:rPr lang="en-US" altLang="zh-CN" sz="2000" b="1" dirty="0" smtClean="0"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charset="-122"/>
                <a:sym typeface="+mn-ea"/>
              </a:rPr>
              <a:t>:</a:t>
            </a:r>
            <a:r>
              <a:rPr lang="zh-CN" altLang="en-US" sz="2000" b="1" dirty="0" smtClean="0"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charset="-122"/>
                <a:sym typeface="+mn-ea"/>
              </a:rPr>
              <a:t>要</a:t>
            </a:r>
            <a:r>
              <a:rPr lang="zh-CN" altLang="en-US" sz="2000" b="1" dirty="0"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charset="-122"/>
                <a:sym typeface="+mn-ea"/>
              </a:rPr>
              <a:t>根据被安慰者的具体情况进行安慰，尽量让对方的心情好起来</a:t>
            </a:r>
            <a:r>
              <a:rPr lang="zh-CN" altLang="en-US" sz="2000" b="1" dirty="0" smtClean="0"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charset="-122"/>
                <a:sym typeface="+mn-ea"/>
              </a:rPr>
              <a:t>。被安慰</a:t>
            </a:r>
            <a:r>
              <a:rPr lang="zh-CN" altLang="en-US" sz="2000" b="1" dirty="0"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charset="-122"/>
                <a:sym typeface="+mn-ea"/>
              </a:rPr>
              <a:t>者:要把自己当作书中的人物，认真倾听、回应他人对自己的安慰</a:t>
            </a:r>
            <a:r>
              <a:rPr lang="zh-CN" altLang="en-US" sz="2000" b="1" dirty="0" smtClean="0"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charset="-122"/>
                <a:sym typeface="+mn-ea"/>
              </a:rPr>
              <a:t>。</a:t>
            </a:r>
            <a:endParaRPr lang="zh-CN" altLang="en-US" sz="2000" b="1" dirty="0">
              <a:latin typeface="宋体" panose="02010600030101010101" pitchFamily="2" charset="-122"/>
              <a:ea typeface="宋体" panose="02010600030101010101" pitchFamily="2" charset="-122"/>
              <a:cs typeface="楷体" panose="02010609060101010101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694055" y="4443958"/>
            <a:ext cx="8084185" cy="3683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 anchor="t">
            <a:spAutoFit/>
          </a:bodyPr>
          <a:lstStyle/>
          <a:p>
            <a:r>
              <a:rPr lang="zh-CN" altLang="en-US" b="1" dirty="0" smtClean="0"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charset="-122"/>
              </a:rPr>
              <a:t>    （</a:t>
            </a:r>
            <a:r>
              <a:rPr lang="en-US" altLang="zh-CN" b="1" dirty="0" smtClean="0"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charset="-122"/>
              </a:rPr>
              <a:t>3</a:t>
            </a:r>
            <a:r>
              <a:rPr lang="zh-CN" altLang="en-US" b="1" dirty="0" smtClean="0"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charset="-122"/>
              </a:rPr>
              <a:t>）两</a:t>
            </a:r>
            <a:r>
              <a:rPr lang="zh-CN" altLang="en-US" b="1" dirty="0"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charset="-122"/>
              </a:rPr>
              <a:t>人可以轮流扮演安慰者、被安慰者；作好小组展示汇报的准备。</a:t>
            </a:r>
            <a:endParaRPr lang="zh-CN" altLang="en-US" b="1" dirty="0">
              <a:latin typeface="宋体" panose="02010600030101010101" pitchFamily="2" charset="-122"/>
              <a:ea typeface="宋体" panose="02010600030101010101" pitchFamily="2" charset="-122"/>
              <a:cs typeface="楷体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流程图: 可选过程 7"/>
          <p:cNvSpPr/>
          <p:nvPr/>
        </p:nvSpPr>
        <p:spPr>
          <a:xfrm>
            <a:off x="702310" y="1305560"/>
            <a:ext cx="7740015" cy="3469005"/>
          </a:xfrm>
          <a:prstGeom prst="flowChartAlternateProcess">
            <a:avLst/>
          </a:prstGeom>
          <a:grpFill/>
          <a:ln>
            <a:solidFill>
              <a:srgbClr val="92D050"/>
            </a:solidFill>
            <a:prstDash val="sysDash"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auto">
              <a:lnSpc>
                <a:spcPct val="150000"/>
              </a:lnSpc>
            </a:pPr>
            <a:r>
              <a:rPr lang="zh-CN" altLang="en-US" sz="2400" b="1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charset="-122"/>
              </a:rPr>
              <a:t>    思考</a:t>
            </a:r>
            <a:r>
              <a:rPr lang="zh-CN" altLang="en-US" sz="2400" b="1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charset="-122"/>
              </a:rPr>
              <a:t>:小峰是故意倒摔倒的</a:t>
            </a:r>
            <a:r>
              <a:rPr lang="zh-CN" altLang="en-US" sz="2400" b="1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charset="-122"/>
              </a:rPr>
              <a:t>吗</a:t>
            </a:r>
            <a:r>
              <a:rPr lang="zh-CN" altLang="en-US" sz="2400" b="1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charset="-122"/>
              </a:rPr>
              <a:t>？</a:t>
            </a:r>
            <a:r>
              <a:rPr lang="zh-CN" altLang="en-US" sz="2400" b="1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charset="-122"/>
              </a:rPr>
              <a:t>他</a:t>
            </a:r>
            <a:r>
              <a:rPr lang="zh-CN" altLang="en-US" sz="2400" b="1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charset="-122"/>
              </a:rPr>
              <a:t>为什么摔</a:t>
            </a:r>
            <a:r>
              <a:rPr lang="zh-CN" altLang="en-US" sz="2400" b="1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charset="-122"/>
              </a:rPr>
              <a:t>了？</a:t>
            </a:r>
            <a:endParaRPr lang="zh-CN" altLang="en-US" sz="2400" b="1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  <a:cs typeface="楷体" panose="02010609060101010101" charset="-122"/>
            </a:endParaRPr>
          </a:p>
          <a:p>
            <a:pPr fontAlgn="auto">
              <a:lnSpc>
                <a:spcPct val="150000"/>
              </a:lnSpc>
            </a:pPr>
            <a:endParaRPr lang="zh-CN" altLang="en-US" sz="2400" b="1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  <a:cs typeface="楷体" panose="02010609060101010101" charset="-122"/>
            </a:endParaRPr>
          </a:p>
          <a:p>
            <a:pPr fontAlgn="auto">
              <a:lnSpc>
                <a:spcPct val="150000"/>
              </a:lnSpc>
            </a:pPr>
            <a:r>
              <a:rPr lang="zh-CN" altLang="en-US" sz="2400" b="1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charset="-122"/>
              </a:rPr>
              <a:t>    从</a:t>
            </a:r>
            <a:r>
              <a:rPr lang="zh-CN" altLang="en-US" sz="2400" b="1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charset="-122"/>
              </a:rPr>
              <a:t>这里看出他什么样的</a:t>
            </a:r>
            <a:r>
              <a:rPr lang="zh-CN" altLang="en-US" sz="2400" b="1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charset="-122"/>
              </a:rPr>
              <a:t>精神？</a:t>
            </a:r>
            <a:endParaRPr lang="zh-CN" altLang="en-US" sz="2400" b="1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  <a:cs typeface="楷体" panose="02010609060101010101" charset="-122"/>
            </a:endParaRPr>
          </a:p>
          <a:p>
            <a:pPr fontAlgn="auto">
              <a:lnSpc>
                <a:spcPct val="150000"/>
              </a:lnSpc>
            </a:pPr>
            <a:endParaRPr lang="zh-CN" altLang="en-US" sz="2400" b="1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  <a:cs typeface="楷体" panose="02010609060101010101" charset="-122"/>
            </a:endParaRPr>
          </a:p>
          <a:p>
            <a:pPr fontAlgn="auto">
              <a:lnSpc>
                <a:spcPct val="120000"/>
              </a:lnSpc>
            </a:pPr>
            <a:r>
              <a:rPr lang="zh-CN" altLang="en-US" sz="2400" b="1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charset="-122"/>
              </a:rPr>
              <a:t>    你认为是比赛结果重要还是这种拼博精神</a:t>
            </a:r>
            <a:r>
              <a:rPr lang="zh-CN" altLang="en-US" sz="2400" b="1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charset="-122"/>
              </a:rPr>
              <a:t>重要？那</a:t>
            </a:r>
            <a:r>
              <a:rPr lang="zh-CN" altLang="en-US" sz="2400" b="1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charset="-122"/>
              </a:rPr>
              <a:t>如何安慰小峰才合适</a:t>
            </a:r>
            <a:r>
              <a:rPr lang="zh-CN" altLang="en-US" sz="2400" b="1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charset="-122"/>
              </a:rPr>
              <a:t>呢？</a:t>
            </a:r>
            <a:endParaRPr lang="zh-CN" altLang="en-US" sz="2400" b="1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  <a:cs typeface="楷体" panose="02010609060101010101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2950845" y="542925"/>
            <a:ext cx="2845291" cy="46166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 anchor="t">
            <a:spAutoFit/>
          </a:bodyPr>
          <a:lstStyle/>
          <a:p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模拟第一种情境时</a:t>
            </a:r>
            <a:endParaRPr lang="zh-CN" altLang="en-US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621512" y="2139702"/>
            <a:ext cx="4678680" cy="461665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l" defTabSz="685800"/>
            <a:r>
              <a:rPr lang="zh-CN" altLang="en-US" sz="2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为给班级争夺名次，跑得太快了。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556104" y="3147814"/>
            <a:ext cx="4678680" cy="461665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 anchor="t">
            <a:spAutoFit/>
          </a:bodyPr>
          <a:lstStyle/>
          <a:p>
            <a:pPr algn="l" defTabSz="685800"/>
            <a:r>
              <a:rPr lang="zh-CN" altLang="en-US" sz="2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为班级栄誉而努力拼搏的精神。</a:t>
            </a:r>
            <a:endParaRPr lang="zh-CN" altLang="en-US" dirty="0">
              <a:solidFill>
                <a:srgbClr val="FF0000"/>
              </a:solidFill>
            </a:endParaRP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bldLvl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圆角矩形 4"/>
          <p:cNvSpPr/>
          <p:nvPr/>
        </p:nvSpPr>
        <p:spPr>
          <a:xfrm>
            <a:off x="575310" y="555526"/>
            <a:ext cx="6783412" cy="504056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zh-CN" altLang="en-US" b="1" dirty="0">
                <a:sym typeface="+mn-ea"/>
              </a:rPr>
              <a:t>安慰</a:t>
            </a:r>
            <a:r>
              <a:rPr lang="zh-CN" altLang="en-US" b="1" dirty="0" smtClean="0">
                <a:sym typeface="+mn-ea"/>
              </a:rPr>
              <a:t>者：</a:t>
            </a:r>
            <a:r>
              <a:rPr lang="zh-CN" altLang="en-US" b="1" dirty="0" smtClean="0">
                <a:sym typeface="Wingdings" panose="05000000000000000000" pitchFamily="2" charset="2"/>
              </a:rPr>
              <a:t>（</a:t>
            </a:r>
            <a:r>
              <a:rPr lang="zh-CN" altLang="en-US" b="1" dirty="0" smtClean="0">
                <a:sym typeface="+mn-ea"/>
              </a:rPr>
              <a:t>拍拍</a:t>
            </a:r>
            <a:r>
              <a:rPr lang="zh-CN" altLang="en-US" b="1" dirty="0">
                <a:sym typeface="+mn-ea"/>
              </a:rPr>
              <a:t>小峰的</a:t>
            </a:r>
            <a:r>
              <a:rPr lang="zh-CN" altLang="en-US" b="1" dirty="0" smtClean="0">
                <a:sym typeface="+mn-ea"/>
              </a:rPr>
              <a:t>肩</a:t>
            </a:r>
            <a:r>
              <a:rPr lang="zh-CN" altLang="en-US" b="1" dirty="0" smtClean="0">
                <a:sym typeface="Wingdings" panose="05000000000000000000" pitchFamily="2" charset="2"/>
              </a:rPr>
              <a:t>）</a:t>
            </a:r>
            <a:r>
              <a:rPr lang="zh-CN" altLang="en-US" b="1" dirty="0" smtClean="0">
                <a:sym typeface="+mn-ea"/>
              </a:rPr>
              <a:t>小</a:t>
            </a:r>
            <a:r>
              <a:rPr lang="zh-CN" altLang="en-US" b="1" dirty="0">
                <a:sym typeface="+mn-ea"/>
              </a:rPr>
              <a:t>峰，你别自责了，  也别难过了。</a:t>
            </a:r>
            <a:endParaRPr lang="zh-CN" altLang="en-US" b="1" dirty="0"/>
          </a:p>
        </p:txBody>
      </p:sp>
      <p:sp>
        <p:nvSpPr>
          <p:cNvPr id="6" name="圆角矩形 5"/>
          <p:cNvSpPr/>
          <p:nvPr/>
        </p:nvSpPr>
        <p:spPr>
          <a:xfrm>
            <a:off x="575310" y="1583690"/>
            <a:ext cx="6251575" cy="912495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l"/>
            <a:r>
              <a:rPr lang="zh-CN" altLang="en-US" b="1" dirty="0">
                <a:sym typeface="+mn-ea"/>
              </a:rPr>
              <a:t>小</a:t>
            </a:r>
            <a:r>
              <a:rPr lang="zh-CN" altLang="en-US" b="1" dirty="0" smtClean="0">
                <a:sym typeface="+mn-ea"/>
              </a:rPr>
              <a:t>峰：我</a:t>
            </a:r>
            <a:r>
              <a:rPr lang="zh-CN" altLang="en-US" b="1" dirty="0">
                <a:sym typeface="+mn-ea"/>
              </a:rPr>
              <a:t>能不难过</a:t>
            </a:r>
            <a:r>
              <a:rPr lang="zh-CN" altLang="en-US" b="1" dirty="0" smtClean="0">
                <a:sym typeface="+mn-ea"/>
              </a:rPr>
              <a:t>吗？如果</a:t>
            </a:r>
            <a:r>
              <a:rPr lang="zh-CN" altLang="en-US" b="1" dirty="0">
                <a:sym typeface="+mn-ea"/>
              </a:rPr>
              <a:t>不是我摔倒</a:t>
            </a:r>
            <a:r>
              <a:rPr lang="zh-CN" altLang="en-US" b="1" dirty="0" smtClean="0">
                <a:sym typeface="+mn-ea"/>
              </a:rPr>
              <a:t>了，以</a:t>
            </a:r>
            <a:r>
              <a:rPr lang="zh-CN" altLang="en-US" b="1" dirty="0">
                <a:sym typeface="+mn-ea"/>
              </a:rPr>
              <a:t>我们的</a:t>
            </a:r>
            <a:r>
              <a:rPr lang="zh-CN" altLang="en-US" b="1" dirty="0" smtClean="0">
                <a:sym typeface="+mn-ea"/>
              </a:rPr>
              <a:t>水平，</a:t>
            </a:r>
            <a:endParaRPr lang="en-US" altLang="zh-CN" b="1" dirty="0" smtClean="0">
              <a:sym typeface="+mn-ea"/>
            </a:endParaRPr>
          </a:p>
          <a:p>
            <a:pPr algn="l"/>
            <a:r>
              <a:rPr lang="en-US" altLang="zh-CN" b="1" dirty="0">
                <a:sym typeface="+mn-ea"/>
              </a:rPr>
              <a:t> </a:t>
            </a:r>
            <a:r>
              <a:rPr lang="en-US" altLang="zh-CN" b="1" dirty="0" smtClean="0">
                <a:sym typeface="+mn-ea"/>
              </a:rPr>
              <a:t>           </a:t>
            </a:r>
            <a:r>
              <a:rPr lang="zh-CN" altLang="en-US" b="1" dirty="0" smtClean="0">
                <a:sym typeface="+mn-ea"/>
              </a:rPr>
              <a:t>是能</a:t>
            </a:r>
            <a:r>
              <a:rPr lang="zh-CN" altLang="en-US" b="1" dirty="0">
                <a:sym typeface="+mn-ea"/>
              </a:rPr>
              <a:t>夺得名次</a:t>
            </a:r>
            <a:r>
              <a:rPr lang="zh-CN" altLang="en-US" b="1" dirty="0" smtClean="0">
                <a:sym typeface="+mn-ea"/>
              </a:rPr>
              <a:t>的！都</a:t>
            </a:r>
            <a:r>
              <a:rPr lang="zh-CN" altLang="en-US" b="1" dirty="0">
                <a:sym typeface="+mn-ea"/>
              </a:rPr>
              <a:t>怪</a:t>
            </a:r>
            <a:r>
              <a:rPr lang="zh-CN" altLang="en-US" b="1" dirty="0" smtClean="0">
                <a:sym typeface="+mn-ea"/>
              </a:rPr>
              <a:t>我！</a:t>
            </a:r>
            <a:endParaRPr lang="zh-CN" altLang="en-US" b="1" dirty="0"/>
          </a:p>
        </p:txBody>
      </p:sp>
      <p:sp>
        <p:nvSpPr>
          <p:cNvPr id="7" name="圆角矩形 6"/>
          <p:cNvSpPr/>
          <p:nvPr/>
        </p:nvSpPr>
        <p:spPr>
          <a:xfrm>
            <a:off x="575310" y="2818765"/>
            <a:ext cx="6250305" cy="1181735"/>
          </a:xfrm>
          <a:prstGeom prst="roundRect">
            <a:avLst/>
          </a:prstGeom>
          <a:gradFill rotWithShape="1">
            <a:gsLst>
              <a:gs pos="0">
                <a:srgbClr val="02B3C5">
                  <a:tint val="50000"/>
                  <a:satMod val="300000"/>
                </a:srgbClr>
              </a:gs>
              <a:gs pos="35000">
                <a:srgbClr val="02B3C5">
                  <a:tint val="37000"/>
                  <a:satMod val="300000"/>
                </a:srgbClr>
              </a:gs>
              <a:gs pos="100000">
                <a:srgbClr val="02B3C5">
                  <a:tint val="15000"/>
                  <a:satMod val="350000"/>
                </a:srgbClr>
              </a:gs>
            </a:gsLst>
            <a:lin ang="16200000" scaled="1"/>
          </a:gradFill>
          <a:ln w="9525" cap="flat" cmpd="sng" algn="ctr">
            <a:solidFill>
              <a:srgbClr val="02B3C5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l"/>
            <a:r>
              <a:rPr lang="zh-CN" altLang="en-US" b="1" dirty="0" smtClean="0">
                <a:sym typeface="+mn-ea"/>
              </a:rPr>
              <a:t>安慰者：</a:t>
            </a:r>
            <a:r>
              <a:rPr lang="zh-CN" altLang="en-US" b="1" dirty="0">
                <a:sym typeface="+mn-ea"/>
              </a:rPr>
              <a:t>你着急一不小心就摔例了。想跑快点儿，不也是为</a:t>
            </a:r>
            <a:endParaRPr lang="zh-CN" altLang="en-US" b="1" dirty="0">
              <a:sym typeface="+mn-ea"/>
            </a:endParaRPr>
          </a:p>
          <a:p>
            <a:pPr algn="l"/>
            <a:r>
              <a:rPr lang="zh-CN" altLang="en-US" b="1" dirty="0">
                <a:sym typeface="+mn-ea"/>
              </a:rPr>
              <a:t>               了班级争夺名次</a:t>
            </a:r>
            <a:r>
              <a:rPr lang="zh-CN" altLang="en-US" b="1" dirty="0" smtClean="0">
                <a:sym typeface="+mn-ea"/>
              </a:rPr>
              <a:t>吗？你</a:t>
            </a:r>
            <a:r>
              <a:rPr lang="zh-CN" altLang="en-US" b="1" dirty="0">
                <a:sym typeface="+mn-ea"/>
              </a:rPr>
              <a:t>知道</a:t>
            </a:r>
            <a:r>
              <a:rPr lang="zh-CN" altLang="en-US" b="1" dirty="0" smtClean="0">
                <a:sym typeface="+mn-ea"/>
              </a:rPr>
              <a:t>吗？你</a:t>
            </a:r>
            <a:r>
              <a:rPr lang="zh-CN" altLang="en-US" b="1" dirty="0">
                <a:sym typeface="+mn-ea"/>
              </a:rPr>
              <a:t>在场上</a:t>
            </a:r>
            <a:r>
              <a:rPr lang="zh-CN" altLang="en-US" b="1" dirty="0" smtClean="0">
                <a:sym typeface="+mn-ea"/>
              </a:rPr>
              <a:t>不顾一切</a:t>
            </a:r>
            <a:endParaRPr lang="en-US" altLang="zh-CN" b="1" dirty="0" smtClean="0">
              <a:sym typeface="+mn-ea"/>
            </a:endParaRPr>
          </a:p>
          <a:p>
            <a:pPr algn="l"/>
            <a:r>
              <a:rPr lang="en-US" altLang="zh-CN" b="1" dirty="0">
                <a:sym typeface="+mn-ea"/>
              </a:rPr>
              <a:t> </a:t>
            </a:r>
            <a:r>
              <a:rPr lang="en-US" altLang="zh-CN" b="1" dirty="0" smtClean="0">
                <a:sym typeface="+mn-ea"/>
              </a:rPr>
              <a:t>              </a:t>
            </a:r>
            <a:r>
              <a:rPr lang="zh-CN" altLang="en-US" b="1" dirty="0" smtClean="0">
                <a:sym typeface="+mn-ea"/>
              </a:rPr>
              <a:t>向前</a:t>
            </a:r>
            <a:r>
              <a:rPr lang="zh-CN" altLang="en-US" b="1" dirty="0">
                <a:sym typeface="+mn-ea"/>
              </a:rPr>
              <a:t>冲的样子，让我们好感动!</a:t>
            </a:r>
            <a:endParaRPr lang="zh-CN" altLang="en-US" b="1" dirty="0"/>
          </a:p>
        </p:txBody>
      </p:sp>
      <p:sp>
        <p:nvSpPr>
          <p:cNvPr id="10" name="圆角矩形 9"/>
          <p:cNvSpPr/>
          <p:nvPr/>
        </p:nvSpPr>
        <p:spPr>
          <a:xfrm>
            <a:off x="575310" y="4246880"/>
            <a:ext cx="6783412" cy="435733"/>
          </a:xfrm>
          <a:prstGeom prst="roundRect">
            <a:avLst/>
          </a:prstGeom>
          <a:gradFill rotWithShape="1">
            <a:gsLst>
              <a:gs pos="0">
                <a:srgbClr val="FFBF53">
                  <a:tint val="50000"/>
                  <a:satMod val="300000"/>
                </a:srgbClr>
              </a:gs>
              <a:gs pos="35000">
                <a:srgbClr val="FFBF53">
                  <a:tint val="37000"/>
                  <a:satMod val="300000"/>
                </a:srgbClr>
              </a:gs>
              <a:gs pos="100000">
                <a:srgbClr val="FFBF53">
                  <a:tint val="15000"/>
                  <a:satMod val="350000"/>
                </a:srgbClr>
              </a:gs>
            </a:gsLst>
            <a:lin ang="16200000" scaled="1"/>
          </a:gradFill>
          <a:ln w="9525" cap="flat" cmpd="sng" algn="ctr">
            <a:solidFill>
              <a:srgbClr val="FFBF53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zh-CN" altLang="en-US" b="1" dirty="0">
                <a:sym typeface="+mn-ea"/>
              </a:rPr>
              <a:t>小</a:t>
            </a:r>
            <a:r>
              <a:rPr lang="zh-CN" altLang="en-US" b="1" dirty="0" smtClean="0">
                <a:sym typeface="+mn-ea"/>
              </a:rPr>
              <a:t>峰：（</a:t>
            </a:r>
            <a:r>
              <a:rPr lang="zh-CN" altLang="en-US" b="1" dirty="0">
                <a:sym typeface="+mn-ea"/>
              </a:rPr>
              <a:t>垂头丧气地</a:t>
            </a:r>
            <a:r>
              <a:rPr lang="zh-CN" altLang="en-US" b="1" dirty="0" smtClean="0">
                <a:sym typeface="Wingdings" panose="05000000000000000000" pitchFamily="2" charset="2"/>
              </a:rPr>
              <a:t>）</a:t>
            </a:r>
            <a:r>
              <a:rPr lang="zh-CN" altLang="en-US" b="1" dirty="0" smtClean="0">
                <a:sym typeface="+mn-ea"/>
              </a:rPr>
              <a:t>但是</a:t>
            </a:r>
            <a:r>
              <a:rPr lang="zh-CN" altLang="en-US" b="1" dirty="0">
                <a:sym typeface="+mn-ea"/>
              </a:rPr>
              <a:t>再感动，也没有为班级争得名次啊。</a:t>
            </a:r>
            <a:endParaRPr lang="zh-CN" altLang="en-US" b="1" dirty="0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clrChange>
              <a:clrFrom>
                <a:srgbClr val="000000">
                  <a:alpha val="100000"/>
                </a:srgbClr>
              </a:clrFrom>
              <a:clrTo>
                <a:srgbClr val="000000">
                  <a:alpha val="100000"/>
                  <a:alpha val="0"/>
                </a:srgbClr>
              </a:clrTo>
            </a:clrChange>
          </a:blip>
          <a:srcRect b="9243"/>
          <a:stretch>
            <a:fillRect/>
          </a:stretch>
        </p:blipFill>
        <p:spPr>
          <a:xfrm>
            <a:off x="6957695" y="1753870"/>
            <a:ext cx="1801495" cy="1635125"/>
          </a:xfrm>
          <a:prstGeom prst="rect">
            <a:avLst/>
          </a:prstGeom>
        </p:spPr>
      </p:pic>
    </p:spTree>
    <p:custDataLst>
      <p:tags r:id="rId2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10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圆角矩形 10"/>
          <p:cNvSpPr/>
          <p:nvPr/>
        </p:nvSpPr>
        <p:spPr>
          <a:xfrm>
            <a:off x="561975" y="555526"/>
            <a:ext cx="5771515" cy="888365"/>
          </a:xfrm>
          <a:prstGeom prst="roundRect">
            <a:avLst/>
          </a:prstGeom>
          <a:gradFill rotWithShape="1">
            <a:gsLst>
              <a:gs pos="0">
                <a:srgbClr val="02B3C5">
                  <a:tint val="50000"/>
                  <a:satMod val="300000"/>
                </a:srgbClr>
              </a:gs>
              <a:gs pos="35000">
                <a:srgbClr val="02B3C5">
                  <a:tint val="37000"/>
                  <a:satMod val="300000"/>
                </a:srgbClr>
              </a:gs>
              <a:gs pos="100000">
                <a:srgbClr val="02B3C5">
                  <a:tint val="15000"/>
                  <a:satMod val="350000"/>
                </a:srgbClr>
              </a:gs>
            </a:gsLst>
            <a:lin ang="16200000" scaled="1"/>
          </a:gradFill>
          <a:ln w="9525" cap="flat" cmpd="sng" algn="ctr">
            <a:solidFill>
              <a:srgbClr val="02B3C5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l"/>
            <a:r>
              <a:rPr lang="zh-CN" altLang="en-US" b="1" dirty="0">
                <a:sym typeface="+mn-ea"/>
              </a:rPr>
              <a:t>安慰</a:t>
            </a:r>
            <a:r>
              <a:rPr lang="zh-CN" altLang="en-US" b="1" dirty="0" smtClean="0">
                <a:sym typeface="+mn-ea"/>
              </a:rPr>
              <a:t>者：名次</a:t>
            </a:r>
            <a:r>
              <a:rPr lang="zh-CN" altLang="en-US" b="1" dirty="0">
                <a:sym typeface="+mn-ea"/>
              </a:rPr>
              <a:t>只是比赛结果，你这种为班级荣誉而努力</a:t>
            </a:r>
            <a:endParaRPr lang="zh-CN" altLang="en-US" b="1" dirty="0">
              <a:sym typeface="+mn-ea"/>
            </a:endParaRPr>
          </a:p>
          <a:p>
            <a:pPr algn="l"/>
            <a:r>
              <a:rPr lang="zh-CN" altLang="en-US" b="1" dirty="0">
                <a:sym typeface="+mn-ea"/>
              </a:rPr>
              <a:t>             拼博的精神，可比名次更宝贵啊！</a:t>
            </a:r>
            <a:endParaRPr lang="zh-CN" altLang="en-US" b="1" dirty="0"/>
          </a:p>
        </p:txBody>
      </p:sp>
      <p:sp>
        <p:nvSpPr>
          <p:cNvPr id="12" name="圆角矩形 11"/>
          <p:cNvSpPr/>
          <p:nvPr/>
        </p:nvSpPr>
        <p:spPr>
          <a:xfrm>
            <a:off x="561975" y="1876425"/>
            <a:ext cx="2280285" cy="360045"/>
          </a:xfrm>
          <a:prstGeom prst="roundRect">
            <a:avLst/>
          </a:prstGeom>
          <a:gradFill rotWithShape="1">
            <a:gsLst>
              <a:gs pos="0">
                <a:srgbClr val="FFBF53">
                  <a:tint val="50000"/>
                  <a:satMod val="300000"/>
                </a:srgbClr>
              </a:gs>
              <a:gs pos="35000">
                <a:srgbClr val="FFBF53">
                  <a:tint val="37000"/>
                  <a:satMod val="300000"/>
                </a:srgbClr>
              </a:gs>
              <a:gs pos="100000">
                <a:srgbClr val="FFBF53">
                  <a:tint val="15000"/>
                  <a:satMod val="350000"/>
                </a:srgbClr>
              </a:gs>
            </a:gsLst>
            <a:lin ang="16200000" scaled="1"/>
          </a:gradFill>
          <a:ln w="9525" cap="flat" cmpd="sng" algn="ctr">
            <a:solidFill>
              <a:srgbClr val="FFBF53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l"/>
            <a:r>
              <a:rPr lang="zh-CN" altLang="en-US" b="1" dirty="0">
                <a:sym typeface="+mn-ea"/>
              </a:rPr>
              <a:t>小</a:t>
            </a:r>
            <a:r>
              <a:rPr lang="zh-CN" altLang="en-US" b="1" dirty="0" smtClean="0">
                <a:sym typeface="+mn-ea"/>
              </a:rPr>
              <a:t>峰：是吗？</a:t>
            </a:r>
            <a:endParaRPr lang="zh-CN" altLang="en-US" b="1" dirty="0"/>
          </a:p>
        </p:txBody>
      </p:sp>
      <p:sp>
        <p:nvSpPr>
          <p:cNvPr id="13" name="圆角矩形 12"/>
          <p:cNvSpPr/>
          <p:nvPr/>
        </p:nvSpPr>
        <p:spPr>
          <a:xfrm>
            <a:off x="561975" y="2477770"/>
            <a:ext cx="3505969" cy="360045"/>
          </a:xfrm>
          <a:prstGeom prst="roundRect">
            <a:avLst/>
          </a:prstGeom>
          <a:gradFill rotWithShape="1">
            <a:gsLst>
              <a:gs pos="0">
                <a:srgbClr val="02B3C5">
                  <a:tint val="50000"/>
                  <a:satMod val="300000"/>
                </a:srgbClr>
              </a:gs>
              <a:gs pos="35000">
                <a:srgbClr val="02B3C5">
                  <a:tint val="37000"/>
                  <a:satMod val="300000"/>
                </a:srgbClr>
              </a:gs>
              <a:gs pos="100000">
                <a:srgbClr val="02B3C5">
                  <a:tint val="15000"/>
                  <a:satMod val="350000"/>
                </a:srgbClr>
              </a:gs>
            </a:gsLst>
            <a:lin ang="16200000" scaled="1"/>
          </a:gradFill>
          <a:ln w="9525" cap="flat" cmpd="sng" algn="ctr">
            <a:solidFill>
              <a:srgbClr val="02B3C5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l"/>
            <a:r>
              <a:rPr lang="zh-CN" altLang="en-US" b="1" dirty="0">
                <a:sym typeface="+mn-ea"/>
              </a:rPr>
              <a:t>安慰</a:t>
            </a:r>
            <a:r>
              <a:rPr lang="zh-CN" altLang="en-US" b="1" dirty="0" smtClean="0">
                <a:sym typeface="+mn-ea"/>
              </a:rPr>
              <a:t>者：是</a:t>
            </a:r>
            <a:r>
              <a:rPr lang="zh-CN" altLang="en-US" b="1" dirty="0">
                <a:sym typeface="+mn-ea"/>
              </a:rPr>
              <a:t>的。你真的很</a:t>
            </a:r>
            <a:r>
              <a:rPr lang="zh-CN" altLang="en-US" b="1" dirty="0" smtClean="0">
                <a:sym typeface="+mn-ea"/>
              </a:rPr>
              <a:t>棒！</a:t>
            </a:r>
            <a:endParaRPr lang="zh-CN" altLang="en-US" b="1" dirty="0"/>
          </a:p>
        </p:txBody>
      </p:sp>
      <p:sp>
        <p:nvSpPr>
          <p:cNvPr id="15" name="圆角矩形 14"/>
          <p:cNvSpPr/>
          <p:nvPr/>
        </p:nvSpPr>
        <p:spPr>
          <a:xfrm>
            <a:off x="561975" y="3109595"/>
            <a:ext cx="4946129" cy="360045"/>
          </a:xfrm>
          <a:prstGeom prst="roundRect">
            <a:avLst/>
          </a:prstGeom>
          <a:gradFill rotWithShape="1">
            <a:gsLst>
              <a:gs pos="0">
                <a:srgbClr val="FFBF53">
                  <a:tint val="50000"/>
                  <a:satMod val="300000"/>
                </a:srgbClr>
              </a:gs>
              <a:gs pos="35000">
                <a:srgbClr val="FFBF53">
                  <a:tint val="37000"/>
                  <a:satMod val="300000"/>
                </a:srgbClr>
              </a:gs>
              <a:gs pos="100000">
                <a:srgbClr val="FFBF53">
                  <a:tint val="15000"/>
                  <a:satMod val="350000"/>
                </a:srgbClr>
              </a:gs>
            </a:gsLst>
            <a:lin ang="16200000" scaled="1"/>
          </a:gradFill>
          <a:ln w="9525" cap="flat" cmpd="sng" algn="ctr">
            <a:solidFill>
              <a:srgbClr val="FFBF53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l"/>
            <a:r>
              <a:rPr lang="zh-CN" altLang="en-US" b="1" dirty="0">
                <a:sym typeface="+mn-ea"/>
              </a:rPr>
              <a:t>小</a:t>
            </a:r>
            <a:r>
              <a:rPr lang="zh-CN" altLang="en-US" b="1" dirty="0" smtClean="0">
                <a:sym typeface="+mn-ea"/>
              </a:rPr>
              <a:t>峰：听</a:t>
            </a:r>
            <a:r>
              <a:rPr lang="zh-CN" altLang="en-US" b="1" dirty="0">
                <a:sym typeface="+mn-ea"/>
              </a:rPr>
              <a:t>你这么一说，我心情好多了。谢谢</a:t>
            </a:r>
            <a:r>
              <a:rPr lang="zh-CN" altLang="en-US" b="1" dirty="0" smtClean="0">
                <a:sym typeface="+mn-ea"/>
              </a:rPr>
              <a:t>你！</a:t>
            </a:r>
            <a:endParaRPr lang="zh-CN" altLang="en-US" b="1" dirty="0"/>
          </a:p>
        </p:txBody>
      </p:sp>
      <p:sp>
        <p:nvSpPr>
          <p:cNvPr id="16" name="圆角矩形 15"/>
          <p:cNvSpPr/>
          <p:nvPr/>
        </p:nvSpPr>
        <p:spPr>
          <a:xfrm>
            <a:off x="561975" y="3886835"/>
            <a:ext cx="2280285" cy="360045"/>
          </a:xfrm>
          <a:prstGeom prst="roundRect">
            <a:avLst/>
          </a:prstGeom>
          <a:gradFill rotWithShape="1">
            <a:gsLst>
              <a:gs pos="0">
                <a:srgbClr val="02B3C5">
                  <a:tint val="50000"/>
                  <a:satMod val="300000"/>
                </a:srgbClr>
              </a:gs>
              <a:gs pos="35000">
                <a:srgbClr val="02B3C5">
                  <a:tint val="37000"/>
                  <a:satMod val="300000"/>
                </a:srgbClr>
              </a:gs>
              <a:gs pos="100000">
                <a:srgbClr val="02B3C5">
                  <a:tint val="15000"/>
                  <a:satMod val="350000"/>
                </a:srgbClr>
              </a:gs>
            </a:gsLst>
            <a:lin ang="16200000" scaled="1"/>
          </a:gradFill>
          <a:ln w="9525" cap="flat" cmpd="sng" algn="ctr">
            <a:solidFill>
              <a:srgbClr val="02B3C5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l"/>
            <a:r>
              <a:rPr lang="zh-CN" altLang="en-US" b="1" dirty="0">
                <a:sym typeface="+mn-ea"/>
              </a:rPr>
              <a:t>安慰</a:t>
            </a:r>
            <a:r>
              <a:rPr lang="zh-CN" altLang="en-US" b="1" dirty="0" smtClean="0">
                <a:sym typeface="+mn-ea"/>
              </a:rPr>
              <a:t>者：不用</a:t>
            </a:r>
            <a:r>
              <a:rPr lang="zh-CN" altLang="en-US" b="1" dirty="0">
                <a:sym typeface="+mn-ea"/>
              </a:rPr>
              <a:t>客气。</a:t>
            </a:r>
            <a:endParaRPr lang="zh-CN" altLang="en-US" b="1" dirty="0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rcRect b="8482"/>
          <a:stretch>
            <a:fillRect/>
          </a:stretch>
        </p:blipFill>
        <p:spPr>
          <a:xfrm>
            <a:off x="6609715" y="1753235"/>
            <a:ext cx="1975485" cy="1808480"/>
          </a:xfrm>
          <a:prstGeom prst="rect">
            <a:avLst/>
          </a:prstGeom>
        </p:spPr>
      </p:pic>
    </p:spTree>
    <p:custDataLst>
      <p:tags r:id="rId2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5" grpId="0" bldLvl="0" animBg="1"/>
      <p:bldP spid="1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流程图: 可选过程 7"/>
          <p:cNvSpPr/>
          <p:nvPr/>
        </p:nvSpPr>
        <p:spPr>
          <a:xfrm>
            <a:off x="702310" y="1305560"/>
            <a:ext cx="7740015" cy="3469005"/>
          </a:xfrm>
          <a:prstGeom prst="flowChartAlternateProcess">
            <a:avLst/>
          </a:prstGeom>
          <a:grpFill/>
          <a:ln>
            <a:solidFill>
              <a:srgbClr val="92D050"/>
            </a:solidFill>
            <a:prstDash val="sysDash"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auto">
              <a:lnSpc>
                <a:spcPct val="150000"/>
              </a:lnSpc>
            </a:pPr>
            <a:r>
              <a:rPr lang="zh-CN" altLang="en-US" sz="2400" b="1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charset="-122"/>
              </a:rPr>
              <a:t>    思考</a:t>
            </a:r>
            <a:r>
              <a:rPr lang="zh-CN" altLang="en-US" sz="2400" b="1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charset="-122"/>
              </a:rPr>
              <a:t>:</a:t>
            </a:r>
            <a:r>
              <a:rPr lang="zh-CN" altLang="en-US" sz="2400" b="1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小丽因为搬家而对朋友恋恋不舍，心里很难过</a:t>
            </a:r>
            <a:r>
              <a:rPr lang="zh-CN" altLang="en-US" sz="2400" b="1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charset="-122"/>
                <a:sym typeface="+mn-ea"/>
              </a:rPr>
              <a:t>，她可以不搬家</a:t>
            </a:r>
            <a:r>
              <a:rPr lang="zh-CN" altLang="en-US" sz="2400" b="1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charset="-122"/>
                <a:sym typeface="+mn-ea"/>
              </a:rPr>
              <a:t>吗</a:t>
            </a:r>
            <a:r>
              <a:rPr lang="zh-CN" altLang="en-US" sz="2400" b="1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charset="-122"/>
                <a:sym typeface="+mn-ea"/>
              </a:rPr>
              <a:t>？</a:t>
            </a:r>
            <a:endParaRPr lang="zh-CN" altLang="en-US" sz="2400" b="1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  <a:cs typeface="楷体" panose="02010609060101010101" charset="-122"/>
            </a:endParaRPr>
          </a:p>
          <a:p>
            <a:pPr fontAlgn="auto">
              <a:lnSpc>
                <a:spcPct val="150000"/>
              </a:lnSpc>
            </a:pPr>
            <a:r>
              <a:rPr lang="zh-CN" altLang="en-US" sz="2400" b="1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charset="-122"/>
              </a:rPr>
              <a:t>    为什么？</a:t>
            </a:r>
            <a:endParaRPr lang="zh-CN" altLang="en-US" sz="2400" b="1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  <a:cs typeface="楷体" panose="02010609060101010101" charset="-122"/>
            </a:endParaRPr>
          </a:p>
          <a:p>
            <a:pPr fontAlgn="auto">
              <a:lnSpc>
                <a:spcPct val="150000"/>
              </a:lnSpc>
            </a:pPr>
            <a:r>
              <a:rPr lang="zh-CN" altLang="en-US" sz="2400" b="1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charset="-122"/>
              </a:rPr>
              <a:t>    </a:t>
            </a:r>
            <a:r>
              <a:rPr lang="zh-CN" altLang="en-US" sz="2400" b="1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charset="-122"/>
                <a:sym typeface="+mn-ea"/>
              </a:rPr>
              <a:t>既然没办法改变这个事情，那小丽的问题可以怎么解决</a:t>
            </a:r>
            <a:r>
              <a:rPr lang="zh-CN" altLang="en-US" sz="2400" b="1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charset="-122"/>
                <a:sym typeface="+mn-ea"/>
              </a:rPr>
              <a:t>呢？又</a:t>
            </a:r>
            <a:r>
              <a:rPr lang="zh-CN" altLang="en-US" sz="2400" b="1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charset="-122"/>
                <a:sym typeface="+mn-ea"/>
              </a:rPr>
              <a:t>该如何安慰她</a:t>
            </a:r>
            <a:r>
              <a:rPr lang="zh-CN" altLang="en-US" sz="2400" b="1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charset="-122"/>
                <a:sym typeface="+mn-ea"/>
              </a:rPr>
              <a:t>呢？</a:t>
            </a:r>
            <a:endParaRPr lang="zh-CN" altLang="en-US" sz="2400" b="1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  <a:cs typeface="楷体" panose="02010609060101010101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2950846" y="542925"/>
            <a:ext cx="3061314" cy="46166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 anchor="t">
            <a:spAutoFit/>
          </a:bodyPr>
          <a:lstStyle/>
          <a:p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模拟第二种情境时</a:t>
            </a:r>
            <a:endParaRPr lang="zh-CN" altLang="en-US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4283968" y="2209882"/>
            <a:ext cx="1296144" cy="461665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 anchor="t">
            <a:spAutoFit/>
          </a:bodyPr>
          <a:lstStyle>
            <a:defPPr>
              <a:defRPr lang="zh-CN"/>
            </a:defPPr>
            <a:lvl1pPr defTabSz="685800">
              <a:lnSpc>
                <a:spcPct val="150000"/>
              </a:lnSpc>
              <a:defRPr sz="24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defRPr>
            </a:lvl1pPr>
          </a:lstStyle>
          <a:p>
            <a:pPr>
              <a:lnSpc>
                <a:spcPct val="100000"/>
              </a:lnSpc>
            </a:pPr>
            <a:r>
              <a:rPr lang="zh-CN" altLang="en-US" dirty="0"/>
              <a:t>不可以。</a:t>
            </a:r>
            <a:endParaRPr lang="zh-CN" altLang="en-US" dirty="0"/>
          </a:p>
        </p:txBody>
      </p:sp>
      <p:sp>
        <p:nvSpPr>
          <p:cNvPr id="6" name="文本框 5"/>
          <p:cNvSpPr txBox="1"/>
          <p:nvPr/>
        </p:nvSpPr>
        <p:spPr>
          <a:xfrm>
            <a:off x="3347864" y="2809229"/>
            <a:ext cx="2833370" cy="461665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 anchor="t">
            <a:spAutoFit/>
          </a:bodyPr>
          <a:lstStyle/>
          <a:p>
            <a:pPr algn="l" defTabSz="685800"/>
            <a:r>
              <a:rPr lang="zh-CN" altLang="en-US" sz="24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这是她不能改变的。</a:t>
            </a:r>
            <a:endParaRPr lang="zh-CN" altLang="en-US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ldLvl="0" animBg="1"/>
      <p:bldP spid="6" grpId="0" bldLvl="0" animBg="1"/>
    </p:bldLst>
  </p:timing>
</p:sld>
</file>

<file path=ppt/tags/tag1.xml><?xml version="1.0" encoding="utf-8"?>
<p:tagLst xmlns:p="http://schemas.openxmlformats.org/presentationml/2006/main">
  <p:tag name="KSO_WM_BEAUTIFY_FLAG" val="#wm#"/>
  <p:tag name="KSO_WM_TEMPLATE_CATEGORY" val="custom"/>
  <p:tag name="KSO_WM_TEMPLATE_INDEX" val="20184553"/>
</p:tagLst>
</file>

<file path=ppt/tags/tag10.xml><?xml version="1.0" encoding="utf-8"?>
<p:tagLst xmlns:p="http://schemas.openxmlformats.org/presentationml/2006/main">
  <p:tag name="KSO_WPP_MARK_KEY" val="a3b6a643-48e3-4501-9736-d2668a8d7e60"/>
  <p:tag name="COMMONDATA" val="eyJoZGlkIjoiMDUzMmRhYzhkNzM3Y2ZlODExZjhhYzliMDJjYzA0ZGIifQ=="/>
</p:tagLst>
</file>

<file path=ppt/tags/tag2.xml><?xml version="1.0" encoding="utf-8"?>
<p:tagLst xmlns:p="http://schemas.openxmlformats.org/presentationml/2006/main">
  <p:tag name="KSO_WM_BEAUTIFY_FLAG" val="#wm#"/>
  <p:tag name="KSO_WM_TEMPLATE_CATEGORY" val="custom"/>
  <p:tag name="KSO_WM_TEMPLATE_INDEX" val="20184553"/>
</p:tagLst>
</file>

<file path=ppt/tags/tag3.xml><?xml version="1.0" encoding="utf-8"?>
<p:tagLst xmlns:p="http://schemas.openxmlformats.org/presentationml/2006/main">
  <p:tag name="KSO_WM_BEAUTIFY_FLAG" val="#wm#"/>
  <p:tag name="KSO_WM_TEMPLATE_CATEGORY" val="custom"/>
  <p:tag name="KSO_WM_TEMPLATE_INDEX" val="20184553"/>
</p:tagLst>
</file>

<file path=ppt/tags/tag4.xml><?xml version="1.0" encoding="utf-8"?>
<p:tagLst xmlns:p="http://schemas.openxmlformats.org/presentationml/2006/main">
  <p:tag name="KSO_WM_BEAUTIFY_FLAG" val="#wm#"/>
  <p:tag name="KSO_WM_TEMPLATE_CATEGORY" val="custom"/>
  <p:tag name="KSO_WM_TEMPLATE_INDEX" val="20184553"/>
</p:tagLst>
</file>

<file path=ppt/tags/tag5.xml><?xml version="1.0" encoding="utf-8"?>
<p:tagLst xmlns:p="http://schemas.openxmlformats.org/presentationml/2006/main">
  <p:tag name="KSO_WM_BEAUTIFY_FLAG" val="#wm#"/>
  <p:tag name="KSO_WM_TEMPLATE_CATEGORY" val="custom"/>
  <p:tag name="KSO_WM_TEMPLATE_INDEX" val="20184553"/>
</p:tagLst>
</file>

<file path=ppt/tags/tag6.xml><?xml version="1.0" encoding="utf-8"?>
<p:tagLst xmlns:p="http://schemas.openxmlformats.org/presentationml/2006/main">
  <p:tag name="KSO_WM_BEAUTIFY_FLAG" val="#wm#"/>
  <p:tag name="KSO_WM_TEMPLATE_CATEGORY" val="custom"/>
  <p:tag name="KSO_WM_TEMPLATE_INDEX" val="20184553"/>
</p:tagLst>
</file>

<file path=ppt/tags/tag7.xml><?xml version="1.0" encoding="utf-8"?>
<p:tagLst xmlns:p="http://schemas.openxmlformats.org/presentationml/2006/main">
  <p:tag name="KSO_WM_BEAUTIFY_FLAG" val="#wm#"/>
  <p:tag name="KSO_WM_TEMPLATE_CATEGORY" val="custom"/>
  <p:tag name="KSO_WM_TEMPLATE_INDEX" val="20184553"/>
</p:tagLst>
</file>

<file path=ppt/tags/tag8.xml><?xml version="1.0" encoding="utf-8"?>
<p:tagLst xmlns:p="http://schemas.openxmlformats.org/presentationml/2006/main">
  <p:tag name="KSO_WM_BEAUTIFY_FLAG" val="#wm#"/>
  <p:tag name="KSO_WM_TEMPLATE_CATEGORY" val="custom"/>
  <p:tag name="KSO_WM_TEMPLATE_INDEX" val="20184553"/>
</p:tagLst>
</file>

<file path=ppt/tags/tag9.xml><?xml version="1.0" encoding="utf-8"?>
<p:tagLst xmlns:p="http://schemas.openxmlformats.org/presentationml/2006/main">
  <p:tag name="KSO_WM_BEAUTIFY_FLAG" val="#wm#"/>
  <p:tag name="KSO_WM_TEMPLATE_CATEGORY" val="custom"/>
  <p:tag name="KSO_WM_TEMPLATE_INDEX" val="20184553"/>
</p:tagLst>
</file>

<file path=ppt/theme/theme1.xml><?xml version="1.0" encoding="utf-8"?>
<a:theme xmlns:a="http://schemas.openxmlformats.org/drawingml/2006/main" name="1_Office 主题​​">
  <a:themeElements>
    <a:clrScheme name="自定义 15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2B3C5"/>
      </a:accent1>
      <a:accent2>
        <a:srgbClr val="F07474"/>
      </a:accent2>
      <a:accent3>
        <a:srgbClr val="FFBF53"/>
      </a:accent3>
      <a:accent4>
        <a:srgbClr val="673B77"/>
      </a:accent4>
      <a:accent5>
        <a:srgbClr val="00B9FA"/>
      </a:accent5>
      <a:accent6>
        <a:srgbClr val="BECE37"/>
      </a:accent6>
      <a:hlink>
        <a:srgbClr val="B381D9"/>
      </a:hlink>
      <a:folHlink>
        <a:srgbClr val="800080"/>
      </a:folHlink>
    </a:clrScheme>
    <a:fontScheme name="自定义 3">
      <a:majorFont>
        <a:latin typeface="Impact"/>
        <a:ea typeface="微软雅黑"/>
        <a:cs typeface=""/>
      </a:majorFont>
      <a:minorFont>
        <a:latin typeface="Times New Roman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pFill/>
        <a:ln>
          <a:noFill/>
        </a:ln>
        <a:effectLst>
          <a:outerShdw blurRad="444500" dist="254000" dir="8100000" algn="tr" rotWithShape="0">
            <a:prstClr val="black">
              <a:alpha val="50000"/>
            </a:prstClr>
          </a:outerShdw>
        </a:effectLst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1998</Words>
  <Application>WPS 演示</Application>
  <PresentationFormat>全屏显示(16:9)</PresentationFormat>
  <Paragraphs>150</Paragraphs>
  <Slides>16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16</vt:i4>
      </vt:variant>
    </vt:vector>
  </HeadingPairs>
  <TitlesOfParts>
    <vt:vector size="28" baseType="lpstr">
      <vt:lpstr>Arial</vt:lpstr>
      <vt:lpstr>宋体</vt:lpstr>
      <vt:lpstr>Wingdings</vt:lpstr>
      <vt:lpstr>黑体</vt:lpstr>
      <vt:lpstr>楷体</vt:lpstr>
      <vt:lpstr>造字工房悦黑演示版常规体</vt:lpstr>
      <vt:lpstr>微软雅黑</vt:lpstr>
      <vt:lpstr>Times New Roman</vt:lpstr>
      <vt:lpstr>Calibri</vt:lpstr>
      <vt:lpstr>Arial Unicode MS</vt:lpstr>
      <vt:lpstr>Xingkai SC</vt:lpstr>
      <vt:lpstr>1_Office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3588.pptx</dc:title>
  <dc:creator/>
  <cp:lastModifiedBy>Rocket Girls</cp:lastModifiedBy>
  <cp:revision>126</cp:revision>
  <dcterms:created xsi:type="dcterms:W3CDTF">2017-03-17T02:28:00Z</dcterms:created>
  <dcterms:modified xsi:type="dcterms:W3CDTF">2022-11-30T11:42:47Z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2052-11.1.0.12763</vt:lpwstr>
  </property>
  <property fmtid="{D5CDD505-2E9C-101B-9397-08002B2CF9AE}" pid="3" name="ICV">
    <vt:lpwstr>0694CC6748BC4CCFA0318177904956DE</vt:lpwstr>
  </property>
</Properties>
</file>