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gif" ContentType="image/gif"/>
  <Default Extension="tiff" ContentType="image/tiff"/>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Lst>
  <p:notesMasterIdLst>
    <p:notesMasterId r:id="rId5"/>
  </p:notesMasterIdLst>
  <p:sldIdLst>
    <p:sldId id="263" r:id="rId4"/>
    <p:sldId id="258" r:id="rId6"/>
    <p:sldId id="273" r:id="rId7"/>
    <p:sldId id="257" r:id="rId8"/>
    <p:sldId id="326" r:id="rId9"/>
    <p:sldId id="328" r:id="rId10"/>
    <p:sldId id="275" r:id="rId11"/>
    <p:sldId id="277" r:id="rId12"/>
    <p:sldId id="278" r:id="rId13"/>
    <p:sldId id="279" r:id="rId14"/>
    <p:sldId id="280" r:id="rId15"/>
    <p:sldId id="281" r:id="rId16"/>
    <p:sldId id="282" r:id="rId17"/>
    <p:sldId id="284" r:id="rId18"/>
    <p:sldId id="286" r:id="rId19"/>
    <p:sldId id="287" r:id="rId20"/>
    <p:sldId id="285" r:id="rId21"/>
    <p:sldId id="288" r:id="rId22"/>
    <p:sldId id="268" r:id="rId23"/>
    <p:sldId id="269" r:id="rId24"/>
    <p:sldId id="327" r:id="rId25"/>
    <p:sldId id="329" r:id="rId26"/>
    <p:sldId id="289" r:id="rId27"/>
    <p:sldId id="292" r:id="rId28"/>
    <p:sldId id="294" r:id="rId29"/>
    <p:sldId id="295" r:id="rId30"/>
    <p:sldId id="296" r:id="rId31"/>
    <p:sldId id="299" r:id="rId32"/>
    <p:sldId id="300" r:id="rId33"/>
    <p:sldId id="301" r:id="rId34"/>
    <p:sldId id="302" r:id="rId35"/>
    <p:sldId id="303" r:id="rId36"/>
    <p:sldId id="304" r:id="rId37"/>
    <p:sldId id="305" r:id="rId38"/>
    <p:sldId id="306" r:id="rId39"/>
    <p:sldId id="330" r:id="rId40"/>
    <p:sldId id="307" r:id="rId41"/>
    <p:sldId id="308" r:id="rId42"/>
    <p:sldId id="309" r:id="rId43"/>
    <p:sldId id="311" r:id="rId44"/>
    <p:sldId id="312" r:id="rId45"/>
    <p:sldId id="314" r:id="rId46"/>
    <p:sldId id="315" r:id="rId47"/>
    <p:sldId id="320" r:id="rId48"/>
    <p:sldId id="321" r:id="rId49"/>
    <p:sldId id="322" r:id="rId50"/>
    <p:sldId id="323" r:id="rId51"/>
    <p:sldId id="324" r:id="rId52"/>
    <p:sldId id="325" r:id="rId53"/>
  </p:sldIdLst>
  <p:sldSz cx="9144000" cy="5143500" type="screen16x9"/>
  <p:notesSz cx="6858000" cy="9144000"/>
  <p:embeddedFontLst>
    <p:embeddedFont>
      <p:font typeface="黑体" panose="02010609060101010101" pitchFamily="49" charset="-122"/>
      <p:regular r:id="rId57"/>
    </p:embeddedFont>
    <p:embeddedFont>
      <p:font typeface="楷体" panose="02010609060101010101" pitchFamily="49" charset="-122"/>
      <p:regular r:id="rId58"/>
    </p:embeddedFont>
    <p:embeddedFont>
      <p:font typeface="汉语拼音" panose="020B0604020202020204" pitchFamily="34" charset="0"/>
      <p:regular r:id="rId59"/>
    </p:embeddedFont>
    <p:embeddedFont>
      <p:font typeface="微软雅黑" panose="020B0503020204020204" charset="-122"/>
      <p:regular r:id="rId60"/>
    </p:embeddedFont>
    <p:embeddedFont>
      <p:font typeface="Calibri" panose="020F0502020204030204" charset="0"/>
      <p:regular r:id="rId61"/>
      <p:bold r:id="rId62"/>
      <p:italic r:id="rId63"/>
      <p:boldItalic r:id="rId64"/>
    </p:embeddedFont>
  </p:embeddedFontLst>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408" y="-96"/>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5" Type="http://schemas.openxmlformats.org/officeDocument/2006/relationships/tags" Target="tags/tag7.xml"/><Relationship Id="rId64" Type="http://schemas.openxmlformats.org/officeDocument/2006/relationships/font" Target="fonts/font8.fntdata"/><Relationship Id="rId63" Type="http://schemas.openxmlformats.org/officeDocument/2006/relationships/font" Target="fonts/font7.fntdata"/><Relationship Id="rId62" Type="http://schemas.openxmlformats.org/officeDocument/2006/relationships/font" Target="fonts/font6.fntdata"/><Relationship Id="rId61" Type="http://schemas.openxmlformats.org/officeDocument/2006/relationships/font" Target="fonts/font5.fntdata"/><Relationship Id="rId60" Type="http://schemas.openxmlformats.org/officeDocument/2006/relationships/font" Target="fonts/font4.fntdata"/><Relationship Id="rId6" Type="http://schemas.openxmlformats.org/officeDocument/2006/relationships/slide" Target="slides/slide2.xml"/><Relationship Id="rId59" Type="http://schemas.openxmlformats.org/officeDocument/2006/relationships/font" Target="fonts/font3.fntdata"/><Relationship Id="rId58" Type="http://schemas.openxmlformats.org/officeDocument/2006/relationships/font" Target="fonts/font2.fntdata"/><Relationship Id="rId57" Type="http://schemas.openxmlformats.org/officeDocument/2006/relationships/font" Target="fonts/font1.fntdata"/><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B6E60C-E6A6-4016-92B6-3C6B8B5DD6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3E451B-E3C1-4960-AFAD-29AEF185E9B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5_内页">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2.png"/><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50">
            <a:alpha val="8000"/>
          </a:srgbClr>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r="8544" b="22330"/>
          <a:stretch>
            <a:fillRect/>
          </a:stretch>
        </p:blipFill>
        <p:spPr>
          <a:xfrm>
            <a:off x="0" y="0"/>
            <a:ext cx="9151950" cy="5143500"/>
          </a:xfrm>
          <a:prstGeom prst="rect">
            <a:avLst/>
          </a:prstGeom>
        </p:spPr>
      </p:pic>
      <p:sp>
        <p:nvSpPr>
          <p:cNvPr id="2" name="矩形 1"/>
          <p:cNvSpPr/>
          <p:nvPr userDrawn="1"/>
        </p:nvSpPr>
        <p:spPr>
          <a:xfrm>
            <a:off x="0" y="0"/>
            <a:ext cx="9144000" cy="5143500"/>
          </a:xfrm>
          <a:prstGeom prst="rect">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40352" y="131890"/>
            <a:ext cx="1210370" cy="47575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B050">
            <a:alpha val="8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slide" Target="slide33.xml"/><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20.tiff"/><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image" Target="../media/image2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image26.wdp"/><Relationship Id="rId2" Type="http://schemas.openxmlformats.org/officeDocument/2006/relationships/image" Target="../media/image25.png"/><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23.jpe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emf"/><Relationship Id="rId3" Type="http://schemas.openxmlformats.org/officeDocument/2006/relationships/image" Target="../media/image29.png"/><Relationship Id="rId2" Type="http://schemas.microsoft.com/office/2007/relationships/media" Target="../media/media1.mp3"/><Relationship Id="rId1" Type="http://schemas.openxmlformats.org/officeDocument/2006/relationships/audio" Target="../media/media1.mp3"/></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2.png"/><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2.GIF"/><Relationship Id="rId5" Type="http://schemas.openxmlformats.org/officeDocument/2006/relationships/hyperlink" Target="&#19971;&#24425;&#19968;&#24180;&#32423;&#19978;&#35838;&#25991;&#26391;&#35835;&#35782;&#23383;3&#21475;&#32819;&#30446;&#9312;.mp4" TargetMode="External"/><Relationship Id="rId4" Type="http://schemas.openxmlformats.org/officeDocument/2006/relationships/image" Target="../media/image11.png"/><Relationship Id="rId3" Type="http://schemas.openxmlformats.org/officeDocument/2006/relationships/hyperlink" Target="&#36164;&#26009;&#38142;&#25509;/&#35270;&#39057;/&#19971;&#24425;-&#35838;&#25991;&#26391;&#35835;-&#22235;&#19978;-21.&#21476;&#35799;&#19977;&#39318;-&#20937;&#24030;&#35789;.mp4" TargetMode="External"/><Relationship Id="rId2" Type="http://schemas.openxmlformats.org/officeDocument/2006/relationships/image" Target="../media/image10.emf"/><Relationship Id="rId1" Type="http://schemas.openxmlformats.org/officeDocument/2006/relationships/image" Target="../media/image33.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hyperlink" Target="&#36164;&#26009;&#38142;&#25509;/&#35270;&#39057;/&#37257;.mp4" TargetMode="External"/><Relationship Id="rId4" Type="http://schemas.openxmlformats.org/officeDocument/2006/relationships/hyperlink" Target="&#36164;&#26009;&#38142;&#25509;/&#35270;&#39057;/&#20652;.mp4" TargetMode="External"/><Relationship Id="rId3" Type="http://schemas.openxmlformats.org/officeDocument/2006/relationships/image" Target="../media/image14.png"/><Relationship Id="rId2" Type="http://schemas.openxmlformats.org/officeDocument/2006/relationships/hyperlink" Target="&#36164;&#26009;&#38142;&#25509;/&#35270;&#39057;/&#35789;.mp4" TargetMode="Externa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17.png"/><Relationship Id="rId1" Type="http://schemas.openxmlformats.org/officeDocument/2006/relationships/image" Target="../media/image16.em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7.png"/><Relationship Id="rId1" Type="http://schemas.openxmlformats.org/officeDocument/2006/relationships/image" Target="../media/image36.jpe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30.emf"/><Relationship Id="rId3" Type="http://schemas.openxmlformats.org/officeDocument/2006/relationships/image" Target="../media/image29.png"/><Relationship Id="rId2" Type="http://schemas.microsoft.com/office/2007/relationships/media" Target="../media/media2.mp3"/><Relationship Id="rId1" Type="http://schemas.openxmlformats.org/officeDocument/2006/relationships/audio" Target="../media/media2.mp3"/></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9.png"/><Relationship Id="rId1" Type="http://schemas.openxmlformats.org/officeDocument/2006/relationships/image" Target="../media/image38.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1.png"/><Relationship Id="rId1" Type="http://schemas.openxmlformats.org/officeDocument/2006/relationships/image" Target="../media/image40.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9.png"/><Relationship Id="rId2" Type="http://schemas.openxmlformats.org/officeDocument/2006/relationships/image" Target="../media/image38.emf"/><Relationship Id="rId1"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4.png"/><Relationship Id="rId1" Type="http://schemas.openxmlformats.org/officeDocument/2006/relationships/image" Target="../media/image43.emf"/></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6.jpeg"/><Relationship Id="rId1" Type="http://schemas.openxmlformats.org/officeDocument/2006/relationships/image" Target="../media/image6.jpe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2.GIF"/><Relationship Id="rId5" Type="http://schemas.openxmlformats.org/officeDocument/2006/relationships/hyperlink" Target="&#19971;&#24425;&#19968;&#24180;&#32423;&#19978;&#35838;&#25991;&#26391;&#35835;&#35782;&#23383;3&#21475;&#32819;&#30446;&#9312;.mp4" TargetMode="External"/><Relationship Id="rId4" Type="http://schemas.openxmlformats.org/officeDocument/2006/relationships/image" Target="../media/image11.png"/><Relationship Id="rId3" Type="http://schemas.openxmlformats.org/officeDocument/2006/relationships/hyperlink" Target="&#36164;&#26009;&#38142;&#25509;/&#35270;&#39057;/&#19971;&#24425;-&#35838;&#25991;&#26391;&#35835;-&#22235;&#19978;-21.&#21476;&#35799;&#19977;&#39318;-&#22799;&#26085;&#32477;&#21477;.mp4" TargetMode="External"/><Relationship Id="rId2" Type="http://schemas.openxmlformats.org/officeDocument/2006/relationships/image" Target="../media/image10.emf"/><Relationship Id="rId1" Type="http://schemas.openxmlformats.org/officeDocument/2006/relationships/image" Target="../media/image47.jpeg"/></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hyperlink" Target="&#36164;&#26009;&#38142;&#25509;/&#35270;&#39057;/&#39033;.mp4" TargetMode="External"/><Relationship Id="rId5" Type="http://schemas.openxmlformats.org/officeDocument/2006/relationships/hyperlink" Target="&#36164;&#26009;&#38142;&#25509;/&#35270;&#39057;/&#38596;.mp4" TargetMode="External"/><Relationship Id="rId4" Type="http://schemas.openxmlformats.org/officeDocument/2006/relationships/hyperlink" Target="&#36164;&#26009;&#38142;&#25509;/&#35270;&#39057;/&#20134;.mp4" TargetMode="External"/><Relationship Id="rId3" Type="http://schemas.openxmlformats.org/officeDocument/2006/relationships/image" Target="../media/image14.png"/><Relationship Id="rId2" Type="http://schemas.openxmlformats.org/officeDocument/2006/relationships/hyperlink" Target="&#36164;&#26009;&#38142;&#25509;/&#35270;&#39057;/&#26480;.mp4" TargetMode="External"/><Relationship Id="rId1" Type="http://schemas.openxmlformats.org/officeDocument/2006/relationships/image" Target="../media/image13.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48.tiff"/><Relationship Id="rId3" Type="http://schemas.microsoft.com/office/2007/relationships/hdphoto" Target="../media/image26.wdp"/><Relationship Id="rId2" Type="http://schemas.openxmlformats.org/officeDocument/2006/relationships/image" Target="../media/image25.png"/><Relationship Id="rId1" Type="http://schemas.openxmlformats.org/officeDocument/2006/relationships/image" Target="../media/image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image26.wdp"/><Relationship Id="rId2" Type="http://schemas.openxmlformats.org/officeDocument/2006/relationships/image" Target="../media/image25.png"/><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2.GIF"/><Relationship Id="rId5" Type="http://schemas.openxmlformats.org/officeDocument/2006/relationships/hyperlink" Target="&#19971;&#24425;&#19968;&#24180;&#32423;&#19978;&#35838;&#25991;&#26391;&#35835;&#35782;&#23383;3&#21475;&#32819;&#30446;&#9312;.mp4" TargetMode="External"/><Relationship Id="rId4" Type="http://schemas.openxmlformats.org/officeDocument/2006/relationships/image" Target="../media/image11.png"/><Relationship Id="rId3" Type="http://schemas.openxmlformats.org/officeDocument/2006/relationships/hyperlink" Target="&#36164;&#26009;&#38142;&#25509;/&#35270;&#39057;/&#19971;&#24425;-&#35838;&#25991;&#26391;&#35835;-&#22235;&#19978;-21.&#21476;&#35799;&#19977;&#39318;-&#20986;&#22622;.mp4" TargetMode="External"/><Relationship Id="rId2" Type="http://schemas.openxmlformats.org/officeDocument/2006/relationships/image" Target="../media/image10.emf"/><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image" Target="../media/image49.jpe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image52.wdp"/><Relationship Id="rId2" Type="http://schemas.openxmlformats.org/officeDocument/2006/relationships/image" Target="../media/image51.png"/><Relationship Id="rId1" Type="http://schemas.openxmlformats.org/officeDocument/2006/relationships/image" Target="../media/image50.tiff"/></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4.jpeg"/><Relationship Id="rId3" Type="http://schemas.openxmlformats.org/officeDocument/2006/relationships/image" Target="../media/image28.png"/><Relationship Id="rId2" Type="http://schemas.openxmlformats.org/officeDocument/2006/relationships/image" Target="../media/image53.jpeg"/><Relationship Id="rId1" Type="http://schemas.openxmlformats.org/officeDocument/2006/relationships/image" Target="../media/image1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9.png"/><Relationship Id="rId1" Type="http://schemas.openxmlformats.org/officeDocument/2006/relationships/image" Target="../media/image38.emf"/></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1.png"/><Relationship Id="rId1" Type="http://schemas.openxmlformats.org/officeDocument/2006/relationships/image" Target="../media/image40.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9.png"/><Relationship Id="rId2" Type="http://schemas.openxmlformats.org/officeDocument/2006/relationships/image" Target="../media/image38.emf"/><Relationship Id="rId1" Type="http://schemas.openxmlformats.org/officeDocument/2006/relationships/image" Target="../media/image42.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4.png"/><Relationship Id="rId1" Type="http://schemas.openxmlformats.org/officeDocument/2006/relationships/image" Target="../media/image43.emf"/></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hyperlink" Target="&#36164;&#26009;&#38142;&#25509;/&#35270;&#39057;/&#24449;.mp4" TargetMode="External"/><Relationship Id="rId4" Type="http://schemas.openxmlformats.org/officeDocument/2006/relationships/hyperlink" Target="&#36164;&#26009;&#38142;&#25509;/&#35270;&#39057;/&#31206;.mp4" TargetMode="External"/><Relationship Id="rId3" Type="http://schemas.openxmlformats.org/officeDocument/2006/relationships/image" Target="../media/image14.png"/><Relationship Id="rId2" Type="http://schemas.openxmlformats.org/officeDocument/2006/relationships/hyperlink" Target="&#36164;&#26009;&#38142;&#25509;/&#35270;&#39057;/&#22622;.mp4" TargetMode="Externa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8544" b="22330"/>
          <a:stretch>
            <a:fillRect/>
          </a:stretch>
        </p:blipFill>
        <p:spPr>
          <a:xfrm>
            <a:off x="0" y="0"/>
            <a:ext cx="9151950" cy="5143500"/>
          </a:xfrm>
          <a:prstGeom prst="rect">
            <a:avLst/>
          </a:prstGeom>
        </p:spPr>
      </p:pic>
      <p:sp>
        <p:nvSpPr>
          <p:cNvPr id="12" name="文本框 1"/>
          <p:cNvSpPr txBox="1"/>
          <p:nvPr/>
        </p:nvSpPr>
        <p:spPr>
          <a:xfrm>
            <a:off x="99654" y="143071"/>
            <a:ext cx="2456122" cy="430887"/>
          </a:xfrm>
          <a:prstGeom prst="rect">
            <a:avLst/>
          </a:prstGeom>
          <a:noFill/>
        </p:spPr>
        <p:txBody>
          <a:bodyPr wrap="none" rtlCol="0">
            <a:spAutoFit/>
          </a:bodyPr>
          <a:lstStyle/>
          <a:p>
            <a:r>
              <a:rPr lang="zh-CN" altLang="en-US" sz="2200" b="1" dirty="0">
                <a:latin typeface="黑体" panose="02010609060101010101" pitchFamily="49" charset="-122"/>
                <a:ea typeface="黑体" panose="02010609060101010101" pitchFamily="49" charset="-122"/>
              </a:rPr>
              <a:t>语文 </a:t>
            </a:r>
            <a:r>
              <a:rPr lang="zh-CN" altLang="en-US" sz="2200" b="1" dirty="0" smtClean="0">
                <a:latin typeface="黑体" panose="02010609060101010101" pitchFamily="49" charset="-122"/>
                <a:ea typeface="黑体" panose="02010609060101010101" pitchFamily="49" charset="-122"/>
              </a:rPr>
              <a:t>四年级 </a:t>
            </a:r>
            <a:r>
              <a:rPr lang="zh-CN" altLang="en-US" sz="2200" b="1" dirty="0">
                <a:latin typeface="黑体" panose="02010609060101010101" pitchFamily="49" charset="-122"/>
                <a:ea typeface="黑体" panose="02010609060101010101" pitchFamily="49" charset="-122"/>
              </a:rPr>
              <a:t>上册</a:t>
            </a:r>
            <a:endParaRPr lang="zh-CN" altLang="en-US" sz="2200" b="1" dirty="0">
              <a:latin typeface="黑体" panose="02010609060101010101" pitchFamily="49" charset="-122"/>
              <a:ea typeface="黑体" panose="02010609060101010101" pitchFamily="49" charset="-122"/>
            </a:endParaRPr>
          </a:p>
        </p:txBody>
      </p:sp>
      <p:sp>
        <p:nvSpPr>
          <p:cNvPr id="13" name="TextBox 48"/>
          <p:cNvSpPr txBox="1"/>
          <p:nvPr/>
        </p:nvSpPr>
        <p:spPr>
          <a:xfrm>
            <a:off x="3172502" y="1198806"/>
            <a:ext cx="3631746" cy="1084912"/>
          </a:xfrm>
          <a:prstGeom prst="rect">
            <a:avLst/>
          </a:prstGeom>
          <a:noFill/>
          <a:ln w="19050">
            <a:solidFill>
              <a:schemeClr val="tx1"/>
            </a:solidFill>
          </a:ln>
          <a:effectLst>
            <a:softEdge rad="31750"/>
          </a:effectLst>
        </p:spPr>
        <p:txBody>
          <a:bodyPr wrap="square" lIns="68580" tIns="34290" rIns="68580" bIns="34290" rtlCol="0">
            <a:spAutoFit/>
          </a:bodyPr>
          <a:lstStyle/>
          <a:p>
            <a:r>
              <a:rPr lang="zh-CN" altLang="en-US" sz="6600" b="1" dirty="0" smtClean="0">
                <a:ln w="0"/>
                <a:latin typeface="宋体" panose="02010600030101010101" pitchFamily="2" charset="-122"/>
                <a:ea typeface="宋体" panose="02010600030101010101" pitchFamily="2" charset="-122"/>
              </a:rPr>
              <a:t>古诗三首</a:t>
            </a:r>
            <a:endParaRPr lang="zh-CN" altLang="en-US" sz="6600" b="1" dirty="0">
              <a:ln w="0"/>
              <a:latin typeface="宋体" panose="02010600030101010101" pitchFamily="2" charset="-122"/>
              <a:ea typeface="宋体" panose="02010600030101010101" pitchFamily="2" charset="-122"/>
            </a:endParaRPr>
          </a:p>
        </p:txBody>
      </p:sp>
      <p:grpSp>
        <p:nvGrpSpPr>
          <p:cNvPr id="14" name="组合 13"/>
          <p:cNvGrpSpPr/>
          <p:nvPr/>
        </p:nvGrpSpPr>
        <p:grpSpPr>
          <a:xfrm>
            <a:off x="2149732" y="1365468"/>
            <a:ext cx="811647" cy="841448"/>
            <a:chOff x="1683888" y="835251"/>
            <a:chExt cx="980420" cy="1016419"/>
          </a:xfrm>
        </p:grpSpPr>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3888" y="876657"/>
              <a:ext cx="975013" cy="975013"/>
            </a:xfrm>
            <a:prstGeom prst="rect">
              <a:avLst/>
            </a:prstGeom>
          </p:spPr>
        </p:pic>
        <p:sp>
          <p:nvSpPr>
            <p:cNvPr id="16" name="文本框 6"/>
            <p:cNvSpPr txBox="1"/>
            <p:nvPr/>
          </p:nvSpPr>
          <p:spPr>
            <a:xfrm>
              <a:off x="1755782" y="835251"/>
              <a:ext cx="908526" cy="929438"/>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kumimoji="1" lang="en-US" altLang="zh-CN" sz="4400" b="1" dirty="0" smtClean="0">
                  <a:solidFill>
                    <a:srgbClr val="FF6E00"/>
                  </a:solidFill>
                  <a:latin typeface="楷体" panose="02010609060101010101" pitchFamily="49" charset="-122"/>
                  <a:ea typeface="楷体" panose="02010609060101010101" pitchFamily="49" charset="-122"/>
                </a:rPr>
                <a:t>21</a:t>
              </a:r>
              <a:endParaRPr kumimoji="1" lang="zh-CN" altLang="en-US" sz="4800" b="1" dirty="0">
                <a:solidFill>
                  <a:srgbClr val="FF6E00"/>
                </a:solidFill>
                <a:latin typeface="楷体" panose="02010609060101010101" pitchFamily="49" charset="-122"/>
                <a:ea typeface="楷体" panose="02010609060101010101" pitchFamily="49" charset="-122"/>
              </a:endParaRPr>
            </a:p>
          </p:txBody>
        </p:sp>
      </p:grpSp>
      <p:sp>
        <p:nvSpPr>
          <p:cNvPr id="17" name="文本框 15">
            <a:hlinkClick r:id="rId3" action="ppaction://hlinksldjump"/>
          </p:cNvPr>
          <p:cNvSpPr txBox="1"/>
          <p:nvPr/>
        </p:nvSpPr>
        <p:spPr>
          <a:xfrm>
            <a:off x="2825799" y="2859782"/>
            <a:ext cx="2547846" cy="646331"/>
          </a:xfrm>
          <a:prstGeom prst="rect">
            <a:avLst/>
          </a:prstGeom>
          <a:noFill/>
        </p:spPr>
        <p:txBody>
          <a:bodyPr wrap="square" rtlCol="0">
            <a:spAutoFit/>
          </a:bodyPr>
          <a:lstStyle/>
          <a:p>
            <a:pPr algn="ctr"/>
            <a:r>
              <a:rPr kumimoji="1" lang="zh-CN" altLang="en-US" sz="3600" b="1" dirty="0">
                <a:latin typeface="+mn-ea"/>
              </a:rPr>
              <a:t>第一课时</a:t>
            </a:r>
            <a:endParaRPr kumimoji="1" lang="zh-CN" altLang="en-US" sz="3600" b="1" dirty="0">
              <a:latin typeface="+mn-ea"/>
            </a:endParaRPr>
          </a:p>
        </p:txBody>
      </p:sp>
      <p:sp>
        <p:nvSpPr>
          <p:cNvPr id="18" name="iconfont-1191-870150"/>
          <p:cNvSpPr>
            <a:spLocks noChangeAspect="1"/>
          </p:cNvSpPr>
          <p:nvPr/>
        </p:nvSpPr>
        <p:spPr bwMode="auto">
          <a:xfrm>
            <a:off x="5225134" y="3042728"/>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19" name="iconfont-1191-870150"/>
          <p:cNvSpPr>
            <a:spLocks noChangeAspect="1"/>
          </p:cNvSpPr>
          <p:nvPr/>
        </p:nvSpPr>
        <p:spPr bwMode="auto">
          <a:xfrm rot="10800000">
            <a:off x="2691340" y="3042729"/>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20" name="文本框 15">
            <a:hlinkClick r:id="rId4" action="ppaction://hlinksldjump"/>
          </p:cNvPr>
          <p:cNvSpPr txBox="1"/>
          <p:nvPr/>
        </p:nvSpPr>
        <p:spPr>
          <a:xfrm>
            <a:off x="2818773" y="3525447"/>
            <a:ext cx="2547846" cy="646331"/>
          </a:xfrm>
          <a:prstGeom prst="rect">
            <a:avLst/>
          </a:prstGeom>
          <a:noFill/>
        </p:spPr>
        <p:txBody>
          <a:bodyPr wrap="square" rtlCol="0">
            <a:spAutoFit/>
          </a:bodyPr>
          <a:lstStyle/>
          <a:p>
            <a:pPr algn="ctr"/>
            <a:r>
              <a:rPr kumimoji="1" lang="zh-CN" altLang="en-US" sz="3600" b="1" dirty="0" smtClean="0">
                <a:latin typeface="+mn-ea"/>
              </a:rPr>
              <a:t>第</a:t>
            </a:r>
            <a:r>
              <a:rPr kumimoji="1" lang="zh-CN" altLang="en-US" sz="3600" b="1" dirty="0">
                <a:latin typeface="+mn-ea"/>
              </a:rPr>
              <a:t>二</a:t>
            </a:r>
            <a:r>
              <a:rPr kumimoji="1" lang="zh-CN" altLang="en-US" sz="3600" b="1" dirty="0" smtClean="0">
                <a:latin typeface="+mn-ea"/>
              </a:rPr>
              <a:t>课时</a:t>
            </a:r>
            <a:endParaRPr kumimoji="1" lang="zh-CN" altLang="en-US" sz="3600" b="1" dirty="0">
              <a:latin typeface="+mn-ea"/>
            </a:endParaRPr>
          </a:p>
        </p:txBody>
      </p:sp>
      <p:sp>
        <p:nvSpPr>
          <p:cNvPr id="21" name="iconfont-1191-870150"/>
          <p:cNvSpPr>
            <a:spLocks noChangeAspect="1"/>
          </p:cNvSpPr>
          <p:nvPr/>
        </p:nvSpPr>
        <p:spPr bwMode="auto">
          <a:xfrm>
            <a:off x="5225134" y="3692541"/>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22" name="iconfont-1191-870150"/>
          <p:cNvSpPr>
            <a:spLocks noChangeAspect="1"/>
          </p:cNvSpPr>
          <p:nvPr/>
        </p:nvSpPr>
        <p:spPr bwMode="auto">
          <a:xfrm rot="10800000">
            <a:off x="2691340" y="3692542"/>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pic>
        <p:nvPicPr>
          <p:cNvPr id="1026" name="Picture 2"/>
          <p:cNvPicPr>
            <a:picLocks noChangeAspect="1" noChangeArrowheads="1"/>
          </p:cNvPicPr>
          <p:nvPr/>
        </p:nvPicPr>
        <p:blipFill>
          <a:blip r:embed="rId5" cstate="print">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5680682" y="2715766"/>
            <a:ext cx="3571838" cy="2427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srcRect b="16603"/>
          <a:stretch>
            <a:fillRect/>
          </a:stretch>
        </p:blipFill>
        <p:spPr>
          <a:xfrm>
            <a:off x="-23311" y="-24608"/>
            <a:ext cx="9167311" cy="5260654"/>
          </a:xfrm>
          <a:prstGeom prst="rect">
            <a:avLst/>
          </a:prstGeom>
        </p:spPr>
      </p:pic>
      <p:sp>
        <p:nvSpPr>
          <p:cNvPr id="2" name="文本框 3"/>
          <p:cNvSpPr txBox="1"/>
          <p:nvPr/>
        </p:nvSpPr>
        <p:spPr>
          <a:xfrm>
            <a:off x="2639409" y="411510"/>
            <a:ext cx="5641798" cy="1077218"/>
          </a:xfrm>
          <a:prstGeom prst="rect">
            <a:avLst/>
          </a:prstGeom>
          <a:noFill/>
        </p:spPr>
        <p:txBody>
          <a:bodyPr wrap="square" rtlCol="0" anchor="t">
            <a:spAutoFit/>
          </a:bodyPr>
          <a:lstStyle/>
          <a:p>
            <a:pPr defTabSz="685800"/>
            <a:r>
              <a:rPr lang="en-US" altLang="zh-CN" sz="3200" dirty="0">
                <a:solidFill>
                  <a:prstClr val="black"/>
                </a:solidFill>
                <a:latin typeface="黑体" panose="02010609060101010101" pitchFamily="49" charset="-122"/>
                <a:ea typeface="黑体" panose="02010609060101010101" pitchFamily="49" charset="-122"/>
                <a:cs typeface="楷体" panose="02010609060101010101" pitchFamily="49" charset="-122"/>
                <a:sym typeface="+mn-ea"/>
              </a:rPr>
              <a:t>	</a:t>
            </a:r>
            <a:r>
              <a:rPr lang="zh-CN" altLang="en-US" sz="3200" b="1" dirty="0" smtClean="0">
                <a:solidFill>
                  <a:srgbClr val="FFFF00"/>
                </a:solidFill>
                <a:latin typeface="+mn-ea"/>
                <a:cs typeface="楷体" panose="02010609060101010101" pitchFamily="49" charset="-122"/>
                <a:sym typeface="+mn-ea"/>
              </a:rPr>
              <a:t>诗人</a:t>
            </a:r>
            <a:r>
              <a:rPr lang="zh-CN" altLang="en-US" sz="3200" b="1" dirty="0">
                <a:solidFill>
                  <a:srgbClr val="FFFF00"/>
                </a:solidFill>
                <a:latin typeface="+mn-ea"/>
                <a:cs typeface="楷体" panose="02010609060101010101" pitchFamily="49" charset="-122"/>
                <a:sym typeface="+mn-ea"/>
              </a:rPr>
              <a:t>笔下的明月常与什么联系</a:t>
            </a:r>
            <a:r>
              <a:rPr lang="zh-CN" altLang="en-US" sz="3200" b="1" dirty="0" smtClean="0">
                <a:solidFill>
                  <a:srgbClr val="FFFF00"/>
                </a:solidFill>
                <a:latin typeface="+mn-ea"/>
                <a:cs typeface="楷体" panose="02010609060101010101" pitchFamily="49" charset="-122"/>
                <a:sym typeface="+mn-ea"/>
              </a:rPr>
              <a:t>在一起</a:t>
            </a:r>
            <a:r>
              <a:rPr lang="zh-CN" altLang="en-US" sz="3200" b="1" dirty="0">
                <a:solidFill>
                  <a:srgbClr val="FFFF00"/>
                </a:solidFill>
                <a:latin typeface="+mn-ea"/>
                <a:cs typeface="楷体" panose="02010609060101010101" pitchFamily="49" charset="-122"/>
                <a:sym typeface="+mn-ea"/>
              </a:rPr>
              <a:t>？  </a:t>
            </a:r>
            <a:endParaRPr lang="zh-CN" altLang="en-US" sz="3200" b="1" dirty="0">
              <a:solidFill>
                <a:srgbClr val="FFFF00"/>
              </a:solidFill>
              <a:latin typeface="+mn-ea"/>
              <a:cs typeface="楷体" panose="02010609060101010101" pitchFamily="49" charset="-122"/>
              <a:sym typeface="+mn-ea"/>
            </a:endParaRPr>
          </a:p>
        </p:txBody>
      </p:sp>
      <p:sp>
        <p:nvSpPr>
          <p:cNvPr id="4" name="文本框 4"/>
          <p:cNvSpPr txBox="1"/>
          <p:nvPr/>
        </p:nvSpPr>
        <p:spPr>
          <a:xfrm>
            <a:off x="1475656" y="2610838"/>
            <a:ext cx="2069774" cy="1077218"/>
          </a:xfrm>
          <a:prstGeom prst="rect">
            <a:avLst/>
          </a:prstGeom>
          <a:solidFill>
            <a:schemeClr val="tx2">
              <a:lumMod val="60000"/>
              <a:lumOff val="40000"/>
            </a:schemeClr>
          </a:solidFill>
        </p:spPr>
        <p:txBody>
          <a:bodyPr wrap="square" rtlCol="0" anchor="t">
            <a:spAutoFit/>
          </a:bodyPr>
          <a:lstStyle/>
          <a:p>
            <a:pPr defTabSz="685800"/>
            <a:r>
              <a:rPr lang="zh-CN" altLang="en-US" sz="3200" b="1" dirty="0">
                <a:solidFill>
                  <a:prstClr val="white"/>
                </a:solidFill>
                <a:latin typeface="宋体" panose="02010600030101010101" pitchFamily="2" charset="-122"/>
                <a:cs typeface="楷体" panose="02010609060101010101" pitchFamily="49" charset="-122"/>
                <a:sym typeface="+mn-ea"/>
              </a:rPr>
              <a:t>思念家乡，思念亲人</a:t>
            </a:r>
            <a:endParaRPr lang="zh-CN" altLang="en-US" sz="3200" b="1" dirty="0">
              <a:solidFill>
                <a:prstClr val="white"/>
              </a:solidFill>
              <a:latin typeface="宋体" panose="02010600030101010101" pitchFamily="2" charset="-122"/>
              <a:cs typeface="楷体" panose="02010609060101010101" pitchFamily="49" charset="-122"/>
              <a:sym typeface="+mn-ea"/>
            </a:endParaRPr>
          </a:p>
        </p:txBody>
      </p:sp>
      <p:pic>
        <p:nvPicPr>
          <p:cNvPr id="1026" name="Picture 2" descr="E:\本地磁盘F\全是宝贝啊\图\目录图\目录图\学习一点通一年级画图说明1-3(6静夜思).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3514139" y="1995686"/>
            <a:ext cx="3618326" cy="24482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25910"/>
            <a:ext cx="1015200" cy="1015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3568" y="411510"/>
            <a:ext cx="7632848" cy="1077218"/>
          </a:xfrm>
          <a:prstGeom prst="rect">
            <a:avLst/>
          </a:prstGeom>
          <a:noFill/>
        </p:spPr>
        <p:txBody>
          <a:bodyPr wrap="square" rtlCol="0" anchor="t">
            <a:spAutoFit/>
          </a:bodyPr>
          <a:lstStyle/>
          <a:p>
            <a:pPr defTabSz="685800"/>
            <a:r>
              <a:rPr lang="en-US" sz="3200" dirty="0"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戍守</a:t>
            </a:r>
            <a:r>
              <a:rPr lang="zh-CN" altLang="en-US" sz="3200" dirty="0"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边关的将士</a:t>
            </a:r>
            <a:r>
              <a:rPr lang="en-US" sz="3200" dirty="0" err="1"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能回到日思夜想的故乡</a:t>
            </a:r>
            <a:r>
              <a:rPr lang="zh-CN" altLang="en-US" sz="32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a:t>
            </a:r>
            <a:r>
              <a:rPr lang="en-US" sz="3200" dirty="0" err="1">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与亲人团聚吗</a:t>
            </a:r>
            <a:r>
              <a:rPr lang="en-US" sz="32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dirty="0"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你是从</a:t>
            </a:r>
            <a:r>
              <a:rPr lang="zh-CN" altLang="en-US" sz="32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哪里看出来的</a:t>
            </a:r>
            <a:r>
              <a:rPr lang="zh-CN" altLang="en-US" sz="3200" dirty="0"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3200" dirty="0">
              <a:solidFill>
                <a:prstClr val="black"/>
              </a:solidFill>
              <a:latin typeface="黑体" panose="02010609060101010101" pitchFamily="49" charset="-122"/>
              <a:ea typeface="黑体" panose="02010609060101010101" pitchFamily="49" charset="-122"/>
            </a:endParaRPr>
          </a:p>
        </p:txBody>
      </p:sp>
      <p:grpSp>
        <p:nvGrpSpPr>
          <p:cNvPr id="9" name="组合 8"/>
          <p:cNvGrpSpPr/>
          <p:nvPr/>
        </p:nvGrpSpPr>
        <p:grpSpPr>
          <a:xfrm>
            <a:off x="2085456" y="2187560"/>
            <a:ext cx="1599565" cy="662305"/>
            <a:chOff x="6293" y="4368"/>
            <a:chExt cx="2519" cy="1043"/>
          </a:xfrm>
          <a:noFill/>
        </p:grpSpPr>
        <p:sp>
          <p:nvSpPr>
            <p:cNvPr id="8" name="圆角矩形 7"/>
            <p:cNvSpPr/>
            <p:nvPr/>
          </p:nvSpPr>
          <p:spPr>
            <a:xfrm>
              <a:off x="6293" y="4390"/>
              <a:ext cx="1814" cy="102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FF0000"/>
                </a:solidFill>
              </a:endParaRPr>
            </a:p>
          </p:txBody>
        </p:sp>
        <p:sp>
          <p:nvSpPr>
            <p:cNvPr id="7" name="文本框 6"/>
            <p:cNvSpPr txBox="1"/>
            <p:nvPr/>
          </p:nvSpPr>
          <p:spPr>
            <a:xfrm>
              <a:off x="6333" y="4368"/>
              <a:ext cx="2479" cy="1018"/>
            </a:xfrm>
            <a:prstGeom prst="rect">
              <a:avLst/>
            </a:prstGeom>
            <a:grpFill/>
            <a:ln>
              <a:noFill/>
            </a:ln>
          </p:spPr>
          <p:txBody>
            <a:bodyPr wrap="none" rtlCol="0" anchor="t">
              <a:spAutoFit/>
            </a:bodyPr>
            <a:lstStyle/>
            <a:p>
              <a:pPr defTabSz="685800"/>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a:t>
              </a:r>
              <a:r>
                <a:rPr lang="zh-CN" altLang="en-US" sz="36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能。</a:t>
              </a:r>
              <a:endPar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pic>
        <p:nvPicPr>
          <p:cNvPr id="2050" name="Picture 2"/>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50000"/>
          <a:stretch>
            <a:fillRect/>
          </a:stretch>
        </p:blipFill>
        <p:spPr bwMode="auto">
          <a:xfrm>
            <a:off x="1043608" y="3123056"/>
            <a:ext cx="3833295" cy="720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1580914"/>
            <a:ext cx="3311750" cy="3137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8457"/>
          <a:stretch>
            <a:fillRect/>
          </a:stretch>
        </p:blipFill>
        <p:spPr bwMode="auto">
          <a:xfrm>
            <a:off x="0" y="0"/>
            <a:ext cx="9144000"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4"/>
          <p:cNvSpPr txBox="1"/>
          <p:nvPr/>
        </p:nvSpPr>
        <p:spPr>
          <a:xfrm>
            <a:off x="755576" y="339502"/>
            <a:ext cx="7656820" cy="954107"/>
          </a:xfrm>
          <a:prstGeom prst="rect">
            <a:avLst/>
          </a:prstGeom>
          <a:noFill/>
          <a:extLst>
            <a:ext uri="{909E8E84-426E-40DD-AFC4-6F175D3DCCD1}">
              <a14:hiddenFill xmlns:a14="http://schemas.microsoft.com/office/drawing/2010/main">
                <a:solidFill>
                  <a:srgbClr val="00B0F0"/>
                </a:solidFill>
              </a14:hiddenFill>
            </a:ext>
          </a:extLst>
        </p:spPr>
        <p:txBody>
          <a:bodyPr wrap="square" rtlCol="0" anchor="t">
            <a:spAutoFit/>
          </a:bodyPr>
          <a:lstStyle/>
          <a:p>
            <a:pPr defTabSz="685800"/>
            <a:r>
              <a:rPr lang="zh-CN" altLang="en-US" sz="2800" b="1" dirty="0" smtClean="0">
                <a:solidFill>
                  <a:schemeClr val="bg1"/>
                </a:solidFill>
                <a:latin typeface="宋体" panose="02010600030101010101" pitchFamily="2" charset="-122"/>
                <a:ea typeface="宋体" panose="02010600030101010101" pitchFamily="2" charset="-122"/>
                <a:cs typeface="楷体" panose="02010609060101010101" pitchFamily="49" charset="-122"/>
                <a:sym typeface="+mn-ea"/>
              </a:rPr>
              <a:t>    想一想：</a:t>
            </a:r>
            <a:r>
              <a:rPr lang="en-US" sz="2800" b="1" dirty="0" err="1">
                <a:solidFill>
                  <a:schemeClr val="bg1"/>
                </a:solidFill>
                <a:latin typeface="宋体" panose="02010600030101010101" pitchFamily="2" charset="-122"/>
                <a:ea typeface="宋体" panose="02010600030101010101" pitchFamily="2" charset="-122"/>
                <a:cs typeface="楷体" panose="02010609060101010101" pitchFamily="49" charset="-122"/>
                <a:sym typeface="+mn-ea"/>
              </a:rPr>
              <a:t>面对着这一轮明月，守关将士的亲人在做什么呢</a:t>
            </a:r>
            <a:r>
              <a:rPr lang="en-US" sz="2800" b="1" dirty="0">
                <a:solidFill>
                  <a:schemeClr val="bg1"/>
                </a:solidFill>
                <a:latin typeface="宋体" panose="02010600030101010101" pitchFamily="2" charset="-122"/>
                <a:ea typeface="宋体" panose="02010600030101010101" pitchFamily="2" charset="-122"/>
                <a:cs typeface="楷体" panose="02010609060101010101" pitchFamily="49" charset="-122"/>
                <a:sym typeface="+mn-ea"/>
              </a:rPr>
              <a:t>？</a:t>
            </a:r>
            <a:endParaRPr lang="en-US" altLang="en-US" sz="2800" b="1" dirty="0">
              <a:solidFill>
                <a:schemeClr val="bg1"/>
              </a:solidFill>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2" name="文本框 1"/>
          <p:cNvSpPr txBox="1"/>
          <p:nvPr/>
        </p:nvSpPr>
        <p:spPr>
          <a:xfrm>
            <a:off x="971600" y="2196609"/>
            <a:ext cx="7776864" cy="2031325"/>
          </a:xfrm>
          <a:prstGeom prst="rect">
            <a:avLst/>
          </a:prstGeom>
          <a:noFill/>
        </p:spPr>
        <p:txBody>
          <a:bodyPr wrap="square" rtlCol="0" anchor="t">
            <a:spAutoFit/>
          </a:bodyPr>
          <a:lstStyle/>
          <a:p>
            <a:pPr defTabSz="685800">
              <a:lnSpc>
                <a:spcPct val="150000"/>
              </a:lnSpc>
            </a:pPr>
            <a:r>
              <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rPr>
              <a:t>白发苍苍的父母，遥望</a:t>
            </a:r>
            <a:r>
              <a:rPr lang="zh-CN" altLang="en-US" sz="2800" b="1" dirty="0" smtClean="0">
                <a:solidFill>
                  <a:schemeClr val="bg1"/>
                </a:solidFill>
                <a:latin typeface="楷体" panose="02010609060101010101" pitchFamily="49" charset="-122"/>
                <a:ea typeface="楷体" panose="02010609060101010101" pitchFamily="49" charset="-122"/>
                <a:cs typeface="楷体" panose="02010609060101010101" pitchFamily="49" charset="-122"/>
              </a:rPr>
              <a:t>边关</a:t>
            </a:r>
            <a:r>
              <a:rPr lang="zh-CN" altLang="en-US" sz="2800" b="1" dirty="0" smtClean="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________________</a:t>
            </a:r>
            <a:endPar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a:p>
            <a:pPr defTabSz="685800">
              <a:lnSpc>
                <a:spcPct val="150000"/>
              </a:lnSpc>
            </a:pPr>
            <a:r>
              <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rPr>
              <a:t>勤劳善良的妻子，遥望</a:t>
            </a:r>
            <a:r>
              <a:rPr lang="zh-CN" altLang="en-US" sz="2800" b="1" dirty="0" smtClean="0">
                <a:solidFill>
                  <a:schemeClr val="bg1"/>
                </a:solidFill>
                <a:latin typeface="楷体" panose="02010609060101010101" pitchFamily="49" charset="-122"/>
                <a:ea typeface="楷体" panose="02010609060101010101" pitchFamily="49" charset="-122"/>
                <a:cs typeface="楷体" panose="02010609060101010101" pitchFamily="49" charset="-122"/>
              </a:rPr>
              <a:t>边关________________</a:t>
            </a:r>
            <a:r>
              <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rPr>
              <a:t>         </a:t>
            </a:r>
            <a:endPar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endParaRPr>
          </a:p>
          <a:p>
            <a:pPr defTabSz="685800">
              <a:lnSpc>
                <a:spcPct val="150000"/>
              </a:lnSpc>
            </a:pPr>
            <a:r>
              <a:rPr lang="zh-CN" altLang="en-US" sz="2800" b="1" dirty="0">
                <a:solidFill>
                  <a:schemeClr val="bg1"/>
                </a:solidFill>
                <a:latin typeface="楷体" panose="02010609060101010101" pitchFamily="49" charset="-122"/>
                <a:ea typeface="楷体" panose="02010609060101010101" pitchFamily="49" charset="-122"/>
                <a:cs typeface="楷体" panose="02010609060101010101" pitchFamily="49" charset="-122"/>
              </a:rPr>
              <a:t>天真无邪的孩子，遥望</a:t>
            </a:r>
            <a:r>
              <a:rPr lang="zh-CN" altLang="en-US" sz="2800" b="1" dirty="0" smtClean="0">
                <a:solidFill>
                  <a:schemeClr val="bg1"/>
                </a:solidFill>
                <a:latin typeface="楷体" panose="02010609060101010101" pitchFamily="49" charset="-122"/>
                <a:ea typeface="楷体" panose="02010609060101010101" pitchFamily="49" charset="-122"/>
                <a:cs typeface="楷体" panose="02010609060101010101" pitchFamily="49" charset="-122"/>
              </a:rPr>
              <a:t>边关________________</a:t>
            </a:r>
            <a:r>
              <a:rPr lang="zh-CN" altLang="en-US" sz="2800" b="1" dirty="0">
                <a:solidFill>
                  <a:schemeClr val="bg1"/>
                </a:solidFill>
              </a:rPr>
              <a:t>  </a:t>
            </a:r>
            <a:endParaRPr lang="zh-CN" altLang="en-US" sz="2800" b="1" dirty="0">
              <a:solidFill>
                <a:schemeClr val="bg1"/>
              </a:solidFill>
            </a:endParaRPr>
          </a:p>
        </p:txBody>
      </p:sp>
      <p:sp>
        <p:nvSpPr>
          <p:cNvPr id="8" name="文本框 7"/>
          <p:cNvSpPr txBox="1"/>
          <p:nvPr/>
        </p:nvSpPr>
        <p:spPr>
          <a:xfrm>
            <a:off x="5324438" y="2304390"/>
            <a:ext cx="3321043" cy="523220"/>
          </a:xfrm>
          <a:prstGeom prst="rect">
            <a:avLst/>
          </a:prstGeom>
          <a:noFill/>
        </p:spPr>
        <p:txBody>
          <a:bodyPr wrap="square" rtlCol="0" anchor="t">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sym typeface="+mn-ea"/>
              </a:rPr>
              <a:t>万里长征儿未还。</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9" name="文本框 8"/>
          <p:cNvSpPr txBox="1"/>
          <p:nvPr/>
        </p:nvSpPr>
        <p:spPr>
          <a:xfrm>
            <a:off x="5345466" y="2862089"/>
            <a:ext cx="3321043" cy="523220"/>
          </a:xfrm>
          <a:prstGeom prst="rect">
            <a:avLst/>
          </a:prstGeom>
          <a:noFill/>
        </p:spPr>
        <p:txBody>
          <a:bodyPr wrap="square" rtlCol="0" anchor="t">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sym typeface="+mn-ea"/>
              </a:rPr>
              <a:t>万里长征夫未还。</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10" name="文本框 9"/>
          <p:cNvSpPr txBox="1"/>
          <p:nvPr/>
        </p:nvSpPr>
        <p:spPr>
          <a:xfrm>
            <a:off x="5355413" y="3525625"/>
            <a:ext cx="3321043" cy="523220"/>
          </a:xfrm>
          <a:prstGeom prst="rect">
            <a:avLst/>
          </a:prstGeom>
          <a:noFill/>
        </p:spPr>
        <p:txBody>
          <a:bodyPr wrap="square" rtlCol="0" anchor="t">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sym typeface="+mn-ea"/>
              </a:rPr>
              <a:t>万里长征父未还。</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164554"/>
            <a:ext cx="1015200" cy="1015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0997" y="627534"/>
            <a:ext cx="7989475" cy="1938992"/>
          </a:xfrm>
          <a:prstGeom prst="rect">
            <a:avLst/>
          </a:prstGeom>
          <a:noFill/>
        </p:spPr>
        <p:txBody>
          <a:bodyPr wrap="square" rtlCol="0" anchor="t">
            <a:spAutoFit/>
          </a:bodyPr>
          <a:lstStyle/>
          <a:p>
            <a:pPr defTabSz="685800">
              <a:lnSpc>
                <a:spcPts val="4800"/>
              </a:lnSpc>
            </a:pPr>
            <a:r>
              <a:rPr lang="en-US" sz="28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    </a:t>
            </a:r>
            <a:r>
              <a:rPr sz="2800" dirty="0" err="1">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天伦之乐不能享，儿子孝道不能尽</a:t>
            </a:r>
            <a:r>
              <a:rPr sz="2800" dirty="0" err="1"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，有家不能回</a:t>
            </a:r>
            <a:r>
              <a:rPr lang="zh-CN" altLang="en-US" sz="2800" dirty="0"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a:t>
            </a:r>
            <a:r>
              <a:rPr sz="2800" dirty="0" err="1"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都是因为这战争啊</a:t>
            </a:r>
            <a:r>
              <a:rPr sz="2800" dirty="0" err="1">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！同学们，读到这儿，你的心情</a:t>
            </a:r>
            <a:r>
              <a:rPr lang="zh-CN" altLang="en-US" sz="28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如何？ </a:t>
            </a:r>
            <a:r>
              <a:rPr lang="zh-CN" altLang="en-US" sz="2800" dirty="0">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dirty="0">
              <a:solidFill>
                <a:prstClr val="black"/>
              </a:solidFill>
            </a:endParaRPr>
          </a:p>
        </p:txBody>
      </p:sp>
      <p:grpSp>
        <p:nvGrpSpPr>
          <p:cNvPr id="5" name="组合 4"/>
          <p:cNvGrpSpPr/>
          <p:nvPr/>
        </p:nvGrpSpPr>
        <p:grpSpPr>
          <a:xfrm>
            <a:off x="1067435" y="2787015"/>
            <a:ext cx="1440180" cy="1224280"/>
            <a:chOff x="2811" y="4389"/>
            <a:chExt cx="2268" cy="1928"/>
          </a:xfrm>
        </p:grpSpPr>
        <p:sp>
          <p:nvSpPr>
            <p:cNvPr id="3" name="心形 2"/>
            <p:cNvSpPr/>
            <p:nvPr/>
          </p:nvSpPr>
          <p:spPr>
            <a:xfrm>
              <a:off x="2811" y="4389"/>
              <a:ext cx="2268" cy="1928"/>
            </a:xfrm>
            <a:prstGeom prst="hear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 name="文本框 3"/>
            <p:cNvSpPr txBox="1"/>
            <p:nvPr/>
          </p:nvSpPr>
          <p:spPr>
            <a:xfrm>
              <a:off x="3078" y="4845"/>
              <a:ext cx="1734" cy="1016"/>
            </a:xfrm>
            <a:prstGeom prst="rect">
              <a:avLst/>
            </a:prstGeom>
            <a:noFill/>
          </p:spPr>
          <p:txBody>
            <a:bodyPr wrap="none" rtlCol="0" anchor="t">
              <a:spAutoFit/>
            </a:bodyPr>
            <a:lstStyle/>
            <a:p>
              <a:pPr defTabSz="685800"/>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悲哀</a:t>
              </a:r>
              <a:endPar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grpSp>
        <p:nvGrpSpPr>
          <p:cNvPr id="7" name="组合 6"/>
          <p:cNvGrpSpPr/>
          <p:nvPr/>
        </p:nvGrpSpPr>
        <p:grpSpPr>
          <a:xfrm>
            <a:off x="3131820" y="2842260"/>
            <a:ext cx="1440180" cy="1224280"/>
            <a:chOff x="2811" y="4389"/>
            <a:chExt cx="2268" cy="1928"/>
          </a:xfrm>
        </p:grpSpPr>
        <p:sp>
          <p:nvSpPr>
            <p:cNvPr id="8" name="心形 7"/>
            <p:cNvSpPr/>
            <p:nvPr/>
          </p:nvSpPr>
          <p:spPr>
            <a:xfrm>
              <a:off x="2811" y="4389"/>
              <a:ext cx="2268" cy="1928"/>
            </a:xfrm>
            <a:prstGeom prst="hear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9" name="文本框 8"/>
            <p:cNvSpPr txBox="1"/>
            <p:nvPr/>
          </p:nvSpPr>
          <p:spPr>
            <a:xfrm>
              <a:off x="3078" y="4845"/>
              <a:ext cx="1734" cy="1016"/>
            </a:xfrm>
            <a:prstGeom prst="rect">
              <a:avLst/>
            </a:prstGeom>
            <a:noFill/>
          </p:spPr>
          <p:txBody>
            <a:bodyPr wrap="none" rtlCol="0" anchor="t">
              <a:spAutoFit/>
            </a:bodyPr>
            <a:lstStyle/>
            <a:p>
              <a:pPr defTabSz="685800"/>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痛恨</a:t>
              </a:r>
              <a:endPar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grpSp>
        <p:nvGrpSpPr>
          <p:cNvPr id="10" name="组合 9"/>
          <p:cNvGrpSpPr/>
          <p:nvPr/>
        </p:nvGrpSpPr>
        <p:grpSpPr>
          <a:xfrm>
            <a:off x="5092700" y="2787015"/>
            <a:ext cx="1440180" cy="1224280"/>
            <a:chOff x="2811" y="4389"/>
            <a:chExt cx="2268" cy="1928"/>
          </a:xfrm>
        </p:grpSpPr>
        <p:sp>
          <p:nvSpPr>
            <p:cNvPr id="11" name="心形 10"/>
            <p:cNvSpPr/>
            <p:nvPr/>
          </p:nvSpPr>
          <p:spPr>
            <a:xfrm>
              <a:off x="2811" y="4389"/>
              <a:ext cx="2268" cy="1928"/>
            </a:xfrm>
            <a:prstGeom prst="hear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2" name="文本框 11"/>
            <p:cNvSpPr txBox="1"/>
            <p:nvPr/>
          </p:nvSpPr>
          <p:spPr>
            <a:xfrm>
              <a:off x="3078" y="4845"/>
              <a:ext cx="1734" cy="1016"/>
            </a:xfrm>
            <a:prstGeom prst="rect">
              <a:avLst/>
            </a:prstGeom>
            <a:noFill/>
          </p:spPr>
          <p:txBody>
            <a:bodyPr wrap="none" rtlCol="0" anchor="t">
              <a:spAutoFit/>
            </a:bodyPr>
            <a:lstStyle/>
            <a:p>
              <a:pPr defTabSz="685800"/>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愤怒</a:t>
              </a:r>
              <a:endPar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grpSp>
        <p:nvGrpSpPr>
          <p:cNvPr id="13" name="组合 12"/>
          <p:cNvGrpSpPr/>
          <p:nvPr/>
        </p:nvGrpSpPr>
        <p:grpSpPr>
          <a:xfrm>
            <a:off x="7092315" y="2715260"/>
            <a:ext cx="1440180" cy="1224280"/>
            <a:chOff x="2811" y="4389"/>
            <a:chExt cx="2268" cy="1928"/>
          </a:xfrm>
        </p:grpSpPr>
        <p:sp>
          <p:nvSpPr>
            <p:cNvPr id="14" name="心形 13"/>
            <p:cNvSpPr/>
            <p:nvPr/>
          </p:nvSpPr>
          <p:spPr>
            <a:xfrm>
              <a:off x="2811" y="4389"/>
              <a:ext cx="2268" cy="1928"/>
            </a:xfrm>
            <a:prstGeom prst="hear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5" name="文本框 14"/>
            <p:cNvSpPr txBox="1"/>
            <p:nvPr/>
          </p:nvSpPr>
          <p:spPr>
            <a:xfrm>
              <a:off x="3078" y="4845"/>
              <a:ext cx="1734" cy="1016"/>
            </a:xfrm>
            <a:prstGeom prst="rect">
              <a:avLst/>
            </a:prstGeom>
            <a:noFill/>
          </p:spPr>
          <p:txBody>
            <a:bodyPr wrap="none" rtlCol="0" anchor="t">
              <a:spAutoFit/>
            </a:bodyPr>
            <a:lstStyle/>
            <a:p>
              <a:pPr defTabSz="685800"/>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2817383" y="693812"/>
            <a:ext cx="3365239" cy="1373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图片 7"/>
          <p:cNvPicPr>
            <a:picLocks noChangeAspect="1"/>
          </p:cNvPicPr>
          <p:nvPr/>
        </p:nvPicPr>
        <p:blipFill>
          <a:blip r:embed="rId2"/>
          <a:srcRect b="4489"/>
          <a:stretch>
            <a:fillRect/>
          </a:stretch>
        </p:blipFill>
        <p:spPr>
          <a:xfrm>
            <a:off x="6619295" y="693812"/>
            <a:ext cx="1858332" cy="2353463"/>
          </a:xfrm>
          <a:prstGeom prst="roundRect">
            <a:avLst/>
          </a:prstGeom>
        </p:spPr>
      </p:pic>
      <p:sp>
        <p:nvSpPr>
          <p:cNvPr id="6" name="椭圆 5"/>
          <p:cNvSpPr/>
          <p:nvPr/>
        </p:nvSpPr>
        <p:spPr>
          <a:xfrm>
            <a:off x="2805569" y="839232"/>
            <a:ext cx="902335" cy="5803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20" name="矩形 19"/>
          <p:cNvSpPr/>
          <p:nvPr/>
        </p:nvSpPr>
        <p:spPr>
          <a:xfrm>
            <a:off x="885167" y="821580"/>
            <a:ext cx="1186815" cy="560705"/>
          </a:xfrm>
          <a:prstGeom prst="rect">
            <a:avLst/>
          </a:prstGeom>
          <a:solidFill>
            <a:schemeClr val="accent6">
              <a:lumMod val="40000"/>
              <a:lumOff val="60000"/>
            </a:schemeClr>
          </a:solidFill>
        </p:spPr>
        <p:txBody>
          <a:bodyPr wrap="square" lIns="68580" tIns="34290" rIns="68580" bIns="34290">
            <a:spAutoFit/>
          </a:bodyPr>
          <a:lstStyle/>
          <a:p>
            <a:pPr algn="ctr" defTabSz="685800"/>
            <a:r>
              <a:rPr lang="zh-CN" altLang="en-US" sz="3200" b="1" dirty="0" smtClean="0">
                <a:solidFill>
                  <a:srgbClr val="0066FF"/>
                </a:solidFill>
                <a:latin typeface="楷体" panose="02010609060101010101" pitchFamily="49" charset="-122"/>
                <a:ea typeface="楷体" panose="02010609060101010101" pitchFamily="49" charset="-122"/>
              </a:rPr>
              <a:t>只要</a:t>
            </a:r>
            <a:endParaRPr lang="zh-CN" altLang="en-US" sz="3200" b="1" dirty="0">
              <a:solidFill>
                <a:srgbClr val="0066FF"/>
              </a:solidFill>
              <a:latin typeface="楷体" panose="02010609060101010101" pitchFamily="49" charset="-122"/>
              <a:ea typeface="楷体" panose="02010609060101010101" pitchFamily="49" charset="-122"/>
            </a:endParaRPr>
          </a:p>
        </p:txBody>
      </p:sp>
      <p:sp>
        <p:nvSpPr>
          <p:cNvPr id="11" name="椭圆 10"/>
          <p:cNvSpPr/>
          <p:nvPr/>
        </p:nvSpPr>
        <p:spPr>
          <a:xfrm>
            <a:off x="3244989" y="1487304"/>
            <a:ext cx="462915" cy="5803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2" name="下箭头 11"/>
          <p:cNvSpPr/>
          <p:nvPr/>
        </p:nvSpPr>
        <p:spPr>
          <a:xfrm>
            <a:off x="3379360" y="2067694"/>
            <a:ext cx="194171" cy="303212"/>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3" name="矩形 12"/>
          <p:cNvSpPr/>
          <p:nvPr/>
        </p:nvSpPr>
        <p:spPr>
          <a:xfrm>
            <a:off x="2616867" y="2370906"/>
            <a:ext cx="1616710" cy="560705"/>
          </a:xfrm>
          <a:prstGeom prst="rect">
            <a:avLst/>
          </a:prstGeom>
          <a:solidFill>
            <a:schemeClr val="accent6">
              <a:lumMod val="40000"/>
              <a:lumOff val="60000"/>
            </a:schemeClr>
          </a:solidFill>
        </p:spPr>
        <p:txBody>
          <a:bodyPr wrap="square" lIns="68580" tIns="34290" rIns="68580" bIns="34290">
            <a:spAutoFit/>
          </a:bodyPr>
          <a:lstStyle/>
          <a:p>
            <a:pPr algn="ctr" defTabSz="685800"/>
            <a:r>
              <a:rPr lang="zh-CN" altLang="en-US" sz="3200" b="1" dirty="0">
                <a:solidFill>
                  <a:srgbClr val="0066FF"/>
                </a:solidFill>
                <a:latin typeface="楷体" panose="02010609060101010101" pitchFamily="49" charset="-122"/>
                <a:ea typeface="楷体" panose="02010609060101010101" pitchFamily="49" charset="-122"/>
              </a:rPr>
              <a:t>令，</a:t>
            </a:r>
            <a:r>
              <a:rPr lang="zh-CN" altLang="en-US" sz="3200" b="1" dirty="0" smtClean="0">
                <a:solidFill>
                  <a:srgbClr val="0066FF"/>
                </a:solidFill>
                <a:latin typeface="楷体" panose="02010609060101010101" pitchFamily="49" charset="-122"/>
                <a:ea typeface="楷体" panose="02010609060101010101" pitchFamily="49" charset="-122"/>
              </a:rPr>
              <a:t>使</a:t>
            </a:r>
            <a:endParaRPr lang="zh-CN" altLang="en-US" sz="3200" b="1" dirty="0">
              <a:solidFill>
                <a:srgbClr val="0066FF"/>
              </a:solidFill>
              <a:latin typeface="楷体" panose="02010609060101010101" pitchFamily="49" charset="-122"/>
              <a:ea typeface="楷体" panose="02010609060101010101" pitchFamily="49" charset="-122"/>
            </a:endParaRPr>
          </a:p>
        </p:txBody>
      </p:sp>
      <p:sp>
        <p:nvSpPr>
          <p:cNvPr id="14" name="文本框 13"/>
          <p:cNvSpPr txBox="1"/>
          <p:nvPr/>
        </p:nvSpPr>
        <p:spPr>
          <a:xfrm>
            <a:off x="395536" y="3291830"/>
            <a:ext cx="8208912" cy="1568450"/>
          </a:xfrm>
          <a:prstGeom prst="rect">
            <a:avLst/>
          </a:prstGeom>
          <a:noFill/>
          <a:ln>
            <a:noFill/>
          </a:ln>
        </p:spPr>
        <p:txBody>
          <a:bodyPr wrap="square" rtlCol="0" anchor="t">
            <a:spAutoFit/>
          </a:bodyPr>
          <a:lstStyle/>
          <a:p>
            <a:pPr defTabSz="685800"/>
            <a:r>
              <a:rPr lang="en-US" altLang="zh-CN" sz="3200" b="1" dirty="0">
                <a:solidFill>
                  <a:srgbClr val="FF0000"/>
                </a:solidFill>
              </a:rPr>
              <a:t>        </a:t>
            </a:r>
            <a:r>
              <a:rPr lang="zh-CN" altLang="en-US" sz="3200" b="1" dirty="0" smtClean="0">
                <a:solidFill>
                  <a:srgbClr val="FF0000"/>
                </a:solidFill>
                <a:latin typeface="楷体" panose="02010609060101010101" pitchFamily="49" charset="-122"/>
                <a:ea typeface="楷体" panose="02010609060101010101" pitchFamily="49" charset="-122"/>
              </a:rPr>
              <a:t>只要有像</a:t>
            </a:r>
            <a:r>
              <a:rPr lang="zh-CN" altLang="en-US" sz="3200" b="1" dirty="0">
                <a:solidFill>
                  <a:srgbClr val="FF0000"/>
                </a:solidFill>
                <a:latin typeface="楷体" panose="02010609060101010101" pitchFamily="49" charset="-122"/>
                <a:ea typeface="楷体" panose="02010609060101010101" pitchFamily="49" charset="-122"/>
              </a:rPr>
              <a:t>汉朝李广那样的将军镇守边关，就可以抵挡入侵的敌人，不叫他们越过阴山半步。</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 name="左箭头 1"/>
          <p:cNvSpPr/>
          <p:nvPr/>
        </p:nvSpPr>
        <p:spPr>
          <a:xfrm>
            <a:off x="2179486" y="985411"/>
            <a:ext cx="504056" cy="290195"/>
          </a:xfrm>
          <a:prstGeom prst="lef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0" grpId="0" animBg="1"/>
      <p:bldP spid="11" grpId="0" animBg="1"/>
      <p:bldP spid="12" grpId="0" animBg="1"/>
      <p:bldP spid="13" grpId="0" animBg="1"/>
      <p:bldP spid="14"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54"/>
            <a:ext cx="9144000" cy="5143245"/>
          </a:xfrm>
          <a:prstGeom prst="rect">
            <a:avLst/>
          </a:prstGeom>
        </p:spPr>
      </p:pic>
      <p:sp>
        <p:nvSpPr>
          <p:cNvPr id="2" name="TextBox 1"/>
          <p:cNvSpPr txBox="1"/>
          <p:nvPr/>
        </p:nvSpPr>
        <p:spPr>
          <a:xfrm>
            <a:off x="755577" y="976536"/>
            <a:ext cx="7920879" cy="3539430"/>
          </a:xfrm>
          <a:prstGeom prst="rect">
            <a:avLst/>
          </a:prstGeom>
          <a:solidFill>
            <a:schemeClr val="bg1"/>
          </a:solidFill>
          <a:ln w="25400">
            <a:solidFill>
              <a:srgbClr val="FFC000"/>
            </a:solidFill>
            <a:prstDash val="sysDash"/>
          </a:ln>
        </p:spPr>
        <p:txBody>
          <a:bodyPr wrap="square" rtlCol="0">
            <a:spAutoFit/>
          </a:bodyPr>
          <a:lstStyle/>
          <a:p>
            <a:pPr defTabSz="685800"/>
            <a:r>
              <a:rPr lang="zh-CN" altLang="en-US" sz="2800" b="1" dirty="0" smtClean="0">
                <a:solidFill>
                  <a:prstClr val="black"/>
                </a:solidFill>
                <a:latin typeface="楷体" panose="02010609060101010101" pitchFamily="49" charset="-122"/>
                <a:ea typeface="楷体" panose="02010609060101010101" pitchFamily="49" charset="-122"/>
              </a:rPr>
              <a:t>    </a:t>
            </a:r>
            <a:r>
              <a:rPr lang="zh-CN" altLang="en-US" sz="2800" b="1" dirty="0" smtClean="0">
                <a:solidFill>
                  <a:srgbClr val="FF0000"/>
                </a:solidFill>
                <a:latin typeface="楷体" panose="02010609060101010101" pitchFamily="49" charset="-122"/>
                <a:ea typeface="楷体" panose="02010609060101010101" pitchFamily="49" charset="-122"/>
              </a:rPr>
              <a:t>资料</a:t>
            </a:r>
            <a:r>
              <a:rPr lang="en-US" altLang="zh-CN" sz="2800" b="1" dirty="0" smtClean="0">
                <a:solidFill>
                  <a:srgbClr val="FF0000"/>
                </a:solidFill>
                <a:latin typeface="楷体" panose="02010609060101010101" pitchFamily="49" charset="-122"/>
                <a:ea typeface="楷体" panose="02010609060101010101" pitchFamily="49" charset="-122"/>
              </a:rPr>
              <a:t>1</a:t>
            </a:r>
            <a:r>
              <a:rPr lang="zh-CN" altLang="en-US" sz="2800" b="1" dirty="0" smtClean="0">
                <a:solidFill>
                  <a:srgbClr val="FF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cs typeface="楷体" panose="02010609060101010101" pitchFamily="49" charset="-122"/>
              </a:rPr>
              <a:t>王昌龄所处的时代，正值</a:t>
            </a:r>
            <a:r>
              <a:rPr lang="zh-CN"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盛唐</a:t>
            </a:r>
            <a:r>
              <a:rPr lang="zh-CN" altLang="zh-CN" sz="2800" b="1" dirty="0">
                <a:solidFill>
                  <a:srgbClr val="000000"/>
                </a:solidFill>
                <a:latin typeface="楷体" panose="02010609060101010101" pitchFamily="49" charset="-122"/>
                <a:ea typeface="楷体" panose="02010609060101010101" pitchFamily="49" charset="-122"/>
                <a:cs typeface="楷体" panose="02010609060101010101" pitchFamily="49" charset="-122"/>
              </a:rPr>
              <a:t>，这一时期，唐在对外战争中屡屡取胜，全民族的自信心极强</a:t>
            </a:r>
            <a:r>
              <a:rPr lang="zh-CN" altLang="zh-CN" sz="2800" b="1" dirty="0" smtClean="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同时，频繁的边塞战争，也使人民不堪重负</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，无数青春生命葬身黄沙大漠，无数家庭破碎凄清。</a:t>
            </a:r>
            <a:endParaRPr lang="en-US" altLang="zh-CN"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defTabSz="685800"/>
            <a:r>
              <a:rPr lang="zh-CN" altLang="en-US" sz="2800" b="1" dirty="0" smtClean="0">
                <a:solidFill>
                  <a:prstClr val="black"/>
                </a:solidFill>
                <a:latin typeface="楷体" panose="02010609060101010101" pitchFamily="49" charset="-122"/>
                <a:ea typeface="楷体" panose="02010609060101010101" pitchFamily="49" charset="-122"/>
              </a:rPr>
              <a:t>    </a:t>
            </a:r>
            <a:r>
              <a:rPr lang="zh-CN" altLang="en-US" sz="2800" b="1" dirty="0" smtClean="0">
                <a:solidFill>
                  <a:srgbClr val="FF0000"/>
                </a:solidFill>
                <a:latin typeface="楷体" panose="02010609060101010101" pitchFamily="49" charset="-122"/>
                <a:ea typeface="楷体" panose="02010609060101010101" pitchFamily="49" charset="-122"/>
              </a:rPr>
              <a:t>资料</a:t>
            </a:r>
            <a:r>
              <a:rPr lang="en-US" altLang="zh-CN" sz="2800" b="1" dirty="0" smtClean="0">
                <a:solidFill>
                  <a:srgbClr val="FF0000"/>
                </a:solidFill>
                <a:latin typeface="楷体" panose="02010609060101010101" pitchFamily="49" charset="-122"/>
                <a:ea typeface="楷体" panose="02010609060101010101" pitchFamily="49" charset="-122"/>
              </a:rPr>
              <a:t>2</a:t>
            </a:r>
            <a:r>
              <a:rPr lang="zh-CN" altLang="en-US"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prstClr val="black"/>
                </a:solidFill>
                <a:latin typeface="楷体" panose="02010609060101010101" pitchFamily="49" charset="-122"/>
                <a:ea typeface="楷体" panose="02010609060101010101" pitchFamily="49" charset="-122"/>
              </a:rPr>
              <a:t>西汉时，匈奴犯境，民不聊生。英勇善战的将领参军抗击匈奴。他们舍生忘死，屡建奇功，终于赶跑了匈奴，消除了北方的边患。</a:t>
            </a:r>
            <a:endParaRPr lang="zh-CN" altLang="en-US" sz="2800" dirty="0">
              <a:solidFill>
                <a:prstClr val="black"/>
              </a:solidFill>
            </a:endParaRPr>
          </a:p>
        </p:txBody>
      </p:sp>
      <p:sp>
        <p:nvSpPr>
          <p:cNvPr id="4" name="文本框 1"/>
          <p:cNvSpPr txBox="1"/>
          <p:nvPr/>
        </p:nvSpPr>
        <p:spPr>
          <a:xfrm>
            <a:off x="967361" y="199283"/>
            <a:ext cx="2400429" cy="540725"/>
          </a:xfrm>
          <a:prstGeom prst="rect">
            <a:avLst/>
          </a:prstGeom>
          <a:noFill/>
        </p:spPr>
        <p:txBody>
          <a:bodyPr wrap="square" rtlCol="0" anchor="t">
            <a:spAutoFit/>
          </a:bodyPr>
          <a:lstStyle/>
          <a:p>
            <a:pPr defTabSz="685800">
              <a:lnSpc>
                <a:spcPct val="120000"/>
              </a:lnSpc>
            </a:pP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了解时代背景</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5"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95536" y="51470"/>
            <a:ext cx="711113" cy="68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84387" y="843558"/>
            <a:ext cx="6696744" cy="1323439"/>
          </a:xfrm>
          <a:prstGeom prst="rect">
            <a:avLst/>
          </a:prstGeom>
          <a:noFill/>
        </p:spPr>
        <p:txBody>
          <a:bodyPr wrap="square" rtlCol="0">
            <a:spAutoFit/>
          </a:bodyPr>
          <a:lstStyle/>
          <a:p>
            <a:pPr defTabSz="685800">
              <a:lnSpc>
                <a:spcPts val="4800"/>
              </a:lnSpc>
            </a:pPr>
            <a:r>
              <a:rPr lang="zh-CN" altLang="en-US" sz="2800" dirty="0" smtClean="0">
                <a:solidFill>
                  <a:prstClr val="black"/>
                </a:solidFill>
                <a:latin typeface="黑体" panose="02010609060101010101" pitchFamily="49" charset="-122"/>
                <a:ea typeface="黑体" panose="02010609060101010101" pitchFamily="49" charset="-122"/>
              </a:rPr>
              <a:t>    “但使龙城飞将在，不教胡马度阴山”让你体会到了什么呢？</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1111052" y="2462574"/>
            <a:ext cx="7215999" cy="1477328"/>
          </a:xfrm>
          <a:prstGeom prst="rect">
            <a:avLst/>
          </a:prstGeom>
          <a:solidFill>
            <a:schemeClr val="accent3">
              <a:lumMod val="40000"/>
              <a:lumOff val="60000"/>
            </a:schemeClr>
          </a:solidFill>
        </p:spPr>
        <p:txBody>
          <a:bodyPr wrap="square">
            <a:spAutoFit/>
          </a:bodyPr>
          <a:lstStyle/>
          <a:p>
            <a:pPr defTabSz="685800">
              <a:spcBef>
                <a:spcPct val="50000"/>
              </a:spcBef>
            </a:pPr>
            <a:r>
              <a:rPr lang="zh-CN" altLang="en-US" sz="3000" b="1" dirty="0" smtClean="0">
                <a:latin typeface="楷体" panose="02010609060101010101" pitchFamily="49" charset="-122"/>
                <a:ea typeface="楷体" panose="02010609060101010101" pitchFamily="49" charset="-122"/>
                <a:cs typeface="宋体" panose="02010600030101010101" pitchFamily="2" charset="-122"/>
              </a:rPr>
              <a:t>    诗人借助对骁勇善战的将领的怀念，表达了希望朝廷任用得力将领，巩固边关，维护国家安全与统一的愿望。</a:t>
            </a:r>
            <a:endParaRPr sz="3000" b="1" dirty="0">
              <a:latin typeface="楷体" panose="02010609060101010101" pitchFamily="49" charset="-122"/>
              <a:ea typeface="楷体" panose="02010609060101010101" pitchFamily="49" charset="-122"/>
              <a:cs typeface="宋体" panose="02010600030101010101" pitchFamily="2" charset="-122"/>
              <a:sym typeface="+mn-ea"/>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3528" y="2781758"/>
            <a:ext cx="889942" cy="11581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3568" y="627534"/>
            <a:ext cx="7848872" cy="1574855"/>
          </a:xfrm>
          <a:prstGeom prst="rect">
            <a:avLst/>
          </a:prstGeom>
          <a:noFill/>
        </p:spPr>
        <p:txBody>
          <a:bodyPr wrap="square" rtlCol="0" anchor="t">
            <a:spAutoFit/>
          </a:bodyPr>
          <a:lstStyle/>
          <a:p>
            <a:pPr defTabSz="685800">
              <a:lnSpc>
                <a:spcPct val="120000"/>
              </a:lnSpc>
            </a:pPr>
            <a:r>
              <a:rPr lang="zh-CN" altLang="en-US" sz="2800" b="1" dirty="0" smtClean="0">
                <a:solidFill>
                  <a:prstClr val="black"/>
                </a:solidFill>
                <a:latin typeface="宋体" panose="02010600030101010101" pitchFamily="2" charset="-122"/>
                <a:ea typeface="宋体" panose="02010600030101010101" pitchFamily="2" charset="-122"/>
                <a:cs typeface="黑体" panose="02010609060101010101" pitchFamily="49" charset="-122"/>
                <a:sym typeface="+mn-ea"/>
              </a:rPr>
              <a:t>    李广将军英勇</a:t>
            </a:r>
            <a:r>
              <a:rPr lang="zh-CN" altLang="en-US" sz="2800" b="1" dirty="0">
                <a:solidFill>
                  <a:prstClr val="black"/>
                </a:solidFill>
                <a:latin typeface="宋体" panose="02010600030101010101" pitchFamily="2" charset="-122"/>
                <a:ea typeface="宋体" panose="02010600030101010101" pitchFamily="2" charset="-122"/>
                <a:cs typeface="黑体" panose="02010609060101010101" pitchFamily="49" charset="-122"/>
                <a:sym typeface="+mn-ea"/>
              </a:rPr>
              <a:t>善战，让匈奴闻风丧胆，不敢南下阴山入侵汉朝的边疆，我们一起来</a:t>
            </a:r>
            <a:r>
              <a:rPr lang="zh-CN" altLang="en-US" sz="2800" b="1" dirty="0" smtClean="0">
                <a:solidFill>
                  <a:prstClr val="black"/>
                </a:solidFill>
                <a:latin typeface="宋体" panose="02010600030101010101" pitchFamily="2" charset="-122"/>
                <a:ea typeface="宋体" panose="02010600030101010101" pitchFamily="2" charset="-122"/>
                <a:cs typeface="黑体" panose="02010609060101010101" pitchFamily="49" charset="-122"/>
                <a:sym typeface="+mn-ea"/>
              </a:rPr>
              <a:t>读本诗的后两句。</a:t>
            </a:r>
            <a:endParaRPr lang="zh-CN" altLang="en-US" sz="2800" b="1" dirty="0">
              <a:solidFill>
                <a:prstClr val="black"/>
              </a:solidFill>
              <a:latin typeface="宋体" panose="02010600030101010101" pitchFamily="2" charset="-122"/>
              <a:ea typeface="宋体" panose="02010600030101010101" pitchFamily="2" charset="-122"/>
              <a:cs typeface="黑体" panose="02010609060101010101" pitchFamily="49" charset="-122"/>
              <a:sym typeface="+mn-ea"/>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2522274" y="2401301"/>
            <a:ext cx="4171459" cy="17030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3451853" y="2643758"/>
            <a:ext cx="391454" cy="584775"/>
          </a:xfrm>
          <a:prstGeom prst="rect">
            <a:avLst/>
          </a:prstGeom>
        </p:spPr>
        <p:txBody>
          <a:bodyPr wrap="none">
            <a:spAutoFit/>
          </a:bodyPr>
          <a:lstStyle/>
          <a:p>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dirty="0">
              <a:solidFill>
                <a:srgbClr val="FF0000"/>
              </a:solidFill>
            </a:endParaRPr>
          </a:p>
        </p:txBody>
      </p:sp>
      <p:sp>
        <p:nvSpPr>
          <p:cNvPr id="6" name="矩形 5"/>
          <p:cNvSpPr/>
          <p:nvPr/>
        </p:nvSpPr>
        <p:spPr>
          <a:xfrm>
            <a:off x="4540586" y="2653283"/>
            <a:ext cx="391454" cy="584775"/>
          </a:xfrm>
          <a:prstGeom prst="rect">
            <a:avLst/>
          </a:prstGeom>
        </p:spPr>
        <p:txBody>
          <a:bodyPr wrap="none">
            <a:spAutoFit/>
          </a:bodyPr>
          <a:lstStyle/>
          <a:p>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dirty="0">
              <a:solidFill>
                <a:srgbClr val="FF0000"/>
              </a:solidFill>
            </a:endParaRPr>
          </a:p>
        </p:txBody>
      </p:sp>
      <p:sp>
        <p:nvSpPr>
          <p:cNvPr id="7" name="矩形 6"/>
          <p:cNvSpPr/>
          <p:nvPr/>
        </p:nvSpPr>
        <p:spPr>
          <a:xfrm>
            <a:off x="3447621" y="3489618"/>
            <a:ext cx="391454" cy="584775"/>
          </a:xfrm>
          <a:prstGeom prst="rect">
            <a:avLst/>
          </a:prstGeom>
        </p:spPr>
        <p:txBody>
          <a:bodyPr wrap="none">
            <a:spAutoFit/>
          </a:bodyPr>
          <a:lstStyle/>
          <a:p>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dirty="0">
              <a:solidFill>
                <a:srgbClr val="FF0000"/>
              </a:solidFill>
            </a:endParaRPr>
          </a:p>
        </p:txBody>
      </p:sp>
      <p:sp>
        <p:nvSpPr>
          <p:cNvPr id="8" name="矩形 7"/>
          <p:cNvSpPr/>
          <p:nvPr/>
        </p:nvSpPr>
        <p:spPr>
          <a:xfrm>
            <a:off x="4536354" y="3499143"/>
            <a:ext cx="391454" cy="584775"/>
          </a:xfrm>
          <a:prstGeom prst="rect">
            <a:avLst/>
          </a:prstGeom>
        </p:spPr>
        <p:txBody>
          <a:bodyPr wrap="none">
            <a:spAutoFit/>
          </a:bodyPr>
          <a:lstStyle/>
          <a:p>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dirty="0">
              <a:solidFill>
                <a:srgbClr val="FF0000"/>
              </a:solidFill>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67544" y="195486"/>
            <a:ext cx="1013927" cy="101392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1433871" y="2492226"/>
            <a:ext cx="3570177" cy="130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spcBef>
                <a:spcPct val="50000"/>
              </a:spcBef>
            </a:pPr>
            <a:r>
              <a:rPr lang="en-US" altLang="zh-CN" sz="3200" b="1" dirty="0">
                <a:solidFill>
                  <a:srgbClr val="0070C0"/>
                </a:solidFill>
                <a:latin typeface="+mn-ea"/>
                <a:ea typeface="+mn-ea"/>
              </a:rPr>
              <a:t> </a:t>
            </a:r>
            <a:r>
              <a:rPr lang="zh-CN" altLang="en-US" sz="3200" b="1" dirty="0">
                <a:solidFill>
                  <a:srgbClr val="0070C0"/>
                </a:solidFill>
                <a:latin typeface="+mn-ea"/>
                <a:ea typeface="+mn-ea"/>
              </a:rPr>
              <a:t>歌曲</a:t>
            </a:r>
            <a:endParaRPr lang="en-US" altLang="zh-CN" sz="3200" b="1" dirty="0">
              <a:solidFill>
                <a:srgbClr val="0070C0"/>
              </a:solidFill>
              <a:latin typeface="+mn-ea"/>
              <a:ea typeface="+mn-ea"/>
            </a:endParaRPr>
          </a:p>
          <a:p>
            <a:pPr>
              <a:spcBef>
                <a:spcPct val="50000"/>
              </a:spcBef>
            </a:pPr>
            <a:r>
              <a:rPr lang="en-US" altLang="zh-CN" sz="3200" b="1" dirty="0" smtClean="0">
                <a:solidFill>
                  <a:srgbClr val="0070C0"/>
                </a:solidFill>
                <a:latin typeface="+mn-ea"/>
                <a:ea typeface="+mn-ea"/>
              </a:rPr>
              <a:t>《</a:t>
            </a:r>
            <a:r>
              <a:rPr lang="zh-CN" altLang="en-US" sz="3200" b="1" dirty="0">
                <a:solidFill>
                  <a:srgbClr val="0070C0"/>
                </a:solidFill>
                <a:latin typeface="+mn-ea"/>
                <a:ea typeface="+mn-ea"/>
              </a:rPr>
              <a:t>出塞</a:t>
            </a:r>
            <a:r>
              <a:rPr lang="en-US" altLang="zh-CN" sz="3200" b="1" dirty="0" smtClean="0">
                <a:solidFill>
                  <a:srgbClr val="0070C0"/>
                </a:solidFill>
                <a:latin typeface="+mn-ea"/>
                <a:ea typeface="+mn-ea"/>
              </a:rPr>
              <a:t>》</a:t>
            </a:r>
            <a:endParaRPr lang="zh-CN" altLang="en-US" sz="3200" dirty="0">
              <a:solidFill>
                <a:srgbClr val="0070C0"/>
              </a:solidFill>
              <a:latin typeface="+mn-ea"/>
              <a:ea typeface="+mn-ea"/>
            </a:endParaRPr>
          </a:p>
        </p:txBody>
      </p:sp>
      <p:sp>
        <p:nvSpPr>
          <p:cNvPr id="2" name="文本框 2"/>
          <p:cNvSpPr txBox="1"/>
          <p:nvPr/>
        </p:nvSpPr>
        <p:spPr>
          <a:xfrm>
            <a:off x="1000446" y="915566"/>
            <a:ext cx="7344816" cy="523220"/>
          </a:xfrm>
          <a:prstGeom prst="rect">
            <a:avLst/>
          </a:prstGeom>
          <a:noFill/>
        </p:spPr>
        <p:txBody>
          <a:bodyPr wrap="square" rtlCol="0">
            <a:spAutoFit/>
          </a:bodyPr>
          <a:lstStyle/>
          <a:p>
            <a:pPr defTabSz="685800"/>
            <a:r>
              <a:rPr lang="zh-CN" altLang="en-US" sz="2800" b="1" dirty="0" smtClean="0">
                <a:solidFill>
                  <a:prstClr val="black"/>
                </a:solidFill>
                <a:latin typeface="宋体" panose="02010600030101010101" pitchFamily="2" charset="-122"/>
                <a:ea typeface="宋体" panose="02010600030101010101" pitchFamily="2" charset="-122"/>
                <a:cs typeface="楷体" panose="02010609060101010101" pitchFamily="49" charset="-122"/>
                <a:sym typeface="+mn-ea"/>
              </a:rPr>
              <a:t>诗歌</a:t>
            </a:r>
            <a:r>
              <a:rPr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sym typeface="+mn-ea"/>
              </a:rPr>
              <a:t>还</a:t>
            </a:r>
            <a:r>
              <a:rPr lang="zh-CN" altLang="en-US" sz="2800" b="1" dirty="0" smtClean="0">
                <a:solidFill>
                  <a:prstClr val="black"/>
                </a:solidFill>
                <a:latin typeface="宋体" panose="02010600030101010101" pitchFamily="2" charset="-122"/>
                <a:ea typeface="宋体" panose="02010600030101010101" pitchFamily="2" charset="-122"/>
                <a:cs typeface="楷体" panose="02010609060101010101" pitchFamily="49" charset="-122"/>
                <a:sym typeface="+mn-ea"/>
              </a:rPr>
              <a:t>可以</a:t>
            </a:r>
            <a:r>
              <a:rPr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sym typeface="+mn-ea"/>
              </a:rPr>
              <a:t>作为歌曲来演唱</a:t>
            </a:r>
            <a:r>
              <a:rPr lang="zh-CN" altLang="en-US" sz="2800" b="1" dirty="0" smtClean="0">
                <a:solidFill>
                  <a:prstClr val="black"/>
                </a:solidFill>
                <a:latin typeface="宋体" panose="02010600030101010101" pitchFamily="2" charset="-122"/>
                <a:ea typeface="宋体" panose="02010600030101010101" pitchFamily="2" charset="-122"/>
                <a:cs typeface="楷体" panose="02010609060101010101" pitchFamily="49" charset="-122"/>
                <a:sym typeface="+mn-ea"/>
              </a:rPr>
              <a:t>，一起听听吧！</a:t>
            </a:r>
            <a:endParaRPr lang="zh-CN" altLang="en-US" sz="2400" b="1" dirty="0">
              <a:solidFill>
                <a:srgbClr val="C00000"/>
              </a:solidFill>
              <a:latin typeface="宋体" panose="02010600030101010101" pitchFamily="2" charset="-122"/>
              <a:ea typeface="宋体" panose="02010600030101010101" pitchFamily="2" charset="-122"/>
              <a:cs typeface="楷体" panose="02010609060101010101" pitchFamily="49" charset="-122"/>
              <a:sym typeface="+mn-ea"/>
            </a:endParaRPr>
          </a:p>
        </p:txBody>
      </p:sp>
      <p:pic>
        <p:nvPicPr>
          <p:cNvPr id="4" name="歌曲：出塞.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2734093" y="2532804"/>
            <a:ext cx="609600" cy="609600"/>
          </a:xfrm>
          <a:prstGeom prst="rect">
            <a:avLst/>
          </a:prstGeom>
        </p:spPr>
      </p:pic>
      <p:sp>
        <p:nvSpPr>
          <p:cNvPr id="5" name="文本框 15"/>
          <p:cNvSpPr txBox="1"/>
          <p:nvPr/>
        </p:nvSpPr>
        <p:spPr>
          <a:xfrm>
            <a:off x="1043608" y="195486"/>
            <a:ext cx="3456384" cy="646331"/>
          </a:xfrm>
          <a:prstGeom prst="rect">
            <a:avLst/>
          </a:prstGeom>
          <a:noFill/>
        </p:spPr>
        <p:txBody>
          <a:bodyPr wrap="square" rtlCol="0">
            <a:spAutoFit/>
          </a:bodyPr>
          <a:lstStyle/>
          <a:p>
            <a:r>
              <a:rPr kumimoji="1" lang="zh-CN" altLang="en-US" sz="3600" b="1" dirty="0">
                <a:latin typeface="+mn-ea"/>
              </a:rPr>
              <a:t>听一听，唱一唱</a:t>
            </a:r>
            <a:endParaRPr kumimoji="1" lang="zh-CN" altLang="en-US" sz="3600" b="1" dirty="0">
              <a:latin typeface="+mn-ea"/>
            </a:endParaRPr>
          </a:p>
        </p:txBody>
      </p:sp>
      <p:pic>
        <p:nvPicPr>
          <p:cNvPr id="6" name="图片 5"/>
          <p:cNvPicPr>
            <a:picLocks noChangeAspect="1"/>
          </p:cNvPicPr>
          <p:nvPr/>
        </p:nvPicPr>
        <p:blipFill>
          <a:blip r:embed="rId4"/>
          <a:stretch>
            <a:fillRect/>
          </a:stretch>
        </p:blipFill>
        <p:spPr>
          <a:xfrm>
            <a:off x="323528" y="199057"/>
            <a:ext cx="669869" cy="657657"/>
          </a:xfrm>
          <a:prstGeom prst="rect">
            <a:avLst/>
          </a:prstGeom>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3968" y="1707654"/>
            <a:ext cx="3538387" cy="266429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305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54"/>
            <a:ext cx="9144000" cy="5143245"/>
          </a:xfrm>
          <a:prstGeom prst="rect">
            <a:avLst/>
          </a:prstGeom>
        </p:spPr>
      </p:pic>
      <p:sp>
        <p:nvSpPr>
          <p:cNvPr id="2" name="文本框 3"/>
          <p:cNvSpPr txBox="1"/>
          <p:nvPr/>
        </p:nvSpPr>
        <p:spPr>
          <a:xfrm>
            <a:off x="2483768" y="831359"/>
            <a:ext cx="6048672" cy="3711785"/>
          </a:xfrm>
          <a:prstGeom prst="rect">
            <a:avLst/>
          </a:prstGeom>
          <a:noFill/>
        </p:spPr>
        <p:txBody>
          <a:bodyPr wrap="square" rtlCol="0" anchor="t">
            <a:spAutoFit/>
          </a:bodyPr>
          <a:lstStyle/>
          <a:p>
            <a:pPr>
              <a:lnSpc>
                <a:spcPct val="120000"/>
              </a:lnSpc>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sz="2800" b="1" u="sng" dirty="0">
                <a:solidFill>
                  <a:srgbClr val="0000FF"/>
                </a:solidFill>
                <a:latin typeface="楷体" panose="02010609060101010101" pitchFamily="49" charset="-122"/>
                <a:ea typeface="楷体" panose="02010609060101010101" pitchFamily="49" charset="-122"/>
                <a:cs typeface="楷体" panose="02010609060101010101" pitchFamily="49" charset="-122"/>
              </a:rPr>
              <a:t>王翰</a:t>
            </a:r>
            <a:r>
              <a:rPr sz="2800" b="1" dirty="0">
                <a:latin typeface="楷体" panose="02010609060101010101" pitchFamily="49" charset="-122"/>
                <a:ea typeface="楷体" panose="02010609060101010101" pitchFamily="49" charset="-122"/>
                <a:cs typeface="楷体" panose="02010609060101010101" pitchFamily="49" charset="-122"/>
              </a:rPr>
              <a:t>（687-726），</a:t>
            </a:r>
            <a:r>
              <a:rPr sz="2800" b="1" dirty="0" err="1">
                <a:latin typeface="楷体" panose="02010609060101010101" pitchFamily="49" charset="-122"/>
                <a:ea typeface="楷体" panose="02010609060101010101" pitchFamily="49" charset="-122"/>
                <a:cs typeface="楷体" panose="02010609060101010101" pitchFamily="49" charset="-122"/>
              </a:rPr>
              <a:t>字子羽，晋阳（今山西太原）人</a:t>
            </a:r>
            <a:r>
              <a:rPr sz="2800" b="1" dirty="0">
                <a:latin typeface="楷体" panose="02010609060101010101" pitchFamily="49" charset="-122"/>
                <a:ea typeface="楷体" panose="02010609060101010101" pitchFamily="49" charset="-122"/>
                <a:cs typeface="楷体" panose="02010609060101010101" pitchFamily="49" charset="-122"/>
              </a:rPr>
              <a:t>。</a:t>
            </a:r>
            <a:r>
              <a:rPr 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唐代</a:t>
            </a:r>
            <a:r>
              <a:rPr lang="zh-CN" sz="2800" b="1" dirty="0">
                <a:latin typeface="楷体" panose="02010609060101010101" pitchFamily="49" charset="-122"/>
                <a:ea typeface="楷体" panose="02010609060101010101" pitchFamily="49" charset="-122"/>
                <a:cs typeface="楷体" panose="02010609060101010101" pitchFamily="49" charset="-122"/>
              </a:rPr>
              <a:t>诗人。</a:t>
            </a:r>
            <a:r>
              <a:rPr sz="2800" b="1" dirty="0" err="1">
                <a:latin typeface="楷体" panose="02010609060101010101" pitchFamily="49" charset="-122"/>
                <a:ea typeface="楷体" panose="02010609060101010101" pitchFamily="49" charset="-122"/>
                <a:cs typeface="楷体" panose="02010609060101010101" pitchFamily="49" charset="-122"/>
              </a:rPr>
              <a:t>其诗题材大多吟咏沙场少年、玲珑女子以及欢歌饮宴等，表达对人生短暂的感叹和及时行乐的旷达情怀</a:t>
            </a:r>
            <a:r>
              <a:rPr sz="2800" b="1" dirty="0">
                <a:latin typeface="楷体" panose="02010609060101010101" pitchFamily="49" charset="-122"/>
                <a:ea typeface="楷体" panose="02010609060101010101" pitchFamily="49" charset="-122"/>
                <a:cs typeface="楷体" panose="02010609060101010101" pitchFamily="49" charset="-122"/>
              </a:rPr>
              <a:t>。《</a:t>
            </a:r>
            <a:r>
              <a:rPr sz="2800" b="1" dirty="0" err="1">
                <a:latin typeface="楷体" panose="02010609060101010101" pitchFamily="49" charset="-122"/>
                <a:ea typeface="楷体" panose="02010609060101010101" pitchFamily="49" charset="-122"/>
                <a:cs typeface="楷体" panose="02010609060101010101" pitchFamily="49" charset="-122"/>
              </a:rPr>
              <a:t>全唐诗》存其诗一卷，共有十四首。其中以</a:t>
            </a:r>
            <a:r>
              <a:rPr sz="2800" b="1" dirty="0" err="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sz="2800" b="1" dirty="0" err="1" smtClean="0">
                <a:solidFill>
                  <a:srgbClr val="FF0000"/>
                </a:solidFill>
                <a:latin typeface="楷体" panose="02010609060101010101" pitchFamily="49" charset="-122"/>
                <a:ea typeface="楷体" panose="02010609060101010101" pitchFamily="49" charset="-122"/>
                <a:cs typeface="楷体" panose="02010609060101010101" pitchFamily="49" charset="-122"/>
              </a:rPr>
              <a:t>凉州词》</a:t>
            </a:r>
            <a:r>
              <a:rPr sz="2800" b="1" dirty="0" err="1">
                <a:latin typeface="楷体" panose="02010609060101010101" pitchFamily="49" charset="-122"/>
                <a:ea typeface="楷体" panose="02010609060101010101" pitchFamily="49" charset="-122"/>
                <a:cs typeface="楷体" panose="02010609060101010101" pitchFamily="49" charset="-122"/>
              </a:rPr>
              <a:t>最负盛名</a:t>
            </a:r>
            <a:r>
              <a:rPr sz="2800" b="1" dirty="0">
                <a:latin typeface="楷体" panose="02010609060101010101" pitchFamily="49" charset="-122"/>
                <a:ea typeface="楷体" panose="02010609060101010101" pitchFamily="49" charset="-122"/>
                <a:cs typeface="楷体" panose="02010609060101010101" pitchFamily="49" charset="-122"/>
              </a:rPr>
              <a:t>。</a:t>
            </a:r>
            <a:endParaRPr sz="2800" b="1" dirty="0">
              <a:latin typeface="楷体" panose="02010609060101010101" pitchFamily="49" charset="-122"/>
              <a:ea typeface="楷体" panose="02010609060101010101" pitchFamily="49" charset="-122"/>
              <a:cs typeface="楷体" panose="02010609060101010101" pitchFamily="49" charset="-122"/>
            </a:endParaRPr>
          </a:p>
        </p:txBody>
      </p:sp>
      <p:pic>
        <p:nvPicPr>
          <p:cNvPr id="3" name="图片 2"/>
          <p:cNvPicPr>
            <a:picLocks noChangeAspect="1"/>
          </p:cNvPicPr>
          <p:nvPr/>
        </p:nvPicPr>
        <p:blipFill>
          <a:blip r:embed="rId2"/>
          <a:stretch>
            <a:fillRect/>
          </a:stretch>
        </p:blipFill>
        <p:spPr>
          <a:xfrm>
            <a:off x="188739" y="1059582"/>
            <a:ext cx="2223021" cy="2814047"/>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828"/>
            <a:ext cx="9165782" cy="514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48"/>
          <p:cNvSpPr txBox="1"/>
          <p:nvPr/>
        </p:nvSpPr>
        <p:spPr>
          <a:xfrm>
            <a:off x="3094171" y="1394091"/>
            <a:ext cx="2977441" cy="1177245"/>
          </a:xfrm>
          <a:prstGeom prst="rect">
            <a:avLst/>
          </a:prstGeom>
          <a:noFill/>
          <a:ln w="19050">
            <a:noFill/>
          </a:ln>
          <a:effectLst/>
        </p:spPr>
        <p:txBody>
          <a:bodyPr wrap="square" lIns="68580" tIns="34290" rIns="68580" bIns="34290" rtlCol="0">
            <a:spAutoFit/>
          </a:bodyPr>
          <a:lstStyle/>
          <a:p>
            <a:pPr defTabSz="685800"/>
            <a:r>
              <a:rPr lang="zh-CN" altLang="en-US" sz="7200" b="1" dirty="0" smtClean="0">
                <a:ln w="0"/>
                <a:latin typeface="黑体" panose="02010609060101010101" pitchFamily="49" charset="-122"/>
                <a:ea typeface="黑体" panose="02010609060101010101" pitchFamily="49" charset="-122"/>
              </a:rPr>
              <a:t>出  塞</a:t>
            </a:r>
            <a:endParaRPr lang="zh-CN" altLang="en-US" sz="7200" b="1" dirty="0">
              <a:ln w="0"/>
              <a:latin typeface="黑体" panose="02010609060101010101" pitchFamily="49" charset="-122"/>
              <a:ea typeface="黑体" panose="02010609060101010101" pitchFamily="49" charset="-122"/>
            </a:endParaRPr>
          </a:p>
        </p:txBody>
      </p:sp>
      <p:sp>
        <p:nvSpPr>
          <p:cNvPr id="2" name="文本框 1"/>
          <p:cNvSpPr txBox="1"/>
          <p:nvPr/>
        </p:nvSpPr>
        <p:spPr>
          <a:xfrm>
            <a:off x="1669273" y="2931790"/>
            <a:ext cx="5827236" cy="707886"/>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zh-CN" altLang="en-US" sz="4000" dirty="0" smtClean="0"/>
              <a:t>到关外去阻击来犯的敌人</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323528" y="882232"/>
            <a:ext cx="8604448" cy="609398"/>
          </a:xfrm>
          <a:prstGeom prst="rect">
            <a:avLst/>
          </a:prstGeom>
          <a:noFill/>
        </p:spPr>
        <p:txBody>
          <a:bodyPr wrap="square" rtlCol="0" anchor="t">
            <a:spAutoFit/>
          </a:bodyPr>
          <a:lstStyle/>
          <a:p>
            <a:pPr>
              <a:lnSpc>
                <a:spcPct val="120000"/>
              </a:lnSpc>
            </a:pPr>
            <a:r>
              <a:rPr lang="zh-CN" altLang="en-US" sz="2800" dirty="0" smtClean="0">
                <a:latin typeface="黑体" panose="02010609060101010101" pitchFamily="49" charset="-122"/>
                <a:ea typeface="黑体" panose="02010609060101010101" pitchFamily="49" charset="-122"/>
                <a:cs typeface="楷体" panose="02010609060101010101" pitchFamily="49" charset="-122"/>
              </a:rPr>
              <a:t>用</a:t>
            </a:r>
            <a:r>
              <a:rPr lang="zh-CN" altLang="en-US" sz="2800" dirty="0">
                <a:latin typeface="黑体" panose="02010609060101010101" pitchFamily="49" charset="-122"/>
                <a:ea typeface="黑体" panose="02010609060101010101" pitchFamily="49" charset="-122"/>
                <a:cs typeface="楷体" panose="02010609060101010101" pitchFamily="49" charset="-122"/>
              </a:rPr>
              <a:t>自己喜欢的方式自由读诗，把古诗读正确、读</a:t>
            </a:r>
            <a:r>
              <a:rPr lang="zh-CN" altLang="en-US" sz="2800" dirty="0" smtClean="0">
                <a:latin typeface="黑体" panose="02010609060101010101" pitchFamily="49" charset="-122"/>
                <a:ea typeface="黑体" panose="02010609060101010101" pitchFamily="49" charset="-122"/>
                <a:cs typeface="楷体" panose="02010609060101010101" pitchFamily="49" charset="-122"/>
              </a:rPr>
              <a:t>流利。</a:t>
            </a:r>
            <a:endParaRPr lang="zh-CN" altLang="en-US" sz="2800" dirty="0">
              <a:latin typeface="黑体" panose="02010609060101010101" pitchFamily="49" charset="-122"/>
              <a:ea typeface="黑体" panose="02010609060101010101" pitchFamily="49" charset="-122"/>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2895600" y="1464789"/>
            <a:ext cx="3352800" cy="35552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nvSpPr>
        <p:spPr>
          <a:xfrm>
            <a:off x="3771034" y="2919105"/>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8" name="矩形 7"/>
          <p:cNvSpPr/>
          <p:nvPr/>
        </p:nvSpPr>
        <p:spPr>
          <a:xfrm>
            <a:off x="4490202" y="2919105"/>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9" name="矩形 8"/>
          <p:cNvSpPr/>
          <p:nvPr/>
        </p:nvSpPr>
        <p:spPr>
          <a:xfrm>
            <a:off x="3779501" y="3433937"/>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0" name="矩形 9"/>
          <p:cNvSpPr/>
          <p:nvPr/>
        </p:nvSpPr>
        <p:spPr>
          <a:xfrm>
            <a:off x="4498669" y="3433937"/>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1" name="矩形 10"/>
          <p:cNvSpPr/>
          <p:nvPr/>
        </p:nvSpPr>
        <p:spPr>
          <a:xfrm>
            <a:off x="3792240" y="3959944"/>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2" name="矩形 11"/>
          <p:cNvSpPr/>
          <p:nvPr/>
        </p:nvSpPr>
        <p:spPr>
          <a:xfrm>
            <a:off x="4511408" y="3959944"/>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3" name="矩形 12"/>
          <p:cNvSpPr/>
          <p:nvPr/>
        </p:nvSpPr>
        <p:spPr>
          <a:xfrm>
            <a:off x="3788008" y="4474776"/>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4" name="矩形 13"/>
          <p:cNvSpPr/>
          <p:nvPr/>
        </p:nvSpPr>
        <p:spPr>
          <a:xfrm>
            <a:off x="4507176" y="4474776"/>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pic>
        <p:nvPicPr>
          <p:cNvPr id="15" name="图片 14"/>
          <p:cNvPicPr>
            <a:picLocks noChangeAspect="1"/>
          </p:cNvPicPr>
          <p:nvPr/>
        </p:nvPicPr>
        <p:blipFill>
          <a:blip r:embed="rId2"/>
          <a:stretch>
            <a:fillRect/>
          </a:stretch>
        </p:blipFill>
        <p:spPr>
          <a:xfrm>
            <a:off x="501921" y="142975"/>
            <a:ext cx="2269879" cy="693151"/>
          </a:xfrm>
          <a:prstGeom prst="rect">
            <a:avLst/>
          </a:prstGeom>
        </p:spPr>
      </p:pic>
      <p:sp>
        <p:nvSpPr>
          <p:cNvPr id="16" name="文本框 14">
            <a:hlinkClick r:id="rId3" action="ppaction://hlinkfile"/>
          </p:cNvPr>
          <p:cNvSpPr txBox="1"/>
          <p:nvPr/>
        </p:nvSpPr>
        <p:spPr>
          <a:xfrm>
            <a:off x="720917" y="123478"/>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初读课文</a:t>
            </a:r>
            <a:endParaRPr lang="zh-CN" altLang="en-US" sz="3600" b="1" dirty="0">
              <a:latin typeface="黑体" panose="02010609060101010101" pitchFamily="49" charset="-122"/>
              <a:ea typeface="黑体" panose="02010609060101010101" pitchFamily="49" charset="-122"/>
            </a:endParaRPr>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151445"/>
            <a:ext cx="443315" cy="551442"/>
          </a:xfrm>
          <a:prstGeom prst="rect">
            <a:avLst/>
          </a:prstGeom>
        </p:spPr>
      </p:pic>
      <p:sp>
        <p:nvSpPr>
          <p:cNvPr id="18" name="文本框 14">
            <a:hlinkClick r:id="rId5" action="ppaction://hlinkfile"/>
          </p:cNvPr>
          <p:cNvSpPr txBox="1"/>
          <p:nvPr/>
        </p:nvSpPr>
        <p:spPr>
          <a:xfrm>
            <a:off x="3239040" y="593391"/>
            <a:ext cx="1837016" cy="321534"/>
          </a:xfrm>
          <a:prstGeom prst="rect">
            <a:avLst/>
          </a:prstGeom>
          <a:noFill/>
        </p:spPr>
        <p:txBody>
          <a:bodyPr wrap="square" lIns="68580" tIns="34290" rIns="68580" bIns="34290" rtlCol="0">
            <a:spAutoFit/>
          </a:bodyPr>
          <a:lstStyle/>
          <a:p>
            <a:r>
              <a:rPr lang="zh-CN" altLang="en-US" sz="1600" b="1" dirty="0">
                <a:latin typeface="Kaiti SC" panose="02010600040101010101" pitchFamily="2" charset="-122"/>
                <a:ea typeface="Kaiti SC" panose="02010600040101010101" pitchFamily="2" charset="-122"/>
              </a:rPr>
              <a:t>点击图标，听范读</a:t>
            </a:r>
            <a:endParaRPr lang="zh-CN" altLang="en-US" sz="1600" b="1" dirty="0">
              <a:latin typeface="Kaiti SC" panose="02010600040101010101" pitchFamily="2" charset="-122"/>
              <a:ea typeface="Kaiti SC" panose="02010600040101010101" pitchFamily="2" charset="-122"/>
            </a:endParaRPr>
          </a:p>
        </p:txBody>
      </p:sp>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906040">
            <a:off x="2351964" y="2918"/>
            <a:ext cx="1059582" cy="1059582"/>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211960" y="1419622"/>
            <a:ext cx="826023" cy="623248"/>
          </a:xfrm>
          <a:prstGeom prst="rect">
            <a:avLst/>
          </a:prstGeom>
        </p:spPr>
        <p:txBody>
          <a:bodyPr wrap="square" lIns="68580" tIns="34290" rIns="68580" bIns="34290">
            <a:spAutoFit/>
          </a:bodyPr>
          <a:lstStyle/>
          <a:p>
            <a:r>
              <a:rPr lang="en-US" altLang="en-US" sz="3600" dirty="0" err="1">
                <a:latin typeface="汉语拼音" panose="020B0604020202020204" pitchFamily="34" charset="0"/>
                <a:ea typeface="微软雅黑" panose="020B0503020204020204" charset="-122"/>
                <a:cs typeface="汉语拼音" panose="020B0604020202020204" pitchFamily="34" charset="0"/>
              </a:rPr>
              <a:t>cuī</a:t>
            </a:r>
            <a:endParaRPr lang="en-US" altLang="en-US" sz="3600" dirty="0" err="1">
              <a:latin typeface="汉语拼音" panose="020B0604020202020204" pitchFamily="34" charset="0"/>
              <a:ea typeface="微软雅黑" panose="020B0503020204020204" charset="-122"/>
              <a:cs typeface="汉语拼音" panose="020B0604020202020204" pitchFamily="34" charset="0"/>
            </a:endParaRPr>
          </a:p>
        </p:txBody>
      </p:sp>
      <p:sp>
        <p:nvSpPr>
          <p:cNvPr id="9" name="矩形 8"/>
          <p:cNvSpPr/>
          <p:nvPr/>
        </p:nvSpPr>
        <p:spPr>
          <a:xfrm>
            <a:off x="6516216" y="1347614"/>
            <a:ext cx="821040" cy="623248"/>
          </a:xfrm>
          <a:prstGeom prst="rect">
            <a:avLst/>
          </a:prstGeom>
        </p:spPr>
        <p:txBody>
          <a:bodyPr wrap="square" lIns="68580" tIns="34290" rIns="68580" bIns="34290">
            <a:spAutoFit/>
          </a:bodyPr>
          <a:lstStyle/>
          <a:p>
            <a:r>
              <a:rPr lang="en-US" altLang="en-US" sz="3600" dirty="0" err="1">
                <a:latin typeface="汉语拼音" panose="020B0604020202020204" pitchFamily="34" charset="0"/>
                <a:ea typeface="微软雅黑" panose="020B0503020204020204" charset="-122"/>
                <a:cs typeface="汉语拼音" panose="020B0604020202020204" pitchFamily="34" charset="0"/>
              </a:rPr>
              <a:t>zuì</a:t>
            </a:r>
            <a:endParaRPr lang="en-US" altLang="en-US" sz="3600" dirty="0" err="1">
              <a:latin typeface="汉语拼音" panose="020B0604020202020204" pitchFamily="34" charset="0"/>
              <a:ea typeface="微软雅黑" panose="020B0503020204020204" charset="-122"/>
              <a:cs typeface="汉语拼音" panose="020B0604020202020204" pitchFamily="34" charset="0"/>
            </a:endParaRPr>
          </a:p>
        </p:txBody>
      </p:sp>
      <p:sp>
        <p:nvSpPr>
          <p:cNvPr id="10" name="文本框 64"/>
          <p:cNvSpPr txBox="1"/>
          <p:nvPr/>
        </p:nvSpPr>
        <p:spPr>
          <a:xfrm>
            <a:off x="3923928" y="1940371"/>
            <a:ext cx="999490" cy="1423467"/>
          </a:xfrm>
          <a:prstGeom prst="rect">
            <a:avLst/>
          </a:prstGeom>
          <a:noFill/>
          <a:ln w="9525">
            <a:noFill/>
          </a:ln>
        </p:spPr>
        <p:txBody>
          <a:bodyPr wrap="square" lIns="68580" tIns="34290" rIns="68580" bIns="34290">
            <a:spAutoFit/>
          </a:bodyPr>
          <a:lstStyle/>
          <a:p>
            <a:pPr eaLnBrk="1" hangingPunct="1"/>
            <a:r>
              <a:rPr lang="zh-CN" altLang="en-US" sz="8800" b="1" dirty="0">
                <a:solidFill>
                  <a:srgbClr val="FF0000"/>
                </a:solidFill>
                <a:latin typeface="楷体" panose="02010609060101010101" pitchFamily="49" charset="-122"/>
                <a:ea typeface="楷体" panose="02010609060101010101" pitchFamily="49" charset="-122"/>
              </a:rPr>
              <a:t>催</a:t>
            </a:r>
            <a:endParaRPr lang="zh-CN" altLang="en-US" sz="8800" b="1" dirty="0">
              <a:solidFill>
                <a:srgbClr val="FF0000"/>
              </a:solidFill>
              <a:latin typeface="楷体" panose="02010609060101010101" pitchFamily="49" charset="-122"/>
              <a:ea typeface="楷体" panose="02010609060101010101" pitchFamily="49" charset="-122"/>
            </a:endParaRPr>
          </a:p>
        </p:txBody>
      </p:sp>
      <p:sp>
        <p:nvSpPr>
          <p:cNvPr id="11" name="文本框 64"/>
          <p:cNvSpPr txBox="1"/>
          <p:nvPr/>
        </p:nvSpPr>
        <p:spPr>
          <a:xfrm>
            <a:off x="6300192" y="1995686"/>
            <a:ext cx="944245" cy="1423467"/>
          </a:xfrm>
          <a:prstGeom prst="rect">
            <a:avLst/>
          </a:prstGeom>
          <a:noFill/>
          <a:ln w="9525">
            <a:noFill/>
          </a:ln>
        </p:spPr>
        <p:txBody>
          <a:bodyPr wrap="square" lIns="68580" tIns="34290" rIns="68580" bIns="34290">
            <a:spAutoFit/>
          </a:bodyPr>
          <a:lstStyle/>
          <a:p>
            <a:pPr eaLnBrk="1" hangingPunct="1"/>
            <a:r>
              <a:rPr lang="zh-CN" altLang="en-US" sz="8800" b="1" dirty="0">
                <a:solidFill>
                  <a:srgbClr val="FF0000"/>
                </a:solidFill>
                <a:latin typeface="楷体" panose="02010609060101010101" pitchFamily="49" charset="-122"/>
                <a:ea typeface="楷体" panose="02010609060101010101" pitchFamily="49" charset="-122"/>
              </a:rPr>
              <a:t>醉</a:t>
            </a:r>
            <a:endParaRPr lang="zh-CN" altLang="en-US" sz="8800" b="1" dirty="0">
              <a:solidFill>
                <a:srgbClr val="FF0000"/>
              </a:solidFill>
              <a:latin typeface="楷体" panose="02010609060101010101" pitchFamily="49" charset="-122"/>
              <a:ea typeface="楷体" panose="02010609060101010101" pitchFamily="49" charset="-122"/>
            </a:endParaRPr>
          </a:p>
        </p:txBody>
      </p:sp>
      <p:grpSp>
        <p:nvGrpSpPr>
          <p:cNvPr id="12" name="组合 7"/>
          <p:cNvGrpSpPr/>
          <p:nvPr/>
        </p:nvGrpSpPr>
        <p:grpSpPr>
          <a:xfrm>
            <a:off x="6228184" y="2012380"/>
            <a:ext cx="1357033" cy="1404766"/>
            <a:chOff x="2437" y="2032"/>
            <a:chExt cx="1245" cy="1265"/>
          </a:xfrm>
        </p:grpSpPr>
        <p:sp>
          <p:nvSpPr>
            <p:cNvPr id="13"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4" name="直接连接符 4"/>
            <p:cNvCxnSpPr/>
            <p:nvPr/>
          </p:nvCxnSpPr>
          <p:spPr>
            <a:xfrm>
              <a:off x="2437" y="2655"/>
              <a:ext cx="1245" cy="0"/>
            </a:xfrm>
            <a:prstGeom prst="line">
              <a:avLst/>
            </a:prstGeom>
            <a:ln w="12700" cap="flat" cmpd="sng">
              <a:solidFill>
                <a:schemeClr val="tx1"/>
              </a:solidFill>
              <a:prstDash val="dash"/>
              <a:headEnd type="none" w="med" len="med"/>
              <a:tailEnd type="none" w="med" len="med"/>
            </a:ln>
          </p:spPr>
        </p:cxnSp>
        <p:cxnSp>
          <p:nvCxnSpPr>
            <p:cNvPr id="15"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6" name="组合 7"/>
          <p:cNvGrpSpPr/>
          <p:nvPr/>
        </p:nvGrpSpPr>
        <p:grpSpPr>
          <a:xfrm>
            <a:off x="3905638" y="2054579"/>
            <a:ext cx="1314434" cy="1355098"/>
            <a:chOff x="2437" y="2032"/>
            <a:chExt cx="1244" cy="1264"/>
          </a:xfrm>
        </p:grpSpPr>
        <p:sp>
          <p:nvSpPr>
            <p:cNvPr id="17"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8"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9"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20" name="文本框 64"/>
          <p:cNvSpPr txBox="1"/>
          <p:nvPr/>
        </p:nvSpPr>
        <p:spPr>
          <a:xfrm>
            <a:off x="1547664" y="2012379"/>
            <a:ext cx="999490" cy="1423467"/>
          </a:xfrm>
          <a:prstGeom prst="rect">
            <a:avLst/>
          </a:prstGeom>
          <a:noFill/>
          <a:ln w="9525">
            <a:noFill/>
          </a:ln>
        </p:spPr>
        <p:txBody>
          <a:bodyPr wrap="square" lIns="68580" tIns="34290" rIns="68580" bIns="34290">
            <a:spAutoFit/>
          </a:bodyPr>
          <a:lstStyle/>
          <a:p>
            <a:pPr eaLnBrk="1" hangingPunct="1"/>
            <a:r>
              <a:rPr lang="zh-CN" altLang="en-US" sz="8800" b="1" dirty="0">
                <a:solidFill>
                  <a:srgbClr val="FF0000"/>
                </a:solidFill>
                <a:latin typeface="楷体" panose="02010609060101010101" pitchFamily="49" charset="-122"/>
                <a:ea typeface="楷体" panose="02010609060101010101" pitchFamily="49" charset="-122"/>
              </a:rPr>
              <a:t>词</a:t>
            </a:r>
            <a:endParaRPr lang="zh-CN" altLang="en-US" sz="8800" b="1" dirty="0">
              <a:solidFill>
                <a:srgbClr val="FF0000"/>
              </a:solidFill>
              <a:latin typeface="楷体" panose="02010609060101010101" pitchFamily="49" charset="-122"/>
              <a:ea typeface="楷体" panose="02010609060101010101" pitchFamily="49" charset="-122"/>
            </a:endParaRPr>
          </a:p>
        </p:txBody>
      </p:sp>
      <p:grpSp>
        <p:nvGrpSpPr>
          <p:cNvPr id="21" name="组合 7"/>
          <p:cNvGrpSpPr/>
          <p:nvPr/>
        </p:nvGrpSpPr>
        <p:grpSpPr>
          <a:xfrm>
            <a:off x="1547664" y="2067694"/>
            <a:ext cx="1296144" cy="1351923"/>
            <a:chOff x="2437" y="2032"/>
            <a:chExt cx="1244" cy="1264"/>
          </a:xfrm>
        </p:grpSpPr>
        <p:sp>
          <p:nvSpPr>
            <p:cNvPr id="2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25" name="矩形 24"/>
          <p:cNvSpPr/>
          <p:nvPr/>
        </p:nvSpPr>
        <p:spPr>
          <a:xfrm>
            <a:off x="1907704" y="1395077"/>
            <a:ext cx="1246505" cy="623248"/>
          </a:xfrm>
          <a:prstGeom prst="rect">
            <a:avLst/>
          </a:prstGeom>
        </p:spPr>
        <p:txBody>
          <a:bodyPr wrap="square" lIns="68580" tIns="34290" rIns="68580" bIns="34290">
            <a:spAutoFit/>
          </a:bodyPr>
          <a:lstStyle/>
          <a:p>
            <a:r>
              <a:rPr lang="en-US" altLang="en-US" sz="3600" dirty="0" err="1">
                <a:latin typeface="汉语拼音" panose="020B0604020202020204" pitchFamily="34" charset="0"/>
                <a:ea typeface="微软雅黑" panose="020B0503020204020204" charset="-122"/>
                <a:cs typeface="汉语拼音" panose="020B0604020202020204" pitchFamily="34" charset="0"/>
              </a:rPr>
              <a:t>cí</a:t>
            </a:r>
            <a:endParaRPr lang="en-US" altLang="en-US" sz="3600" dirty="0" err="1">
              <a:latin typeface="汉语拼音" panose="020B0604020202020204" pitchFamily="34" charset="0"/>
              <a:ea typeface="微软雅黑" panose="020B0503020204020204" charset="-122"/>
              <a:cs typeface="汉语拼音" panose="020B0604020202020204" pitchFamily="34" charset="0"/>
            </a:endParaRPr>
          </a:p>
        </p:txBody>
      </p:sp>
      <p:sp>
        <p:nvSpPr>
          <p:cNvPr id="29" name="文本框 15"/>
          <p:cNvSpPr txBox="1"/>
          <p:nvPr/>
        </p:nvSpPr>
        <p:spPr>
          <a:xfrm>
            <a:off x="683568" y="311807"/>
            <a:ext cx="1584176" cy="646331"/>
          </a:xfrm>
          <a:prstGeom prst="rect">
            <a:avLst/>
          </a:prstGeom>
          <a:noFill/>
        </p:spPr>
        <p:txBody>
          <a:bodyPr wrap="square" rtlCol="0">
            <a:spAutoFit/>
          </a:bodyPr>
          <a:lstStyle/>
          <a:p>
            <a:r>
              <a:rPr kumimoji="1" lang="zh-CN" altLang="en-US" sz="3600" b="1" dirty="0">
                <a:latin typeface="+mn-ea"/>
              </a:rPr>
              <a:t>学写字</a:t>
            </a:r>
            <a:endParaRPr kumimoji="1" lang="zh-CN" altLang="en-US" sz="3600" b="1" dirty="0">
              <a:latin typeface="+mn-ea"/>
            </a:endParaRPr>
          </a:p>
        </p:txBody>
      </p:sp>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28" y="311807"/>
            <a:ext cx="864096" cy="819783"/>
          </a:xfrm>
          <a:prstGeom prst="rect">
            <a:avLst/>
          </a:prstGeom>
        </p:spPr>
      </p:pic>
      <p:pic>
        <p:nvPicPr>
          <p:cNvPr id="31" name="Picture 2" descr="C:\Users\zhangye\Desktop\点击.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9314" y="3438086"/>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zhangye\Desktop\点击.png">
            <a:hlinkClick r:id="rId4"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32645" y="3417145"/>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C:\Users\zhangye\Desktop\点击.png">
            <a:hlinkClick r:id="rId5"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8567" y="3409274"/>
            <a:ext cx="495721" cy="49612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拼音开关"/>
          <p:cNvGrpSpPr/>
          <p:nvPr/>
        </p:nvGrpSpPr>
        <p:grpSpPr>
          <a:xfrm>
            <a:off x="6308745" y="411510"/>
            <a:ext cx="1276472" cy="576064"/>
            <a:chOff x="7236296" y="555526"/>
            <a:chExt cx="1276472" cy="576064"/>
          </a:xfrm>
        </p:grpSpPr>
        <p:sp>
          <p:nvSpPr>
            <p:cNvPr id="27" name="椭圆 26"/>
            <p:cNvSpPr/>
            <p:nvPr/>
          </p:nvSpPr>
          <p:spPr>
            <a:xfrm>
              <a:off x="7236296" y="555526"/>
              <a:ext cx="1276472" cy="576064"/>
            </a:xfrm>
            <a:prstGeom prst="ellipse">
              <a:avLst/>
            </a:prstGeom>
            <a:solidFill>
              <a:srgbClr val="02B3C5"/>
            </a:solidFill>
            <a:ln w="25400" cap="flat" cmpd="sng" algn="ctr">
              <a:noFill/>
              <a:prstDash val="solid"/>
            </a:ln>
            <a:effectLst/>
            <a:scene3d>
              <a:camera prst="orthographicFront"/>
              <a:lightRig rig="threePt" dir="t"/>
            </a:scene3d>
            <a:sp3d>
              <a:bevelT/>
            </a:sp3d>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Times New Roman" panose="02020603050405020304"/>
                <a:ea typeface="微软雅黑" panose="020B0503020204020204" charset="-122"/>
              </a:endParaRPr>
            </a:p>
          </p:txBody>
        </p:sp>
        <p:sp>
          <p:nvSpPr>
            <p:cNvPr id="28" name="椭圆 27"/>
            <p:cNvSpPr/>
            <p:nvPr/>
          </p:nvSpPr>
          <p:spPr>
            <a:xfrm>
              <a:off x="7402251" y="647771"/>
              <a:ext cx="904222" cy="391574"/>
            </a:xfrm>
            <a:prstGeom prst="ellipse">
              <a:avLst/>
            </a:prstGeom>
            <a:solidFill>
              <a:srgbClr val="0070C0"/>
            </a:solidFill>
            <a:ln w="25400" cap="flat" cmpd="sng" algn="ctr">
              <a:noFill/>
              <a:prstDash val="solid"/>
            </a:ln>
            <a:effectLst/>
            <a:scene3d>
              <a:camera prst="orthographicFront"/>
              <a:lightRig rig="threePt" dir="t"/>
            </a:scene3d>
            <a:sp3d>
              <a:bevelT/>
            </a:sp3d>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Times New Roman" panose="02020603050405020304"/>
                <a:ea typeface="微软雅黑" panose="020B0503020204020204" charset="-122"/>
              </a:endParaRPr>
            </a:p>
          </p:txBody>
        </p:sp>
        <p:sp>
          <p:nvSpPr>
            <p:cNvPr id="34" name="TextBox 33"/>
            <p:cNvSpPr txBox="1"/>
            <p:nvPr/>
          </p:nvSpPr>
          <p:spPr>
            <a:xfrm>
              <a:off x="7402251" y="689669"/>
              <a:ext cx="1110517" cy="307777"/>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latin typeface="Times New Roman" panose="02020603050405020304"/>
                  <a:ea typeface="微软雅黑" panose="020B0503020204020204" charset="-122"/>
                </a:rPr>
                <a:t>拼音开关</a:t>
              </a:r>
              <a:endParaRPr kumimoji="0" lang="zh-CN" altLang="en-US" sz="1400" b="1" i="0" u="none" strike="noStrike" kern="0" cap="none" spc="0" normalizeH="0" baseline="0" noProof="0" dirty="0" smtClean="0">
                <a:ln>
                  <a:noFill/>
                </a:ln>
                <a:solidFill>
                  <a:prstClr val="white"/>
                </a:solidFill>
                <a:effectLst/>
                <a:uLnTx/>
                <a:uFillTx/>
                <a:latin typeface="Times New Roman" panose="02020603050405020304"/>
                <a:ea typeface="微软雅黑" panose="020B0503020204020204" charset="-122"/>
              </a:endParaRPr>
            </a:p>
          </p:txBody>
        </p: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8" grpId="0"/>
      <p:bldP spid="8" grpId="1"/>
      <p:bldP spid="9" grpId="0"/>
      <p:bldP spid="9" grpId="1"/>
      <p:bldP spid="25" grpId="0"/>
      <p:bldP spid="2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1763688" y="771550"/>
            <a:ext cx="1133178" cy="684803"/>
          </a:xfrm>
          <a:prstGeom prst="rect">
            <a:avLst/>
          </a:prstGeom>
        </p:spPr>
        <p:txBody>
          <a:bodyPr wrap="square" lIns="68580" tIns="34290" rIns="68580" bIns="34290">
            <a:spAutoFit/>
          </a:bodyPr>
          <a:lstStyle/>
          <a:p>
            <a:r>
              <a:rPr lang="en-US" altLang="en-US" sz="4000" dirty="0" err="1">
                <a:latin typeface="汉语拼音" panose="020B0604020202020204" pitchFamily="34" charset="0"/>
                <a:ea typeface="微软雅黑" panose="020B0503020204020204" charset="-122"/>
                <a:cs typeface="汉语拼音" panose="020B0604020202020204" pitchFamily="34" charset="0"/>
              </a:rPr>
              <a:t>cuī</a:t>
            </a:r>
            <a:endParaRPr lang="en-US" altLang="en-US" sz="4000" dirty="0" err="1">
              <a:latin typeface="汉语拼音" panose="020B0604020202020204" pitchFamily="34" charset="0"/>
              <a:ea typeface="微软雅黑" panose="020B0503020204020204" charset="-122"/>
              <a:cs typeface="汉语拼音" panose="020B0604020202020204" pitchFamily="34" charset="0"/>
            </a:endParaRPr>
          </a:p>
        </p:txBody>
      </p:sp>
      <p:sp>
        <p:nvSpPr>
          <p:cNvPr id="42" name="矩形 41"/>
          <p:cNvSpPr/>
          <p:nvPr/>
        </p:nvSpPr>
        <p:spPr>
          <a:xfrm>
            <a:off x="416523" y="3891701"/>
            <a:ext cx="3651421" cy="1200329"/>
          </a:xfrm>
          <a:prstGeom prst="rect">
            <a:avLst/>
          </a:prstGeom>
          <a:solidFill>
            <a:srgbClr val="0070C0"/>
          </a:solidFill>
          <a:ln>
            <a:solidFill>
              <a:schemeClr val="bg1"/>
            </a:solidFill>
          </a:ln>
        </p:spPr>
        <p:txBody>
          <a:bodyPr wrap="square">
            <a:spAutoFit/>
          </a:bodyPr>
          <a:lstStyle/>
          <a:p>
            <a:r>
              <a:rPr lang="zh-CN" altLang="en-US" sz="2400" b="1" dirty="0" smtClean="0">
                <a:solidFill>
                  <a:schemeClr val="bg1"/>
                </a:solidFill>
                <a:latin typeface="楷体" panose="02010609060101010101" pitchFamily="49" charset="-122"/>
                <a:ea typeface="楷体" panose="02010609060101010101" pitchFamily="49" charset="-122"/>
              </a:rPr>
              <a:t>单人旁的竖在竖中线上。右</a:t>
            </a:r>
            <a:r>
              <a:rPr lang="zh-CN" altLang="en-US" sz="2400" b="1" dirty="0">
                <a:solidFill>
                  <a:schemeClr val="bg1"/>
                </a:solidFill>
                <a:latin typeface="楷体" panose="02010609060101010101" pitchFamily="49" charset="-122"/>
                <a:ea typeface="楷体" panose="02010609060101010101" pitchFamily="49" charset="-122"/>
              </a:rPr>
              <a:t>下</a:t>
            </a:r>
            <a:r>
              <a:rPr lang="zh-CN" altLang="en-US" sz="2400" b="1" dirty="0" smtClean="0">
                <a:solidFill>
                  <a:schemeClr val="bg1"/>
                </a:solidFill>
                <a:latin typeface="楷体" panose="02010609060101010101" pitchFamily="49" charset="-122"/>
                <a:ea typeface="楷体" panose="02010609060101010101" pitchFamily="49" charset="-122"/>
              </a:rPr>
              <a:t>四个横画长短不一，第四横最长。</a:t>
            </a:r>
            <a:endParaRPr lang="zh-CN" altLang="en-US" sz="2400" b="1" dirty="0">
              <a:solidFill>
                <a:schemeClr val="bg1"/>
              </a:solidFill>
              <a:latin typeface="楷体" panose="02010609060101010101" pitchFamily="49" charset="-122"/>
              <a:ea typeface="楷体" panose="02010609060101010101" pitchFamily="49" charset="-122"/>
            </a:endParaRPr>
          </a:p>
        </p:txBody>
      </p:sp>
      <p:sp>
        <p:nvSpPr>
          <p:cNvPr id="48" name="矩形 47"/>
          <p:cNvSpPr/>
          <p:nvPr/>
        </p:nvSpPr>
        <p:spPr>
          <a:xfrm>
            <a:off x="6075552" y="843558"/>
            <a:ext cx="910827" cy="707886"/>
          </a:xfrm>
          <a:prstGeom prst="rect">
            <a:avLst/>
          </a:prstGeom>
        </p:spPr>
        <p:txBody>
          <a:bodyPr wrap="none">
            <a:spAutoFit/>
          </a:bodyPr>
          <a:lstStyle/>
          <a:p>
            <a:r>
              <a:rPr lang="en-US" altLang="zh-CN" sz="4000" dirty="0" err="1" smtClean="0">
                <a:solidFill>
                  <a:prstClr val="black"/>
                </a:solidFill>
                <a:latin typeface="汉语拼音" panose="020B0604020202020204" pitchFamily="34" charset="0"/>
                <a:ea typeface="黑体" panose="02010609060101010101" pitchFamily="49" charset="-122"/>
                <a:cs typeface="汉语拼音" panose="020B0604020202020204" pitchFamily="34" charset="0"/>
              </a:rPr>
              <a:t>zuì</a:t>
            </a:r>
            <a:endParaRPr lang="zh-CN" altLang="en-US" sz="4000" dirty="0">
              <a:latin typeface="汉语拼音" panose="020B0604020202020204" pitchFamily="34" charset="0"/>
              <a:cs typeface="汉语拼音" panose="020B0604020202020204" pitchFamily="34" charset="0"/>
            </a:endParaRPr>
          </a:p>
        </p:txBody>
      </p:sp>
      <p:sp>
        <p:nvSpPr>
          <p:cNvPr id="49" name="矩形 48"/>
          <p:cNvSpPr/>
          <p:nvPr/>
        </p:nvSpPr>
        <p:spPr>
          <a:xfrm>
            <a:off x="4788023" y="3891701"/>
            <a:ext cx="3744417" cy="1200329"/>
          </a:xfrm>
          <a:prstGeom prst="rect">
            <a:avLst/>
          </a:prstGeom>
          <a:solidFill>
            <a:srgbClr val="0070C0"/>
          </a:solidFill>
        </p:spPr>
        <p:txBody>
          <a:bodyPr wrap="square">
            <a:spAutoFit/>
          </a:bodyPr>
          <a:lstStyle/>
          <a:p>
            <a:r>
              <a:rPr lang="zh-CN" altLang="en-US" sz="2400" b="1" dirty="0" smtClean="0">
                <a:solidFill>
                  <a:schemeClr val="bg1"/>
                </a:solidFill>
                <a:latin typeface="楷体" panose="02010609060101010101" pitchFamily="49" charset="-122"/>
                <a:ea typeface="楷体" panose="02010609060101010101" pitchFamily="49" charset="-122"/>
              </a:rPr>
              <a:t>笔画</a:t>
            </a:r>
            <a:r>
              <a:rPr lang="zh-CN" altLang="en-US" sz="2400" b="1" dirty="0">
                <a:solidFill>
                  <a:schemeClr val="bg1"/>
                </a:solidFill>
                <a:latin typeface="楷体" panose="02010609060101010101" pitchFamily="49" charset="-122"/>
                <a:ea typeface="楷体" panose="02010609060101010101" pitchFamily="49" charset="-122"/>
              </a:rPr>
              <a:t>较多</a:t>
            </a:r>
            <a:r>
              <a:rPr lang="zh-CN" altLang="en-US" sz="2400" b="1" dirty="0" smtClean="0">
                <a:solidFill>
                  <a:schemeClr val="bg1"/>
                </a:solidFill>
                <a:latin typeface="楷体" panose="02010609060101010101" pitchFamily="49" charset="-122"/>
                <a:ea typeface="楷体" panose="02010609060101010101" pitchFamily="49" charset="-122"/>
              </a:rPr>
              <a:t>，写紧凑。“酉”瘦长，不要漏写里面的横；“卒”</a:t>
            </a:r>
            <a:r>
              <a:rPr lang="zh-CN" altLang="en-US" sz="2400" b="1" dirty="0">
                <a:solidFill>
                  <a:schemeClr val="bg1"/>
                </a:solidFill>
                <a:latin typeface="楷体" panose="02010609060101010101" pitchFamily="49" charset="-122"/>
                <a:ea typeface="楷体" panose="02010609060101010101" pitchFamily="49" charset="-122"/>
              </a:rPr>
              <a:t>的</a:t>
            </a:r>
            <a:r>
              <a:rPr lang="zh-CN" altLang="en-US" sz="2400" b="1" dirty="0" smtClean="0">
                <a:solidFill>
                  <a:schemeClr val="bg1"/>
                </a:solidFill>
                <a:latin typeface="楷体" panose="02010609060101010101" pitchFamily="49" charset="-122"/>
                <a:ea typeface="楷体" panose="02010609060101010101" pitchFamily="49" charset="-122"/>
              </a:rPr>
              <a:t>下部竖</a:t>
            </a:r>
            <a:r>
              <a:rPr lang="zh-CN" altLang="en-US" sz="2400" b="1" dirty="0">
                <a:solidFill>
                  <a:schemeClr val="bg1"/>
                </a:solidFill>
                <a:latin typeface="楷体" panose="02010609060101010101" pitchFamily="49" charset="-122"/>
                <a:ea typeface="楷体" panose="02010609060101010101" pitchFamily="49" charset="-122"/>
              </a:rPr>
              <a:t>要出头。</a:t>
            </a:r>
            <a:endParaRPr lang="zh-CN" altLang="en-US" sz="2400" b="1" dirty="0">
              <a:solidFill>
                <a:schemeClr val="bg1"/>
              </a:solidFill>
              <a:latin typeface="楷体" panose="02010609060101010101" pitchFamily="49" charset="-122"/>
              <a:ea typeface="楷体" panose="02010609060101010101" pitchFamily="49" charset="-122"/>
            </a:endParaRPr>
          </a:p>
        </p:txBody>
      </p:sp>
      <p:sp>
        <p:nvSpPr>
          <p:cNvPr id="50" name="文本框 15"/>
          <p:cNvSpPr txBox="1"/>
          <p:nvPr/>
        </p:nvSpPr>
        <p:spPr>
          <a:xfrm>
            <a:off x="2699792" y="197227"/>
            <a:ext cx="3975051" cy="646331"/>
          </a:xfrm>
          <a:prstGeom prst="rect">
            <a:avLst/>
          </a:prstGeom>
          <a:noFill/>
        </p:spPr>
        <p:txBody>
          <a:bodyPr wrap="square" rtlCol="0">
            <a:spAutoFit/>
          </a:bodyPr>
          <a:lstStyle/>
          <a:p>
            <a:r>
              <a:rPr kumimoji="1" lang="zh-CN" altLang="en-US" sz="3600" b="1" dirty="0" smtClean="0">
                <a:solidFill>
                  <a:srgbClr val="0000FF"/>
                </a:solidFill>
                <a:latin typeface="+mn-ea"/>
              </a:rPr>
              <a:t>重难点字书写指导</a:t>
            </a:r>
            <a:endParaRPr kumimoji="1" lang="zh-CN" altLang="en-US" sz="3600" b="1" dirty="0">
              <a:solidFill>
                <a:srgbClr val="0000FF"/>
              </a:solidFill>
              <a:latin typeface="+mn-ea"/>
            </a:endParaRPr>
          </a:p>
        </p:txBody>
      </p:sp>
      <p:grpSp>
        <p:nvGrpSpPr>
          <p:cNvPr id="17" name="组合 16"/>
          <p:cNvGrpSpPr/>
          <p:nvPr/>
        </p:nvGrpSpPr>
        <p:grpSpPr>
          <a:xfrm>
            <a:off x="1117441" y="1541225"/>
            <a:ext cx="2318547" cy="2326669"/>
            <a:chOff x="5534807" y="1672548"/>
            <a:chExt cx="2318547" cy="2326669"/>
          </a:xfrm>
        </p:grpSpPr>
        <p:sp>
          <p:nvSpPr>
            <p:cNvPr id="18" name="矩形 17"/>
            <p:cNvSpPr>
              <a:spLocks noChangeAspect="1"/>
            </p:cNvSpPr>
            <p:nvPr>
              <p:custDataLst>
                <p:tags r:id="rId1"/>
              </p:custDataLst>
            </p:nvPr>
          </p:nvSpPr>
          <p:spPr>
            <a:xfrm>
              <a:off x="5534807" y="1672548"/>
              <a:ext cx="2304000" cy="2304000"/>
            </a:xfrm>
            <a:prstGeom prst="rect">
              <a:avLst/>
            </a:prstGeom>
            <a:solidFill>
              <a:srgbClr val="FFFFFF"/>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custDataLst>
                <p:tags r:id="rId2"/>
              </p:custDataLst>
            </p:nvPr>
          </p:nvCxnSpPr>
          <p:spPr>
            <a:xfrm>
              <a:off x="5549354" y="2824548"/>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3"/>
              </p:custDataLst>
            </p:nvPr>
          </p:nvCxnSpPr>
          <p:spPr>
            <a:xfrm rot="5400000">
              <a:off x="5508232" y="2847217"/>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337084" y="1781442"/>
            <a:ext cx="1879261" cy="1846234"/>
            <a:chOff x="5691188" y="796925"/>
            <a:chExt cx="903287" cy="887412"/>
          </a:xfrm>
        </p:grpSpPr>
        <p:sp>
          <p:nvSpPr>
            <p:cNvPr id="24" name="Freeform 54"/>
            <p:cNvSpPr/>
            <p:nvPr/>
          </p:nvSpPr>
          <p:spPr bwMode="auto">
            <a:xfrm>
              <a:off x="5868988" y="1036638"/>
              <a:ext cx="79375" cy="579437"/>
            </a:xfrm>
            <a:custGeom>
              <a:avLst/>
              <a:gdLst>
                <a:gd name="T0" fmla="*/ 12 w 50"/>
                <a:gd name="T1" fmla="*/ 3 h 365"/>
                <a:gd name="T2" fmla="*/ 22 w 50"/>
                <a:gd name="T3" fmla="*/ 11 h 365"/>
                <a:gd name="T4" fmla="*/ 30 w 50"/>
                <a:gd name="T5" fmla="*/ 17 h 365"/>
                <a:gd name="T6" fmla="*/ 37 w 50"/>
                <a:gd name="T7" fmla="*/ 24 h 365"/>
                <a:gd name="T8" fmla="*/ 43 w 50"/>
                <a:gd name="T9" fmla="*/ 28 h 365"/>
                <a:gd name="T10" fmla="*/ 46 w 50"/>
                <a:gd name="T11" fmla="*/ 33 h 365"/>
                <a:gd name="T12" fmla="*/ 49 w 50"/>
                <a:gd name="T13" fmla="*/ 36 h 365"/>
                <a:gd name="T14" fmla="*/ 50 w 50"/>
                <a:gd name="T15" fmla="*/ 39 h 365"/>
                <a:gd name="T16" fmla="*/ 49 w 50"/>
                <a:gd name="T17" fmla="*/ 46 h 365"/>
                <a:gd name="T18" fmla="*/ 48 w 50"/>
                <a:gd name="T19" fmla="*/ 60 h 365"/>
                <a:gd name="T20" fmla="*/ 47 w 50"/>
                <a:gd name="T21" fmla="*/ 74 h 365"/>
                <a:gd name="T22" fmla="*/ 46 w 50"/>
                <a:gd name="T23" fmla="*/ 86 h 365"/>
                <a:gd name="T24" fmla="*/ 46 w 50"/>
                <a:gd name="T25" fmla="*/ 100 h 365"/>
                <a:gd name="T26" fmla="*/ 46 w 50"/>
                <a:gd name="T27" fmla="*/ 115 h 365"/>
                <a:gd name="T28" fmla="*/ 45 w 50"/>
                <a:gd name="T29" fmla="*/ 130 h 365"/>
                <a:gd name="T30" fmla="*/ 44 w 50"/>
                <a:gd name="T31" fmla="*/ 142 h 365"/>
                <a:gd name="T32" fmla="*/ 44 w 50"/>
                <a:gd name="T33" fmla="*/ 155 h 365"/>
                <a:gd name="T34" fmla="*/ 43 w 50"/>
                <a:gd name="T35" fmla="*/ 170 h 365"/>
                <a:gd name="T36" fmla="*/ 42 w 50"/>
                <a:gd name="T37" fmla="*/ 187 h 365"/>
                <a:gd name="T38" fmla="*/ 41 w 50"/>
                <a:gd name="T39" fmla="*/ 206 h 365"/>
                <a:gd name="T40" fmla="*/ 40 w 50"/>
                <a:gd name="T41" fmla="*/ 228 h 365"/>
                <a:gd name="T42" fmla="*/ 40 w 50"/>
                <a:gd name="T43" fmla="*/ 251 h 365"/>
                <a:gd name="T44" fmla="*/ 38 w 50"/>
                <a:gd name="T45" fmla="*/ 276 h 365"/>
                <a:gd name="T46" fmla="*/ 37 w 50"/>
                <a:gd name="T47" fmla="*/ 299 h 365"/>
                <a:gd name="T48" fmla="*/ 36 w 50"/>
                <a:gd name="T49" fmla="*/ 317 h 365"/>
                <a:gd name="T50" fmla="*/ 35 w 50"/>
                <a:gd name="T51" fmla="*/ 333 h 365"/>
                <a:gd name="T52" fmla="*/ 34 w 50"/>
                <a:gd name="T53" fmla="*/ 345 h 365"/>
                <a:gd name="T54" fmla="*/ 34 w 50"/>
                <a:gd name="T55" fmla="*/ 355 h 365"/>
                <a:gd name="T56" fmla="*/ 33 w 50"/>
                <a:gd name="T57" fmla="*/ 362 h 365"/>
                <a:gd name="T58" fmla="*/ 32 w 50"/>
                <a:gd name="T59" fmla="*/ 364 h 365"/>
                <a:gd name="T60" fmla="*/ 31 w 50"/>
                <a:gd name="T61" fmla="*/ 365 h 365"/>
                <a:gd name="T62" fmla="*/ 26 w 50"/>
                <a:gd name="T63" fmla="*/ 363 h 365"/>
                <a:gd name="T64" fmla="*/ 22 w 50"/>
                <a:gd name="T65" fmla="*/ 360 h 365"/>
                <a:gd name="T66" fmla="*/ 18 w 50"/>
                <a:gd name="T67" fmla="*/ 355 h 365"/>
                <a:gd name="T68" fmla="*/ 11 w 50"/>
                <a:gd name="T69" fmla="*/ 350 h 365"/>
                <a:gd name="T70" fmla="*/ 6 w 50"/>
                <a:gd name="T71" fmla="*/ 342 h 365"/>
                <a:gd name="T72" fmla="*/ 2 w 50"/>
                <a:gd name="T73" fmla="*/ 335 h 365"/>
                <a:gd name="T74" fmla="*/ 0 w 50"/>
                <a:gd name="T75" fmla="*/ 327 h 365"/>
                <a:gd name="T76" fmla="*/ 0 w 50"/>
                <a:gd name="T77" fmla="*/ 320 h 365"/>
                <a:gd name="T78" fmla="*/ 0 w 50"/>
                <a:gd name="T79" fmla="*/ 315 h 365"/>
                <a:gd name="T80" fmla="*/ 1 w 50"/>
                <a:gd name="T81" fmla="*/ 308 h 365"/>
                <a:gd name="T82" fmla="*/ 2 w 50"/>
                <a:gd name="T83" fmla="*/ 300 h 365"/>
                <a:gd name="T84" fmla="*/ 4 w 50"/>
                <a:gd name="T85" fmla="*/ 289 h 365"/>
                <a:gd name="T86" fmla="*/ 5 w 50"/>
                <a:gd name="T87" fmla="*/ 277 h 365"/>
                <a:gd name="T88" fmla="*/ 7 w 50"/>
                <a:gd name="T89" fmla="*/ 263 h 365"/>
                <a:gd name="T90" fmla="*/ 9 w 50"/>
                <a:gd name="T91" fmla="*/ 246 h 365"/>
                <a:gd name="T92" fmla="*/ 11 w 50"/>
                <a:gd name="T93" fmla="*/ 221 h 365"/>
                <a:gd name="T94" fmla="*/ 14 w 50"/>
                <a:gd name="T95" fmla="*/ 190 h 365"/>
                <a:gd name="T96" fmla="*/ 16 w 50"/>
                <a:gd name="T97" fmla="*/ 159 h 365"/>
                <a:gd name="T98" fmla="*/ 17 w 50"/>
                <a:gd name="T99" fmla="*/ 131 h 365"/>
                <a:gd name="T100" fmla="*/ 17 w 50"/>
                <a:gd name="T101" fmla="*/ 105 h 365"/>
                <a:gd name="T102" fmla="*/ 16 w 50"/>
                <a:gd name="T103" fmla="*/ 76 h 365"/>
                <a:gd name="T104" fmla="*/ 13 w 50"/>
                <a:gd name="T105" fmla="*/ 48 h 365"/>
                <a:gd name="T106" fmla="*/ 10 w 50"/>
                <a:gd name="T107" fmla="*/ 16 h 365"/>
                <a:gd name="T108" fmla="*/ 8 w 50"/>
                <a:gd name="T109"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365">
                  <a:moveTo>
                    <a:pt x="8" y="0"/>
                  </a:moveTo>
                  <a:lnTo>
                    <a:pt x="12" y="3"/>
                  </a:lnTo>
                  <a:lnTo>
                    <a:pt x="18" y="8"/>
                  </a:lnTo>
                  <a:lnTo>
                    <a:pt x="22" y="11"/>
                  </a:lnTo>
                  <a:lnTo>
                    <a:pt x="26" y="14"/>
                  </a:lnTo>
                  <a:lnTo>
                    <a:pt x="30" y="17"/>
                  </a:lnTo>
                  <a:lnTo>
                    <a:pt x="34" y="21"/>
                  </a:lnTo>
                  <a:lnTo>
                    <a:pt x="37" y="24"/>
                  </a:lnTo>
                  <a:lnTo>
                    <a:pt x="40" y="26"/>
                  </a:lnTo>
                  <a:lnTo>
                    <a:pt x="43" y="28"/>
                  </a:lnTo>
                  <a:lnTo>
                    <a:pt x="45" y="31"/>
                  </a:lnTo>
                  <a:lnTo>
                    <a:pt x="46" y="33"/>
                  </a:lnTo>
                  <a:lnTo>
                    <a:pt x="48" y="35"/>
                  </a:lnTo>
                  <a:lnTo>
                    <a:pt x="49" y="36"/>
                  </a:lnTo>
                  <a:lnTo>
                    <a:pt x="50" y="38"/>
                  </a:lnTo>
                  <a:lnTo>
                    <a:pt x="50" y="39"/>
                  </a:lnTo>
                  <a:lnTo>
                    <a:pt x="50" y="40"/>
                  </a:lnTo>
                  <a:lnTo>
                    <a:pt x="49" y="46"/>
                  </a:lnTo>
                  <a:lnTo>
                    <a:pt x="48" y="52"/>
                  </a:lnTo>
                  <a:lnTo>
                    <a:pt x="48" y="60"/>
                  </a:lnTo>
                  <a:lnTo>
                    <a:pt x="48" y="69"/>
                  </a:lnTo>
                  <a:lnTo>
                    <a:pt x="47" y="74"/>
                  </a:lnTo>
                  <a:lnTo>
                    <a:pt x="47" y="80"/>
                  </a:lnTo>
                  <a:lnTo>
                    <a:pt x="46" y="86"/>
                  </a:lnTo>
                  <a:lnTo>
                    <a:pt x="46" y="93"/>
                  </a:lnTo>
                  <a:lnTo>
                    <a:pt x="46" y="100"/>
                  </a:lnTo>
                  <a:lnTo>
                    <a:pt x="46" y="108"/>
                  </a:lnTo>
                  <a:lnTo>
                    <a:pt x="46" y="115"/>
                  </a:lnTo>
                  <a:lnTo>
                    <a:pt x="46" y="124"/>
                  </a:lnTo>
                  <a:lnTo>
                    <a:pt x="45" y="130"/>
                  </a:lnTo>
                  <a:lnTo>
                    <a:pt x="45" y="135"/>
                  </a:lnTo>
                  <a:lnTo>
                    <a:pt x="44" y="142"/>
                  </a:lnTo>
                  <a:lnTo>
                    <a:pt x="44" y="148"/>
                  </a:lnTo>
                  <a:lnTo>
                    <a:pt x="44" y="155"/>
                  </a:lnTo>
                  <a:lnTo>
                    <a:pt x="43" y="162"/>
                  </a:lnTo>
                  <a:lnTo>
                    <a:pt x="43" y="170"/>
                  </a:lnTo>
                  <a:lnTo>
                    <a:pt x="42" y="179"/>
                  </a:lnTo>
                  <a:lnTo>
                    <a:pt x="42" y="187"/>
                  </a:lnTo>
                  <a:lnTo>
                    <a:pt x="42" y="196"/>
                  </a:lnTo>
                  <a:lnTo>
                    <a:pt x="41" y="206"/>
                  </a:lnTo>
                  <a:lnTo>
                    <a:pt x="41" y="217"/>
                  </a:lnTo>
                  <a:lnTo>
                    <a:pt x="40" y="228"/>
                  </a:lnTo>
                  <a:lnTo>
                    <a:pt x="40" y="239"/>
                  </a:lnTo>
                  <a:lnTo>
                    <a:pt x="40" y="251"/>
                  </a:lnTo>
                  <a:lnTo>
                    <a:pt x="38" y="264"/>
                  </a:lnTo>
                  <a:lnTo>
                    <a:pt x="38" y="276"/>
                  </a:lnTo>
                  <a:lnTo>
                    <a:pt x="37" y="288"/>
                  </a:lnTo>
                  <a:lnTo>
                    <a:pt x="37" y="299"/>
                  </a:lnTo>
                  <a:lnTo>
                    <a:pt x="37" y="308"/>
                  </a:lnTo>
                  <a:lnTo>
                    <a:pt x="36" y="317"/>
                  </a:lnTo>
                  <a:lnTo>
                    <a:pt x="36" y="326"/>
                  </a:lnTo>
                  <a:lnTo>
                    <a:pt x="35" y="333"/>
                  </a:lnTo>
                  <a:lnTo>
                    <a:pt x="35" y="340"/>
                  </a:lnTo>
                  <a:lnTo>
                    <a:pt x="34" y="345"/>
                  </a:lnTo>
                  <a:lnTo>
                    <a:pt x="34" y="351"/>
                  </a:lnTo>
                  <a:lnTo>
                    <a:pt x="34" y="355"/>
                  </a:lnTo>
                  <a:lnTo>
                    <a:pt x="33" y="358"/>
                  </a:lnTo>
                  <a:lnTo>
                    <a:pt x="33" y="362"/>
                  </a:lnTo>
                  <a:lnTo>
                    <a:pt x="32" y="363"/>
                  </a:lnTo>
                  <a:lnTo>
                    <a:pt x="32" y="364"/>
                  </a:lnTo>
                  <a:lnTo>
                    <a:pt x="32" y="365"/>
                  </a:lnTo>
                  <a:lnTo>
                    <a:pt x="31" y="365"/>
                  </a:lnTo>
                  <a:lnTo>
                    <a:pt x="29" y="364"/>
                  </a:lnTo>
                  <a:lnTo>
                    <a:pt x="26" y="363"/>
                  </a:lnTo>
                  <a:lnTo>
                    <a:pt x="25" y="362"/>
                  </a:lnTo>
                  <a:lnTo>
                    <a:pt x="22" y="360"/>
                  </a:lnTo>
                  <a:lnTo>
                    <a:pt x="20" y="357"/>
                  </a:lnTo>
                  <a:lnTo>
                    <a:pt x="18" y="355"/>
                  </a:lnTo>
                  <a:lnTo>
                    <a:pt x="14" y="353"/>
                  </a:lnTo>
                  <a:lnTo>
                    <a:pt x="11" y="350"/>
                  </a:lnTo>
                  <a:lnTo>
                    <a:pt x="9" y="345"/>
                  </a:lnTo>
                  <a:lnTo>
                    <a:pt x="6" y="342"/>
                  </a:lnTo>
                  <a:lnTo>
                    <a:pt x="4" y="339"/>
                  </a:lnTo>
                  <a:lnTo>
                    <a:pt x="2" y="335"/>
                  </a:lnTo>
                  <a:lnTo>
                    <a:pt x="1" y="331"/>
                  </a:lnTo>
                  <a:lnTo>
                    <a:pt x="0" y="327"/>
                  </a:lnTo>
                  <a:lnTo>
                    <a:pt x="0" y="323"/>
                  </a:lnTo>
                  <a:lnTo>
                    <a:pt x="0" y="320"/>
                  </a:lnTo>
                  <a:lnTo>
                    <a:pt x="0" y="318"/>
                  </a:lnTo>
                  <a:lnTo>
                    <a:pt x="0" y="315"/>
                  </a:lnTo>
                  <a:lnTo>
                    <a:pt x="0" y="312"/>
                  </a:lnTo>
                  <a:lnTo>
                    <a:pt x="1" y="308"/>
                  </a:lnTo>
                  <a:lnTo>
                    <a:pt x="1" y="304"/>
                  </a:lnTo>
                  <a:lnTo>
                    <a:pt x="2" y="300"/>
                  </a:lnTo>
                  <a:lnTo>
                    <a:pt x="2" y="294"/>
                  </a:lnTo>
                  <a:lnTo>
                    <a:pt x="4" y="289"/>
                  </a:lnTo>
                  <a:lnTo>
                    <a:pt x="4" y="282"/>
                  </a:lnTo>
                  <a:lnTo>
                    <a:pt x="5" y="277"/>
                  </a:lnTo>
                  <a:lnTo>
                    <a:pt x="6" y="269"/>
                  </a:lnTo>
                  <a:lnTo>
                    <a:pt x="7" y="263"/>
                  </a:lnTo>
                  <a:lnTo>
                    <a:pt x="8" y="255"/>
                  </a:lnTo>
                  <a:lnTo>
                    <a:pt x="9" y="246"/>
                  </a:lnTo>
                  <a:lnTo>
                    <a:pt x="10" y="238"/>
                  </a:lnTo>
                  <a:lnTo>
                    <a:pt x="11" y="221"/>
                  </a:lnTo>
                  <a:lnTo>
                    <a:pt x="13" y="205"/>
                  </a:lnTo>
                  <a:lnTo>
                    <a:pt x="14" y="190"/>
                  </a:lnTo>
                  <a:lnTo>
                    <a:pt x="16" y="174"/>
                  </a:lnTo>
                  <a:lnTo>
                    <a:pt x="16" y="159"/>
                  </a:lnTo>
                  <a:lnTo>
                    <a:pt x="17" y="145"/>
                  </a:lnTo>
                  <a:lnTo>
                    <a:pt x="17" y="131"/>
                  </a:lnTo>
                  <a:lnTo>
                    <a:pt x="17" y="118"/>
                  </a:lnTo>
                  <a:lnTo>
                    <a:pt x="17" y="105"/>
                  </a:lnTo>
                  <a:lnTo>
                    <a:pt x="17" y="90"/>
                  </a:lnTo>
                  <a:lnTo>
                    <a:pt x="16" y="76"/>
                  </a:lnTo>
                  <a:lnTo>
                    <a:pt x="14" y="62"/>
                  </a:lnTo>
                  <a:lnTo>
                    <a:pt x="13" y="48"/>
                  </a:lnTo>
                  <a:lnTo>
                    <a:pt x="12" y="32"/>
                  </a:lnTo>
                  <a:lnTo>
                    <a:pt x="10" y="16"/>
                  </a:lnTo>
                  <a:lnTo>
                    <a:pt x="8" y="0"/>
                  </a:lnTo>
                  <a:lnTo>
                    <a:pt x="8" y="0"/>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25" name="Freeform 55"/>
            <p:cNvSpPr/>
            <p:nvPr/>
          </p:nvSpPr>
          <p:spPr bwMode="auto">
            <a:xfrm>
              <a:off x="6078538" y="889000"/>
              <a:ext cx="395288" cy="166687"/>
            </a:xfrm>
            <a:custGeom>
              <a:avLst/>
              <a:gdLst>
                <a:gd name="T0" fmla="*/ 18 w 249"/>
                <a:gd name="T1" fmla="*/ 40 h 105"/>
                <a:gd name="T2" fmla="*/ 15 w 249"/>
                <a:gd name="T3" fmla="*/ 28 h 105"/>
                <a:gd name="T4" fmla="*/ 12 w 249"/>
                <a:gd name="T5" fmla="*/ 18 h 105"/>
                <a:gd name="T6" fmla="*/ 6 w 249"/>
                <a:gd name="T7" fmla="*/ 10 h 105"/>
                <a:gd name="T8" fmla="*/ 3 w 249"/>
                <a:gd name="T9" fmla="*/ 6 h 105"/>
                <a:gd name="T10" fmla="*/ 6 w 249"/>
                <a:gd name="T11" fmla="*/ 3 h 105"/>
                <a:gd name="T12" fmla="*/ 10 w 249"/>
                <a:gd name="T13" fmla="*/ 0 h 105"/>
                <a:gd name="T14" fmla="*/ 18 w 249"/>
                <a:gd name="T15" fmla="*/ 0 h 105"/>
                <a:gd name="T16" fmla="*/ 34 w 249"/>
                <a:gd name="T17" fmla="*/ 6 h 105"/>
                <a:gd name="T18" fmla="*/ 45 w 249"/>
                <a:gd name="T19" fmla="*/ 18 h 105"/>
                <a:gd name="T20" fmla="*/ 48 w 249"/>
                <a:gd name="T21" fmla="*/ 24 h 105"/>
                <a:gd name="T22" fmla="*/ 48 w 249"/>
                <a:gd name="T23" fmla="*/ 31 h 105"/>
                <a:gd name="T24" fmla="*/ 46 w 249"/>
                <a:gd name="T25" fmla="*/ 43 h 105"/>
                <a:gd name="T26" fmla="*/ 45 w 249"/>
                <a:gd name="T27" fmla="*/ 55 h 105"/>
                <a:gd name="T28" fmla="*/ 46 w 249"/>
                <a:gd name="T29" fmla="*/ 60 h 105"/>
                <a:gd name="T30" fmla="*/ 48 w 249"/>
                <a:gd name="T31" fmla="*/ 65 h 105"/>
                <a:gd name="T32" fmla="*/ 55 w 249"/>
                <a:gd name="T33" fmla="*/ 65 h 105"/>
                <a:gd name="T34" fmla="*/ 67 w 249"/>
                <a:gd name="T35" fmla="*/ 64 h 105"/>
                <a:gd name="T36" fmla="*/ 85 w 249"/>
                <a:gd name="T37" fmla="*/ 60 h 105"/>
                <a:gd name="T38" fmla="*/ 110 w 249"/>
                <a:gd name="T39" fmla="*/ 56 h 105"/>
                <a:gd name="T40" fmla="*/ 141 w 249"/>
                <a:gd name="T41" fmla="*/ 50 h 105"/>
                <a:gd name="T42" fmla="*/ 171 w 249"/>
                <a:gd name="T43" fmla="*/ 45 h 105"/>
                <a:gd name="T44" fmla="*/ 197 w 249"/>
                <a:gd name="T45" fmla="*/ 42 h 105"/>
                <a:gd name="T46" fmla="*/ 219 w 249"/>
                <a:gd name="T47" fmla="*/ 39 h 105"/>
                <a:gd name="T48" fmla="*/ 234 w 249"/>
                <a:gd name="T49" fmla="*/ 36 h 105"/>
                <a:gd name="T50" fmla="*/ 245 w 249"/>
                <a:gd name="T51" fmla="*/ 34 h 105"/>
                <a:gd name="T52" fmla="*/ 246 w 249"/>
                <a:gd name="T53" fmla="*/ 50 h 105"/>
                <a:gd name="T54" fmla="*/ 240 w 249"/>
                <a:gd name="T55" fmla="*/ 50 h 105"/>
                <a:gd name="T56" fmla="*/ 231 w 249"/>
                <a:gd name="T57" fmla="*/ 52 h 105"/>
                <a:gd name="T58" fmla="*/ 219 w 249"/>
                <a:gd name="T59" fmla="*/ 53 h 105"/>
                <a:gd name="T60" fmla="*/ 189 w 249"/>
                <a:gd name="T61" fmla="*/ 57 h 105"/>
                <a:gd name="T62" fmla="*/ 119 w 249"/>
                <a:gd name="T63" fmla="*/ 71 h 105"/>
                <a:gd name="T64" fmla="*/ 84 w 249"/>
                <a:gd name="T65" fmla="*/ 79 h 105"/>
                <a:gd name="T66" fmla="*/ 70 w 249"/>
                <a:gd name="T67" fmla="*/ 83 h 105"/>
                <a:gd name="T68" fmla="*/ 58 w 249"/>
                <a:gd name="T69" fmla="*/ 86 h 105"/>
                <a:gd name="T70" fmla="*/ 48 w 249"/>
                <a:gd name="T71" fmla="*/ 90 h 105"/>
                <a:gd name="T72" fmla="*/ 42 w 249"/>
                <a:gd name="T73" fmla="*/ 93 h 105"/>
                <a:gd name="T74" fmla="*/ 33 w 249"/>
                <a:gd name="T75" fmla="*/ 98 h 105"/>
                <a:gd name="T76" fmla="*/ 24 w 249"/>
                <a:gd name="T77" fmla="*/ 103 h 105"/>
                <a:gd name="T78" fmla="*/ 20 w 249"/>
                <a:gd name="T79" fmla="*/ 105 h 105"/>
                <a:gd name="T80" fmla="*/ 14 w 249"/>
                <a:gd name="T81" fmla="*/ 105 h 105"/>
                <a:gd name="T82" fmla="*/ 9 w 249"/>
                <a:gd name="T83" fmla="*/ 100 h 105"/>
                <a:gd name="T84" fmla="*/ 1 w 249"/>
                <a:gd name="T85" fmla="*/ 89 h 105"/>
                <a:gd name="T86" fmla="*/ 0 w 249"/>
                <a:gd name="T87" fmla="*/ 82 h 105"/>
                <a:gd name="T88" fmla="*/ 2 w 249"/>
                <a:gd name="T89" fmla="*/ 79 h 105"/>
                <a:gd name="T90" fmla="*/ 7 w 249"/>
                <a:gd name="T91" fmla="*/ 73 h 105"/>
                <a:gd name="T92" fmla="*/ 13 w 249"/>
                <a:gd name="T93" fmla="*/ 65 h 105"/>
                <a:gd name="T94" fmla="*/ 15 w 249"/>
                <a:gd name="T95" fmla="*/ 56 h 105"/>
                <a:gd name="T96" fmla="*/ 17 w 249"/>
                <a:gd name="T97"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9" h="105">
                  <a:moveTo>
                    <a:pt x="17" y="48"/>
                  </a:moveTo>
                  <a:lnTo>
                    <a:pt x="18" y="44"/>
                  </a:lnTo>
                  <a:lnTo>
                    <a:pt x="18" y="40"/>
                  </a:lnTo>
                  <a:lnTo>
                    <a:pt x="18" y="35"/>
                  </a:lnTo>
                  <a:lnTo>
                    <a:pt x="17" y="31"/>
                  </a:lnTo>
                  <a:lnTo>
                    <a:pt x="15" y="28"/>
                  </a:lnTo>
                  <a:lnTo>
                    <a:pt x="14" y="23"/>
                  </a:lnTo>
                  <a:lnTo>
                    <a:pt x="13" y="20"/>
                  </a:lnTo>
                  <a:lnTo>
                    <a:pt x="12" y="18"/>
                  </a:lnTo>
                  <a:lnTo>
                    <a:pt x="9" y="15"/>
                  </a:lnTo>
                  <a:lnTo>
                    <a:pt x="7" y="12"/>
                  </a:lnTo>
                  <a:lnTo>
                    <a:pt x="6" y="10"/>
                  </a:lnTo>
                  <a:lnTo>
                    <a:pt x="5" y="9"/>
                  </a:lnTo>
                  <a:lnTo>
                    <a:pt x="3" y="7"/>
                  </a:lnTo>
                  <a:lnTo>
                    <a:pt x="3" y="6"/>
                  </a:lnTo>
                  <a:lnTo>
                    <a:pt x="3" y="5"/>
                  </a:lnTo>
                  <a:lnTo>
                    <a:pt x="5" y="4"/>
                  </a:lnTo>
                  <a:lnTo>
                    <a:pt x="6" y="3"/>
                  </a:lnTo>
                  <a:lnTo>
                    <a:pt x="7" y="1"/>
                  </a:lnTo>
                  <a:lnTo>
                    <a:pt x="9" y="0"/>
                  </a:lnTo>
                  <a:lnTo>
                    <a:pt x="10" y="0"/>
                  </a:lnTo>
                  <a:lnTo>
                    <a:pt x="12" y="0"/>
                  </a:lnTo>
                  <a:lnTo>
                    <a:pt x="15" y="0"/>
                  </a:lnTo>
                  <a:lnTo>
                    <a:pt x="18" y="0"/>
                  </a:lnTo>
                  <a:lnTo>
                    <a:pt x="21" y="1"/>
                  </a:lnTo>
                  <a:lnTo>
                    <a:pt x="29" y="4"/>
                  </a:lnTo>
                  <a:lnTo>
                    <a:pt x="34" y="6"/>
                  </a:lnTo>
                  <a:lnTo>
                    <a:pt x="38" y="10"/>
                  </a:lnTo>
                  <a:lnTo>
                    <a:pt x="43" y="16"/>
                  </a:lnTo>
                  <a:lnTo>
                    <a:pt x="45" y="18"/>
                  </a:lnTo>
                  <a:lnTo>
                    <a:pt x="46" y="20"/>
                  </a:lnTo>
                  <a:lnTo>
                    <a:pt x="47" y="22"/>
                  </a:lnTo>
                  <a:lnTo>
                    <a:pt x="48" y="24"/>
                  </a:lnTo>
                  <a:lnTo>
                    <a:pt x="48" y="27"/>
                  </a:lnTo>
                  <a:lnTo>
                    <a:pt x="48" y="29"/>
                  </a:lnTo>
                  <a:lnTo>
                    <a:pt x="48" y="31"/>
                  </a:lnTo>
                  <a:lnTo>
                    <a:pt x="47" y="34"/>
                  </a:lnTo>
                  <a:lnTo>
                    <a:pt x="46" y="39"/>
                  </a:lnTo>
                  <a:lnTo>
                    <a:pt x="46" y="43"/>
                  </a:lnTo>
                  <a:lnTo>
                    <a:pt x="45" y="48"/>
                  </a:lnTo>
                  <a:lnTo>
                    <a:pt x="45" y="53"/>
                  </a:lnTo>
                  <a:lnTo>
                    <a:pt x="45" y="55"/>
                  </a:lnTo>
                  <a:lnTo>
                    <a:pt x="45" y="57"/>
                  </a:lnTo>
                  <a:lnTo>
                    <a:pt x="45" y="59"/>
                  </a:lnTo>
                  <a:lnTo>
                    <a:pt x="46" y="60"/>
                  </a:lnTo>
                  <a:lnTo>
                    <a:pt x="46" y="62"/>
                  </a:lnTo>
                  <a:lnTo>
                    <a:pt x="47" y="65"/>
                  </a:lnTo>
                  <a:lnTo>
                    <a:pt x="48" y="65"/>
                  </a:lnTo>
                  <a:lnTo>
                    <a:pt x="49" y="65"/>
                  </a:lnTo>
                  <a:lnTo>
                    <a:pt x="51" y="65"/>
                  </a:lnTo>
                  <a:lnTo>
                    <a:pt x="55" y="65"/>
                  </a:lnTo>
                  <a:lnTo>
                    <a:pt x="58" y="65"/>
                  </a:lnTo>
                  <a:lnTo>
                    <a:pt x="62" y="65"/>
                  </a:lnTo>
                  <a:lnTo>
                    <a:pt x="67" y="64"/>
                  </a:lnTo>
                  <a:lnTo>
                    <a:pt x="72" y="62"/>
                  </a:lnTo>
                  <a:lnTo>
                    <a:pt x="79" y="61"/>
                  </a:lnTo>
                  <a:lnTo>
                    <a:pt x="85" y="60"/>
                  </a:lnTo>
                  <a:lnTo>
                    <a:pt x="93" y="59"/>
                  </a:lnTo>
                  <a:lnTo>
                    <a:pt x="102" y="58"/>
                  </a:lnTo>
                  <a:lnTo>
                    <a:pt x="110" y="56"/>
                  </a:lnTo>
                  <a:lnTo>
                    <a:pt x="120" y="55"/>
                  </a:lnTo>
                  <a:lnTo>
                    <a:pt x="130" y="53"/>
                  </a:lnTo>
                  <a:lnTo>
                    <a:pt x="141" y="50"/>
                  </a:lnTo>
                  <a:lnTo>
                    <a:pt x="152" y="48"/>
                  </a:lnTo>
                  <a:lnTo>
                    <a:pt x="161" y="47"/>
                  </a:lnTo>
                  <a:lnTo>
                    <a:pt x="171" y="45"/>
                  </a:lnTo>
                  <a:lnTo>
                    <a:pt x="181" y="44"/>
                  </a:lnTo>
                  <a:lnTo>
                    <a:pt x="190" y="43"/>
                  </a:lnTo>
                  <a:lnTo>
                    <a:pt x="197" y="42"/>
                  </a:lnTo>
                  <a:lnTo>
                    <a:pt x="205" y="41"/>
                  </a:lnTo>
                  <a:lnTo>
                    <a:pt x="213" y="40"/>
                  </a:lnTo>
                  <a:lnTo>
                    <a:pt x="219" y="39"/>
                  </a:lnTo>
                  <a:lnTo>
                    <a:pt x="225" y="37"/>
                  </a:lnTo>
                  <a:lnTo>
                    <a:pt x="230" y="37"/>
                  </a:lnTo>
                  <a:lnTo>
                    <a:pt x="234" y="36"/>
                  </a:lnTo>
                  <a:lnTo>
                    <a:pt x="239" y="35"/>
                  </a:lnTo>
                  <a:lnTo>
                    <a:pt x="242" y="35"/>
                  </a:lnTo>
                  <a:lnTo>
                    <a:pt x="245" y="34"/>
                  </a:lnTo>
                  <a:lnTo>
                    <a:pt x="249" y="34"/>
                  </a:lnTo>
                  <a:lnTo>
                    <a:pt x="249" y="50"/>
                  </a:lnTo>
                  <a:lnTo>
                    <a:pt x="246" y="50"/>
                  </a:lnTo>
                  <a:lnTo>
                    <a:pt x="244" y="50"/>
                  </a:lnTo>
                  <a:lnTo>
                    <a:pt x="242" y="50"/>
                  </a:lnTo>
                  <a:lnTo>
                    <a:pt x="240" y="50"/>
                  </a:lnTo>
                  <a:lnTo>
                    <a:pt x="238" y="52"/>
                  </a:lnTo>
                  <a:lnTo>
                    <a:pt x="234" y="52"/>
                  </a:lnTo>
                  <a:lnTo>
                    <a:pt x="231" y="52"/>
                  </a:lnTo>
                  <a:lnTo>
                    <a:pt x="227" y="53"/>
                  </a:lnTo>
                  <a:lnTo>
                    <a:pt x="224" y="53"/>
                  </a:lnTo>
                  <a:lnTo>
                    <a:pt x="219" y="53"/>
                  </a:lnTo>
                  <a:lnTo>
                    <a:pt x="209" y="55"/>
                  </a:lnTo>
                  <a:lnTo>
                    <a:pt x="200" y="56"/>
                  </a:lnTo>
                  <a:lnTo>
                    <a:pt x="189" y="57"/>
                  </a:lnTo>
                  <a:lnTo>
                    <a:pt x="165" y="62"/>
                  </a:lnTo>
                  <a:lnTo>
                    <a:pt x="142" y="67"/>
                  </a:lnTo>
                  <a:lnTo>
                    <a:pt x="119" y="71"/>
                  </a:lnTo>
                  <a:lnTo>
                    <a:pt x="95" y="77"/>
                  </a:lnTo>
                  <a:lnTo>
                    <a:pt x="90" y="78"/>
                  </a:lnTo>
                  <a:lnTo>
                    <a:pt x="84" y="79"/>
                  </a:lnTo>
                  <a:lnTo>
                    <a:pt x="79" y="80"/>
                  </a:lnTo>
                  <a:lnTo>
                    <a:pt x="74" y="82"/>
                  </a:lnTo>
                  <a:lnTo>
                    <a:pt x="70" y="83"/>
                  </a:lnTo>
                  <a:lnTo>
                    <a:pt x="66" y="84"/>
                  </a:lnTo>
                  <a:lnTo>
                    <a:pt x="61" y="85"/>
                  </a:lnTo>
                  <a:lnTo>
                    <a:pt x="58" y="86"/>
                  </a:lnTo>
                  <a:lnTo>
                    <a:pt x="55" y="88"/>
                  </a:lnTo>
                  <a:lnTo>
                    <a:pt x="51" y="89"/>
                  </a:lnTo>
                  <a:lnTo>
                    <a:pt x="48" y="90"/>
                  </a:lnTo>
                  <a:lnTo>
                    <a:pt x="46" y="91"/>
                  </a:lnTo>
                  <a:lnTo>
                    <a:pt x="44" y="92"/>
                  </a:lnTo>
                  <a:lnTo>
                    <a:pt x="42" y="93"/>
                  </a:lnTo>
                  <a:lnTo>
                    <a:pt x="39" y="94"/>
                  </a:lnTo>
                  <a:lnTo>
                    <a:pt x="38" y="95"/>
                  </a:lnTo>
                  <a:lnTo>
                    <a:pt x="33" y="98"/>
                  </a:lnTo>
                  <a:lnTo>
                    <a:pt x="27" y="101"/>
                  </a:lnTo>
                  <a:lnTo>
                    <a:pt x="25" y="102"/>
                  </a:lnTo>
                  <a:lnTo>
                    <a:pt x="24" y="103"/>
                  </a:lnTo>
                  <a:lnTo>
                    <a:pt x="22" y="104"/>
                  </a:lnTo>
                  <a:lnTo>
                    <a:pt x="21" y="105"/>
                  </a:lnTo>
                  <a:lnTo>
                    <a:pt x="20" y="105"/>
                  </a:lnTo>
                  <a:lnTo>
                    <a:pt x="18" y="105"/>
                  </a:lnTo>
                  <a:lnTo>
                    <a:pt x="15" y="105"/>
                  </a:lnTo>
                  <a:lnTo>
                    <a:pt x="14" y="105"/>
                  </a:lnTo>
                  <a:lnTo>
                    <a:pt x="12" y="104"/>
                  </a:lnTo>
                  <a:lnTo>
                    <a:pt x="10" y="102"/>
                  </a:lnTo>
                  <a:lnTo>
                    <a:pt x="9" y="100"/>
                  </a:lnTo>
                  <a:lnTo>
                    <a:pt x="7" y="97"/>
                  </a:lnTo>
                  <a:lnTo>
                    <a:pt x="3" y="93"/>
                  </a:lnTo>
                  <a:lnTo>
                    <a:pt x="1" y="89"/>
                  </a:lnTo>
                  <a:lnTo>
                    <a:pt x="0" y="85"/>
                  </a:lnTo>
                  <a:lnTo>
                    <a:pt x="0" y="83"/>
                  </a:lnTo>
                  <a:lnTo>
                    <a:pt x="0" y="82"/>
                  </a:lnTo>
                  <a:lnTo>
                    <a:pt x="0" y="81"/>
                  </a:lnTo>
                  <a:lnTo>
                    <a:pt x="1" y="80"/>
                  </a:lnTo>
                  <a:lnTo>
                    <a:pt x="2" y="79"/>
                  </a:lnTo>
                  <a:lnTo>
                    <a:pt x="3" y="77"/>
                  </a:lnTo>
                  <a:lnTo>
                    <a:pt x="5" y="76"/>
                  </a:lnTo>
                  <a:lnTo>
                    <a:pt x="7" y="73"/>
                  </a:lnTo>
                  <a:lnTo>
                    <a:pt x="9" y="71"/>
                  </a:lnTo>
                  <a:lnTo>
                    <a:pt x="12" y="68"/>
                  </a:lnTo>
                  <a:lnTo>
                    <a:pt x="13" y="65"/>
                  </a:lnTo>
                  <a:lnTo>
                    <a:pt x="14" y="62"/>
                  </a:lnTo>
                  <a:lnTo>
                    <a:pt x="15" y="59"/>
                  </a:lnTo>
                  <a:lnTo>
                    <a:pt x="15" y="56"/>
                  </a:lnTo>
                  <a:lnTo>
                    <a:pt x="17" y="53"/>
                  </a:lnTo>
                  <a:lnTo>
                    <a:pt x="17" y="48"/>
                  </a:lnTo>
                  <a:lnTo>
                    <a:pt x="17" y="48"/>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26" name="Freeform 56"/>
            <p:cNvSpPr/>
            <p:nvPr/>
          </p:nvSpPr>
          <p:spPr bwMode="auto">
            <a:xfrm>
              <a:off x="6246813" y="796925"/>
              <a:ext cx="74613" cy="190500"/>
            </a:xfrm>
            <a:custGeom>
              <a:avLst/>
              <a:gdLst>
                <a:gd name="T0" fmla="*/ 11 w 47"/>
                <a:gd name="T1" fmla="*/ 45 h 120"/>
                <a:gd name="T2" fmla="*/ 11 w 47"/>
                <a:gd name="T3" fmla="*/ 37 h 120"/>
                <a:gd name="T4" fmla="*/ 9 w 47"/>
                <a:gd name="T5" fmla="*/ 28 h 120"/>
                <a:gd name="T6" fmla="*/ 8 w 47"/>
                <a:gd name="T7" fmla="*/ 23 h 120"/>
                <a:gd name="T8" fmla="*/ 6 w 47"/>
                <a:gd name="T9" fmla="*/ 20 h 120"/>
                <a:gd name="T10" fmla="*/ 5 w 47"/>
                <a:gd name="T11" fmla="*/ 17 h 120"/>
                <a:gd name="T12" fmla="*/ 3 w 47"/>
                <a:gd name="T13" fmla="*/ 15 h 120"/>
                <a:gd name="T14" fmla="*/ 2 w 47"/>
                <a:gd name="T15" fmla="*/ 12 h 120"/>
                <a:gd name="T16" fmla="*/ 1 w 47"/>
                <a:gd name="T17" fmla="*/ 9 h 120"/>
                <a:gd name="T18" fmla="*/ 0 w 47"/>
                <a:gd name="T19" fmla="*/ 7 h 120"/>
                <a:gd name="T20" fmla="*/ 0 w 47"/>
                <a:gd name="T21" fmla="*/ 5 h 120"/>
                <a:gd name="T22" fmla="*/ 0 w 47"/>
                <a:gd name="T23" fmla="*/ 4 h 120"/>
                <a:gd name="T24" fmla="*/ 1 w 47"/>
                <a:gd name="T25" fmla="*/ 3 h 120"/>
                <a:gd name="T26" fmla="*/ 2 w 47"/>
                <a:gd name="T27" fmla="*/ 1 h 120"/>
                <a:gd name="T28" fmla="*/ 3 w 47"/>
                <a:gd name="T29" fmla="*/ 1 h 120"/>
                <a:gd name="T30" fmla="*/ 4 w 47"/>
                <a:gd name="T31" fmla="*/ 0 h 120"/>
                <a:gd name="T32" fmla="*/ 6 w 47"/>
                <a:gd name="T33" fmla="*/ 0 h 120"/>
                <a:gd name="T34" fmla="*/ 9 w 47"/>
                <a:gd name="T35" fmla="*/ 0 h 120"/>
                <a:gd name="T36" fmla="*/ 12 w 47"/>
                <a:gd name="T37" fmla="*/ 0 h 120"/>
                <a:gd name="T38" fmla="*/ 15 w 47"/>
                <a:gd name="T39" fmla="*/ 1 h 120"/>
                <a:gd name="T40" fmla="*/ 19 w 47"/>
                <a:gd name="T41" fmla="*/ 3 h 120"/>
                <a:gd name="T42" fmla="*/ 23 w 47"/>
                <a:gd name="T43" fmla="*/ 5 h 120"/>
                <a:gd name="T44" fmla="*/ 27 w 47"/>
                <a:gd name="T45" fmla="*/ 7 h 120"/>
                <a:gd name="T46" fmla="*/ 31 w 47"/>
                <a:gd name="T47" fmla="*/ 9 h 120"/>
                <a:gd name="T48" fmla="*/ 36 w 47"/>
                <a:gd name="T49" fmla="*/ 13 h 120"/>
                <a:gd name="T50" fmla="*/ 39 w 47"/>
                <a:gd name="T51" fmla="*/ 15 h 120"/>
                <a:gd name="T52" fmla="*/ 41 w 47"/>
                <a:gd name="T53" fmla="*/ 17 h 120"/>
                <a:gd name="T54" fmla="*/ 43 w 47"/>
                <a:gd name="T55" fmla="*/ 19 h 120"/>
                <a:gd name="T56" fmla="*/ 46 w 47"/>
                <a:gd name="T57" fmla="*/ 21 h 120"/>
                <a:gd name="T58" fmla="*/ 46 w 47"/>
                <a:gd name="T59" fmla="*/ 22 h 120"/>
                <a:gd name="T60" fmla="*/ 47 w 47"/>
                <a:gd name="T61" fmla="*/ 23 h 120"/>
                <a:gd name="T62" fmla="*/ 47 w 47"/>
                <a:gd name="T63" fmla="*/ 26 h 120"/>
                <a:gd name="T64" fmla="*/ 47 w 47"/>
                <a:gd name="T65" fmla="*/ 29 h 120"/>
                <a:gd name="T66" fmla="*/ 47 w 47"/>
                <a:gd name="T67" fmla="*/ 32 h 120"/>
                <a:gd name="T68" fmla="*/ 47 w 47"/>
                <a:gd name="T69" fmla="*/ 35 h 120"/>
                <a:gd name="T70" fmla="*/ 46 w 47"/>
                <a:gd name="T71" fmla="*/ 41 h 120"/>
                <a:gd name="T72" fmla="*/ 46 w 47"/>
                <a:gd name="T73" fmla="*/ 46 h 120"/>
                <a:gd name="T74" fmla="*/ 45 w 47"/>
                <a:gd name="T75" fmla="*/ 52 h 120"/>
                <a:gd name="T76" fmla="*/ 45 w 47"/>
                <a:gd name="T77" fmla="*/ 59 h 120"/>
                <a:gd name="T78" fmla="*/ 42 w 47"/>
                <a:gd name="T79" fmla="*/ 74 h 120"/>
                <a:gd name="T80" fmla="*/ 41 w 47"/>
                <a:gd name="T81" fmla="*/ 88 h 120"/>
                <a:gd name="T82" fmla="*/ 40 w 47"/>
                <a:gd name="T83" fmla="*/ 102 h 120"/>
                <a:gd name="T84" fmla="*/ 39 w 47"/>
                <a:gd name="T85" fmla="*/ 118 h 120"/>
                <a:gd name="T86" fmla="*/ 13 w 47"/>
                <a:gd name="T87" fmla="*/ 120 h 120"/>
                <a:gd name="T88" fmla="*/ 13 w 47"/>
                <a:gd name="T89" fmla="*/ 113 h 120"/>
                <a:gd name="T90" fmla="*/ 13 w 47"/>
                <a:gd name="T91" fmla="*/ 106 h 120"/>
                <a:gd name="T92" fmla="*/ 13 w 47"/>
                <a:gd name="T93" fmla="*/ 100 h 120"/>
                <a:gd name="T94" fmla="*/ 13 w 47"/>
                <a:gd name="T95" fmla="*/ 94 h 120"/>
                <a:gd name="T96" fmla="*/ 13 w 47"/>
                <a:gd name="T97" fmla="*/ 89 h 120"/>
                <a:gd name="T98" fmla="*/ 13 w 47"/>
                <a:gd name="T99" fmla="*/ 83 h 120"/>
                <a:gd name="T100" fmla="*/ 13 w 47"/>
                <a:gd name="T101" fmla="*/ 78 h 120"/>
                <a:gd name="T102" fmla="*/ 13 w 47"/>
                <a:gd name="T103" fmla="*/ 73 h 120"/>
                <a:gd name="T104" fmla="*/ 13 w 47"/>
                <a:gd name="T105" fmla="*/ 68 h 120"/>
                <a:gd name="T106" fmla="*/ 13 w 47"/>
                <a:gd name="T107" fmla="*/ 64 h 120"/>
                <a:gd name="T108" fmla="*/ 12 w 47"/>
                <a:gd name="T109" fmla="*/ 59 h 120"/>
                <a:gd name="T110" fmla="*/ 12 w 47"/>
                <a:gd name="T111" fmla="*/ 56 h 120"/>
                <a:gd name="T112" fmla="*/ 12 w 47"/>
                <a:gd name="T113" fmla="*/ 53 h 120"/>
                <a:gd name="T114" fmla="*/ 12 w 47"/>
                <a:gd name="T115" fmla="*/ 50 h 120"/>
                <a:gd name="T116" fmla="*/ 11 w 47"/>
                <a:gd name="T117" fmla="*/ 47 h 120"/>
                <a:gd name="T118" fmla="*/ 11 w 47"/>
                <a:gd name="T119" fmla="*/ 45 h 120"/>
                <a:gd name="T120" fmla="*/ 11 w 47"/>
                <a:gd name="T121" fmla="*/ 4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 h="120">
                  <a:moveTo>
                    <a:pt x="11" y="45"/>
                  </a:moveTo>
                  <a:lnTo>
                    <a:pt x="11" y="37"/>
                  </a:lnTo>
                  <a:lnTo>
                    <a:pt x="9" y="28"/>
                  </a:lnTo>
                  <a:lnTo>
                    <a:pt x="8" y="23"/>
                  </a:lnTo>
                  <a:lnTo>
                    <a:pt x="6" y="20"/>
                  </a:lnTo>
                  <a:lnTo>
                    <a:pt x="5" y="17"/>
                  </a:lnTo>
                  <a:lnTo>
                    <a:pt x="3" y="15"/>
                  </a:lnTo>
                  <a:lnTo>
                    <a:pt x="2" y="12"/>
                  </a:lnTo>
                  <a:lnTo>
                    <a:pt x="1" y="9"/>
                  </a:lnTo>
                  <a:lnTo>
                    <a:pt x="0" y="7"/>
                  </a:lnTo>
                  <a:lnTo>
                    <a:pt x="0" y="5"/>
                  </a:lnTo>
                  <a:lnTo>
                    <a:pt x="0" y="4"/>
                  </a:lnTo>
                  <a:lnTo>
                    <a:pt x="1" y="3"/>
                  </a:lnTo>
                  <a:lnTo>
                    <a:pt x="2" y="1"/>
                  </a:lnTo>
                  <a:lnTo>
                    <a:pt x="3" y="1"/>
                  </a:lnTo>
                  <a:lnTo>
                    <a:pt x="4" y="0"/>
                  </a:lnTo>
                  <a:lnTo>
                    <a:pt x="6" y="0"/>
                  </a:lnTo>
                  <a:lnTo>
                    <a:pt x="9" y="0"/>
                  </a:lnTo>
                  <a:lnTo>
                    <a:pt x="12" y="0"/>
                  </a:lnTo>
                  <a:lnTo>
                    <a:pt x="15" y="1"/>
                  </a:lnTo>
                  <a:lnTo>
                    <a:pt x="19" y="3"/>
                  </a:lnTo>
                  <a:lnTo>
                    <a:pt x="23" y="5"/>
                  </a:lnTo>
                  <a:lnTo>
                    <a:pt x="27" y="7"/>
                  </a:lnTo>
                  <a:lnTo>
                    <a:pt x="31" y="9"/>
                  </a:lnTo>
                  <a:lnTo>
                    <a:pt x="36" y="13"/>
                  </a:lnTo>
                  <a:lnTo>
                    <a:pt x="39" y="15"/>
                  </a:lnTo>
                  <a:lnTo>
                    <a:pt x="41" y="17"/>
                  </a:lnTo>
                  <a:lnTo>
                    <a:pt x="43" y="19"/>
                  </a:lnTo>
                  <a:lnTo>
                    <a:pt x="46" y="21"/>
                  </a:lnTo>
                  <a:lnTo>
                    <a:pt x="46" y="22"/>
                  </a:lnTo>
                  <a:lnTo>
                    <a:pt x="47" y="23"/>
                  </a:lnTo>
                  <a:lnTo>
                    <a:pt x="47" y="26"/>
                  </a:lnTo>
                  <a:lnTo>
                    <a:pt x="47" y="29"/>
                  </a:lnTo>
                  <a:lnTo>
                    <a:pt x="47" y="32"/>
                  </a:lnTo>
                  <a:lnTo>
                    <a:pt x="47" y="35"/>
                  </a:lnTo>
                  <a:lnTo>
                    <a:pt x="46" y="41"/>
                  </a:lnTo>
                  <a:lnTo>
                    <a:pt x="46" y="46"/>
                  </a:lnTo>
                  <a:lnTo>
                    <a:pt x="45" y="52"/>
                  </a:lnTo>
                  <a:lnTo>
                    <a:pt x="45" y="59"/>
                  </a:lnTo>
                  <a:lnTo>
                    <a:pt x="42" y="74"/>
                  </a:lnTo>
                  <a:lnTo>
                    <a:pt x="41" y="88"/>
                  </a:lnTo>
                  <a:lnTo>
                    <a:pt x="40" y="102"/>
                  </a:lnTo>
                  <a:lnTo>
                    <a:pt x="39" y="118"/>
                  </a:lnTo>
                  <a:lnTo>
                    <a:pt x="13" y="120"/>
                  </a:lnTo>
                  <a:lnTo>
                    <a:pt x="13" y="113"/>
                  </a:lnTo>
                  <a:lnTo>
                    <a:pt x="13" y="106"/>
                  </a:lnTo>
                  <a:lnTo>
                    <a:pt x="13" y="100"/>
                  </a:lnTo>
                  <a:lnTo>
                    <a:pt x="13" y="94"/>
                  </a:lnTo>
                  <a:lnTo>
                    <a:pt x="13" y="89"/>
                  </a:lnTo>
                  <a:lnTo>
                    <a:pt x="13" y="83"/>
                  </a:lnTo>
                  <a:lnTo>
                    <a:pt x="13" y="78"/>
                  </a:lnTo>
                  <a:lnTo>
                    <a:pt x="13" y="73"/>
                  </a:lnTo>
                  <a:lnTo>
                    <a:pt x="13" y="68"/>
                  </a:lnTo>
                  <a:lnTo>
                    <a:pt x="13" y="64"/>
                  </a:lnTo>
                  <a:lnTo>
                    <a:pt x="12" y="59"/>
                  </a:lnTo>
                  <a:lnTo>
                    <a:pt x="12" y="56"/>
                  </a:lnTo>
                  <a:lnTo>
                    <a:pt x="12" y="53"/>
                  </a:lnTo>
                  <a:lnTo>
                    <a:pt x="12" y="50"/>
                  </a:lnTo>
                  <a:lnTo>
                    <a:pt x="11" y="47"/>
                  </a:lnTo>
                  <a:lnTo>
                    <a:pt x="11" y="45"/>
                  </a:lnTo>
                  <a:lnTo>
                    <a:pt x="11" y="45"/>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27" name="Freeform 57"/>
            <p:cNvSpPr/>
            <p:nvPr/>
          </p:nvSpPr>
          <p:spPr bwMode="auto">
            <a:xfrm>
              <a:off x="6437313" y="846138"/>
              <a:ext cx="73025" cy="184150"/>
            </a:xfrm>
            <a:custGeom>
              <a:avLst/>
              <a:gdLst>
                <a:gd name="T0" fmla="*/ 4 w 46"/>
                <a:gd name="T1" fmla="*/ 62 h 116"/>
                <a:gd name="T2" fmla="*/ 5 w 46"/>
                <a:gd name="T3" fmla="*/ 52 h 116"/>
                <a:gd name="T4" fmla="*/ 6 w 46"/>
                <a:gd name="T5" fmla="*/ 43 h 116"/>
                <a:gd name="T6" fmla="*/ 6 w 46"/>
                <a:gd name="T7" fmla="*/ 35 h 116"/>
                <a:gd name="T8" fmla="*/ 7 w 46"/>
                <a:gd name="T9" fmla="*/ 27 h 116"/>
                <a:gd name="T10" fmla="*/ 6 w 46"/>
                <a:gd name="T11" fmla="*/ 22 h 116"/>
                <a:gd name="T12" fmla="*/ 6 w 46"/>
                <a:gd name="T13" fmla="*/ 16 h 116"/>
                <a:gd name="T14" fmla="*/ 6 w 46"/>
                <a:gd name="T15" fmla="*/ 13 h 116"/>
                <a:gd name="T16" fmla="*/ 4 w 46"/>
                <a:gd name="T17" fmla="*/ 9 h 116"/>
                <a:gd name="T18" fmla="*/ 4 w 46"/>
                <a:gd name="T19" fmla="*/ 4 h 116"/>
                <a:gd name="T20" fmla="*/ 4 w 46"/>
                <a:gd name="T21" fmla="*/ 1 h 116"/>
                <a:gd name="T22" fmla="*/ 6 w 46"/>
                <a:gd name="T23" fmla="*/ 0 h 116"/>
                <a:gd name="T24" fmla="*/ 10 w 46"/>
                <a:gd name="T25" fmla="*/ 0 h 116"/>
                <a:gd name="T26" fmla="*/ 14 w 46"/>
                <a:gd name="T27" fmla="*/ 1 h 116"/>
                <a:gd name="T28" fmla="*/ 20 w 46"/>
                <a:gd name="T29" fmla="*/ 4 h 116"/>
                <a:gd name="T30" fmla="*/ 27 w 46"/>
                <a:gd name="T31" fmla="*/ 9 h 116"/>
                <a:gd name="T32" fmla="*/ 35 w 46"/>
                <a:gd name="T33" fmla="*/ 15 h 116"/>
                <a:gd name="T34" fmla="*/ 40 w 46"/>
                <a:gd name="T35" fmla="*/ 21 h 116"/>
                <a:gd name="T36" fmla="*/ 44 w 46"/>
                <a:gd name="T37" fmla="*/ 26 h 116"/>
                <a:gd name="T38" fmla="*/ 46 w 46"/>
                <a:gd name="T39" fmla="*/ 30 h 116"/>
                <a:gd name="T40" fmla="*/ 46 w 46"/>
                <a:gd name="T41" fmla="*/ 32 h 116"/>
                <a:gd name="T42" fmla="*/ 44 w 46"/>
                <a:gd name="T43" fmla="*/ 36 h 116"/>
                <a:gd name="T44" fmla="*/ 41 w 46"/>
                <a:gd name="T45" fmla="*/ 46 h 116"/>
                <a:gd name="T46" fmla="*/ 35 w 46"/>
                <a:gd name="T47" fmla="*/ 60 h 116"/>
                <a:gd name="T48" fmla="*/ 27 w 46"/>
                <a:gd name="T49" fmla="*/ 77 h 116"/>
                <a:gd name="T50" fmla="*/ 23 w 46"/>
                <a:gd name="T51" fmla="*/ 87 h 116"/>
                <a:gd name="T52" fmla="*/ 18 w 46"/>
                <a:gd name="T53" fmla="*/ 96 h 116"/>
                <a:gd name="T54" fmla="*/ 15 w 46"/>
                <a:gd name="T55" fmla="*/ 103 h 116"/>
                <a:gd name="T56" fmla="*/ 12 w 46"/>
                <a:gd name="T57" fmla="*/ 108 h 116"/>
                <a:gd name="T58" fmla="*/ 8 w 46"/>
                <a:gd name="T59" fmla="*/ 111 h 116"/>
                <a:gd name="T60" fmla="*/ 6 w 46"/>
                <a:gd name="T61" fmla="*/ 115 h 116"/>
                <a:gd name="T62" fmla="*/ 4 w 46"/>
                <a:gd name="T63" fmla="*/ 116 h 116"/>
                <a:gd name="T64" fmla="*/ 3 w 46"/>
                <a:gd name="T65" fmla="*/ 116 h 116"/>
                <a:gd name="T66" fmla="*/ 2 w 46"/>
                <a:gd name="T67" fmla="*/ 113 h 116"/>
                <a:gd name="T68" fmla="*/ 1 w 46"/>
                <a:gd name="T69" fmla="*/ 111 h 116"/>
                <a:gd name="T70" fmla="*/ 0 w 46"/>
                <a:gd name="T71" fmla="*/ 107 h 116"/>
                <a:gd name="T72" fmla="*/ 0 w 46"/>
                <a:gd name="T73" fmla="*/ 103 h 116"/>
                <a:gd name="T74" fmla="*/ 0 w 46"/>
                <a:gd name="T75" fmla="*/ 96 h 116"/>
                <a:gd name="T76" fmla="*/ 1 w 46"/>
                <a:gd name="T77" fmla="*/ 88 h 116"/>
                <a:gd name="T78" fmla="*/ 2 w 46"/>
                <a:gd name="T79" fmla="*/ 79 h 116"/>
                <a:gd name="T80" fmla="*/ 3 w 46"/>
                <a:gd name="T81" fmla="*/ 6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 h="116">
                  <a:moveTo>
                    <a:pt x="3" y="68"/>
                  </a:moveTo>
                  <a:lnTo>
                    <a:pt x="4" y="62"/>
                  </a:lnTo>
                  <a:lnTo>
                    <a:pt x="4" y="57"/>
                  </a:lnTo>
                  <a:lnTo>
                    <a:pt x="5" y="52"/>
                  </a:lnTo>
                  <a:lnTo>
                    <a:pt x="5" y="47"/>
                  </a:lnTo>
                  <a:lnTo>
                    <a:pt x="6" y="43"/>
                  </a:lnTo>
                  <a:lnTo>
                    <a:pt x="6" y="38"/>
                  </a:lnTo>
                  <a:lnTo>
                    <a:pt x="6" y="35"/>
                  </a:lnTo>
                  <a:lnTo>
                    <a:pt x="6" y="31"/>
                  </a:lnTo>
                  <a:lnTo>
                    <a:pt x="7" y="27"/>
                  </a:lnTo>
                  <a:lnTo>
                    <a:pt x="7" y="24"/>
                  </a:lnTo>
                  <a:lnTo>
                    <a:pt x="6" y="22"/>
                  </a:lnTo>
                  <a:lnTo>
                    <a:pt x="6" y="19"/>
                  </a:lnTo>
                  <a:lnTo>
                    <a:pt x="6" y="16"/>
                  </a:lnTo>
                  <a:lnTo>
                    <a:pt x="6" y="14"/>
                  </a:lnTo>
                  <a:lnTo>
                    <a:pt x="6" y="13"/>
                  </a:lnTo>
                  <a:lnTo>
                    <a:pt x="5" y="11"/>
                  </a:lnTo>
                  <a:lnTo>
                    <a:pt x="4" y="9"/>
                  </a:lnTo>
                  <a:lnTo>
                    <a:pt x="4" y="7"/>
                  </a:lnTo>
                  <a:lnTo>
                    <a:pt x="4" y="4"/>
                  </a:lnTo>
                  <a:lnTo>
                    <a:pt x="4" y="3"/>
                  </a:lnTo>
                  <a:lnTo>
                    <a:pt x="4" y="1"/>
                  </a:lnTo>
                  <a:lnTo>
                    <a:pt x="5" y="0"/>
                  </a:lnTo>
                  <a:lnTo>
                    <a:pt x="6" y="0"/>
                  </a:lnTo>
                  <a:lnTo>
                    <a:pt x="7" y="0"/>
                  </a:lnTo>
                  <a:lnTo>
                    <a:pt x="10" y="0"/>
                  </a:lnTo>
                  <a:lnTo>
                    <a:pt x="12" y="0"/>
                  </a:lnTo>
                  <a:lnTo>
                    <a:pt x="14" y="1"/>
                  </a:lnTo>
                  <a:lnTo>
                    <a:pt x="17" y="3"/>
                  </a:lnTo>
                  <a:lnTo>
                    <a:pt x="20" y="4"/>
                  </a:lnTo>
                  <a:lnTo>
                    <a:pt x="24" y="7"/>
                  </a:lnTo>
                  <a:lnTo>
                    <a:pt x="27" y="9"/>
                  </a:lnTo>
                  <a:lnTo>
                    <a:pt x="31" y="11"/>
                  </a:lnTo>
                  <a:lnTo>
                    <a:pt x="35" y="15"/>
                  </a:lnTo>
                  <a:lnTo>
                    <a:pt x="38" y="18"/>
                  </a:lnTo>
                  <a:lnTo>
                    <a:pt x="40" y="21"/>
                  </a:lnTo>
                  <a:lnTo>
                    <a:pt x="42" y="24"/>
                  </a:lnTo>
                  <a:lnTo>
                    <a:pt x="44" y="26"/>
                  </a:lnTo>
                  <a:lnTo>
                    <a:pt x="46" y="27"/>
                  </a:lnTo>
                  <a:lnTo>
                    <a:pt x="46" y="30"/>
                  </a:lnTo>
                  <a:lnTo>
                    <a:pt x="46" y="31"/>
                  </a:lnTo>
                  <a:lnTo>
                    <a:pt x="46" y="32"/>
                  </a:lnTo>
                  <a:lnTo>
                    <a:pt x="46" y="33"/>
                  </a:lnTo>
                  <a:lnTo>
                    <a:pt x="44" y="36"/>
                  </a:lnTo>
                  <a:lnTo>
                    <a:pt x="43" y="40"/>
                  </a:lnTo>
                  <a:lnTo>
                    <a:pt x="41" y="46"/>
                  </a:lnTo>
                  <a:lnTo>
                    <a:pt x="38" y="52"/>
                  </a:lnTo>
                  <a:lnTo>
                    <a:pt x="35" y="60"/>
                  </a:lnTo>
                  <a:lnTo>
                    <a:pt x="31" y="68"/>
                  </a:lnTo>
                  <a:lnTo>
                    <a:pt x="27" y="77"/>
                  </a:lnTo>
                  <a:lnTo>
                    <a:pt x="25" y="83"/>
                  </a:lnTo>
                  <a:lnTo>
                    <a:pt x="23" y="87"/>
                  </a:lnTo>
                  <a:lnTo>
                    <a:pt x="20" y="92"/>
                  </a:lnTo>
                  <a:lnTo>
                    <a:pt x="18" y="96"/>
                  </a:lnTo>
                  <a:lnTo>
                    <a:pt x="16" y="99"/>
                  </a:lnTo>
                  <a:lnTo>
                    <a:pt x="15" y="103"/>
                  </a:lnTo>
                  <a:lnTo>
                    <a:pt x="13" y="105"/>
                  </a:lnTo>
                  <a:lnTo>
                    <a:pt x="12" y="108"/>
                  </a:lnTo>
                  <a:lnTo>
                    <a:pt x="10" y="110"/>
                  </a:lnTo>
                  <a:lnTo>
                    <a:pt x="8" y="111"/>
                  </a:lnTo>
                  <a:lnTo>
                    <a:pt x="7" y="113"/>
                  </a:lnTo>
                  <a:lnTo>
                    <a:pt x="6" y="115"/>
                  </a:lnTo>
                  <a:lnTo>
                    <a:pt x="5" y="115"/>
                  </a:lnTo>
                  <a:lnTo>
                    <a:pt x="4" y="116"/>
                  </a:lnTo>
                  <a:lnTo>
                    <a:pt x="3" y="116"/>
                  </a:lnTo>
                  <a:lnTo>
                    <a:pt x="3" y="116"/>
                  </a:lnTo>
                  <a:lnTo>
                    <a:pt x="2" y="115"/>
                  </a:lnTo>
                  <a:lnTo>
                    <a:pt x="2" y="113"/>
                  </a:lnTo>
                  <a:lnTo>
                    <a:pt x="1" y="112"/>
                  </a:lnTo>
                  <a:lnTo>
                    <a:pt x="1" y="111"/>
                  </a:lnTo>
                  <a:lnTo>
                    <a:pt x="0" y="109"/>
                  </a:lnTo>
                  <a:lnTo>
                    <a:pt x="0" y="107"/>
                  </a:lnTo>
                  <a:lnTo>
                    <a:pt x="0" y="105"/>
                  </a:lnTo>
                  <a:lnTo>
                    <a:pt x="0" y="103"/>
                  </a:lnTo>
                  <a:lnTo>
                    <a:pt x="0" y="99"/>
                  </a:lnTo>
                  <a:lnTo>
                    <a:pt x="0" y="96"/>
                  </a:lnTo>
                  <a:lnTo>
                    <a:pt x="0" y="92"/>
                  </a:lnTo>
                  <a:lnTo>
                    <a:pt x="1" y="88"/>
                  </a:lnTo>
                  <a:lnTo>
                    <a:pt x="1" y="84"/>
                  </a:lnTo>
                  <a:lnTo>
                    <a:pt x="2" y="79"/>
                  </a:lnTo>
                  <a:lnTo>
                    <a:pt x="2" y="73"/>
                  </a:lnTo>
                  <a:lnTo>
                    <a:pt x="3" y="68"/>
                  </a:lnTo>
                  <a:lnTo>
                    <a:pt x="3" y="68"/>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28" name="Freeform 58"/>
            <p:cNvSpPr/>
            <p:nvPr/>
          </p:nvSpPr>
          <p:spPr bwMode="auto">
            <a:xfrm>
              <a:off x="5962650" y="1066800"/>
              <a:ext cx="228600" cy="254000"/>
            </a:xfrm>
            <a:custGeom>
              <a:avLst/>
              <a:gdLst>
                <a:gd name="T0" fmla="*/ 109 w 144"/>
                <a:gd name="T1" fmla="*/ 78 h 160"/>
                <a:gd name="T2" fmla="*/ 94 w 144"/>
                <a:gd name="T3" fmla="*/ 93 h 160"/>
                <a:gd name="T4" fmla="*/ 76 w 144"/>
                <a:gd name="T5" fmla="*/ 108 h 160"/>
                <a:gd name="T6" fmla="*/ 57 w 144"/>
                <a:gd name="T7" fmla="*/ 124 h 160"/>
                <a:gd name="T8" fmla="*/ 42 w 144"/>
                <a:gd name="T9" fmla="*/ 136 h 160"/>
                <a:gd name="T10" fmla="*/ 32 w 144"/>
                <a:gd name="T11" fmla="*/ 142 h 160"/>
                <a:gd name="T12" fmla="*/ 24 w 144"/>
                <a:gd name="T13" fmla="*/ 148 h 160"/>
                <a:gd name="T14" fmla="*/ 17 w 144"/>
                <a:gd name="T15" fmla="*/ 153 h 160"/>
                <a:gd name="T16" fmla="*/ 11 w 144"/>
                <a:gd name="T17" fmla="*/ 156 h 160"/>
                <a:gd name="T18" fmla="*/ 7 w 144"/>
                <a:gd name="T19" fmla="*/ 159 h 160"/>
                <a:gd name="T20" fmla="*/ 3 w 144"/>
                <a:gd name="T21" fmla="*/ 160 h 160"/>
                <a:gd name="T22" fmla="*/ 1 w 144"/>
                <a:gd name="T23" fmla="*/ 160 h 160"/>
                <a:gd name="T24" fmla="*/ 0 w 144"/>
                <a:gd name="T25" fmla="*/ 159 h 160"/>
                <a:gd name="T26" fmla="*/ 2 w 144"/>
                <a:gd name="T27" fmla="*/ 154 h 160"/>
                <a:gd name="T28" fmla="*/ 6 w 144"/>
                <a:gd name="T29" fmla="*/ 150 h 160"/>
                <a:gd name="T30" fmla="*/ 9 w 144"/>
                <a:gd name="T31" fmla="*/ 146 h 160"/>
                <a:gd name="T32" fmla="*/ 14 w 144"/>
                <a:gd name="T33" fmla="*/ 140 h 160"/>
                <a:gd name="T34" fmla="*/ 20 w 144"/>
                <a:gd name="T35" fmla="*/ 135 h 160"/>
                <a:gd name="T36" fmla="*/ 27 w 144"/>
                <a:gd name="T37" fmla="*/ 127 h 160"/>
                <a:gd name="T38" fmla="*/ 40 w 144"/>
                <a:gd name="T39" fmla="*/ 113 h 160"/>
                <a:gd name="T40" fmla="*/ 52 w 144"/>
                <a:gd name="T41" fmla="*/ 100 h 160"/>
                <a:gd name="T42" fmla="*/ 63 w 144"/>
                <a:gd name="T43" fmla="*/ 88 h 160"/>
                <a:gd name="T44" fmla="*/ 73 w 144"/>
                <a:gd name="T45" fmla="*/ 75 h 160"/>
                <a:gd name="T46" fmla="*/ 81 w 144"/>
                <a:gd name="T47" fmla="*/ 65 h 160"/>
                <a:gd name="T48" fmla="*/ 87 w 144"/>
                <a:gd name="T49" fmla="*/ 55 h 160"/>
                <a:gd name="T50" fmla="*/ 99 w 144"/>
                <a:gd name="T51" fmla="*/ 38 h 160"/>
                <a:gd name="T52" fmla="*/ 102 w 144"/>
                <a:gd name="T53" fmla="*/ 29 h 160"/>
                <a:gd name="T54" fmla="*/ 103 w 144"/>
                <a:gd name="T55" fmla="*/ 22 h 160"/>
                <a:gd name="T56" fmla="*/ 103 w 144"/>
                <a:gd name="T57" fmla="*/ 17 h 160"/>
                <a:gd name="T58" fmla="*/ 100 w 144"/>
                <a:gd name="T59" fmla="*/ 9 h 160"/>
                <a:gd name="T60" fmla="*/ 100 w 144"/>
                <a:gd name="T61" fmla="*/ 5 h 160"/>
                <a:gd name="T62" fmla="*/ 100 w 144"/>
                <a:gd name="T63" fmla="*/ 3 h 160"/>
                <a:gd name="T64" fmla="*/ 104 w 144"/>
                <a:gd name="T65" fmla="*/ 1 h 160"/>
                <a:gd name="T66" fmla="*/ 109 w 144"/>
                <a:gd name="T67" fmla="*/ 0 h 160"/>
                <a:gd name="T68" fmla="*/ 115 w 144"/>
                <a:gd name="T69" fmla="*/ 0 h 160"/>
                <a:gd name="T70" fmla="*/ 120 w 144"/>
                <a:gd name="T71" fmla="*/ 3 h 160"/>
                <a:gd name="T72" fmla="*/ 127 w 144"/>
                <a:gd name="T73" fmla="*/ 6 h 160"/>
                <a:gd name="T74" fmla="*/ 135 w 144"/>
                <a:gd name="T75" fmla="*/ 16 h 160"/>
                <a:gd name="T76" fmla="*/ 142 w 144"/>
                <a:gd name="T77" fmla="*/ 27 h 160"/>
                <a:gd name="T78" fmla="*/ 144 w 144"/>
                <a:gd name="T79" fmla="*/ 33 h 160"/>
                <a:gd name="T80" fmla="*/ 141 w 144"/>
                <a:gd name="T81" fmla="*/ 41 h 160"/>
                <a:gd name="T82" fmla="*/ 133 w 144"/>
                <a:gd name="T83" fmla="*/ 50 h 160"/>
                <a:gd name="T84" fmla="*/ 122 w 144"/>
                <a:gd name="T85" fmla="*/ 63 h 160"/>
                <a:gd name="T86" fmla="*/ 116 w 144"/>
                <a:gd name="T87" fmla="*/ 7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160">
                  <a:moveTo>
                    <a:pt x="116" y="70"/>
                  </a:moveTo>
                  <a:lnTo>
                    <a:pt x="109" y="78"/>
                  </a:lnTo>
                  <a:lnTo>
                    <a:pt x="102" y="86"/>
                  </a:lnTo>
                  <a:lnTo>
                    <a:pt x="94" y="93"/>
                  </a:lnTo>
                  <a:lnTo>
                    <a:pt x="85" y="101"/>
                  </a:lnTo>
                  <a:lnTo>
                    <a:pt x="76" y="108"/>
                  </a:lnTo>
                  <a:lnTo>
                    <a:pt x="67" y="116"/>
                  </a:lnTo>
                  <a:lnTo>
                    <a:pt x="57" y="124"/>
                  </a:lnTo>
                  <a:lnTo>
                    <a:pt x="47" y="131"/>
                  </a:lnTo>
                  <a:lnTo>
                    <a:pt x="42" y="136"/>
                  </a:lnTo>
                  <a:lnTo>
                    <a:pt x="36" y="139"/>
                  </a:lnTo>
                  <a:lnTo>
                    <a:pt x="32" y="142"/>
                  </a:lnTo>
                  <a:lnTo>
                    <a:pt x="27" y="146"/>
                  </a:lnTo>
                  <a:lnTo>
                    <a:pt x="24" y="148"/>
                  </a:lnTo>
                  <a:lnTo>
                    <a:pt x="20" y="151"/>
                  </a:lnTo>
                  <a:lnTo>
                    <a:pt x="17" y="153"/>
                  </a:lnTo>
                  <a:lnTo>
                    <a:pt x="14" y="154"/>
                  </a:lnTo>
                  <a:lnTo>
                    <a:pt x="11" y="156"/>
                  </a:lnTo>
                  <a:lnTo>
                    <a:pt x="9" y="158"/>
                  </a:lnTo>
                  <a:lnTo>
                    <a:pt x="7" y="159"/>
                  </a:lnTo>
                  <a:lnTo>
                    <a:pt x="6" y="160"/>
                  </a:lnTo>
                  <a:lnTo>
                    <a:pt x="3" y="160"/>
                  </a:lnTo>
                  <a:lnTo>
                    <a:pt x="2" y="160"/>
                  </a:lnTo>
                  <a:lnTo>
                    <a:pt x="1" y="160"/>
                  </a:lnTo>
                  <a:lnTo>
                    <a:pt x="1" y="160"/>
                  </a:lnTo>
                  <a:lnTo>
                    <a:pt x="0" y="159"/>
                  </a:lnTo>
                  <a:lnTo>
                    <a:pt x="1" y="156"/>
                  </a:lnTo>
                  <a:lnTo>
                    <a:pt x="2" y="154"/>
                  </a:lnTo>
                  <a:lnTo>
                    <a:pt x="3" y="152"/>
                  </a:lnTo>
                  <a:lnTo>
                    <a:pt x="6" y="150"/>
                  </a:lnTo>
                  <a:lnTo>
                    <a:pt x="7" y="149"/>
                  </a:lnTo>
                  <a:lnTo>
                    <a:pt x="9" y="146"/>
                  </a:lnTo>
                  <a:lnTo>
                    <a:pt x="11" y="143"/>
                  </a:lnTo>
                  <a:lnTo>
                    <a:pt x="14" y="140"/>
                  </a:lnTo>
                  <a:lnTo>
                    <a:pt x="17" y="138"/>
                  </a:lnTo>
                  <a:lnTo>
                    <a:pt x="20" y="135"/>
                  </a:lnTo>
                  <a:lnTo>
                    <a:pt x="23" y="130"/>
                  </a:lnTo>
                  <a:lnTo>
                    <a:pt x="27" y="127"/>
                  </a:lnTo>
                  <a:lnTo>
                    <a:pt x="34" y="119"/>
                  </a:lnTo>
                  <a:lnTo>
                    <a:pt x="40" y="113"/>
                  </a:lnTo>
                  <a:lnTo>
                    <a:pt x="47" y="106"/>
                  </a:lnTo>
                  <a:lnTo>
                    <a:pt x="52" y="100"/>
                  </a:lnTo>
                  <a:lnTo>
                    <a:pt x="58" y="93"/>
                  </a:lnTo>
                  <a:lnTo>
                    <a:pt x="63" y="88"/>
                  </a:lnTo>
                  <a:lnTo>
                    <a:pt x="68" y="81"/>
                  </a:lnTo>
                  <a:lnTo>
                    <a:pt x="73" y="75"/>
                  </a:lnTo>
                  <a:lnTo>
                    <a:pt x="78" y="69"/>
                  </a:lnTo>
                  <a:lnTo>
                    <a:pt x="81" y="65"/>
                  </a:lnTo>
                  <a:lnTo>
                    <a:pt x="84" y="59"/>
                  </a:lnTo>
                  <a:lnTo>
                    <a:pt x="87" y="55"/>
                  </a:lnTo>
                  <a:lnTo>
                    <a:pt x="94" y="46"/>
                  </a:lnTo>
                  <a:lnTo>
                    <a:pt x="99" y="38"/>
                  </a:lnTo>
                  <a:lnTo>
                    <a:pt x="100" y="33"/>
                  </a:lnTo>
                  <a:lnTo>
                    <a:pt x="102" y="29"/>
                  </a:lnTo>
                  <a:lnTo>
                    <a:pt x="103" y="26"/>
                  </a:lnTo>
                  <a:lnTo>
                    <a:pt x="103" y="22"/>
                  </a:lnTo>
                  <a:lnTo>
                    <a:pt x="103" y="19"/>
                  </a:lnTo>
                  <a:lnTo>
                    <a:pt x="103" y="17"/>
                  </a:lnTo>
                  <a:lnTo>
                    <a:pt x="102" y="12"/>
                  </a:lnTo>
                  <a:lnTo>
                    <a:pt x="100" y="9"/>
                  </a:lnTo>
                  <a:lnTo>
                    <a:pt x="100" y="7"/>
                  </a:lnTo>
                  <a:lnTo>
                    <a:pt x="100" y="5"/>
                  </a:lnTo>
                  <a:lnTo>
                    <a:pt x="100" y="4"/>
                  </a:lnTo>
                  <a:lnTo>
                    <a:pt x="100" y="3"/>
                  </a:lnTo>
                  <a:lnTo>
                    <a:pt x="103" y="2"/>
                  </a:lnTo>
                  <a:lnTo>
                    <a:pt x="104" y="1"/>
                  </a:lnTo>
                  <a:lnTo>
                    <a:pt x="106" y="0"/>
                  </a:lnTo>
                  <a:lnTo>
                    <a:pt x="109" y="0"/>
                  </a:lnTo>
                  <a:lnTo>
                    <a:pt x="111" y="0"/>
                  </a:lnTo>
                  <a:lnTo>
                    <a:pt x="115" y="0"/>
                  </a:lnTo>
                  <a:lnTo>
                    <a:pt x="117" y="1"/>
                  </a:lnTo>
                  <a:lnTo>
                    <a:pt x="120" y="3"/>
                  </a:lnTo>
                  <a:lnTo>
                    <a:pt x="123" y="4"/>
                  </a:lnTo>
                  <a:lnTo>
                    <a:pt x="127" y="6"/>
                  </a:lnTo>
                  <a:lnTo>
                    <a:pt x="130" y="9"/>
                  </a:lnTo>
                  <a:lnTo>
                    <a:pt x="135" y="16"/>
                  </a:lnTo>
                  <a:lnTo>
                    <a:pt x="139" y="21"/>
                  </a:lnTo>
                  <a:lnTo>
                    <a:pt x="142" y="27"/>
                  </a:lnTo>
                  <a:lnTo>
                    <a:pt x="144" y="30"/>
                  </a:lnTo>
                  <a:lnTo>
                    <a:pt x="144" y="33"/>
                  </a:lnTo>
                  <a:lnTo>
                    <a:pt x="143" y="37"/>
                  </a:lnTo>
                  <a:lnTo>
                    <a:pt x="141" y="41"/>
                  </a:lnTo>
                  <a:lnTo>
                    <a:pt x="137" y="45"/>
                  </a:lnTo>
                  <a:lnTo>
                    <a:pt x="133" y="50"/>
                  </a:lnTo>
                  <a:lnTo>
                    <a:pt x="128" y="56"/>
                  </a:lnTo>
                  <a:lnTo>
                    <a:pt x="122" y="63"/>
                  </a:lnTo>
                  <a:lnTo>
                    <a:pt x="116" y="70"/>
                  </a:lnTo>
                  <a:lnTo>
                    <a:pt x="116" y="70"/>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29" name="Freeform 59"/>
            <p:cNvSpPr/>
            <p:nvPr/>
          </p:nvSpPr>
          <p:spPr bwMode="auto">
            <a:xfrm>
              <a:off x="6115050" y="1174750"/>
              <a:ext cx="61913" cy="509587"/>
            </a:xfrm>
            <a:custGeom>
              <a:avLst/>
              <a:gdLst>
                <a:gd name="T0" fmla="*/ 9 w 39"/>
                <a:gd name="T1" fmla="*/ 181 h 321"/>
                <a:gd name="T2" fmla="*/ 10 w 39"/>
                <a:gd name="T3" fmla="*/ 156 h 321"/>
                <a:gd name="T4" fmla="*/ 12 w 39"/>
                <a:gd name="T5" fmla="*/ 133 h 321"/>
                <a:gd name="T6" fmla="*/ 12 w 39"/>
                <a:gd name="T7" fmla="*/ 112 h 321"/>
                <a:gd name="T8" fmla="*/ 12 w 39"/>
                <a:gd name="T9" fmla="*/ 99 h 321"/>
                <a:gd name="T10" fmla="*/ 12 w 39"/>
                <a:gd name="T11" fmla="*/ 84 h 321"/>
                <a:gd name="T12" fmla="*/ 11 w 39"/>
                <a:gd name="T13" fmla="*/ 60 h 321"/>
                <a:gd name="T14" fmla="*/ 10 w 39"/>
                <a:gd name="T15" fmla="*/ 32 h 321"/>
                <a:gd name="T16" fmla="*/ 8 w 39"/>
                <a:gd name="T17" fmla="*/ 0 h 321"/>
                <a:gd name="T18" fmla="*/ 21 w 39"/>
                <a:gd name="T19" fmla="*/ 7 h 321"/>
                <a:gd name="T20" fmla="*/ 29 w 39"/>
                <a:gd name="T21" fmla="*/ 12 h 321"/>
                <a:gd name="T22" fmla="*/ 36 w 39"/>
                <a:gd name="T23" fmla="*/ 18 h 321"/>
                <a:gd name="T24" fmla="*/ 39 w 39"/>
                <a:gd name="T25" fmla="*/ 21 h 321"/>
                <a:gd name="T26" fmla="*/ 39 w 39"/>
                <a:gd name="T27" fmla="*/ 24 h 321"/>
                <a:gd name="T28" fmla="*/ 38 w 39"/>
                <a:gd name="T29" fmla="*/ 31 h 321"/>
                <a:gd name="T30" fmla="*/ 38 w 39"/>
                <a:gd name="T31" fmla="*/ 39 h 321"/>
                <a:gd name="T32" fmla="*/ 38 w 39"/>
                <a:gd name="T33" fmla="*/ 51 h 321"/>
                <a:gd name="T34" fmla="*/ 38 w 39"/>
                <a:gd name="T35" fmla="*/ 67 h 321"/>
                <a:gd name="T36" fmla="*/ 38 w 39"/>
                <a:gd name="T37" fmla="*/ 84 h 321"/>
                <a:gd name="T38" fmla="*/ 37 w 39"/>
                <a:gd name="T39" fmla="*/ 106 h 321"/>
                <a:gd name="T40" fmla="*/ 36 w 39"/>
                <a:gd name="T41" fmla="*/ 130 h 321"/>
                <a:gd name="T42" fmla="*/ 36 w 39"/>
                <a:gd name="T43" fmla="*/ 154 h 321"/>
                <a:gd name="T44" fmla="*/ 35 w 39"/>
                <a:gd name="T45" fmla="*/ 177 h 321"/>
                <a:gd name="T46" fmla="*/ 35 w 39"/>
                <a:gd name="T47" fmla="*/ 198 h 321"/>
                <a:gd name="T48" fmla="*/ 34 w 39"/>
                <a:gd name="T49" fmla="*/ 218 h 321"/>
                <a:gd name="T50" fmla="*/ 34 w 39"/>
                <a:gd name="T51" fmla="*/ 236 h 321"/>
                <a:gd name="T52" fmla="*/ 33 w 39"/>
                <a:gd name="T53" fmla="*/ 251 h 321"/>
                <a:gd name="T54" fmla="*/ 33 w 39"/>
                <a:gd name="T55" fmla="*/ 265 h 321"/>
                <a:gd name="T56" fmla="*/ 32 w 39"/>
                <a:gd name="T57" fmla="*/ 278 h 321"/>
                <a:gd name="T58" fmla="*/ 31 w 39"/>
                <a:gd name="T59" fmla="*/ 288 h 321"/>
                <a:gd name="T60" fmla="*/ 29 w 39"/>
                <a:gd name="T61" fmla="*/ 297 h 321"/>
                <a:gd name="T62" fmla="*/ 28 w 39"/>
                <a:gd name="T63" fmla="*/ 304 h 321"/>
                <a:gd name="T64" fmla="*/ 27 w 39"/>
                <a:gd name="T65" fmla="*/ 310 h 321"/>
                <a:gd name="T66" fmla="*/ 25 w 39"/>
                <a:gd name="T67" fmla="*/ 314 h 321"/>
                <a:gd name="T68" fmla="*/ 24 w 39"/>
                <a:gd name="T69" fmla="*/ 317 h 321"/>
                <a:gd name="T70" fmla="*/ 23 w 39"/>
                <a:gd name="T71" fmla="*/ 319 h 321"/>
                <a:gd name="T72" fmla="*/ 22 w 39"/>
                <a:gd name="T73" fmla="*/ 321 h 321"/>
                <a:gd name="T74" fmla="*/ 20 w 39"/>
                <a:gd name="T75" fmla="*/ 319 h 321"/>
                <a:gd name="T76" fmla="*/ 16 w 39"/>
                <a:gd name="T77" fmla="*/ 315 h 321"/>
                <a:gd name="T78" fmla="*/ 13 w 39"/>
                <a:gd name="T79" fmla="*/ 307 h 321"/>
                <a:gd name="T80" fmla="*/ 8 w 39"/>
                <a:gd name="T81" fmla="*/ 297 h 321"/>
                <a:gd name="T82" fmla="*/ 3 w 39"/>
                <a:gd name="T83" fmla="*/ 286 h 321"/>
                <a:gd name="T84" fmla="*/ 1 w 39"/>
                <a:gd name="T85" fmla="*/ 276 h 321"/>
                <a:gd name="T86" fmla="*/ 0 w 39"/>
                <a:gd name="T87" fmla="*/ 267 h 321"/>
                <a:gd name="T88" fmla="*/ 1 w 39"/>
                <a:gd name="T89" fmla="*/ 262 h 321"/>
                <a:gd name="T90" fmla="*/ 1 w 39"/>
                <a:gd name="T91" fmla="*/ 258 h 321"/>
                <a:gd name="T92" fmla="*/ 2 w 39"/>
                <a:gd name="T93" fmla="*/ 253 h 321"/>
                <a:gd name="T94" fmla="*/ 3 w 39"/>
                <a:gd name="T95" fmla="*/ 248 h 321"/>
                <a:gd name="T96" fmla="*/ 4 w 39"/>
                <a:gd name="T97" fmla="*/ 240 h 321"/>
                <a:gd name="T98" fmla="*/ 6 w 39"/>
                <a:gd name="T99" fmla="*/ 231 h 321"/>
                <a:gd name="T100" fmla="*/ 6 w 39"/>
                <a:gd name="T101" fmla="*/ 220 h 321"/>
                <a:gd name="T102" fmla="*/ 7 w 39"/>
                <a:gd name="T103" fmla="*/ 208 h 321"/>
                <a:gd name="T104" fmla="*/ 8 w 39"/>
                <a:gd name="T105" fmla="*/ 19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 h="321">
                  <a:moveTo>
                    <a:pt x="8" y="195"/>
                  </a:moveTo>
                  <a:lnTo>
                    <a:pt x="9" y="181"/>
                  </a:lnTo>
                  <a:lnTo>
                    <a:pt x="10" y="168"/>
                  </a:lnTo>
                  <a:lnTo>
                    <a:pt x="10" y="156"/>
                  </a:lnTo>
                  <a:lnTo>
                    <a:pt x="11" y="144"/>
                  </a:lnTo>
                  <a:lnTo>
                    <a:pt x="12" y="133"/>
                  </a:lnTo>
                  <a:lnTo>
                    <a:pt x="12" y="122"/>
                  </a:lnTo>
                  <a:lnTo>
                    <a:pt x="12" y="112"/>
                  </a:lnTo>
                  <a:lnTo>
                    <a:pt x="13" y="104"/>
                  </a:lnTo>
                  <a:lnTo>
                    <a:pt x="12" y="99"/>
                  </a:lnTo>
                  <a:lnTo>
                    <a:pt x="12" y="94"/>
                  </a:lnTo>
                  <a:lnTo>
                    <a:pt x="12" y="84"/>
                  </a:lnTo>
                  <a:lnTo>
                    <a:pt x="12" y="72"/>
                  </a:lnTo>
                  <a:lnTo>
                    <a:pt x="11" y="60"/>
                  </a:lnTo>
                  <a:lnTo>
                    <a:pt x="10" y="46"/>
                  </a:lnTo>
                  <a:lnTo>
                    <a:pt x="10" y="32"/>
                  </a:lnTo>
                  <a:lnTo>
                    <a:pt x="9" y="17"/>
                  </a:lnTo>
                  <a:lnTo>
                    <a:pt x="8" y="0"/>
                  </a:lnTo>
                  <a:lnTo>
                    <a:pt x="14" y="3"/>
                  </a:lnTo>
                  <a:lnTo>
                    <a:pt x="21" y="7"/>
                  </a:lnTo>
                  <a:lnTo>
                    <a:pt x="25" y="10"/>
                  </a:lnTo>
                  <a:lnTo>
                    <a:pt x="29" y="12"/>
                  </a:lnTo>
                  <a:lnTo>
                    <a:pt x="33" y="14"/>
                  </a:lnTo>
                  <a:lnTo>
                    <a:pt x="36" y="18"/>
                  </a:lnTo>
                  <a:lnTo>
                    <a:pt x="37" y="20"/>
                  </a:lnTo>
                  <a:lnTo>
                    <a:pt x="39" y="21"/>
                  </a:lnTo>
                  <a:lnTo>
                    <a:pt x="39" y="22"/>
                  </a:lnTo>
                  <a:lnTo>
                    <a:pt x="39" y="24"/>
                  </a:lnTo>
                  <a:lnTo>
                    <a:pt x="39" y="27"/>
                  </a:lnTo>
                  <a:lnTo>
                    <a:pt x="38" y="31"/>
                  </a:lnTo>
                  <a:lnTo>
                    <a:pt x="38" y="35"/>
                  </a:lnTo>
                  <a:lnTo>
                    <a:pt x="38" y="39"/>
                  </a:lnTo>
                  <a:lnTo>
                    <a:pt x="38" y="45"/>
                  </a:lnTo>
                  <a:lnTo>
                    <a:pt x="38" y="51"/>
                  </a:lnTo>
                  <a:lnTo>
                    <a:pt x="38" y="59"/>
                  </a:lnTo>
                  <a:lnTo>
                    <a:pt x="38" y="67"/>
                  </a:lnTo>
                  <a:lnTo>
                    <a:pt x="38" y="75"/>
                  </a:lnTo>
                  <a:lnTo>
                    <a:pt x="38" y="84"/>
                  </a:lnTo>
                  <a:lnTo>
                    <a:pt x="37" y="95"/>
                  </a:lnTo>
                  <a:lnTo>
                    <a:pt x="37" y="106"/>
                  </a:lnTo>
                  <a:lnTo>
                    <a:pt x="37" y="117"/>
                  </a:lnTo>
                  <a:lnTo>
                    <a:pt x="36" y="130"/>
                  </a:lnTo>
                  <a:lnTo>
                    <a:pt x="36" y="142"/>
                  </a:lnTo>
                  <a:lnTo>
                    <a:pt x="36" y="154"/>
                  </a:lnTo>
                  <a:lnTo>
                    <a:pt x="35" y="166"/>
                  </a:lnTo>
                  <a:lnTo>
                    <a:pt x="35" y="177"/>
                  </a:lnTo>
                  <a:lnTo>
                    <a:pt x="35" y="188"/>
                  </a:lnTo>
                  <a:lnTo>
                    <a:pt x="35" y="198"/>
                  </a:lnTo>
                  <a:lnTo>
                    <a:pt x="34" y="208"/>
                  </a:lnTo>
                  <a:lnTo>
                    <a:pt x="34" y="218"/>
                  </a:lnTo>
                  <a:lnTo>
                    <a:pt x="34" y="227"/>
                  </a:lnTo>
                  <a:lnTo>
                    <a:pt x="34" y="236"/>
                  </a:lnTo>
                  <a:lnTo>
                    <a:pt x="34" y="243"/>
                  </a:lnTo>
                  <a:lnTo>
                    <a:pt x="33" y="251"/>
                  </a:lnTo>
                  <a:lnTo>
                    <a:pt x="33" y="258"/>
                  </a:lnTo>
                  <a:lnTo>
                    <a:pt x="33" y="265"/>
                  </a:lnTo>
                  <a:lnTo>
                    <a:pt x="32" y="271"/>
                  </a:lnTo>
                  <a:lnTo>
                    <a:pt x="32" y="278"/>
                  </a:lnTo>
                  <a:lnTo>
                    <a:pt x="32" y="282"/>
                  </a:lnTo>
                  <a:lnTo>
                    <a:pt x="31" y="288"/>
                  </a:lnTo>
                  <a:lnTo>
                    <a:pt x="31" y="292"/>
                  </a:lnTo>
                  <a:lnTo>
                    <a:pt x="29" y="297"/>
                  </a:lnTo>
                  <a:lnTo>
                    <a:pt x="28" y="300"/>
                  </a:lnTo>
                  <a:lnTo>
                    <a:pt x="28" y="304"/>
                  </a:lnTo>
                  <a:lnTo>
                    <a:pt x="27" y="306"/>
                  </a:lnTo>
                  <a:lnTo>
                    <a:pt x="27" y="310"/>
                  </a:lnTo>
                  <a:lnTo>
                    <a:pt x="26" y="312"/>
                  </a:lnTo>
                  <a:lnTo>
                    <a:pt x="25" y="314"/>
                  </a:lnTo>
                  <a:lnTo>
                    <a:pt x="25" y="316"/>
                  </a:lnTo>
                  <a:lnTo>
                    <a:pt x="24" y="317"/>
                  </a:lnTo>
                  <a:lnTo>
                    <a:pt x="24" y="318"/>
                  </a:lnTo>
                  <a:lnTo>
                    <a:pt x="23" y="319"/>
                  </a:lnTo>
                  <a:lnTo>
                    <a:pt x="23" y="321"/>
                  </a:lnTo>
                  <a:lnTo>
                    <a:pt x="22" y="321"/>
                  </a:lnTo>
                  <a:lnTo>
                    <a:pt x="21" y="319"/>
                  </a:lnTo>
                  <a:lnTo>
                    <a:pt x="20" y="319"/>
                  </a:lnTo>
                  <a:lnTo>
                    <a:pt x="19" y="317"/>
                  </a:lnTo>
                  <a:lnTo>
                    <a:pt x="16" y="315"/>
                  </a:lnTo>
                  <a:lnTo>
                    <a:pt x="15" y="312"/>
                  </a:lnTo>
                  <a:lnTo>
                    <a:pt x="13" y="307"/>
                  </a:lnTo>
                  <a:lnTo>
                    <a:pt x="10" y="302"/>
                  </a:lnTo>
                  <a:lnTo>
                    <a:pt x="8" y="297"/>
                  </a:lnTo>
                  <a:lnTo>
                    <a:pt x="6" y="291"/>
                  </a:lnTo>
                  <a:lnTo>
                    <a:pt x="3" y="286"/>
                  </a:lnTo>
                  <a:lnTo>
                    <a:pt x="2" y="280"/>
                  </a:lnTo>
                  <a:lnTo>
                    <a:pt x="1" y="276"/>
                  </a:lnTo>
                  <a:lnTo>
                    <a:pt x="0" y="271"/>
                  </a:lnTo>
                  <a:lnTo>
                    <a:pt x="0" y="267"/>
                  </a:lnTo>
                  <a:lnTo>
                    <a:pt x="0" y="264"/>
                  </a:lnTo>
                  <a:lnTo>
                    <a:pt x="1" y="262"/>
                  </a:lnTo>
                  <a:lnTo>
                    <a:pt x="1" y="260"/>
                  </a:lnTo>
                  <a:lnTo>
                    <a:pt x="1" y="258"/>
                  </a:lnTo>
                  <a:lnTo>
                    <a:pt x="2" y="256"/>
                  </a:lnTo>
                  <a:lnTo>
                    <a:pt x="2" y="253"/>
                  </a:lnTo>
                  <a:lnTo>
                    <a:pt x="3" y="251"/>
                  </a:lnTo>
                  <a:lnTo>
                    <a:pt x="3" y="248"/>
                  </a:lnTo>
                  <a:lnTo>
                    <a:pt x="3" y="244"/>
                  </a:lnTo>
                  <a:lnTo>
                    <a:pt x="4" y="240"/>
                  </a:lnTo>
                  <a:lnTo>
                    <a:pt x="4" y="236"/>
                  </a:lnTo>
                  <a:lnTo>
                    <a:pt x="6" y="231"/>
                  </a:lnTo>
                  <a:lnTo>
                    <a:pt x="6" y="226"/>
                  </a:lnTo>
                  <a:lnTo>
                    <a:pt x="6" y="220"/>
                  </a:lnTo>
                  <a:lnTo>
                    <a:pt x="7" y="215"/>
                  </a:lnTo>
                  <a:lnTo>
                    <a:pt x="7" y="208"/>
                  </a:lnTo>
                  <a:lnTo>
                    <a:pt x="8" y="202"/>
                  </a:lnTo>
                  <a:lnTo>
                    <a:pt x="8" y="195"/>
                  </a:lnTo>
                  <a:lnTo>
                    <a:pt x="8" y="195"/>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30" name="Freeform 60"/>
            <p:cNvSpPr/>
            <p:nvPr/>
          </p:nvSpPr>
          <p:spPr bwMode="auto">
            <a:xfrm>
              <a:off x="6280150" y="1023938"/>
              <a:ext cx="87313" cy="82550"/>
            </a:xfrm>
            <a:custGeom>
              <a:avLst/>
              <a:gdLst>
                <a:gd name="T0" fmla="*/ 0 w 55"/>
                <a:gd name="T1" fmla="*/ 6 h 52"/>
                <a:gd name="T2" fmla="*/ 0 w 55"/>
                <a:gd name="T3" fmla="*/ 5 h 52"/>
                <a:gd name="T4" fmla="*/ 1 w 55"/>
                <a:gd name="T5" fmla="*/ 4 h 52"/>
                <a:gd name="T6" fmla="*/ 2 w 55"/>
                <a:gd name="T7" fmla="*/ 3 h 52"/>
                <a:gd name="T8" fmla="*/ 4 w 55"/>
                <a:gd name="T9" fmla="*/ 3 h 52"/>
                <a:gd name="T10" fmla="*/ 7 w 55"/>
                <a:gd name="T11" fmla="*/ 1 h 52"/>
                <a:gd name="T12" fmla="*/ 10 w 55"/>
                <a:gd name="T13" fmla="*/ 1 h 52"/>
                <a:gd name="T14" fmla="*/ 14 w 55"/>
                <a:gd name="T15" fmla="*/ 0 h 52"/>
                <a:gd name="T16" fmla="*/ 18 w 55"/>
                <a:gd name="T17" fmla="*/ 0 h 52"/>
                <a:gd name="T18" fmla="*/ 22 w 55"/>
                <a:gd name="T19" fmla="*/ 1 h 52"/>
                <a:gd name="T20" fmla="*/ 27 w 55"/>
                <a:gd name="T21" fmla="*/ 1 h 52"/>
                <a:gd name="T22" fmla="*/ 31 w 55"/>
                <a:gd name="T23" fmla="*/ 3 h 52"/>
                <a:gd name="T24" fmla="*/ 36 w 55"/>
                <a:gd name="T25" fmla="*/ 5 h 52"/>
                <a:gd name="T26" fmla="*/ 40 w 55"/>
                <a:gd name="T27" fmla="*/ 6 h 52"/>
                <a:gd name="T28" fmla="*/ 43 w 55"/>
                <a:gd name="T29" fmla="*/ 9 h 52"/>
                <a:gd name="T30" fmla="*/ 46 w 55"/>
                <a:gd name="T31" fmla="*/ 11 h 52"/>
                <a:gd name="T32" fmla="*/ 50 w 55"/>
                <a:gd name="T33" fmla="*/ 15 h 52"/>
                <a:gd name="T34" fmla="*/ 52 w 55"/>
                <a:gd name="T35" fmla="*/ 19 h 52"/>
                <a:gd name="T36" fmla="*/ 53 w 55"/>
                <a:gd name="T37" fmla="*/ 22 h 52"/>
                <a:gd name="T38" fmla="*/ 55 w 55"/>
                <a:gd name="T39" fmla="*/ 25 h 52"/>
                <a:gd name="T40" fmla="*/ 55 w 55"/>
                <a:gd name="T41" fmla="*/ 29 h 52"/>
                <a:gd name="T42" fmla="*/ 55 w 55"/>
                <a:gd name="T43" fmla="*/ 33 h 52"/>
                <a:gd name="T44" fmla="*/ 55 w 55"/>
                <a:gd name="T45" fmla="*/ 36 h 52"/>
                <a:gd name="T46" fmla="*/ 55 w 55"/>
                <a:gd name="T47" fmla="*/ 40 h 52"/>
                <a:gd name="T48" fmla="*/ 54 w 55"/>
                <a:gd name="T49" fmla="*/ 43 h 52"/>
                <a:gd name="T50" fmla="*/ 53 w 55"/>
                <a:gd name="T51" fmla="*/ 46 h 52"/>
                <a:gd name="T52" fmla="*/ 52 w 55"/>
                <a:gd name="T53" fmla="*/ 49 h 52"/>
                <a:gd name="T54" fmla="*/ 50 w 55"/>
                <a:gd name="T55" fmla="*/ 50 h 52"/>
                <a:gd name="T56" fmla="*/ 48 w 55"/>
                <a:gd name="T57" fmla="*/ 52 h 52"/>
                <a:gd name="T58" fmla="*/ 44 w 55"/>
                <a:gd name="T59" fmla="*/ 52 h 52"/>
                <a:gd name="T60" fmla="*/ 41 w 55"/>
                <a:gd name="T61" fmla="*/ 52 h 52"/>
                <a:gd name="T62" fmla="*/ 37 w 55"/>
                <a:gd name="T63" fmla="*/ 50 h 52"/>
                <a:gd name="T64" fmla="*/ 32 w 55"/>
                <a:gd name="T65" fmla="*/ 48 h 52"/>
                <a:gd name="T66" fmla="*/ 29 w 55"/>
                <a:gd name="T67" fmla="*/ 45 h 52"/>
                <a:gd name="T68" fmla="*/ 25 w 55"/>
                <a:gd name="T69" fmla="*/ 43 h 52"/>
                <a:gd name="T70" fmla="*/ 21 w 55"/>
                <a:gd name="T71" fmla="*/ 40 h 52"/>
                <a:gd name="T72" fmla="*/ 18 w 55"/>
                <a:gd name="T73" fmla="*/ 36 h 52"/>
                <a:gd name="T74" fmla="*/ 15 w 55"/>
                <a:gd name="T75" fmla="*/ 33 h 52"/>
                <a:gd name="T76" fmla="*/ 13 w 55"/>
                <a:gd name="T77" fmla="*/ 30 h 52"/>
                <a:gd name="T78" fmla="*/ 10 w 55"/>
                <a:gd name="T79" fmla="*/ 27 h 52"/>
                <a:gd name="T80" fmla="*/ 9 w 55"/>
                <a:gd name="T81" fmla="*/ 22 h 52"/>
                <a:gd name="T82" fmla="*/ 6 w 55"/>
                <a:gd name="T83" fmla="*/ 19 h 52"/>
                <a:gd name="T84" fmla="*/ 4 w 55"/>
                <a:gd name="T85" fmla="*/ 16 h 52"/>
                <a:gd name="T86" fmla="*/ 3 w 55"/>
                <a:gd name="T87" fmla="*/ 13 h 52"/>
                <a:gd name="T88" fmla="*/ 2 w 55"/>
                <a:gd name="T89" fmla="*/ 11 h 52"/>
                <a:gd name="T90" fmla="*/ 1 w 55"/>
                <a:gd name="T91" fmla="*/ 9 h 52"/>
                <a:gd name="T92" fmla="*/ 0 w 55"/>
                <a:gd name="T93" fmla="*/ 8 h 52"/>
                <a:gd name="T94" fmla="*/ 0 w 55"/>
                <a:gd name="T95" fmla="*/ 7 h 52"/>
                <a:gd name="T96" fmla="*/ 0 w 55"/>
                <a:gd name="T97" fmla="*/ 6 h 52"/>
                <a:gd name="T98" fmla="*/ 0 w 55"/>
                <a:gd name="T99"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5" h="52">
                  <a:moveTo>
                    <a:pt x="0" y="6"/>
                  </a:moveTo>
                  <a:lnTo>
                    <a:pt x="0" y="5"/>
                  </a:lnTo>
                  <a:lnTo>
                    <a:pt x="1" y="4"/>
                  </a:lnTo>
                  <a:lnTo>
                    <a:pt x="2" y="3"/>
                  </a:lnTo>
                  <a:lnTo>
                    <a:pt x="4" y="3"/>
                  </a:lnTo>
                  <a:lnTo>
                    <a:pt x="7" y="1"/>
                  </a:lnTo>
                  <a:lnTo>
                    <a:pt x="10" y="1"/>
                  </a:lnTo>
                  <a:lnTo>
                    <a:pt x="14" y="0"/>
                  </a:lnTo>
                  <a:lnTo>
                    <a:pt x="18" y="0"/>
                  </a:lnTo>
                  <a:lnTo>
                    <a:pt x="22" y="1"/>
                  </a:lnTo>
                  <a:lnTo>
                    <a:pt x="27" y="1"/>
                  </a:lnTo>
                  <a:lnTo>
                    <a:pt x="31" y="3"/>
                  </a:lnTo>
                  <a:lnTo>
                    <a:pt x="36" y="5"/>
                  </a:lnTo>
                  <a:lnTo>
                    <a:pt x="40" y="6"/>
                  </a:lnTo>
                  <a:lnTo>
                    <a:pt x="43" y="9"/>
                  </a:lnTo>
                  <a:lnTo>
                    <a:pt x="46" y="11"/>
                  </a:lnTo>
                  <a:lnTo>
                    <a:pt x="50" y="15"/>
                  </a:lnTo>
                  <a:lnTo>
                    <a:pt x="52" y="19"/>
                  </a:lnTo>
                  <a:lnTo>
                    <a:pt x="53" y="22"/>
                  </a:lnTo>
                  <a:lnTo>
                    <a:pt x="55" y="25"/>
                  </a:lnTo>
                  <a:lnTo>
                    <a:pt x="55" y="29"/>
                  </a:lnTo>
                  <a:lnTo>
                    <a:pt x="55" y="33"/>
                  </a:lnTo>
                  <a:lnTo>
                    <a:pt x="55" y="36"/>
                  </a:lnTo>
                  <a:lnTo>
                    <a:pt x="55" y="40"/>
                  </a:lnTo>
                  <a:lnTo>
                    <a:pt x="54" y="43"/>
                  </a:lnTo>
                  <a:lnTo>
                    <a:pt x="53" y="46"/>
                  </a:lnTo>
                  <a:lnTo>
                    <a:pt x="52" y="49"/>
                  </a:lnTo>
                  <a:lnTo>
                    <a:pt x="50" y="50"/>
                  </a:lnTo>
                  <a:lnTo>
                    <a:pt x="48" y="52"/>
                  </a:lnTo>
                  <a:lnTo>
                    <a:pt x="44" y="52"/>
                  </a:lnTo>
                  <a:lnTo>
                    <a:pt x="41" y="52"/>
                  </a:lnTo>
                  <a:lnTo>
                    <a:pt x="37" y="50"/>
                  </a:lnTo>
                  <a:lnTo>
                    <a:pt x="32" y="48"/>
                  </a:lnTo>
                  <a:lnTo>
                    <a:pt x="29" y="45"/>
                  </a:lnTo>
                  <a:lnTo>
                    <a:pt x="25" y="43"/>
                  </a:lnTo>
                  <a:lnTo>
                    <a:pt x="21" y="40"/>
                  </a:lnTo>
                  <a:lnTo>
                    <a:pt x="18" y="36"/>
                  </a:lnTo>
                  <a:lnTo>
                    <a:pt x="15" y="33"/>
                  </a:lnTo>
                  <a:lnTo>
                    <a:pt x="13" y="30"/>
                  </a:lnTo>
                  <a:lnTo>
                    <a:pt x="10" y="27"/>
                  </a:lnTo>
                  <a:lnTo>
                    <a:pt x="9" y="22"/>
                  </a:lnTo>
                  <a:lnTo>
                    <a:pt x="6" y="19"/>
                  </a:lnTo>
                  <a:lnTo>
                    <a:pt x="4" y="16"/>
                  </a:lnTo>
                  <a:lnTo>
                    <a:pt x="3" y="13"/>
                  </a:lnTo>
                  <a:lnTo>
                    <a:pt x="2" y="11"/>
                  </a:lnTo>
                  <a:lnTo>
                    <a:pt x="1" y="9"/>
                  </a:lnTo>
                  <a:lnTo>
                    <a:pt x="0" y="8"/>
                  </a:lnTo>
                  <a:lnTo>
                    <a:pt x="0" y="7"/>
                  </a:lnTo>
                  <a:lnTo>
                    <a:pt x="0" y="6"/>
                  </a:lnTo>
                  <a:lnTo>
                    <a:pt x="0" y="6"/>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31" name="Freeform 61"/>
            <p:cNvSpPr/>
            <p:nvPr/>
          </p:nvSpPr>
          <p:spPr bwMode="auto">
            <a:xfrm>
              <a:off x="6191250" y="1096963"/>
              <a:ext cx="323850" cy="87312"/>
            </a:xfrm>
            <a:custGeom>
              <a:avLst/>
              <a:gdLst>
                <a:gd name="T0" fmla="*/ 0 w 204"/>
                <a:gd name="T1" fmla="*/ 47 h 55"/>
                <a:gd name="T2" fmla="*/ 1 w 204"/>
                <a:gd name="T3" fmla="*/ 44 h 55"/>
                <a:gd name="T4" fmla="*/ 4 w 204"/>
                <a:gd name="T5" fmla="*/ 40 h 55"/>
                <a:gd name="T6" fmla="*/ 11 w 204"/>
                <a:gd name="T7" fmla="*/ 38 h 55"/>
                <a:gd name="T8" fmla="*/ 16 w 204"/>
                <a:gd name="T9" fmla="*/ 37 h 55"/>
                <a:gd name="T10" fmla="*/ 22 w 204"/>
                <a:gd name="T11" fmla="*/ 36 h 55"/>
                <a:gd name="T12" fmla="*/ 27 w 204"/>
                <a:gd name="T13" fmla="*/ 34 h 55"/>
                <a:gd name="T14" fmla="*/ 34 w 204"/>
                <a:gd name="T15" fmla="*/ 33 h 55"/>
                <a:gd name="T16" fmla="*/ 43 w 204"/>
                <a:gd name="T17" fmla="*/ 31 h 55"/>
                <a:gd name="T18" fmla="*/ 52 w 204"/>
                <a:gd name="T19" fmla="*/ 30 h 55"/>
                <a:gd name="T20" fmla="*/ 63 w 204"/>
                <a:gd name="T21" fmla="*/ 26 h 55"/>
                <a:gd name="T22" fmla="*/ 75 w 204"/>
                <a:gd name="T23" fmla="*/ 24 h 55"/>
                <a:gd name="T24" fmla="*/ 88 w 204"/>
                <a:gd name="T25" fmla="*/ 22 h 55"/>
                <a:gd name="T26" fmla="*/ 106 w 204"/>
                <a:gd name="T27" fmla="*/ 18 h 55"/>
                <a:gd name="T28" fmla="*/ 126 w 204"/>
                <a:gd name="T29" fmla="*/ 13 h 55"/>
                <a:gd name="T30" fmla="*/ 143 w 204"/>
                <a:gd name="T31" fmla="*/ 8 h 55"/>
                <a:gd name="T32" fmla="*/ 156 w 204"/>
                <a:gd name="T33" fmla="*/ 4 h 55"/>
                <a:gd name="T34" fmla="*/ 165 w 204"/>
                <a:gd name="T35" fmla="*/ 1 h 55"/>
                <a:gd name="T36" fmla="*/ 173 w 204"/>
                <a:gd name="T37" fmla="*/ 0 h 55"/>
                <a:gd name="T38" fmla="*/ 182 w 204"/>
                <a:gd name="T39" fmla="*/ 1 h 55"/>
                <a:gd name="T40" fmla="*/ 189 w 204"/>
                <a:gd name="T41" fmla="*/ 4 h 55"/>
                <a:gd name="T42" fmla="*/ 195 w 204"/>
                <a:gd name="T43" fmla="*/ 8 h 55"/>
                <a:gd name="T44" fmla="*/ 199 w 204"/>
                <a:gd name="T45" fmla="*/ 11 h 55"/>
                <a:gd name="T46" fmla="*/ 203 w 204"/>
                <a:gd name="T47" fmla="*/ 14 h 55"/>
                <a:gd name="T48" fmla="*/ 204 w 204"/>
                <a:gd name="T49" fmla="*/ 19 h 55"/>
                <a:gd name="T50" fmla="*/ 202 w 204"/>
                <a:gd name="T51" fmla="*/ 20 h 55"/>
                <a:gd name="T52" fmla="*/ 198 w 204"/>
                <a:gd name="T53" fmla="*/ 22 h 55"/>
                <a:gd name="T54" fmla="*/ 192 w 204"/>
                <a:gd name="T55" fmla="*/ 24 h 55"/>
                <a:gd name="T56" fmla="*/ 182 w 204"/>
                <a:gd name="T57" fmla="*/ 27 h 55"/>
                <a:gd name="T58" fmla="*/ 170 w 204"/>
                <a:gd name="T59" fmla="*/ 30 h 55"/>
                <a:gd name="T60" fmla="*/ 156 w 204"/>
                <a:gd name="T61" fmla="*/ 33 h 55"/>
                <a:gd name="T62" fmla="*/ 139 w 204"/>
                <a:gd name="T63" fmla="*/ 36 h 55"/>
                <a:gd name="T64" fmla="*/ 120 w 204"/>
                <a:gd name="T65" fmla="*/ 39 h 55"/>
                <a:gd name="T66" fmla="*/ 100 w 204"/>
                <a:gd name="T67" fmla="*/ 44 h 55"/>
                <a:gd name="T68" fmla="*/ 83 w 204"/>
                <a:gd name="T69" fmla="*/ 47 h 55"/>
                <a:gd name="T70" fmla="*/ 68 w 204"/>
                <a:gd name="T71" fmla="*/ 50 h 55"/>
                <a:gd name="T72" fmla="*/ 53 w 204"/>
                <a:gd name="T73" fmla="*/ 52 h 55"/>
                <a:gd name="T74" fmla="*/ 43 w 204"/>
                <a:gd name="T75" fmla="*/ 54 h 55"/>
                <a:gd name="T76" fmla="*/ 34 w 204"/>
                <a:gd name="T77" fmla="*/ 55 h 55"/>
                <a:gd name="T78" fmla="*/ 26 w 204"/>
                <a:gd name="T79" fmla="*/ 55 h 55"/>
                <a:gd name="T80" fmla="*/ 22 w 204"/>
                <a:gd name="T81" fmla="*/ 54 h 55"/>
                <a:gd name="T82" fmla="*/ 14 w 204"/>
                <a:gd name="T83" fmla="*/ 54 h 55"/>
                <a:gd name="T84" fmla="*/ 8 w 204"/>
                <a:gd name="T85" fmla="*/ 52 h 55"/>
                <a:gd name="T86" fmla="*/ 3 w 204"/>
                <a:gd name="T87" fmla="*/ 50 h 55"/>
                <a:gd name="T88" fmla="*/ 0 w 204"/>
                <a:gd name="T8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4" h="55">
                  <a:moveTo>
                    <a:pt x="0" y="49"/>
                  </a:moveTo>
                  <a:lnTo>
                    <a:pt x="0" y="47"/>
                  </a:lnTo>
                  <a:lnTo>
                    <a:pt x="0" y="46"/>
                  </a:lnTo>
                  <a:lnTo>
                    <a:pt x="1" y="44"/>
                  </a:lnTo>
                  <a:lnTo>
                    <a:pt x="2" y="43"/>
                  </a:lnTo>
                  <a:lnTo>
                    <a:pt x="4" y="40"/>
                  </a:lnTo>
                  <a:lnTo>
                    <a:pt x="8" y="39"/>
                  </a:lnTo>
                  <a:lnTo>
                    <a:pt x="11" y="38"/>
                  </a:lnTo>
                  <a:lnTo>
                    <a:pt x="15" y="37"/>
                  </a:lnTo>
                  <a:lnTo>
                    <a:pt x="16" y="37"/>
                  </a:lnTo>
                  <a:lnTo>
                    <a:pt x="19" y="36"/>
                  </a:lnTo>
                  <a:lnTo>
                    <a:pt x="22" y="36"/>
                  </a:lnTo>
                  <a:lnTo>
                    <a:pt x="24" y="35"/>
                  </a:lnTo>
                  <a:lnTo>
                    <a:pt x="27" y="34"/>
                  </a:lnTo>
                  <a:lnTo>
                    <a:pt x="31" y="34"/>
                  </a:lnTo>
                  <a:lnTo>
                    <a:pt x="34" y="33"/>
                  </a:lnTo>
                  <a:lnTo>
                    <a:pt x="38" y="32"/>
                  </a:lnTo>
                  <a:lnTo>
                    <a:pt x="43" y="31"/>
                  </a:lnTo>
                  <a:lnTo>
                    <a:pt x="47" y="30"/>
                  </a:lnTo>
                  <a:lnTo>
                    <a:pt x="52" y="30"/>
                  </a:lnTo>
                  <a:lnTo>
                    <a:pt x="58" y="28"/>
                  </a:lnTo>
                  <a:lnTo>
                    <a:pt x="63" y="26"/>
                  </a:lnTo>
                  <a:lnTo>
                    <a:pt x="69" y="25"/>
                  </a:lnTo>
                  <a:lnTo>
                    <a:pt x="75" y="24"/>
                  </a:lnTo>
                  <a:lnTo>
                    <a:pt x="82" y="23"/>
                  </a:lnTo>
                  <a:lnTo>
                    <a:pt x="88" y="22"/>
                  </a:lnTo>
                  <a:lnTo>
                    <a:pt x="95" y="21"/>
                  </a:lnTo>
                  <a:lnTo>
                    <a:pt x="106" y="18"/>
                  </a:lnTo>
                  <a:lnTo>
                    <a:pt x="117" y="15"/>
                  </a:lnTo>
                  <a:lnTo>
                    <a:pt x="126" y="13"/>
                  </a:lnTo>
                  <a:lnTo>
                    <a:pt x="135" y="10"/>
                  </a:lnTo>
                  <a:lnTo>
                    <a:pt x="143" y="8"/>
                  </a:lnTo>
                  <a:lnTo>
                    <a:pt x="149" y="6"/>
                  </a:lnTo>
                  <a:lnTo>
                    <a:pt x="156" y="4"/>
                  </a:lnTo>
                  <a:lnTo>
                    <a:pt x="160" y="2"/>
                  </a:lnTo>
                  <a:lnTo>
                    <a:pt x="165" y="1"/>
                  </a:lnTo>
                  <a:lnTo>
                    <a:pt x="169" y="1"/>
                  </a:lnTo>
                  <a:lnTo>
                    <a:pt x="173" y="0"/>
                  </a:lnTo>
                  <a:lnTo>
                    <a:pt x="178" y="1"/>
                  </a:lnTo>
                  <a:lnTo>
                    <a:pt x="182" y="1"/>
                  </a:lnTo>
                  <a:lnTo>
                    <a:pt x="185" y="2"/>
                  </a:lnTo>
                  <a:lnTo>
                    <a:pt x="189" y="4"/>
                  </a:lnTo>
                  <a:lnTo>
                    <a:pt x="192" y="6"/>
                  </a:lnTo>
                  <a:lnTo>
                    <a:pt x="195" y="8"/>
                  </a:lnTo>
                  <a:lnTo>
                    <a:pt x="197" y="10"/>
                  </a:lnTo>
                  <a:lnTo>
                    <a:pt x="199" y="11"/>
                  </a:lnTo>
                  <a:lnTo>
                    <a:pt x="202" y="13"/>
                  </a:lnTo>
                  <a:lnTo>
                    <a:pt x="203" y="14"/>
                  </a:lnTo>
                  <a:lnTo>
                    <a:pt x="203" y="16"/>
                  </a:lnTo>
                  <a:lnTo>
                    <a:pt x="204" y="19"/>
                  </a:lnTo>
                  <a:lnTo>
                    <a:pt x="203" y="19"/>
                  </a:lnTo>
                  <a:lnTo>
                    <a:pt x="202" y="20"/>
                  </a:lnTo>
                  <a:lnTo>
                    <a:pt x="201" y="21"/>
                  </a:lnTo>
                  <a:lnTo>
                    <a:pt x="198" y="22"/>
                  </a:lnTo>
                  <a:lnTo>
                    <a:pt x="195" y="23"/>
                  </a:lnTo>
                  <a:lnTo>
                    <a:pt x="192" y="24"/>
                  </a:lnTo>
                  <a:lnTo>
                    <a:pt x="187" y="26"/>
                  </a:lnTo>
                  <a:lnTo>
                    <a:pt x="182" y="27"/>
                  </a:lnTo>
                  <a:lnTo>
                    <a:pt x="177" y="28"/>
                  </a:lnTo>
                  <a:lnTo>
                    <a:pt x="170" y="30"/>
                  </a:lnTo>
                  <a:lnTo>
                    <a:pt x="163" y="32"/>
                  </a:lnTo>
                  <a:lnTo>
                    <a:pt x="156" y="33"/>
                  </a:lnTo>
                  <a:lnTo>
                    <a:pt x="148" y="34"/>
                  </a:lnTo>
                  <a:lnTo>
                    <a:pt x="139" y="36"/>
                  </a:lnTo>
                  <a:lnTo>
                    <a:pt x="130" y="38"/>
                  </a:lnTo>
                  <a:lnTo>
                    <a:pt x="120" y="39"/>
                  </a:lnTo>
                  <a:lnTo>
                    <a:pt x="110" y="42"/>
                  </a:lnTo>
                  <a:lnTo>
                    <a:pt x="100" y="44"/>
                  </a:lnTo>
                  <a:lnTo>
                    <a:pt x="92" y="46"/>
                  </a:lnTo>
                  <a:lnTo>
                    <a:pt x="83" y="47"/>
                  </a:lnTo>
                  <a:lnTo>
                    <a:pt x="75" y="48"/>
                  </a:lnTo>
                  <a:lnTo>
                    <a:pt x="68" y="50"/>
                  </a:lnTo>
                  <a:lnTo>
                    <a:pt x="60" y="51"/>
                  </a:lnTo>
                  <a:lnTo>
                    <a:pt x="53" y="52"/>
                  </a:lnTo>
                  <a:lnTo>
                    <a:pt x="48" y="52"/>
                  </a:lnTo>
                  <a:lnTo>
                    <a:pt x="43" y="54"/>
                  </a:lnTo>
                  <a:lnTo>
                    <a:pt x="38" y="54"/>
                  </a:lnTo>
                  <a:lnTo>
                    <a:pt x="34" y="55"/>
                  </a:lnTo>
                  <a:lnTo>
                    <a:pt x="29" y="55"/>
                  </a:lnTo>
                  <a:lnTo>
                    <a:pt x="26" y="55"/>
                  </a:lnTo>
                  <a:lnTo>
                    <a:pt x="24" y="54"/>
                  </a:lnTo>
                  <a:lnTo>
                    <a:pt x="22" y="54"/>
                  </a:lnTo>
                  <a:lnTo>
                    <a:pt x="17" y="54"/>
                  </a:lnTo>
                  <a:lnTo>
                    <a:pt x="14" y="54"/>
                  </a:lnTo>
                  <a:lnTo>
                    <a:pt x="11" y="52"/>
                  </a:lnTo>
                  <a:lnTo>
                    <a:pt x="8" y="52"/>
                  </a:lnTo>
                  <a:lnTo>
                    <a:pt x="5" y="51"/>
                  </a:lnTo>
                  <a:lnTo>
                    <a:pt x="3" y="50"/>
                  </a:lnTo>
                  <a:lnTo>
                    <a:pt x="1" y="50"/>
                  </a:lnTo>
                  <a:lnTo>
                    <a:pt x="0" y="49"/>
                  </a:lnTo>
                  <a:lnTo>
                    <a:pt x="0" y="49"/>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32" name="Freeform 62"/>
            <p:cNvSpPr/>
            <p:nvPr/>
          </p:nvSpPr>
          <p:spPr bwMode="auto">
            <a:xfrm>
              <a:off x="6210300" y="1223963"/>
              <a:ext cx="268288" cy="60325"/>
            </a:xfrm>
            <a:custGeom>
              <a:avLst/>
              <a:gdLst>
                <a:gd name="T0" fmla="*/ 1 w 169"/>
                <a:gd name="T1" fmla="*/ 29 h 38"/>
                <a:gd name="T2" fmla="*/ 3 w 169"/>
                <a:gd name="T3" fmla="*/ 27 h 38"/>
                <a:gd name="T4" fmla="*/ 8 w 169"/>
                <a:gd name="T5" fmla="*/ 25 h 38"/>
                <a:gd name="T6" fmla="*/ 14 w 169"/>
                <a:gd name="T7" fmla="*/ 23 h 38"/>
                <a:gd name="T8" fmla="*/ 23 w 169"/>
                <a:gd name="T9" fmla="*/ 20 h 38"/>
                <a:gd name="T10" fmla="*/ 34 w 169"/>
                <a:gd name="T11" fmla="*/ 18 h 38"/>
                <a:gd name="T12" fmla="*/ 48 w 169"/>
                <a:gd name="T13" fmla="*/ 15 h 38"/>
                <a:gd name="T14" fmla="*/ 63 w 169"/>
                <a:gd name="T15" fmla="*/ 13 h 38"/>
                <a:gd name="T16" fmla="*/ 81 w 169"/>
                <a:gd name="T17" fmla="*/ 9 h 38"/>
                <a:gd name="T18" fmla="*/ 96 w 169"/>
                <a:gd name="T19" fmla="*/ 7 h 38"/>
                <a:gd name="T20" fmla="*/ 109 w 169"/>
                <a:gd name="T21" fmla="*/ 5 h 38"/>
                <a:gd name="T22" fmla="*/ 120 w 169"/>
                <a:gd name="T23" fmla="*/ 4 h 38"/>
                <a:gd name="T24" fmla="*/ 130 w 169"/>
                <a:gd name="T25" fmla="*/ 2 h 38"/>
                <a:gd name="T26" fmla="*/ 137 w 169"/>
                <a:gd name="T27" fmla="*/ 1 h 38"/>
                <a:gd name="T28" fmla="*/ 144 w 169"/>
                <a:gd name="T29" fmla="*/ 0 h 38"/>
                <a:gd name="T30" fmla="*/ 147 w 169"/>
                <a:gd name="T31" fmla="*/ 0 h 38"/>
                <a:gd name="T32" fmla="*/ 150 w 169"/>
                <a:gd name="T33" fmla="*/ 0 h 38"/>
                <a:gd name="T34" fmla="*/ 158 w 169"/>
                <a:gd name="T35" fmla="*/ 3 h 38"/>
                <a:gd name="T36" fmla="*/ 165 w 169"/>
                <a:gd name="T37" fmla="*/ 5 h 38"/>
                <a:gd name="T38" fmla="*/ 168 w 169"/>
                <a:gd name="T39" fmla="*/ 7 h 38"/>
                <a:gd name="T40" fmla="*/ 169 w 169"/>
                <a:gd name="T41" fmla="*/ 11 h 38"/>
                <a:gd name="T42" fmla="*/ 168 w 169"/>
                <a:gd name="T43" fmla="*/ 13 h 38"/>
                <a:gd name="T44" fmla="*/ 167 w 169"/>
                <a:gd name="T45" fmla="*/ 15 h 38"/>
                <a:gd name="T46" fmla="*/ 162 w 169"/>
                <a:gd name="T47" fmla="*/ 16 h 38"/>
                <a:gd name="T48" fmla="*/ 157 w 169"/>
                <a:gd name="T49" fmla="*/ 18 h 38"/>
                <a:gd name="T50" fmla="*/ 150 w 169"/>
                <a:gd name="T51" fmla="*/ 20 h 38"/>
                <a:gd name="T52" fmla="*/ 142 w 169"/>
                <a:gd name="T53" fmla="*/ 23 h 38"/>
                <a:gd name="T54" fmla="*/ 131 w 169"/>
                <a:gd name="T55" fmla="*/ 24 h 38"/>
                <a:gd name="T56" fmla="*/ 118 w 169"/>
                <a:gd name="T57" fmla="*/ 27 h 38"/>
                <a:gd name="T58" fmla="*/ 104 w 169"/>
                <a:gd name="T59" fmla="*/ 29 h 38"/>
                <a:gd name="T60" fmla="*/ 88 w 169"/>
                <a:gd name="T61" fmla="*/ 31 h 38"/>
                <a:gd name="T62" fmla="*/ 73 w 169"/>
                <a:gd name="T63" fmla="*/ 33 h 38"/>
                <a:gd name="T64" fmla="*/ 60 w 169"/>
                <a:gd name="T65" fmla="*/ 36 h 38"/>
                <a:gd name="T66" fmla="*/ 49 w 169"/>
                <a:gd name="T67" fmla="*/ 37 h 38"/>
                <a:gd name="T68" fmla="*/ 39 w 169"/>
                <a:gd name="T69" fmla="*/ 38 h 38"/>
                <a:gd name="T70" fmla="*/ 31 w 169"/>
                <a:gd name="T71" fmla="*/ 38 h 38"/>
                <a:gd name="T72" fmla="*/ 24 w 169"/>
                <a:gd name="T73" fmla="*/ 38 h 38"/>
                <a:gd name="T74" fmla="*/ 19 w 169"/>
                <a:gd name="T75" fmla="*/ 38 h 38"/>
                <a:gd name="T76" fmla="*/ 14 w 169"/>
                <a:gd name="T77" fmla="*/ 37 h 38"/>
                <a:gd name="T78" fmla="*/ 8 w 169"/>
                <a:gd name="T79" fmla="*/ 36 h 38"/>
                <a:gd name="T80" fmla="*/ 4 w 169"/>
                <a:gd name="T81" fmla="*/ 35 h 38"/>
                <a:gd name="T82" fmla="*/ 1 w 169"/>
                <a:gd name="T83" fmla="*/ 32 h 38"/>
                <a:gd name="T84" fmla="*/ 0 w 169"/>
                <a:gd name="T8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38">
                  <a:moveTo>
                    <a:pt x="0" y="30"/>
                  </a:moveTo>
                  <a:lnTo>
                    <a:pt x="1" y="29"/>
                  </a:lnTo>
                  <a:lnTo>
                    <a:pt x="1" y="28"/>
                  </a:lnTo>
                  <a:lnTo>
                    <a:pt x="3" y="27"/>
                  </a:lnTo>
                  <a:lnTo>
                    <a:pt x="4" y="26"/>
                  </a:lnTo>
                  <a:lnTo>
                    <a:pt x="8" y="25"/>
                  </a:lnTo>
                  <a:lnTo>
                    <a:pt x="11" y="24"/>
                  </a:lnTo>
                  <a:lnTo>
                    <a:pt x="14" y="23"/>
                  </a:lnTo>
                  <a:lnTo>
                    <a:pt x="19" y="21"/>
                  </a:lnTo>
                  <a:lnTo>
                    <a:pt x="23" y="20"/>
                  </a:lnTo>
                  <a:lnTo>
                    <a:pt x="28" y="19"/>
                  </a:lnTo>
                  <a:lnTo>
                    <a:pt x="34" y="18"/>
                  </a:lnTo>
                  <a:lnTo>
                    <a:pt x="40" y="17"/>
                  </a:lnTo>
                  <a:lnTo>
                    <a:pt x="48" y="15"/>
                  </a:lnTo>
                  <a:lnTo>
                    <a:pt x="56" y="14"/>
                  </a:lnTo>
                  <a:lnTo>
                    <a:pt x="63" y="13"/>
                  </a:lnTo>
                  <a:lnTo>
                    <a:pt x="72" y="12"/>
                  </a:lnTo>
                  <a:lnTo>
                    <a:pt x="81" y="9"/>
                  </a:lnTo>
                  <a:lnTo>
                    <a:pt x="88" y="8"/>
                  </a:lnTo>
                  <a:lnTo>
                    <a:pt x="96" y="7"/>
                  </a:lnTo>
                  <a:lnTo>
                    <a:pt x="102" y="6"/>
                  </a:lnTo>
                  <a:lnTo>
                    <a:pt x="109" y="5"/>
                  </a:lnTo>
                  <a:lnTo>
                    <a:pt x="114" y="4"/>
                  </a:lnTo>
                  <a:lnTo>
                    <a:pt x="120" y="4"/>
                  </a:lnTo>
                  <a:lnTo>
                    <a:pt x="125" y="3"/>
                  </a:lnTo>
                  <a:lnTo>
                    <a:pt x="130" y="2"/>
                  </a:lnTo>
                  <a:lnTo>
                    <a:pt x="134" y="2"/>
                  </a:lnTo>
                  <a:lnTo>
                    <a:pt x="137" y="1"/>
                  </a:lnTo>
                  <a:lnTo>
                    <a:pt x="141" y="1"/>
                  </a:lnTo>
                  <a:lnTo>
                    <a:pt x="144" y="0"/>
                  </a:lnTo>
                  <a:lnTo>
                    <a:pt x="146" y="0"/>
                  </a:lnTo>
                  <a:lnTo>
                    <a:pt x="147" y="0"/>
                  </a:lnTo>
                  <a:lnTo>
                    <a:pt x="148" y="0"/>
                  </a:lnTo>
                  <a:lnTo>
                    <a:pt x="150" y="0"/>
                  </a:lnTo>
                  <a:lnTo>
                    <a:pt x="154" y="1"/>
                  </a:lnTo>
                  <a:lnTo>
                    <a:pt x="158" y="3"/>
                  </a:lnTo>
                  <a:lnTo>
                    <a:pt x="162" y="4"/>
                  </a:lnTo>
                  <a:lnTo>
                    <a:pt x="165" y="5"/>
                  </a:lnTo>
                  <a:lnTo>
                    <a:pt x="167" y="6"/>
                  </a:lnTo>
                  <a:lnTo>
                    <a:pt x="168" y="7"/>
                  </a:lnTo>
                  <a:lnTo>
                    <a:pt x="169" y="9"/>
                  </a:lnTo>
                  <a:lnTo>
                    <a:pt x="169" y="11"/>
                  </a:lnTo>
                  <a:lnTo>
                    <a:pt x="169" y="12"/>
                  </a:lnTo>
                  <a:lnTo>
                    <a:pt x="168" y="13"/>
                  </a:lnTo>
                  <a:lnTo>
                    <a:pt x="168" y="14"/>
                  </a:lnTo>
                  <a:lnTo>
                    <a:pt x="167" y="15"/>
                  </a:lnTo>
                  <a:lnTo>
                    <a:pt x="165" y="16"/>
                  </a:lnTo>
                  <a:lnTo>
                    <a:pt x="162" y="16"/>
                  </a:lnTo>
                  <a:lnTo>
                    <a:pt x="160" y="17"/>
                  </a:lnTo>
                  <a:lnTo>
                    <a:pt x="157" y="18"/>
                  </a:lnTo>
                  <a:lnTo>
                    <a:pt x="154" y="19"/>
                  </a:lnTo>
                  <a:lnTo>
                    <a:pt x="150" y="20"/>
                  </a:lnTo>
                  <a:lnTo>
                    <a:pt x="146" y="21"/>
                  </a:lnTo>
                  <a:lnTo>
                    <a:pt x="142" y="23"/>
                  </a:lnTo>
                  <a:lnTo>
                    <a:pt x="136" y="23"/>
                  </a:lnTo>
                  <a:lnTo>
                    <a:pt x="131" y="24"/>
                  </a:lnTo>
                  <a:lnTo>
                    <a:pt x="124" y="25"/>
                  </a:lnTo>
                  <a:lnTo>
                    <a:pt x="118" y="27"/>
                  </a:lnTo>
                  <a:lnTo>
                    <a:pt x="111" y="28"/>
                  </a:lnTo>
                  <a:lnTo>
                    <a:pt x="104" y="29"/>
                  </a:lnTo>
                  <a:lnTo>
                    <a:pt x="96" y="30"/>
                  </a:lnTo>
                  <a:lnTo>
                    <a:pt x="88" y="31"/>
                  </a:lnTo>
                  <a:lnTo>
                    <a:pt x="81" y="32"/>
                  </a:lnTo>
                  <a:lnTo>
                    <a:pt x="73" y="33"/>
                  </a:lnTo>
                  <a:lnTo>
                    <a:pt x="66" y="35"/>
                  </a:lnTo>
                  <a:lnTo>
                    <a:pt x="60" y="36"/>
                  </a:lnTo>
                  <a:lnTo>
                    <a:pt x="54" y="36"/>
                  </a:lnTo>
                  <a:lnTo>
                    <a:pt x="49" y="37"/>
                  </a:lnTo>
                  <a:lnTo>
                    <a:pt x="44" y="37"/>
                  </a:lnTo>
                  <a:lnTo>
                    <a:pt x="39" y="38"/>
                  </a:lnTo>
                  <a:lnTo>
                    <a:pt x="35" y="38"/>
                  </a:lnTo>
                  <a:lnTo>
                    <a:pt x="31" y="38"/>
                  </a:lnTo>
                  <a:lnTo>
                    <a:pt x="27" y="38"/>
                  </a:lnTo>
                  <a:lnTo>
                    <a:pt x="24" y="38"/>
                  </a:lnTo>
                  <a:lnTo>
                    <a:pt x="22" y="38"/>
                  </a:lnTo>
                  <a:lnTo>
                    <a:pt x="19" y="38"/>
                  </a:lnTo>
                  <a:lnTo>
                    <a:pt x="17" y="37"/>
                  </a:lnTo>
                  <a:lnTo>
                    <a:pt x="14" y="37"/>
                  </a:lnTo>
                  <a:lnTo>
                    <a:pt x="11" y="37"/>
                  </a:lnTo>
                  <a:lnTo>
                    <a:pt x="8" y="36"/>
                  </a:lnTo>
                  <a:lnTo>
                    <a:pt x="5" y="36"/>
                  </a:lnTo>
                  <a:lnTo>
                    <a:pt x="4" y="35"/>
                  </a:lnTo>
                  <a:lnTo>
                    <a:pt x="2" y="33"/>
                  </a:lnTo>
                  <a:lnTo>
                    <a:pt x="1" y="32"/>
                  </a:lnTo>
                  <a:lnTo>
                    <a:pt x="0" y="30"/>
                  </a:lnTo>
                  <a:lnTo>
                    <a:pt x="0" y="30"/>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33" name="Freeform 63"/>
            <p:cNvSpPr/>
            <p:nvPr/>
          </p:nvSpPr>
          <p:spPr bwMode="auto">
            <a:xfrm>
              <a:off x="6210300" y="1336675"/>
              <a:ext cx="274638" cy="63500"/>
            </a:xfrm>
            <a:custGeom>
              <a:avLst/>
              <a:gdLst>
                <a:gd name="T0" fmla="*/ 8 w 173"/>
                <a:gd name="T1" fmla="*/ 33 h 40"/>
                <a:gd name="T2" fmla="*/ 3 w 173"/>
                <a:gd name="T3" fmla="*/ 32 h 40"/>
                <a:gd name="T4" fmla="*/ 1 w 173"/>
                <a:gd name="T5" fmla="*/ 30 h 40"/>
                <a:gd name="T6" fmla="*/ 0 w 173"/>
                <a:gd name="T7" fmla="*/ 28 h 40"/>
                <a:gd name="T8" fmla="*/ 1 w 173"/>
                <a:gd name="T9" fmla="*/ 27 h 40"/>
                <a:gd name="T10" fmla="*/ 3 w 173"/>
                <a:gd name="T11" fmla="*/ 26 h 40"/>
                <a:gd name="T12" fmla="*/ 8 w 173"/>
                <a:gd name="T13" fmla="*/ 25 h 40"/>
                <a:gd name="T14" fmla="*/ 14 w 173"/>
                <a:gd name="T15" fmla="*/ 22 h 40"/>
                <a:gd name="T16" fmla="*/ 23 w 173"/>
                <a:gd name="T17" fmla="*/ 21 h 40"/>
                <a:gd name="T18" fmla="*/ 34 w 173"/>
                <a:gd name="T19" fmla="*/ 19 h 40"/>
                <a:gd name="T20" fmla="*/ 48 w 173"/>
                <a:gd name="T21" fmla="*/ 16 h 40"/>
                <a:gd name="T22" fmla="*/ 63 w 173"/>
                <a:gd name="T23" fmla="*/ 13 h 40"/>
                <a:gd name="T24" fmla="*/ 81 w 173"/>
                <a:gd name="T25" fmla="*/ 9 h 40"/>
                <a:gd name="T26" fmla="*/ 96 w 173"/>
                <a:gd name="T27" fmla="*/ 7 h 40"/>
                <a:gd name="T28" fmla="*/ 109 w 173"/>
                <a:gd name="T29" fmla="*/ 5 h 40"/>
                <a:gd name="T30" fmla="*/ 121 w 173"/>
                <a:gd name="T31" fmla="*/ 3 h 40"/>
                <a:gd name="T32" fmla="*/ 132 w 173"/>
                <a:gd name="T33" fmla="*/ 2 h 40"/>
                <a:gd name="T34" fmla="*/ 141 w 173"/>
                <a:gd name="T35" fmla="*/ 1 h 40"/>
                <a:gd name="T36" fmla="*/ 147 w 173"/>
                <a:gd name="T37" fmla="*/ 0 h 40"/>
                <a:gd name="T38" fmla="*/ 151 w 173"/>
                <a:gd name="T39" fmla="*/ 0 h 40"/>
                <a:gd name="T40" fmla="*/ 158 w 173"/>
                <a:gd name="T41" fmla="*/ 0 h 40"/>
                <a:gd name="T42" fmla="*/ 167 w 173"/>
                <a:gd name="T43" fmla="*/ 3 h 40"/>
                <a:gd name="T44" fmla="*/ 173 w 173"/>
                <a:gd name="T45" fmla="*/ 7 h 40"/>
                <a:gd name="T46" fmla="*/ 173 w 173"/>
                <a:gd name="T47" fmla="*/ 10 h 40"/>
                <a:gd name="T48" fmla="*/ 173 w 173"/>
                <a:gd name="T49" fmla="*/ 13 h 40"/>
                <a:gd name="T50" fmla="*/ 172 w 173"/>
                <a:gd name="T51" fmla="*/ 14 h 40"/>
                <a:gd name="T52" fmla="*/ 169 w 173"/>
                <a:gd name="T53" fmla="*/ 16 h 40"/>
                <a:gd name="T54" fmla="*/ 166 w 173"/>
                <a:gd name="T55" fmla="*/ 17 h 40"/>
                <a:gd name="T56" fmla="*/ 160 w 173"/>
                <a:gd name="T57" fmla="*/ 19 h 40"/>
                <a:gd name="T58" fmla="*/ 155 w 173"/>
                <a:gd name="T59" fmla="*/ 20 h 40"/>
                <a:gd name="T60" fmla="*/ 144 w 173"/>
                <a:gd name="T61" fmla="*/ 22 h 40"/>
                <a:gd name="T62" fmla="*/ 126 w 173"/>
                <a:gd name="T63" fmla="*/ 26 h 40"/>
                <a:gd name="T64" fmla="*/ 107 w 173"/>
                <a:gd name="T65" fmla="*/ 29 h 40"/>
                <a:gd name="T66" fmla="*/ 86 w 173"/>
                <a:gd name="T67" fmla="*/ 31 h 40"/>
                <a:gd name="T68" fmla="*/ 69 w 173"/>
                <a:gd name="T69" fmla="*/ 33 h 40"/>
                <a:gd name="T70" fmla="*/ 59 w 173"/>
                <a:gd name="T71" fmla="*/ 34 h 40"/>
                <a:gd name="T72" fmla="*/ 49 w 173"/>
                <a:gd name="T73" fmla="*/ 35 h 40"/>
                <a:gd name="T74" fmla="*/ 41 w 173"/>
                <a:gd name="T75" fmla="*/ 37 h 40"/>
                <a:gd name="T76" fmla="*/ 36 w 173"/>
                <a:gd name="T77" fmla="*/ 38 h 40"/>
                <a:gd name="T78" fmla="*/ 31 w 173"/>
                <a:gd name="T79" fmla="*/ 39 h 40"/>
                <a:gd name="T80" fmla="*/ 27 w 173"/>
                <a:gd name="T81" fmla="*/ 39 h 40"/>
                <a:gd name="T82" fmla="*/ 25 w 173"/>
                <a:gd name="T83" fmla="*/ 39 h 40"/>
                <a:gd name="T84" fmla="*/ 22 w 173"/>
                <a:gd name="T85" fmla="*/ 39 h 40"/>
                <a:gd name="T86" fmla="*/ 15 w 173"/>
                <a:gd name="T87" fmla="*/ 37 h 40"/>
                <a:gd name="T88" fmla="*/ 10 w 173"/>
                <a:gd name="T89"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 h="40">
                  <a:moveTo>
                    <a:pt x="10" y="34"/>
                  </a:moveTo>
                  <a:lnTo>
                    <a:pt x="8" y="33"/>
                  </a:lnTo>
                  <a:lnTo>
                    <a:pt x="5" y="32"/>
                  </a:lnTo>
                  <a:lnTo>
                    <a:pt x="3" y="32"/>
                  </a:lnTo>
                  <a:lnTo>
                    <a:pt x="2" y="31"/>
                  </a:lnTo>
                  <a:lnTo>
                    <a:pt x="1" y="30"/>
                  </a:lnTo>
                  <a:lnTo>
                    <a:pt x="1" y="29"/>
                  </a:lnTo>
                  <a:lnTo>
                    <a:pt x="0" y="28"/>
                  </a:lnTo>
                  <a:lnTo>
                    <a:pt x="0" y="28"/>
                  </a:lnTo>
                  <a:lnTo>
                    <a:pt x="1" y="27"/>
                  </a:lnTo>
                  <a:lnTo>
                    <a:pt x="1" y="27"/>
                  </a:lnTo>
                  <a:lnTo>
                    <a:pt x="3" y="26"/>
                  </a:lnTo>
                  <a:lnTo>
                    <a:pt x="4" y="26"/>
                  </a:lnTo>
                  <a:lnTo>
                    <a:pt x="8" y="25"/>
                  </a:lnTo>
                  <a:lnTo>
                    <a:pt x="11" y="23"/>
                  </a:lnTo>
                  <a:lnTo>
                    <a:pt x="14" y="22"/>
                  </a:lnTo>
                  <a:lnTo>
                    <a:pt x="19" y="22"/>
                  </a:lnTo>
                  <a:lnTo>
                    <a:pt x="23" y="21"/>
                  </a:lnTo>
                  <a:lnTo>
                    <a:pt x="28" y="20"/>
                  </a:lnTo>
                  <a:lnTo>
                    <a:pt x="34" y="19"/>
                  </a:lnTo>
                  <a:lnTo>
                    <a:pt x="40" y="17"/>
                  </a:lnTo>
                  <a:lnTo>
                    <a:pt x="48" y="16"/>
                  </a:lnTo>
                  <a:lnTo>
                    <a:pt x="56" y="15"/>
                  </a:lnTo>
                  <a:lnTo>
                    <a:pt x="63" y="13"/>
                  </a:lnTo>
                  <a:lnTo>
                    <a:pt x="72" y="11"/>
                  </a:lnTo>
                  <a:lnTo>
                    <a:pt x="81" y="9"/>
                  </a:lnTo>
                  <a:lnTo>
                    <a:pt x="88" y="8"/>
                  </a:lnTo>
                  <a:lnTo>
                    <a:pt x="96" y="7"/>
                  </a:lnTo>
                  <a:lnTo>
                    <a:pt x="102" y="6"/>
                  </a:lnTo>
                  <a:lnTo>
                    <a:pt x="109" y="5"/>
                  </a:lnTo>
                  <a:lnTo>
                    <a:pt x="116" y="4"/>
                  </a:lnTo>
                  <a:lnTo>
                    <a:pt x="121" y="3"/>
                  </a:lnTo>
                  <a:lnTo>
                    <a:pt x="126" y="3"/>
                  </a:lnTo>
                  <a:lnTo>
                    <a:pt x="132" y="2"/>
                  </a:lnTo>
                  <a:lnTo>
                    <a:pt x="136" y="1"/>
                  </a:lnTo>
                  <a:lnTo>
                    <a:pt x="141" y="1"/>
                  </a:lnTo>
                  <a:lnTo>
                    <a:pt x="144" y="1"/>
                  </a:lnTo>
                  <a:lnTo>
                    <a:pt x="147" y="0"/>
                  </a:lnTo>
                  <a:lnTo>
                    <a:pt x="149" y="0"/>
                  </a:lnTo>
                  <a:lnTo>
                    <a:pt x="151" y="0"/>
                  </a:lnTo>
                  <a:lnTo>
                    <a:pt x="154" y="0"/>
                  </a:lnTo>
                  <a:lnTo>
                    <a:pt x="158" y="0"/>
                  </a:lnTo>
                  <a:lnTo>
                    <a:pt x="162" y="1"/>
                  </a:lnTo>
                  <a:lnTo>
                    <a:pt x="167" y="3"/>
                  </a:lnTo>
                  <a:lnTo>
                    <a:pt x="172" y="6"/>
                  </a:lnTo>
                  <a:lnTo>
                    <a:pt x="173" y="7"/>
                  </a:lnTo>
                  <a:lnTo>
                    <a:pt x="173" y="9"/>
                  </a:lnTo>
                  <a:lnTo>
                    <a:pt x="173" y="10"/>
                  </a:lnTo>
                  <a:lnTo>
                    <a:pt x="173" y="11"/>
                  </a:lnTo>
                  <a:lnTo>
                    <a:pt x="173" y="13"/>
                  </a:lnTo>
                  <a:lnTo>
                    <a:pt x="172" y="14"/>
                  </a:lnTo>
                  <a:lnTo>
                    <a:pt x="172" y="14"/>
                  </a:lnTo>
                  <a:lnTo>
                    <a:pt x="170" y="15"/>
                  </a:lnTo>
                  <a:lnTo>
                    <a:pt x="169" y="16"/>
                  </a:lnTo>
                  <a:lnTo>
                    <a:pt x="167" y="17"/>
                  </a:lnTo>
                  <a:lnTo>
                    <a:pt x="166" y="17"/>
                  </a:lnTo>
                  <a:lnTo>
                    <a:pt x="162" y="18"/>
                  </a:lnTo>
                  <a:lnTo>
                    <a:pt x="160" y="19"/>
                  </a:lnTo>
                  <a:lnTo>
                    <a:pt x="157" y="19"/>
                  </a:lnTo>
                  <a:lnTo>
                    <a:pt x="155" y="20"/>
                  </a:lnTo>
                  <a:lnTo>
                    <a:pt x="150" y="20"/>
                  </a:lnTo>
                  <a:lnTo>
                    <a:pt x="144" y="22"/>
                  </a:lnTo>
                  <a:lnTo>
                    <a:pt x="135" y="23"/>
                  </a:lnTo>
                  <a:lnTo>
                    <a:pt x="126" y="26"/>
                  </a:lnTo>
                  <a:lnTo>
                    <a:pt x="117" y="27"/>
                  </a:lnTo>
                  <a:lnTo>
                    <a:pt x="107" y="29"/>
                  </a:lnTo>
                  <a:lnTo>
                    <a:pt x="97" y="30"/>
                  </a:lnTo>
                  <a:lnTo>
                    <a:pt x="86" y="31"/>
                  </a:lnTo>
                  <a:lnTo>
                    <a:pt x="74" y="32"/>
                  </a:lnTo>
                  <a:lnTo>
                    <a:pt x="69" y="33"/>
                  </a:lnTo>
                  <a:lnTo>
                    <a:pt x="63" y="34"/>
                  </a:lnTo>
                  <a:lnTo>
                    <a:pt x="59" y="34"/>
                  </a:lnTo>
                  <a:lnTo>
                    <a:pt x="53" y="35"/>
                  </a:lnTo>
                  <a:lnTo>
                    <a:pt x="49" y="35"/>
                  </a:lnTo>
                  <a:lnTo>
                    <a:pt x="46" y="37"/>
                  </a:lnTo>
                  <a:lnTo>
                    <a:pt x="41" y="37"/>
                  </a:lnTo>
                  <a:lnTo>
                    <a:pt x="38" y="38"/>
                  </a:lnTo>
                  <a:lnTo>
                    <a:pt x="36" y="38"/>
                  </a:lnTo>
                  <a:lnTo>
                    <a:pt x="33" y="39"/>
                  </a:lnTo>
                  <a:lnTo>
                    <a:pt x="31" y="39"/>
                  </a:lnTo>
                  <a:lnTo>
                    <a:pt x="28" y="39"/>
                  </a:lnTo>
                  <a:lnTo>
                    <a:pt x="27" y="39"/>
                  </a:lnTo>
                  <a:lnTo>
                    <a:pt x="26" y="39"/>
                  </a:lnTo>
                  <a:lnTo>
                    <a:pt x="25" y="39"/>
                  </a:lnTo>
                  <a:lnTo>
                    <a:pt x="24" y="40"/>
                  </a:lnTo>
                  <a:lnTo>
                    <a:pt x="22" y="39"/>
                  </a:lnTo>
                  <a:lnTo>
                    <a:pt x="19" y="38"/>
                  </a:lnTo>
                  <a:lnTo>
                    <a:pt x="15" y="37"/>
                  </a:lnTo>
                  <a:lnTo>
                    <a:pt x="10" y="34"/>
                  </a:lnTo>
                  <a:lnTo>
                    <a:pt x="10" y="34"/>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34" name="Freeform 64"/>
            <p:cNvSpPr/>
            <p:nvPr/>
          </p:nvSpPr>
          <p:spPr bwMode="auto">
            <a:xfrm>
              <a:off x="6149975" y="1455738"/>
              <a:ext cx="444500" cy="74612"/>
            </a:xfrm>
            <a:custGeom>
              <a:avLst/>
              <a:gdLst>
                <a:gd name="T0" fmla="*/ 4 w 280"/>
                <a:gd name="T1" fmla="*/ 27 h 47"/>
                <a:gd name="T2" fmla="*/ 13 w 280"/>
                <a:gd name="T3" fmla="*/ 26 h 47"/>
                <a:gd name="T4" fmla="*/ 25 w 280"/>
                <a:gd name="T5" fmla="*/ 25 h 47"/>
                <a:gd name="T6" fmla="*/ 38 w 280"/>
                <a:gd name="T7" fmla="*/ 24 h 47"/>
                <a:gd name="T8" fmla="*/ 53 w 280"/>
                <a:gd name="T9" fmla="*/ 21 h 47"/>
                <a:gd name="T10" fmla="*/ 71 w 280"/>
                <a:gd name="T11" fmla="*/ 19 h 47"/>
                <a:gd name="T12" fmla="*/ 90 w 280"/>
                <a:gd name="T13" fmla="*/ 16 h 47"/>
                <a:gd name="T14" fmla="*/ 112 w 280"/>
                <a:gd name="T15" fmla="*/ 13 h 47"/>
                <a:gd name="T16" fmla="*/ 136 w 280"/>
                <a:gd name="T17" fmla="*/ 10 h 47"/>
                <a:gd name="T18" fmla="*/ 157 w 280"/>
                <a:gd name="T19" fmla="*/ 7 h 47"/>
                <a:gd name="T20" fmla="*/ 175 w 280"/>
                <a:gd name="T21" fmla="*/ 5 h 47"/>
                <a:gd name="T22" fmla="*/ 192 w 280"/>
                <a:gd name="T23" fmla="*/ 4 h 47"/>
                <a:gd name="T24" fmla="*/ 206 w 280"/>
                <a:gd name="T25" fmla="*/ 2 h 47"/>
                <a:gd name="T26" fmla="*/ 218 w 280"/>
                <a:gd name="T27" fmla="*/ 1 h 47"/>
                <a:gd name="T28" fmla="*/ 227 w 280"/>
                <a:gd name="T29" fmla="*/ 0 h 47"/>
                <a:gd name="T30" fmla="*/ 234 w 280"/>
                <a:gd name="T31" fmla="*/ 0 h 47"/>
                <a:gd name="T32" fmla="*/ 241 w 280"/>
                <a:gd name="T33" fmla="*/ 0 h 47"/>
                <a:gd name="T34" fmla="*/ 249 w 280"/>
                <a:gd name="T35" fmla="*/ 1 h 47"/>
                <a:gd name="T36" fmla="*/ 258 w 280"/>
                <a:gd name="T37" fmla="*/ 3 h 47"/>
                <a:gd name="T38" fmla="*/ 265 w 280"/>
                <a:gd name="T39" fmla="*/ 6 h 47"/>
                <a:gd name="T40" fmla="*/ 272 w 280"/>
                <a:gd name="T41" fmla="*/ 14 h 47"/>
                <a:gd name="T42" fmla="*/ 277 w 280"/>
                <a:gd name="T43" fmla="*/ 18 h 47"/>
                <a:gd name="T44" fmla="*/ 279 w 280"/>
                <a:gd name="T45" fmla="*/ 21 h 47"/>
                <a:gd name="T46" fmla="*/ 280 w 280"/>
                <a:gd name="T47" fmla="*/ 24 h 47"/>
                <a:gd name="T48" fmla="*/ 279 w 280"/>
                <a:gd name="T49" fmla="*/ 27 h 47"/>
                <a:gd name="T50" fmla="*/ 277 w 280"/>
                <a:gd name="T51" fmla="*/ 30 h 47"/>
                <a:gd name="T52" fmla="*/ 276 w 280"/>
                <a:gd name="T53" fmla="*/ 31 h 47"/>
                <a:gd name="T54" fmla="*/ 273 w 280"/>
                <a:gd name="T55" fmla="*/ 31 h 47"/>
                <a:gd name="T56" fmla="*/ 269 w 280"/>
                <a:gd name="T57" fmla="*/ 32 h 47"/>
                <a:gd name="T58" fmla="*/ 265 w 280"/>
                <a:gd name="T59" fmla="*/ 32 h 47"/>
                <a:gd name="T60" fmla="*/ 259 w 280"/>
                <a:gd name="T61" fmla="*/ 32 h 47"/>
                <a:gd name="T62" fmla="*/ 252 w 280"/>
                <a:gd name="T63" fmla="*/ 32 h 47"/>
                <a:gd name="T64" fmla="*/ 244 w 280"/>
                <a:gd name="T65" fmla="*/ 32 h 47"/>
                <a:gd name="T66" fmla="*/ 234 w 280"/>
                <a:gd name="T67" fmla="*/ 32 h 47"/>
                <a:gd name="T68" fmla="*/ 211 w 280"/>
                <a:gd name="T69" fmla="*/ 33 h 47"/>
                <a:gd name="T70" fmla="*/ 184 w 280"/>
                <a:gd name="T71" fmla="*/ 35 h 47"/>
                <a:gd name="T72" fmla="*/ 154 w 280"/>
                <a:gd name="T73" fmla="*/ 37 h 47"/>
                <a:gd name="T74" fmla="*/ 120 w 280"/>
                <a:gd name="T75" fmla="*/ 40 h 47"/>
                <a:gd name="T76" fmla="*/ 101 w 280"/>
                <a:gd name="T77" fmla="*/ 41 h 47"/>
                <a:gd name="T78" fmla="*/ 67 w 280"/>
                <a:gd name="T79" fmla="*/ 44 h 47"/>
                <a:gd name="T80" fmla="*/ 38 w 280"/>
                <a:gd name="T81" fmla="*/ 45 h 47"/>
                <a:gd name="T82" fmla="*/ 12 w 280"/>
                <a:gd name="T83" fmla="*/ 47 h 47"/>
                <a:gd name="T84" fmla="*/ 0 w 280"/>
                <a:gd name="T8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47">
                  <a:moveTo>
                    <a:pt x="0" y="28"/>
                  </a:moveTo>
                  <a:lnTo>
                    <a:pt x="4" y="27"/>
                  </a:lnTo>
                  <a:lnTo>
                    <a:pt x="9" y="27"/>
                  </a:lnTo>
                  <a:lnTo>
                    <a:pt x="13" y="26"/>
                  </a:lnTo>
                  <a:lnTo>
                    <a:pt x="18" y="26"/>
                  </a:lnTo>
                  <a:lnTo>
                    <a:pt x="25" y="25"/>
                  </a:lnTo>
                  <a:lnTo>
                    <a:pt x="30" y="24"/>
                  </a:lnTo>
                  <a:lnTo>
                    <a:pt x="38" y="24"/>
                  </a:lnTo>
                  <a:lnTo>
                    <a:pt x="46" y="23"/>
                  </a:lnTo>
                  <a:lnTo>
                    <a:pt x="53" y="21"/>
                  </a:lnTo>
                  <a:lnTo>
                    <a:pt x="62" y="20"/>
                  </a:lnTo>
                  <a:lnTo>
                    <a:pt x="71" y="19"/>
                  </a:lnTo>
                  <a:lnTo>
                    <a:pt x="80" y="17"/>
                  </a:lnTo>
                  <a:lnTo>
                    <a:pt x="90" y="16"/>
                  </a:lnTo>
                  <a:lnTo>
                    <a:pt x="101" y="15"/>
                  </a:lnTo>
                  <a:lnTo>
                    <a:pt x="112" y="13"/>
                  </a:lnTo>
                  <a:lnTo>
                    <a:pt x="124" y="12"/>
                  </a:lnTo>
                  <a:lnTo>
                    <a:pt x="136" y="10"/>
                  </a:lnTo>
                  <a:lnTo>
                    <a:pt x="146" y="8"/>
                  </a:lnTo>
                  <a:lnTo>
                    <a:pt x="157" y="7"/>
                  </a:lnTo>
                  <a:lnTo>
                    <a:pt x="167" y="6"/>
                  </a:lnTo>
                  <a:lnTo>
                    <a:pt x="175" y="5"/>
                  </a:lnTo>
                  <a:lnTo>
                    <a:pt x="184" y="4"/>
                  </a:lnTo>
                  <a:lnTo>
                    <a:pt x="192" y="4"/>
                  </a:lnTo>
                  <a:lnTo>
                    <a:pt x="199" y="3"/>
                  </a:lnTo>
                  <a:lnTo>
                    <a:pt x="206" y="2"/>
                  </a:lnTo>
                  <a:lnTo>
                    <a:pt x="212" y="2"/>
                  </a:lnTo>
                  <a:lnTo>
                    <a:pt x="218" y="1"/>
                  </a:lnTo>
                  <a:lnTo>
                    <a:pt x="222" y="1"/>
                  </a:lnTo>
                  <a:lnTo>
                    <a:pt x="227" y="0"/>
                  </a:lnTo>
                  <a:lnTo>
                    <a:pt x="231" y="0"/>
                  </a:lnTo>
                  <a:lnTo>
                    <a:pt x="234" y="0"/>
                  </a:lnTo>
                  <a:lnTo>
                    <a:pt x="236" y="0"/>
                  </a:lnTo>
                  <a:lnTo>
                    <a:pt x="241" y="0"/>
                  </a:lnTo>
                  <a:lnTo>
                    <a:pt x="245" y="0"/>
                  </a:lnTo>
                  <a:lnTo>
                    <a:pt x="249" y="1"/>
                  </a:lnTo>
                  <a:lnTo>
                    <a:pt x="254" y="2"/>
                  </a:lnTo>
                  <a:lnTo>
                    <a:pt x="258" y="3"/>
                  </a:lnTo>
                  <a:lnTo>
                    <a:pt x="261" y="4"/>
                  </a:lnTo>
                  <a:lnTo>
                    <a:pt x="265" y="6"/>
                  </a:lnTo>
                  <a:lnTo>
                    <a:pt x="268" y="10"/>
                  </a:lnTo>
                  <a:lnTo>
                    <a:pt x="272" y="14"/>
                  </a:lnTo>
                  <a:lnTo>
                    <a:pt x="274" y="16"/>
                  </a:lnTo>
                  <a:lnTo>
                    <a:pt x="277" y="18"/>
                  </a:lnTo>
                  <a:lnTo>
                    <a:pt x="278" y="19"/>
                  </a:lnTo>
                  <a:lnTo>
                    <a:pt x="279" y="21"/>
                  </a:lnTo>
                  <a:lnTo>
                    <a:pt x="279" y="23"/>
                  </a:lnTo>
                  <a:lnTo>
                    <a:pt x="280" y="24"/>
                  </a:lnTo>
                  <a:lnTo>
                    <a:pt x="280" y="25"/>
                  </a:lnTo>
                  <a:lnTo>
                    <a:pt x="279" y="27"/>
                  </a:lnTo>
                  <a:lnTo>
                    <a:pt x="279" y="28"/>
                  </a:lnTo>
                  <a:lnTo>
                    <a:pt x="277" y="30"/>
                  </a:lnTo>
                  <a:lnTo>
                    <a:pt x="277" y="30"/>
                  </a:lnTo>
                  <a:lnTo>
                    <a:pt x="276" y="31"/>
                  </a:lnTo>
                  <a:lnTo>
                    <a:pt x="274" y="31"/>
                  </a:lnTo>
                  <a:lnTo>
                    <a:pt x="273" y="31"/>
                  </a:lnTo>
                  <a:lnTo>
                    <a:pt x="271" y="31"/>
                  </a:lnTo>
                  <a:lnTo>
                    <a:pt x="269" y="32"/>
                  </a:lnTo>
                  <a:lnTo>
                    <a:pt x="267" y="32"/>
                  </a:lnTo>
                  <a:lnTo>
                    <a:pt x="265" y="32"/>
                  </a:lnTo>
                  <a:lnTo>
                    <a:pt x="261" y="32"/>
                  </a:lnTo>
                  <a:lnTo>
                    <a:pt x="259" y="32"/>
                  </a:lnTo>
                  <a:lnTo>
                    <a:pt x="255" y="32"/>
                  </a:lnTo>
                  <a:lnTo>
                    <a:pt x="252" y="32"/>
                  </a:lnTo>
                  <a:lnTo>
                    <a:pt x="247" y="32"/>
                  </a:lnTo>
                  <a:lnTo>
                    <a:pt x="244" y="32"/>
                  </a:lnTo>
                  <a:lnTo>
                    <a:pt x="239" y="32"/>
                  </a:lnTo>
                  <a:lnTo>
                    <a:pt x="234" y="32"/>
                  </a:lnTo>
                  <a:lnTo>
                    <a:pt x="223" y="32"/>
                  </a:lnTo>
                  <a:lnTo>
                    <a:pt x="211" y="33"/>
                  </a:lnTo>
                  <a:lnTo>
                    <a:pt x="198" y="33"/>
                  </a:lnTo>
                  <a:lnTo>
                    <a:pt x="184" y="35"/>
                  </a:lnTo>
                  <a:lnTo>
                    <a:pt x="169" y="36"/>
                  </a:lnTo>
                  <a:lnTo>
                    <a:pt x="154" y="37"/>
                  </a:lnTo>
                  <a:lnTo>
                    <a:pt x="137" y="38"/>
                  </a:lnTo>
                  <a:lnTo>
                    <a:pt x="120" y="40"/>
                  </a:lnTo>
                  <a:lnTo>
                    <a:pt x="110" y="40"/>
                  </a:lnTo>
                  <a:lnTo>
                    <a:pt x="101" y="41"/>
                  </a:lnTo>
                  <a:lnTo>
                    <a:pt x="84" y="43"/>
                  </a:lnTo>
                  <a:lnTo>
                    <a:pt x="67" y="44"/>
                  </a:lnTo>
                  <a:lnTo>
                    <a:pt x="52" y="45"/>
                  </a:lnTo>
                  <a:lnTo>
                    <a:pt x="38" y="45"/>
                  </a:lnTo>
                  <a:lnTo>
                    <a:pt x="25" y="47"/>
                  </a:lnTo>
                  <a:lnTo>
                    <a:pt x="12" y="47"/>
                  </a:lnTo>
                  <a:lnTo>
                    <a:pt x="0" y="47"/>
                  </a:lnTo>
                  <a:lnTo>
                    <a:pt x="0" y="28"/>
                  </a:lnTo>
                  <a:lnTo>
                    <a:pt x="0" y="28"/>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35" name="Freeform 65"/>
            <p:cNvSpPr/>
            <p:nvPr/>
          </p:nvSpPr>
          <p:spPr bwMode="auto">
            <a:xfrm>
              <a:off x="6327775" y="1149350"/>
              <a:ext cx="55563" cy="347662"/>
            </a:xfrm>
            <a:custGeom>
              <a:avLst/>
              <a:gdLst>
                <a:gd name="T0" fmla="*/ 34 w 35"/>
                <a:gd name="T1" fmla="*/ 51 h 219"/>
                <a:gd name="T2" fmla="*/ 33 w 35"/>
                <a:gd name="T3" fmla="*/ 54 h 219"/>
                <a:gd name="T4" fmla="*/ 33 w 35"/>
                <a:gd name="T5" fmla="*/ 60 h 219"/>
                <a:gd name="T6" fmla="*/ 33 w 35"/>
                <a:gd name="T7" fmla="*/ 65 h 219"/>
                <a:gd name="T8" fmla="*/ 32 w 35"/>
                <a:gd name="T9" fmla="*/ 71 h 219"/>
                <a:gd name="T10" fmla="*/ 32 w 35"/>
                <a:gd name="T11" fmla="*/ 78 h 219"/>
                <a:gd name="T12" fmla="*/ 32 w 35"/>
                <a:gd name="T13" fmla="*/ 87 h 219"/>
                <a:gd name="T14" fmla="*/ 31 w 35"/>
                <a:gd name="T15" fmla="*/ 96 h 219"/>
                <a:gd name="T16" fmla="*/ 31 w 35"/>
                <a:gd name="T17" fmla="*/ 106 h 219"/>
                <a:gd name="T18" fmla="*/ 31 w 35"/>
                <a:gd name="T19" fmla="*/ 116 h 219"/>
                <a:gd name="T20" fmla="*/ 30 w 35"/>
                <a:gd name="T21" fmla="*/ 128 h 219"/>
                <a:gd name="T22" fmla="*/ 30 w 35"/>
                <a:gd name="T23" fmla="*/ 141 h 219"/>
                <a:gd name="T24" fmla="*/ 30 w 35"/>
                <a:gd name="T25" fmla="*/ 155 h 219"/>
                <a:gd name="T26" fmla="*/ 30 w 35"/>
                <a:gd name="T27" fmla="*/ 170 h 219"/>
                <a:gd name="T28" fmla="*/ 30 w 35"/>
                <a:gd name="T29" fmla="*/ 185 h 219"/>
                <a:gd name="T30" fmla="*/ 30 w 35"/>
                <a:gd name="T31" fmla="*/ 201 h 219"/>
                <a:gd name="T32" fmla="*/ 30 w 35"/>
                <a:gd name="T33" fmla="*/ 219 h 219"/>
                <a:gd name="T34" fmla="*/ 0 w 35"/>
                <a:gd name="T35" fmla="*/ 219 h 219"/>
                <a:gd name="T36" fmla="*/ 0 w 35"/>
                <a:gd name="T37" fmla="*/ 0 h 219"/>
                <a:gd name="T38" fmla="*/ 8 w 35"/>
                <a:gd name="T39" fmla="*/ 2 h 219"/>
                <a:gd name="T40" fmla="*/ 13 w 35"/>
                <a:gd name="T41" fmla="*/ 5 h 219"/>
                <a:gd name="T42" fmla="*/ 19 w 35"/>
                <a:gd name="T43" fmla="*/ 7 h 219"/>
                <a:gd name="T44" fmla="*/ 23 w 35"/>
                <a:gd name="T45" fmla="*/ 10 h 219"/>
                <a:gd name="T46" fmla="*/ 27 w 35"/>
                <a:gd name="T47" fmla="*/ 12 h 219"/>
                <a:gd name="T48" fmla="*/ 31 w 35"/>
                <a:gd name="T49" fmla="*/ 14 h 219"/>
                <a:gd name="T50" fmla="*/ 33 w 35"/>
                <a:gd name="T51" fmla="*/ 16 h 219"/>
                <a:gd name="T52" fmla="*/ 34 w 35"/>
                <a:gd name="T53" fmla="*/ 18 h 219"/>
                <a:gd name="T54" fmla="*/ 35 w 35"/>
                <a:gd name="T55" fmla="*/ 21 h 219"/>
                <a:gd name="T56" fmla="*/ 35 w 35"/>
                <a:gd name="T57" fmla="*/ 23 h 219"/>
                <a:gd name="T58" fmla="*/ 35 w 35"/>
                <a:gd name="T59" fmla="*/ 26 h 219"/>
                <a:gd name="T60" fmla="*/ 35 w 35"/>
                <a:gd name="T61" fmla="*/ 30 h 219"/>
                <a:gd name="T62" fmla="*/ 35 w 35"/>
                <a:gd name="T63" fmla="*/ 35 h 219"/>
                <a:gd name="T64" fmla="*/ 35 w 35"/>
                <a:gd name="T65" fmla="*/ 40 h 219"/>
                <a:gd name="T66" fmla="*/ 35 w 35"/>
                <a:gd name="T67" fmla="*/ 46 h 219"/>
                <a:gd name="T68" fmla="*/ 34 w 35"/>
                <a:gd name="T69" fmla="*/ 51 h 219"/>
                <a:gd name="T70" fmla="*/ 34 w 35"/>
                <a:gd name="T71" fmla="*/ 5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219">
                  <a:moveTo>
                    <a:pt x="34" y="51"/>
                  </a:moveTo>
                  <a:lnTo>
                    <a:pt x="33" y="54"/>
                  </a:lnTo>
                  <a:lnTo>
                    <a:pt x="33" y="60"/>
                  </a:lnTo>
                  <a:lnTo>
                    <a:pt x="33" y="65"/>
                  </a:lnTo>
                  <a:lnTo>
                    <a:pt x="32" y="71"/>
                  </a:lnTo>
                  <a:lnTo>
                    <a:pt x="32" y="78"/>
                  </a:lnTo>
                  <a:lnTo>
                    <a:pt x="32" y="87"/>
                  </a:lnTo>
                  <a:lnTo>
                    <a:pt x="31" y="96"/>
                  </a:lnTo>
                  <a:lnTo>
                    <a:pt x="31" y="106"/>
                  </a:lnTo>
                  <a:lnTo>
                    <a:pt x="31" y="116"/>
                  </a:lnTo>
                  <a:lnTo>
                    <a:pt x="30" y="128"/>
                  </a:lnTo>
                  <a:lnTo>
                    <a:pt x="30" y="141"/>
                  </a:lnTo>
                  <a:lnTo>
                    <a:pt x="30" y="155"/>
                  </a:lnTo>
                  <a:lnTo>
                    <a:pt x="30" y="170"/>
                  </a:lnTo>
                  <a:lnTo>
                    <a:pt x="30" y="185"/>
                  </a:lnTo>
                  <a:lnTo>
                    <a:pt x="30" y="201"/>
                  </a:lnTo>
                  <a:lnTo>
                    <a:pt x="30" y="219"/>
                  </a:lnTo>
                  <a:lnTo>
                    <a:pt x="0" y="219"/>
                  </a:lnTo>
                  <a:lnTo>
                    <a:pt x="0" y="0"/>
                  </a:lnTo>
                  <a:lnTo>
                    <a:pt x="8" y="2"/>
                  </a:lnTo>
                  <a:lnTo>
                    <a:pt x="13" y="5"/>
                  </a:lnTo>
                  <a:lnTo>
                    <a:pt x="19" y="7"/>
                  </a:lnTo>
                  <a:lnTo>
                    <a:pt x="23" y="10"/>
                  </a:lnTo>
                  <a:lnTo>
                    <a:pt x="27" y="12"/>
                  </a:lnTo>
                  <a:lnTo>
                    <a:pt x="31" y="14"/>
                  </a:lnTo>
                  <a:lnTo>
                    <a:pt x="33" y="16"/>
                  </a:lnTo>
                  <a:lnTo>
                    <a:pt x="34" y="18"/>
                  </a:lnTo>
                  <a:lnTo>
                    <a:pt x="35" y="21"/>
                  </a:lnTo>
                  <a:lnTo>
                    <a:pt x="35" y="23"/>
                  </a:lnTo>
                  <a:lnTo>
                    <a:pt x="35" y="26"/>
                  </a:lnTo>
                  <a:lnTo>
                    <a:pt x="35" y="30"/>
                  </a:lnTo>
                  <a:lnTo>
                    <a:pt x="35" y="35"/>
                  </a:lnTo>
                  <a:lnTo>
                    <a:pt x="35" y="40"/>
                  </a:lnTo>
                  <a:lnTo>
                    <a:pt x="35" y="46"/>
                  </a:lnTo>
                  <a:lnTo>
                    <a:pt x="34" y="51"/>
                  </a:lnTo>
                  <a:lnTo>
                    <a:pt x="34" y="51"/>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51" name="Freeform 66"/>
            <p:cNvSpPr/>
            <p:nvPr/>
          </p:nvSpPr>
          <p:spPr bwMode="auto">
            <a:xfrm>
              <a:off x="5691188" y="833438"/>
              <a:ext cx="322263" cy="450850"/>
            </a:xfrm>
            <a:custGeom>
              <a:avLst/>
              <a:gdLst>
                <a:gd name="T0" fmla="*/ 96 w 203"/>
                <a:gd name="T1" fmla="*/ 152 h 284"/>
                <a:gd name="T2" fmla="*/ 112 w 203"/>
                <a:gd name="T3" fmla="*/ 127 h 284"/>
                <a:gd name="T4" fmla="*/ 125 w 203"/>
                <a:gd name="T5" fmla="*/ 103 h 284"/>
                <a:gd name="T6" fmla="*/ 136 w 203"/>
                <a:gd name="T7" fmla="*/ 81 h 284"/>
                <a:gd name="T8" fmla="*/ 145 w 203"/>
                <a:gd name="T9" fmla="*/ 62 h 284"/>
                <a:gd name="T10" fmla="*/ 152 w 203"/>
                <a:gd name="T11" fmla="*/ 46 h 284"/>
                <a:gd name="T12" fmla="*/ 155 w 203"/>
                <a:gd name="T13" fmla="*/ 32 h 284"/>
                <a:gd name="T14" fmla="*/ 156 w 203"/>
                <a:gd name="T15" fmla="*/ 22 h 284"/>
                <a:gd name="T16" fmla="*/ 155 w 203"/>
                <a:gd name="T17" fmla="*/ 14 h 284"/>
                <a:gd name="T18" fmla="*/ 154 w 203"/>
                <a:gd name="T19" fmla="*/ 8 h 284"/>
                <a:gd name="T20" fmla="*/ 155 w 203"/>
                <a:gd name="T21" fmla="*/ 5 h 284"/>
                <a:gd name="T22" fmla="*/ 158 w 203"/>
                <a:gd name="T23" fmla="*/ 2 h 284"/>
                <a:gd name="T24" fmla="*/ 162 w 203"/>
                <a:gd name="T25" fmla="*/ 0 h 284"/>
                <a:gd name="T26" fmla="*/ 169 w 203"/>
                <a:gd name="T27" fmla="*/ 3 h 284"/>
                <a:gd name="T28" fmla="*/ 174 w 203"/>
                <a:gd name="T29" fmla="*/ 6 h 284"/>
                <a:gd name="T30" fmla="*/ 182 w 203"/>
                <a:gd name="T31" fmla="*/ 11 h 284"/>
                <a:gd name="T32" fmla="*/ 191 w 203"/>
                <a:gd name="T33" fmla="*/ 19 h 284"/>
                <a:gd name="T34" fmla="*/ 197 w 203"/>
                <a:gd name="T35" fmla="*/ 27 h 284"/>
                <a:gd name="T36" fmla="*/ 201 w 203"/>
                <a:gd name="T37" fmla="*/ 32 h 284"/>
                <a:gd name="T38" fmla="*/ 203 w 203"/>
                <a:gd name="T39" fmla="*/ 36 h 284"/>
                <a:gd name="T40" fmla="*/ 203 w 203"/>
                <a:gd name="T41" fmla="*/ 40 h 284"/>
                <a:gd name="T42" fmla="*/ 202 w 203"/>
                <a:gd name="T43" fmla="*/ 43 h 284"/>
                <a:gd name="T44" fmla="*/ 199 w 203"/>
                <a:gd name="T45" fmla="*/ 47 h 284"/>
                <a:gd name="T46" fmla="*/ 196 w 203"/>
                <a:gd name="T47" fmla="*/ 54 h 284"/>
                <a:gd name="T48" fmla="*/ 191 w 203"/>
                <a:gd name="T49" fmla="*/ 63 h 284"/>
                <a:gd name="T50" fmla="*/ 185 w 203"/>
                <a:gd name="T51" fmla="*/ 72 h 284"/>
                <a:gd name="T52" fmla="*/ 178 w 203"/>
                <a:gd name="T53" fmla="*/ 83 h 284"/>
                <a:gd name="T54" fmla="*/ 170 w 203"/>
                <a:gd name="T55" fmla="*/ 97 h 284"/>
                <a:gd name="T56" fmla="*/ 156 w 203"/>
                <a:gd name="T57" fmla="*/ 119 h 284"/>
                <a:gd name="T58" fmla="*/ 137 w 203"/>
                <a:gd name="T59" fmla="*/ 145 h 284"/>
                <a:gd name="T60" fmla="*/ 121 w 203"/>
                <a:gd name="T61" fmla="*/ 168 h 284"/>
                <a:gd name="T62" fmla="*/ 106 w 203"/>
                <a:gd name="T63" fmla="*/ 189 h 284"/>
                <a:gd name="T64" fmla="*/ 91 w 203"/>
                <a:gd name="T65" fmla="*/ 208 h 284"/>
                <a:gd name="T66" fmla="*/ 74 w 203"/>
                <a:gd name="T67" fmla="*/ 224 h 284"/>
                <a:gd name="T68" fmla="*/ 59 w 203"/>
                <a:gd name="T69" fmla="*/ 239 h 284"/>
                <a:gd name="T70" fmla="*/ 44 w 203"/>
                <a:gd name="T71" fmla="*/ 253 h 284"/>
                <a:gd name="T72" fmla="*/ 28 w 203"/>
                <a:gd name="T73" fmla="*/ 265 h 284"/>
                <a:gd name="T74" fmla="*/ 16 w 203"/>
                <a:gd name="T75" fmla="*/ 275 h 284"/>
                <a:gd name="T76" fmla="*/ 7 w 203"/>
                <a:gd name="T77" fmla="*/ 282 h 284"/>
                <a:gd name="T78" fmla="*/ 1 w 203"/>
                <a:gd name="T79" fmla="*/ 284 h 284"/>
                <a:gd name="T80" fmla="*/ 0 w 203"/>
                <a:gd name="T81" fmla="*/ 283 h 284"/>
                <a:gd name="T82" fmla="*/ 0 w 203"/>
                <a:gd name="T83" fmla="*/ 281 h 284"/>
                <a:gd name="T84" fmla="*/ 4 w 203"/>
                <a:gd name="T85" fmla="*/ 274 h 284"/>
                <a:gd name="T86" fmla="*/ 12 w 203"/>
                <a:gd name="T87" fmla="*/ 264 h 284"/>
                <a:gd name="T88" fmla="*/ 18 w 203"/>
                <a:gd name="T89" fmla="*/ 258 h 284"/>
                <a:gd name="T90" fmla="*/ 24 w 203"/>
                <a:gd name="T91" fmla="*/ 250 h 284"/>
                <a:gd name="T92" fmla="*/ 37 w 203"/>
                <a:gd name="T93" fmla="*/ 233 h 284"/>
                <a:gd name="T94" fmla="*/ 52 w 203"/>
                <a:gd name="T95" fmla="*/ 213 h 284"/>
                <a:gd name="T96" fmla="*/ 69 w 203"/>
                <a:gd name="T97" fmla="*/ 191 h 284"/>
                <a:gd name="T98" fmla="*/ 86 w 203"/>
                <a:gd name="T99" fmla="*/ 165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3" h="284">
                  <a:moveTo>
                    <a:pt x="86" y="165"/>
                  </a:moveTo>
                  <a:lnTo>
                    <a:pt x="96" y="152"/>
                  </a:lnTo>
                  <a:lnTo>
                    <a:pt x="104" y="139"/>
                  </a:lnTo>
                  <a:lnTo>
                    <a:pt x="112" y="127"/>
                  </a:lnTo>
                  <a:lnTo>
                    <a:pt x="119" y="115"/>
                  </a:lnTo>
                  <a:lnTo>
                    <a:pt x="125" y="103"/>
                  </a:lnTo>
                  <a:lnTo>
                    <a:pt x="131" y="92"/>
                  </a:lnTo>
                  <a:lnTo>
                    <a:pt x="136" y="81"/>
                  </a:lnTo>
                  <a:lnTo>
                    <a:pt x="141" y="71"/>
                  </a:lnTo>
                  <a:lnTo>
                    <a:pt x="145" y="62"/>
                  </a:lnTo>
                  <a:lnTo>
                    <a:pt x="148" y="54"/>
                  </a:lnTo>
                  <a:lnTo>
                    <a:pt x="152" y="46"/>
                  </a:lnTo>
                  <a:lnTo>
                    <a:pt x="154" y="39"/>
                  </a:lnTo>
                  <a:lnTo>
                    <a:pt x="155" y="32"/>
                  </a:lnTo>
                  <a:lnTo>
                    <a:pt x="156" y="27"/>
                  </a:lnTo>
                  <a:lnTo>
                    <a:pt x="156" y="22"/>
                  </a:lnTo>
                  <a:lnTo>
                    <a:pt x="156" y="17"/>
                  </a:lnTo>
                  <a:lnTo>
                    <a:pt x="155" y="14"/>
                  </a:lnTo>
                  <a:lnTo>
                    <a:pt x="154" y="11"/>
                  </a:lnTo>
                  <a:lnTo>
                    <a:pt x="154" y="8"/>
                  </a:lnTo>
                  <a:lnTo>
                    <a:pt x="154" y="6"/>
                  </a:lnTo>
                  <a:lnTo>
                    <a:pt x="155" y="5"/>
                  </a:lnTo>
                  <a:lnTo>
                    <a:pt x="156" y="3"/>
                  </a:lnTo>
                  <a:lnTo>
                    <a:pt x="158" y="2"/>
                  </a:lnTo>
                  <a:lnTo>
                    <a:pt x="160" y="0"/>
                  </a:lnTo>
                  <a:lnTo>
                    <a:pt x="162" y="0"/>
                  </a:lnTo>
                  <a:lnTo>
                    <a:pt x="166" y="2"/>
                  </a:lnTo>
                  <a:lnTo>
                    <a:pt x="169" y="3"/>
                  </a:lnTo>
                  <a:lnTo>
                    <a:pt x="171" y="4"/>
                  </a:lnTo>
                  <a:lnTo>
                    <a:pt x="174" y="6"/>
                  </a:lnTo>
                  <a:lnTo>
                    <a:pt x="179" y="8"/>
                  </a:lnTo>
                  <a:lnTo>
                    <a:pt x="182" y="11"/>
                  </a:lnTo>
                  <a:lnTo>
                    <a:pt x="186" y="15"/>
                  </a:lnTo>
                  <a:lnTo>
                    <a:pt x="191" y="19"/>
                  </a:lnTo>
                  <a:lnTo>
                    <a:pt x="194" y="22"/>
                  </a:lnTo>
                  <a:lnTo>
                    <a:pt x="197" y="27"/>
                  </a:lnTo>
                  <a:lnTo>
                    <a:pt x="199" y="29"/>
                  </a:lnTo>
                  <a:lnTo>
                    <a:pt x="201" y="32"/>
                  </a:lnTo>
                  <a:lnTo>
                    <a:pt x="203" y="34"/>
                  </a:lnTo>
                  <a:lnTo>
                    <a:pt x="203" y="36"/>
                  </a:lnTo>
                  <a:lnTo>
                    <a:pt x="203" y="39"/>
                  </a:lnTo>
                  <a:lnTo>
                    <a:pt x="203" y="40"/>
                  </a:lnTo>
                  <a:lnTo>
                    <a:pt x="203" y="41"/>
                  </a:lnTo>
                  <a:lnTo>
                    <a:pt x="202" y="43"/>
                  </a:lnTo>
                  <a:lnTo>
                    <a:pt x="201" y="45"/>
                  </a:lnTo>
                  <a:lnTo>
                    <a:pt x="199" y="47"/>
                  </a:lnTo>
                  <a:lnTo>
                    <a:pt x="198" y="51"/>
                  </a:lnTo>
                  <a:lnTo>
                    <a:pt x="196" y="54"/>
                  </a:lnTo>
                  <a:lnTo>
                    <a:pt x="194" y="58"/>
                  </a:lnTo>
                  <a:lnTo>
                    <a:pt x="191" y="63"/>
                  </a:lnTo>
                  <a:lnTo>
                    <a:pt x="189" y="67"/>
                  </a:lnTo>
                  <a:lnTo>
                    <a:pt x="185" y="72"/>
                  </a:lnTo>
                  <a:lnTo>
                    <a:pt x="182" y="78"/>
                  </a:lnTo>
                  <a:lnTo>
                    <a:pt x="178" y="83"/>
                  </a:lnTo>
                  <a:lnTo>
                    <a:pt x="174" y="90"/>
                  </a:lnTo>
                  <a:lnTo>
                    <a:pt x="170" y="97"/>
                  </a:lnTo>
                  <a:lnTo>
                    <a:pt x="165" y="104"/>
                  </a:lnTo>
                  <a:lnTo>
                    <a:pt x="156" y="119"/>
                  </a:lnTo>
                  <a:lnTo>
                    <a:pt x="146" y="132"/>
                  </a:lnTo>
                  <a:lnTo>
                    <a:pt x="137" y="145"/>
                  </a:lnTo>
                  <a:lnTo>
                    <a:pt x="129" y="157"/>
                  </a:lnTo>
                  <a:lnTo>
                    <a:pt x="121" y="168"/>
                  </a:lnTo>
                  <a:lnTo>
                    <a:pt x="112" y="179"/>
                  </a:lnTo>
                  <a:lnTo>
                    <a:pt x="106" y="189"/>
                  </a:lnTo>
                  <a:lnTo>
                    <a:pt x="98" y="199"/>
                  </a:lnTo>
                  <a:lnTo>
                    <a:pt x="91" y="208"/>
                  </a:lnTo>
                  <a:lnTo>
                    <a:pt x="83" y="216"/>
                  </a:lnTo>
                  <a:lnTo>
                    <a:pt x="74" y="224"/>
                  </a:lnTo>
                  <a:lnTo>
                    <a:pt x="67" y="232"/>
                  </a:lnTo>
                  <a:lnTo>
                    <a:pt x="59" y="239"/>
                  </a:lnTo>
                  <a:lnTo>
                    <a:pt x="51" y="247"/>
                  </a:lnTo>
                  <a:lnTo>
                    <a:pt x="44" y="253"/>
                  </a:lnTo>
                  <a:lnTo>
                    <a:pt x="36" y="260"/>
                  </a:lnTo>
                  <a:lnTo>
                    <a:pt x="28" y="265"/>
                  </a:lnTo>
                  <a:lnTo>
                    <a:pt x="22" y="271"/>
                  </a:lnTo>
                  <a:lnTo>
                    <a:pt x="16" y="275"/>
                  </a:lnTo>
                  <a:lnTo>
                    <a:pt x="11" y="278"/>
                  </a:lnTo>
                  <a:lnTo>
                    <a:pt x="7" y="282"/>
                  </a:lnTo>
                  <a:lnTo>
                    <a:pt x="3" y="283"/>
                  </a:lnTo>
                  <a:lnTo>
                    <a:pt x="1" y="284"/>
                  </a:lnTo>
                  <a:lnTo>
                    <a:pt x="1" y="284"/>
                  </a:lnTo>
                  <a:lnTo>
                    <a:pt x="0" y="283"/>
                  </a:lnTo>
                  <a:lnTo>
                    <a:pt x="0" y="282"/>
                  </a:lnTo>
                  <a:lnTo>
                    <a:pt x="0" y="281"/>
                  </a:lnTo>
                  <a:lnTo>
                    <a:pt x="1" y="277"/>
                  </a:lnTo>
                  <a:lnTo>
                    <a:pt x="4" y="274"/>
                  </a:lnTo>
                  <a:lnTo>
                    <a:pt x="8" y="270"/>
                  </a:lnTo>
                  <a:lnTo>
                    <a:pt x="12" y="264"/>
                  </a:lnTo>
                  <a:lnTo>
                    <a:pt x="14" y="261"/>
                  </a:lnTo>
                  <a:lnTo>
                    <a:pt x="18" y="258"/>
                  </a:lnTo>
                  <a:lnTo>
                    <a:pt x="21" y="254"/>
                  </a:lnTo>
                  <a:lnTo>
                    <a:pt x="24" y="250"/>
                  </a:lnTo>
                  <a:lnTo>
                    <a:pt x="31" y="242"/>
                  </a:lnTo>
                  <a:lnTo>
                    <a:pt x="37" y="233"/>
                  </a:lnTo>
                  <a:lnTo>
                    <a:pt x="45" y="224"/>
                  </a:lnTo>
                  <a:lnTo>
                    <a:pt x="52" y="213"/>
                  </a:lnTo>
                  <a:lnTo>
                    <a:pt x="60" y="202"/>
                  </a:lnTo>
                  <a:lnTo>
                    <a:pt x="69" y="191"/>
                  </a:lnTo>
                  <a:lnTo>
                    <a:pt x="77" y="178"/>
                  </a:lnTo>
                  <a:lnTo>
                    <a:pt x="86" y="165"/>
                  </a:lnTo>
                  <a:lnTo>
                    <a:pt x="86" y="165"/>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52" name="Freeform 54"/>
          <p:cNvSpPr/>
          <p:nvPr/>
        </p:nvSpPr>
        <p:spPr bwMode="auto">
          <a:xfrm>
            <a:off x="1706991" y="2280158"/>
            <a:ext cx="165137" cy="1205501"/>
          </a:xfrm>
          <a:custGeom>
            <a:avLst/>
            <a:gdLst>
              <a:gd name="T0" fmla="*/ 12 w 50"/>
              <a:gd name="T1" fmla="*/ 3 h 365"/>
              <a:gd name="T2" fmla="*/ 22 w 50"/>
              <a:gd name="T3" fmla="*/ 11 h 365"/>
              <a:gd name="T4" fmla="*/ 30 w 50"/>
              <a:gd name="T5" fmla="*/ 17 h 365"/>
              <a:gd name="T6" fmla="*/ 37 w 50"/>
              <a:gd name="T7" fmla="*/ 24 h 365"/>
              <a:gd name="T8" fmla="*/ 43 w 50"/>
              <a:gd name="T9" fmla="*/ 28 h 365"/>
              <a:gd name="T10" fmla="*/ 46 w 50"/>
              <a:gd name="T11" fmla="*/ 33 h 365"/>
              <a:gd name="T12" fmla="*/ 49 w 50"/>
              <a:gd name="T13" fmla="*/ 36 h 365"/>
              <a:gd name="T14" fmla="*/ 50 w 50"/>
              <a:gd name="T15" fmla="*/ 39 h 365"/>
              <a:gd name="T16" fmla="*/ 49 w 50"/>
              <a:gd name="T17" fmla="*/ 46 h 365"/>
              <a:gd name="T18" fmla="*/ 48 w 50"/>
              <a:gd name="T19" fmla="*/ 60 h 365"/>
              <a:gd name="T20" fmla="*/ 47 w 50"/>
              <a:gd name="T21" fmla="*/ 74 h 365"/>
              <a:gd name="T22" fmla="*/ 46 w 50"/>
              <a:gd name="T23" fmla="*/ 86 h 365"/>
              <a:gd name="T24" fmla="*/ 46 w 50"/>
              <a:gd name="T25" fmla="*/ 100 h 365"/>
              <a:gd name="T26" fmla="*/ 46 w 50"/>
              <a:gd name="T27" fmla="*/ 115 h 365"/>
              <a:gd name="T28" fmla="*/ 45 w 50"/>
              <a:gd name="T29" fmla="*/ 130 h 365"/>
              <a:gd name="T30" fmla="*/ 44 w 50"/>
              <a:gd name="T31" fmla="*/ 142 h 365"/>
              <a:gd name="T32" fmla="*/ 44 w 50"/>
              <a:gd name="T33" fmla="*/ 155 h 365"/>
              <a:gd name="T34" fmla="*/ 43 w 50"/>
              <a:gd name="T35" fmla="*/ 170 h 365"/>
              <a:gd name="T36" fmla="*/ 42 w 50"/>
              <a:gd name="T37" fmla="*/ 187 h 365"/>
              <a:gd name="T38" fmla="*/ 41 w 50"/>
              <a:gd name="T39" fmla="*/ 206 h 365"/>
              <a:gd name="T40" fmla="*/ 40 w 50"/>
              <a:gd name="T41" fmla="*/ 228 h 365"/>
              <a:gd name="T42" fmla="*/ 40 w 50"/>
              <a:gd name="T43" fmla="*/ 251 h 365"/>
              <a:gd name="T44" fmla="*/ 38 w 50"/>
              <a:gd name="T45" fmla="*/ 276 h 365"/>
              <a:gd name="T46" fmla="*/ 37 w 50"/>
              <a:gd name="T47" fmla="*/ 299 h 365"/>
              <a:gd name="T48" fmla="*/ 36 w 50"/>
              <a:gd name="T49" fmla="*/ 317 h 365"/>
              <a:gd name="T50" fmla="*/ 35 w 50"/>
              <a:gd name="T51" fmla="*/ 333 h 365"/>
              <a:gd name="T52" fmla="*/ 34 w 50"/>
              <a:gd name="T53" fmla="*/ 345 h 365"/>
              <a:gd name="T54" fmla="*/ 34 w 50"/>
              <a:gd name="T55" fmla="*/ 355 h 365"/>
              <a:gd name="T56" fmla="*/ 33 w 50"/>
              <a:gd name="T57" fmla="*/ 362 h 365"/>
              <a:gd name="T58" fmla="*/ 32 w 50"/>
              <a:gd name="T59" fmla="*/ 364 h 365"/>
              <a:gd name="T60" fmla="*/ 31 w 50"/>
              <a:gd name="T61" fmla="*/ 365 h 365"/>
              <a:gd name="T62" fmla="*/ 26 w 50"/>
              <a:gd name="T63" fmla="*/ 363 h 365"/>
              <a:gd name="T64" fmla="*/ 22 w 50"/>
              <a:gd name="T65" fmla="*/ 360 h 365"/>
              <a:gd name="T66" fmla="*/ 18 w 50"/>
              <a:gd name="T67" fmla="*/ 355 h 365"/>
              <a:gd name="T68" fmla="*/ 11 w 50"/>
              <a:gd name="T69" fmla="*/ 350 h 365"/>
              <a:gd name="T70" fmla="*/ 6 w 50"/>
              <a:gd name="T71" fmla="*/ 342 h 365"/>
              <a:gd name="T72" fmla="*/ 2 w 50"/>
              <a:gd name="T73" fmla="*/ 335 h 365"/>
              <a:gd name="T74" fmla="*/ 0 w 50"/>
              <a:gd name="T75" fmla="*/ 327 h 365"/>
              <a:gd name="T76" fmla="*/ 0 w 50"/>
              <a:gd name="T77" fmla="*/ 320 h 365"/>
              <a:gd name="T78" fmla="*/ 0 w 50"/>
              <a:gd name="T79" fmla="*/ 315 h 365"/>
              <a:gd name="T80" fmla="*/ 1 w 50"/>
              <a:gd name="T81" fmla="*/ 308 h 365"/>
              <a:gd name="T82" fmla="*/ 2 w 50"/>
              <a:gd name="T83" fmla="*/ 300 h 365"/>
              <a:gd name="T84" fmla="*/ 4 w 50"/>
              <a:gd name="T85" fmla="*/ 289 h 365"/>
              <a:gd name="T86" fmla="*/ 5 w 50"/>
              <a:gd name="T87" fmla="*/ 277 h 365"/>
              <a:gd name="T88" fmla="*/ 7 w 50"/>
              <a:gd name="T89" fmla="*/ 263 h 365"/>
              <a:gd name="T90" fmla="*/ 9 w 50"/>
              <a:gd name="T91" fmla="*/ 246 h 365"/>
              <a:gd name="T92" fmla="*/ 11 w 50"/>
              <a:gd name="T93" fmla="*/ 221 h 365"/>
              <a:gd name="T94" fmla="*/ 14 w 50"/>
              <a:gd name="T95" fmla="*/ 190 h 365"/>
              <a:gd name="T96" fmla="*/ 16 w 50"/>
              <a:gd name="T97" fmla="*/ 159 h 365"/>
              <a:gd name="T98" fmla="*/ 17 w 50"/>
              <a:gd name="T99" fmla="*/ 131 h 365"/>
              <a:gd name="T100" fmla="*/ 17 w 50"/>
              <a:gd name="T101" fmla="*/ 105 h 365"/>
              <a:gd name="T102" fmla="*/ 16 w 50"/>
              <a:gd name="T103" fmla="*/ 76 h 365"/>
              <a:gd name="T104" fmla="*/ 13 w 50"/>
              <a:gd name="T105" fmla="*/ 48 h 365"/>
              <a:gd name="T106" fmla="*/ 10 w 50"/>
              <a:gd name="T107" fmla="*/ 16 h 365"/>
              <a:gd name="T108" fmla="*/ 8 w 50"/>
              <a:gd name="T109"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365">
                <a:moveTo>
                  <a:pt x="8" y="0"/>
                </a:moveTo>
                <a:lnTo>
                  <a:pt x="12" y="3"/>
                </a:lnTo>
                <a:lnTo>
                  <a:pt x="18" y="8"/>
                </a:lnTo>
                <a:lnTo>
                  <a:pt x="22" y="11"/>
                </a:lnTo>
                <a:lnTo>
                  <a:pt x="26" y="14"/>
                </a:lnTo>
                <a:lnTo>
                  <a:pt x="30" y="17"/>
                </a:lnTo>
                <a:lnTo>
                  <a:pt x="34" y="21"/>
                </a:lnTo>
                <a:lnTo>
                  <a:pt x="37" y="24"/>
                </a:lnTo>
                <a:lnTo>
                  <a:pt x="40" y="26"/>
                </a:lnTo>
                <a:lnTo>
                  <a:pt x="43" y="28"/>
                </a:lnTo>
                <a:lnTo>
                  <a:pt x="45" y="31"/>
                </a:lnTo>
                <a:lnTo>
                  <a:pt x="46" y="33"/>
                </a:lnTo>
                <a:lnTo>
                  <a:pt x="48" y="35"/>
                </a:lnTo>
                <a:lnTo>
                  <a:pt x="49" y="36"/>
                </a:lnTo>
                <a:lnTo>
                  <a:pt x="50" y="38"/>
                </a:lnTo>
                <a:lnTo>
                  <a:pt x="50" y="39"/>
                </a:lnTo>
                <a:lnTo>
                  <a:pt x="50" y="40"/>
                </a:lnTo>
                <a:lnTo>
                  <a:pt x="49" y="46"/>
                </a:lnTo>
                <a:lnTo>
                  <a:pt x="48" y="52"/>
                </a:lnTo>
                <a:lnTo>
                  <a:pt x="48" y="60"/>
                </a:lnTo>
                <a:lnTo>
                  <a:pt x="48" y="69"/>
                </a:lnTo>
                <a:lnTo>
                  <a:pt x="47" y="74"/>
                </a:lnTo>
                <a:lnTo>
                  <a:pt x="47" y="80"/>
                </a:lnTo>
                <a:lnTo>
                  <a:pt x="46" y="86"/>
                </a:lnTo>
                <a:lnTo>
                  <a:pt x="46" y="93"/>
                </a:lnTo>
                <a:lnTo>
                  <a:pt x="46" y="100"/>
                </a:lnTo>
                <a:lnTo>
                  <a:pt x="46" y="108"/>
                </a:lnTo>
                <a:lnTo>
                  <a:pt x="46" y="115"/>
                </a:lnTo>
                <a:lnTo>
                  <a:pt x="46" y="124"/>
                </a:lnTo>
                <a:lnTo>
                  <a:pt x="45" y="130"/>
                </a:lnTo>
                <a:lnTo>
                  <a:pt x="45" y="135"/>
                </a:lnTo>
                <a:lnTo>
                  <a:pt x="44" y="142"/>
                </a:lnTo>
                <a:lnTo>
                  <a:pt x="44" y="148"/>
                </a:lnTo>
                <a:lnTo>
                  <a:pt x="44" y="155"/>
                </a:lnTo>
                <a:lnTo>
                  <a:pt x="43" y="162"/>
                </a:lnTo>
                <a:lnTo>
                  <a:pt x="43" y="170"/>
                </a:lnTo>
                <a:lnTo>
                  <a:pt x="42" y="179"/>
                </a:lnTo>
                <a:lnTo>
                  <a:pt x="42" y="187"/>
                </a:lnTo>
                <a:lnTo>
                  <a:pt x="42" y="196"/>
                </a:lnTo>
                <a:lnTo>
                  <a:pt x="41" y="206"/>
                </a:lnTo>
                <a:lnTo>
                  <a:pt x="41" y="217"/>
                </a:lnTo>
                <a:lnTo>
                  <a:pt x="40" y="228"/>
                </a:lnTo>
                <a:lnTo>
                  <a:pt x="40" y="239"/>
                </a:lnTo>
                <a:lnTo>
                  <a:pt x="40" y="251"/>
                </a:lnTo>
                <a:lnTo>
                  <a:pt x="38" y="264"/>
                </a:lnTo>
                <a:lnTo>
                  <a:pt x="38" y="276"/>
                </a:lnTo>
                <a:lnTo>
                  <a:pt x="37" y="288"/>
                </a:lnTo>
                <a:lnTo>
                  <a:pt x="37" y="299"/>
                </a:lnTo>
                <a:lnTo>
                  <a:pt x="37" y="308"/>
                </a:lnTo>
                <a:lnTo>
                  <a:pt x="36" y="317"/>
                </a:lnTo>
                <a:lnTo>
                  <a:pt x="36" y="326"/>
                </a:lnTo>
                <a:lnTo>
                  <a:pt x="35" y="333"/>
                </a:lnTo>
                <a:lnTo>
                  <a:pt x="35" y="340"/>
                </a:lnTo>
                <a:lnTo>
                  <a:pt x="34" y="345"/>
                </a:lnTo>
                <a:lnTo>
                  <a:pt x="34" y="351"/>
                </a:lnTo>
                <a:lnTo>
                  <a:pt x="34" y="355"/>
                </a:lnTo>
                <a:lnTo>
                  <a:pt x="33" y="358"/>
                </a:lnTo>
                <a:lnTo>
                  <a:pt x="33" y="362"/>
                </a:lnTo>
                <a:lnTo>
                  <a:pt x="32" y="363"/>
                </a:lnTo>
                <a:lnTo>
                  <a:pt x="32" y="364"/>
                </a:lnTo>
                <a:lnTo>
                  <a:pt x="32" y="365"/>
                </a:lnTo>
                <a:lnTo>
                  <a:pt x="31" y="365"/>
                </a:lnTo>
                <a:lnTo>
                  <a:pt x="29" y="364"/>
                </a:lnTo>
                <a:lnTo>
                  <a:pt x="26" y="363"/>
                </a:lnTo>
                <a:lnTo>
                  <a:pt x="25" y="362"/>
                </a:lnTo>
                <a:lnTo>
                  <a:pt x="22" y="360"/>
                </a:lnTo>
                <a:lnTo>
                  <a:pt x="20" y="357"/>
                </a:lnTo>
                <a:lnTo>
                  <a:pt x="18" y="355"/>
                </a:lnTo>
                <a:lnTo>
                  <a:pt x="14" y="353"/>
                </a:lnTo>
                <a:lnTo>
                  <a:pt x="11" y="350"/>
                </a:lnTo>
                <a:lnTo>
                  <a:pt x="9" y="345"/>
                </a:lnTo>
                <a:lnTo>
                  <a:pt x="6" y="342"/>
                </a:lnTo>
                <a:lnTo>
                  <a:pt x="4" y="339"/>
                </a:lnTo>
                <a:lnTo>
                  <a:pt x="2" y="335"/>
                </a:lnTo>
                <a:lnTo>
                  <a:pt x="1" y="331"/>
                </a:lnTo>
                <a:lnTo>
                  <a:pt x="0" y="327"/>
                </a:lnTo>
                <a:lnTo>
                  <a:pt x="0" y="323"/>
                </a:lnTo>
                <a:lnTo>
                  <a:pt x="0" y="320"/>
                </a:lnTo>
                <a:lnTo>
                  <a:pt x="0" y="318"/>
                </a:lnTo>
                <a:lnTo>
                  <a:pt x="0" y="315"/>
                </a:lnTo>
                <a:lnTo>
                  <a:pt x="0" y="312"/>
                </a:lnTo>
                <a:lnTo>
                  <a:pt x="1" y="308"/>
                </a:lnTo>
                <a:lnTo>
                  <a:pt x="1" y="304"/>
                </a:lnTo>
                <a:lnTo>
                  <a:pt x="2" y="300"/>
                </a:lnTo>
                <a:lnTo>
                  <a:pt x="2" y="294"/>
                </a:lnTo>
                <a:lnTo>
                  <a:pt x="4" y="289"/>
                </a:lnTo>
                <a:lnTo>
                  <a:pt x="4" y="282"/>
                </a:lnTo>
                <a:lnTo>
                  <a:pt x="5" y="277"/>
                </a:lnTo>
                <a:lnTo>
                  <a:pt x="6" y="269"/>
                </a:lnTo>
                <a:lnTo>
                  <a:pt x="7" y="263"/>
                </a:lnTo>
                <a:lnTo>
                  <a:pt x="8" y="255"/>
                </a:lnTo>
                <a:lnTo>
                  <a:pt x="9" y="246"/>
                </a:lnTo>
                <a:lnTo>
                  <a:pt x="10" y="238"/>
                </a:lnTo>
                <a:lnTo>
                  <a:pt x="11" y="221"/>
                </a:lnTo>
                <a:lnTo>
                  <a:pt x="13" y="205"/>
                </a:lnTo>
                <a:lnTo>
                  <a:pt x="14" y="190"/>
                </a:lnTo>
                <a:lnTo>
                  <a:pt x="16" y="174"/>
                </a:lnTo>
                <a:lnTo>
                  <a:pt x="16" y="159"/>
                </a:lnTo>
                <a:lnTo>
                  <a:pt x="17" y="145"/>
                </a:lnTo>
                <a:lnTo>
                  <a:pt x="17" y="131"/>
                </a:lnTo>
                <a:lnTo>
                  <a:pt x="17" y="118"/>
                </a:lnTo>
                <a:lnTo>
                  <a:pt x="17" y="105"/>
                </a:lnTo>
                <a:lnTo>
                  <a:pt x="17" y="90"/>
                </a:lnTo>
                <a:lnTo>
                  <a:pt x="16" y="76"/>
                </a:lnTo>
                <a:lnTo>
                  <a:pt x="14" y="62"/>
                </a:lnTo>
                <a:lnTo>
                  <a:pt x="13" y="48"/>
                </a:lnTo>
                <a:lnTo>
                  <a:pt x="12" y="32"/>
                </a:lnTo>
                <a:lnTo>
                  <a:pt x="10" y="16"/>
                </a:lnTo>
                <a:lnTo>
                  <a:pt x="8" y="0"/>
                </a:lnTo>
                <a:lnTo>
                  <a:pt x="8" y="0"/>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3" name="Freeform 56"/>
          <p:cNvSpPr/>
          <p:nvPr/>
        </p:nvSpPr>
        <p:spPr bwMode="auto">
          <a:xfrm>
            <a:off x="2493045" y="1781442"/>
            <a:ext cx="155230" cy="396330"/>
          </a:xfrm>
          <a:custGeom>
            <a:avLst/>
            <a:gdLst>
              <a:gd name="T0" fmla="*/ 11 w 47"/>
              <a:gd name="T1" fmla="*/ 45 h 120"/>
              <a:gd name="T2" fmla="*/ 11 w 47"/>
              <a:gd name="T3" fmla="*/ 37 h 120"/>
              <a:gd name="T4" fmla="*/ 9 w 47"/>
              <a:gd name="T5" fmla="*/ 28 h 120"/>
              <a:gd name="T6" fmla="*/ 8 w 47"/>
              <a:gd name="T7" fmla="*/ 23 h 120"/>
              <a:gd name="T8" fmla="*/ 6 w 47"/>
              <a:gd name="T9" fmla="*/ 20 h 120"/>
              <a:gd name="T10" fmla="*/ 5 w 47"/>
              <a:gd name="T11" fmla="*/ 17 h 120"/>
              <a:gd name="T12" fmla="*/ 3 w 47"/>
              <a:gd name="T13" fmla="*/ 15 h 120"/>
              <a:gd name="T14" fmla="*/ 2 w 47"/>
              <a:gd name="T15" fmla="*/ 12 h 120"/>
              <a:gd name="T16" fmla="*/ 1 w 47"/>
              <a:gd name="T17" fmla="*/ 9 h 120"/>
              <a:gd name="T18" fmla="*/ 0 w 47"/>
              <a:gd name="T19" fmla="*/ 7 h 120"/>
              <a:gd name="T20" fmla="*/ 0 w 47"/>
              <a:gd name="T21" fmla="*/ 5 h 120"/>
              <a:gd name="T22" fmla="*/ 0 w 47"/>
              <a:gd name="T23" fmla="*/ 4 h 120"/>
              <a:gd name="T24" fmla="*/ 1 w 47"/>
              <a:gd name="T25" fmla="*/ 3 h 120"/>
              <a:gd name="T26" fmla="*/ 2 w 47"/>
              <a:gd name="T27" fmla="*/ 1 h 120"/>
              <a:gd name="T28" fmla="*/ 3 w 47"/>
              <a:gd name="T29" fmla="*/ 1 h 120"/>
              <a:gd name="T30" fmla="*/ 4 w 47"/>
              <a:gd name="T31" fmla="*/ 0 h 120"/>
              <a:gd name="T32" fmla="*/ 6 w 47"/>
              <a:gd name="T33" fmla="*/ 0 h 120"/>
              <a:gd name="T34" fmla="*/ 9 w 47"/>
              <a:gd name="T35" fmla="*/ 0 h 120"/>
              <a:gd name="T36" fmla="*/ 12 w 47"/>
              <a:gd name="T37" fmla="*/ 0 h 120"/>
              <a:gd name="T38" fmla="*/ 15 w 47"/>
              <a:gd name="T39" fmla="*/ 1 h 120"/>
              <a:gd name="T40" fmla="*/ 19 w 47"/>
              <a:gd name="T41" fmla="*/ 3 h 120"/>
              <a:gd name="T42" fmla="*/ 23 w 47"/>
              <a:gd name="T43" fmla="*/ 5 h 120"/>
              <a:gd name="T44" fmla="*/ 27 w 47"/>
              <a:gd name="T45" fmla="*/ 7 h 120"/>
              <a:gd name="T46" fmla="*/ 31 w 47"/>
              <a:gd name="T47" fmla="*/ 9 h 120"/>
              <a:gd name="T48" fmla="*/ 36 w 47"/>
              <a:gd name="T49" fmla="*/ 13 h 120"/>
              <a:gd name="T50" fmla="*/ 39 w 47"/>
              <a:gd name="T51" fmla="*/ 15 h 120"/>
              <a:gd name="T52" fmla="*/ 41 w 47"/>
              <a:gd name="T53" fmla="*/ 17 h 120"/>
              <a:gd name="T54" fmla="*/ 43 w 47"/>
              <a:gd name="T55" fmla="*/ 19 h 120"/>
              <a:gd name="T56" fmla="*/ 46 w 47"/>
              <a:gd name="T57" fmla="*/ 21 h 120"/>
              <a:gd name="T58" fmla="*/ 46 w 47"/>
              <a:gd name="T59" fmla="*/ 22 h 120"/>
              <a:gd name="T60" fmla="*/ 47 w 47"/>
              <a:gd name="T61" fmla="*/ 23 h 120"/>
              <a:gd name="T62" fmla="*/ 47 w 47"/>
              <a:gd name="T63" fmla="*/ 26 h 120"/>
              <a:gd name="T64" fmla="*/ 47 w 47"/>
              <a:gd name="T65" fmla="*/ 29 h 120"/>
              <a:gd name="T66" fmla="*/ 47 w 47"/>
              <a:gd name="T67" fmla="*/ 32 h 120"/>
              <a:gd name="T68" fmla="*/ 47 w 47"/>
              <a:gd name="T69" fmla="*/ 35 h 120"/>
              <a:gd name="T70" fmla="*/ 46 w 47"/>
              <a:gd name="T71" fmla="*/ 41 h 120"/>
              <a:gd name="T72" fmla="*/ 46 w 47"/>
              <a:gd name="T73" fmla="*/ 46 h 120"/>
              <a:gd name="T74" fmla="*/ 45 w 47"/>
              <a:gd name="T75" fmla="*/ 52 h 120"/>
              <a:gd name="T76" fmla="*/ 45 w 47"/>
              <a:gd name="T77" fmla="*/ 59 h 120"/>
              <a:gd name="T78" fmla="*/ 42 w 47"/>
              <a:gd name="T79" fmla="*/ 74 h 120"/>
              <a:gd name="T80" fmla="*/ 41 w 47"/>
              <a:gd name="T81" fmla="*/ 88 h 120"/>
              <a:gd name="T82" fmla="*/ 40 w 47"/>
              <a:gd name="T83" fmla="*/ 102 h 120"/>
              <a:gd name="T84" fmla="*/ 39 w 47"/>
              <a:gd name="T85" fmla="*/ 118 h 120"/>
              <a:gd name="T86" fmla="*/ 13 w 47"/>
              <a:gd name="T87" fmla="*/ 120 h 120"/>
              <a:gd name="T88" fmla="*/ 13 w 47"/>
              <a:gd name="T89" fmla="*/ 113 h 120"/>
              <a:gd name="T90" fmla="*/ 13 w 47"/>
              <a:gd name="T91" fmla="*/ 106 h 120"/>
              <a:gd name="T92" fmla="*/ 13 w 47"/>
              <a:gd name="T93" fmla="*/ 100 h 120"/>
              <a:gd name="T94" fmla="*/ 13 w 47"/>
              <a:gd name="T95" fmla="*/ 94 h 120"/>
              <a:gd name="T96" fmla="*/ 13 w 47"/>
              <a:gd name="T97" fmla="*/ 89 h 120"/>
              <a:gd name="T98" fmla="*/ 13 w 47"/>
              <a:gd name="T99" fmla="*/ 83 h 120"/>
              <a:gd name="T100" fmla="*/ 13 w 47"/>
              <a:gd name="T101" fmla="*/ 78 h 120"/>
              <a:gd name="T102" fmla="*/ 13 w 47"/>
              <a:gd name="T103" fmla="*/ 73 h 120"/>
              <a:gd name="T104" fmla="*/ 13 w 47"/>
              <a:gd name="T105" fmla="*/ 68 h 120"/>
              <a:gd name="T106" fmla="*/ 13 w 47"/>
              <a:gd name="T107" fmla="*/ 64 h 120"/>
              <a:gd name="T108" fmla="*/ 12 w 47"/>
              <a:gd name="T109" fmla="*/ 59 h 120"/>
              <a:gd name="T110" fmla="*/ 12 w 47"/>
              <a:gd name="T111" fmla="*/ 56 h 120"/>
              <a:gd name="T112" fmla="*/ 12 w 47"/>
              <a:gd name="T113" fmla="*/ 53 h 120"/>
              <a:gd name="T114" fmla="*/ 12 w 47"/>
              <a:gd name="T115" fmla="*/ 50 h 120"/>
              <a:gd name="T116" fmla="*/ 11 w 47"/>
              <a:gd name="T117" fmla="*/ 47 h 120"/>
              <a:gd name="T118" fmla="*/ 11 w 47"/>
              <a:gd name="T119" fmla="*/ 45 h 120"/>
              <a:gd name="T120" fmla="*/ 11 w 47"/>
              <a:gd name="T121" fmla="*/ 4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 h="120">
                <a:moveTo>
                  <a:pt x="11" y="45"/>
                </a:moveTo>
                <a:lnTo>
                  <a:pt x="11" y="37"/>
                </a:lnTo>
                <a:lnTo>
                  <a:pt x="9" y="28"/>
                </a:lnTo>
                <a:lnTo>
                  <a:pt x="8" y="23"/>
                </a:lnTo>
                <a:lnTo>
                  <a:pt x="6" y="20"/>
                </a:lnTo>
                <a:lnTo>
                  <a:pt x="5" y="17"/>
                </a:lnTo>
                <a:lnTo>
                  <a:pt x="3" y="15"/>
                </a:lnTo>
                <a:lnTo>
                  <a:pt x="2" y="12"/>
                </a:lnTo>
                <a:lnTo>
                  <a:pt x="1" y="9"/>
                </a:lnTo>
                <a:lnTo>
                  <a:pt x="0" y="7"/>
                </a:lnTo>
                <a:lnTo>
                  <a:pt x="0" y="5"/>
                </a:lnTo>
                <a:lnTo>
                  <a:pt x="0" y="4"/>
                </a:lnTo>
                <a:lnTo>
                  <a:pt x="1" y="3"/>
                </a:lnTo>
                <a:lnTo>
                  <a:pt x="2" y="1"/>
                </a:lnTo>
                <a:lnTo>
                  <a:pt x="3" y="1"/>
                </a:lnTo>
                <a:lnTo>
                  <a:pt x="4" y="0"/>
                </a:lnTo>
                <a:lnTo>
                  <a:pt x="6" y="0"/>
                </a:lnTo>
                <a:lnTo>
                  <a:pt x="9" y="0"/>
                </a:lnTo>
                <a:lnTo>
                  <a:pt x="12" y="0"/>
                </a:lnTo>
                <a:lnTo>
                  <a:pt x="15" y="1"/>
                </a:lnTo>
                <a:lnTo>
                  <a:pt x="19" y="3"/>
                </a:lnTo>
                <a:lnTo>
                  <a:pt x="23" y="5"/>
                </a:lnTo>
                <a:lnTo>
                  <a:pt x="27" y="7"/>
                </a:lnTo>
                <a:lnTo>
                  <a:pt x="31" y="9"/>
                </a:lnTo>
                <a:lnTo>
                  <a:pt x="36" y="13"/>
                </a:lnTo>
                <a:lnTo>
                  <a:pt x="39" y="15"/>
                </a:lnTo>
                <a:lnTo>
                  <a:pt x="41" y="17"/>
                </a:lnTo>
                <a:lnTo>
                  <a:pt x="43" y="19"/>
                </a:lnTo>
                <a:lnTo>
                  <a:pt x="46" y="21"/>
                </a:lnTo>
                <a:lnTo>
                  <a:pt x="46" y="22"/>
                </a:lnTo>
                <a:lnTo>
                  <a:pt x="47" y="23"/>
                </a:lnTo>
                <a:lnTo>
                  <a:pt x="47" y="26"/>
                </a:lnTo>
                <a:lnTo>
                  <a:pt x="47" y="29"/>
                </a:lnTo>
                <a:lnTo>
                  <a:pt x="47" y="32"/>
                </a:lnTo>
                <a:lnTo>
                  <a:pt x="47" y="35"/>
                </a:lnTo>
                <a:lnTo>
                  <a:pt x="46" y="41"/>
                </a:lnTo>
                <a:lnTo>
                  <a:pt x="46" y="46"/>
                </a:lnTo>
                <a:lnTo>
                  <a:pt x="45" y="52"/>
                </a:lnTo>
                <a:lnTo>
                  <a:pt x="45" y="59"/>
                </a:lnTo>
                <a:lnTo>
                  <a:pt x="42" y="74"/>
                </a:lnTo>
                <a:lnTo>
                  <a:pt x="41" y="88"/>
                </a:lnTo>
                <a:lnTo>
                  <a:pt x="40" y="102"/>
                </a:lnTo>
                <a:lnTo>
                  <a:pt x="39" y="118"/>
                </a:lnTo>
                <a:lnTo>
                  <a:pt x="13" y="120"/>
                </a:lnTo>
                <a:lnTo>
                  <a:pt x="13" y="113"/>
                </a:lnTo>
                <a:lnTo>
                  <a:pt x="13" y="106"/>
                </a:lnTo>
                <a:lnTo>
                  <a:pt x="13" y="100"/>
                </a:lnTo>
                <a:lnTo>
                  <a:pt x="13" y="94"/>
                </a:lnTo>
                <a:lnTo>
                  <a:pt x="13" y="89"/>
                </a:lnTo>
                <a:lnTo>
                  <a:pt x="13" y="83"/>
                </a:lnTo>
                <a:lnTo>
                  <a:pt x="13" y="78"/>
                </a:lnTo>
                <a:lnTo>
                  <a:pt x="13" y="73"/>
                </a:lnTo>
                <a:lnTo>
                  <a:pt x="13" y="68"/>
                </a:lnTo>
                <a:lnTo>
                  <a:pt x="13" y="64"/>
                </a:lnTo>
                <a:lnTo>
                  <a:pt x="12" y="59"/>
                </a:lnTo>
                <a:lnTo>
                  <a:pt x="12" y="56"/>
                </a:lnTo>
                <a:lnTo>
                  <a:pt x="12" y="53"/>
                </a:lnTo>
                <a:lnTo>
                  <a:pt x="12" y="50"/>
                </a:lnTo>
                <a:lnTo>
                  <a:pt x="11" y="47"/>
                </a:lnTo>
                <a:lnTo>
                  <a:pt x="11" y="45"/>
                </a:lnTo>
                <a:lnTo>
                  <a:pt x="11" y="45"/>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4" name="Freeform 57"/>
          <p:cNvSpPr/>
          <p:nvPr/>
        </p:nvSpPr>
        <p:spPr bwMode="auto">
          <a:xfrm>
            <a:off x="2889374" y="1883828"/>
            <a:ext cx="151926" cy="383119"/>
          </a:xfrm>
          <a:custGeom>
            <a:avLst/>
            <a:gdLst>
              <a:gd name="T0" fmla="*/ 4 w 46"/>
              <a:gd name="T1" fmla="*/ 62 h 116"/>
              <a:gd name="T2" fmla="*/ 5 w 46"/>
              <a:gd name="T3" fmla="*/ 52 h 116"/>
              <a:gd name="T4" fmla="*/ 6 w 46"/>
              <a:gd name="T5" fmla="*/ 43 h 116"/>
              <a:gd name="T6" fmla="*/ 6 w 46"/>
              <a:gd name="T7" fmla="*/ 35 h 116"/>
              <a:gd name="T8" fmla="*/ 7 w 46"/>
              <a:gd name="T9" fmla="*/ 27 h 116"/>
              <a:gd name="T10" fmla="*/ 6 w 46"/>
              <a:gd name="T11" fmla="*/ 22 h 116"/>
              <a:gd name="T12" fmla="*/ 6 w 46"/>
              <a:gd name="T13" fmla="*/ 16 h 116"/>
              <a:gd name="T14" fmla="*/ 6 w 46"/>
              <a:gd name="T15" fmla="*/ 13 h 116"/>
              <a:gd name="T16" fmla="*/ 4 w 46"/>
              <a:gd name="T17" fmla="*/ 9 h 116"/>
              <a:gd name="T18" fmla="*/ 4 w 46"/>
              <a:gd name="T19" fmla="*/ 4 h 116"/>
              <a:gd name="T20" fmla="*/ 4 w 46"/>
              <a:gd name="T21" fmla="*/ 1 h 116"/>
              <a:gd name="T22" fmla="*/ 6 w 46"/>
              <a:gd name="T23" fmla="*/ 0 h 116"/>
              <a:gd name="T24" fmla="*/ 10 w 46"/>
              <a:gd name="T25" fmla="*/ 0 h 116"/>
              <a:gd name="T26" fmla="*/ 14 w 46"/>
              <a:gd name="T27" fmla="*/ 1 h 116"/>
              <a:gd name="T28" fmla="*/ 20 w 46"/>
              <a:gd name="T29" fmla="*/ 4 h 116"/>
              <a:gd name="T30" fmla="*/ 27 w 46"/>
              <a:gd name="T31" fmla="*/ 9 h 116"/>
              <a:gd name="T32" fmla="*/ 35 w 46"/>
              <a:gd name="T33" fmla="*/ 15 h 116"/>
              <a:gd name="T34" fmla="*/ 40 w 46"/>
              <a:gd name="T35" fmla="*/ 21 h 116"/>
              <a:gd name="T36" fmla="*/ 44 w 46"/>
              <a:gd name="T37" fmla="*/ 26 h 116"/>
              <a:gd name="T38" fmla="*/ 46 w 46"/>
              <a:gd name="T39" fmla="*/ 30 h 116"/>
              <a:gd name="T40" fmla="*/ 46 w 46"/>
              <a:gd name="T41" fmla="*/ 32 h 116"/>
              <a:gd name="T42" fmla="*/ 44 w 46"/>
              <a:gd name="T43" fmla="*/ 36 h 116"/>
              <a:gd name="T44" fmla="*/ 41 w 46"/>
              <a:gd name="T45" fmla="*/ 46 h 116"/>
              <a:gd name="T46" fmla="*/ 35 w 46"/>
              <a:gd name="T47" fmla="*/ 60 h 116"/>
              <a:gd name="T48" fmla="*/ 27 w 46"/>
              <a:gd name="T49" fmla="*/ 77 h 116"/>
              <a:gd name="T50" fmla="*/ 23 w 46"/>
              <a:gd name="T51" fmla="*/ 87 h 116"/>
              <a:gd name="T52" fmla="*/ 18 w 46"/>
              <a:gd name="T53" fmla="*/ 96 h 116"/>
              <a:gd name="T54" fmla="*/ 15 w 46"/>
              <a:gd name="T55" fmla="*/ 103 h 116"/>
              <a:gd name="T56" fmla="*/ 12 w 46"/>
              <a:gd name="T57" fmla="*/ 108 h 116"/>
              <a:gd name="T58" fmla="*/ 8 w 46"/>
              <a:gd name="T59" fmla="*/ 111 h 116"/>
              <a:gd name="T60" fmla="*/ 6 w 46"/>
              <a:gd name="T61" fmla="*/ 115 h 116"/>
              <a:gd name="T62" fmla="*/ 4 w 46"/>
              <a:gd name="T63" fmla="*/ 116 h 116"/>
              <a:gd name="T64" fmla="*/ 3 w 46"/>
              <a:gd name="T65" fmla="*/ 116 h 116"/>
              <a:gd name="T66" fmla="*/ 2 w 46"/>
              <a:gd name="T67" fmla="*/ 113 h 116"/>
              <a:gd name="T68" fmla="*/ 1 w 46"/>
              <a:gd name="T69" fmla="*/ 111 h 116"/>
              <a:gd name="T70" fmla="*/ 0 w 46"/>
              <a:gd name="T71" fmla="*/ 107 h 116"/>
              <a:gd name="T72" fmla="*/ 0 w 46"/>
              <a:gd name="T73" fmla="*/ 103 h 116"/>
              <a:gd name="T74" fmla="*/ 0 w 46"/>
              <a:gd name="T75" fmla="*/ 96 h 116"/>
              <a:gd name="T76" fmla="*/ 1 w 46"/>
              <a:gd name="T77" fmla="*/ 88 h 116"/>
              <a:gd name="T78" fmla="*/ 2 w 46"/>
              <a:gd name="T79" fmla="*/ 79 h 116"/>
              <a:gd name="T80" fmla="*/ 3 w 46"/>
              <a:gd name="T81" fmla="*/ 6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 h="116">
                <a:moveTo>
                  <a:pt x="3" y="68"/>
                </a:moveTo>
                <a:lnTo>
                  <a:pt x="4" y="62"/>
                </a:lnTo>
                <a:lnTo>
                  <a:pt x="4" y="57"/>
                </a:lnTo>
                <a:lnTo>
                  <a:pt x="5" y="52"/>
                </a:lnTo>
                <a:lnTo>
                  <a:pt x="5" y="47"/>
                </a:lnTo>
                <a:lnTo>
                  <a:pt x="6" y="43"/>
                </a:lnTo>
                <a:lnTo>
                  <a:pt x="6" y="38"/>
                </a:lnTo>
                <a:lnTo>
                  <a:pt x="6" y="35"/>
                </a:lnTo>
                <a:lnTo>
                  <a:pt x="6" y="31"/>
                </a:lnTo>
                <a:lnTo>
                  <a:pt x="7" y="27"/>
                </a:lnTo>
                <a:lnTo>
                  <a:pt x="7" y="24"/>
                </a:lnTo>
                <a:lnTo>
                  <a:pt x="6" y="22"/>
                </a:lnTo>
                <a:lnTo>
                  <a:pt x="6" y="19"/>
                </a:lnTo>
                <a:lnTo>
                  <a:pt x="6" y="16"/>
                </a:lnTo>
                <a:lnTo>
                  <a:pt x="6" y="14"/>
                </a:lnTo>
                <a:lnTo>
                  <a:pt x="6" y="13"/>
                </a:lnTo>
                <a:lnTo>
                  <a:pt x="5" y="11"/>
                </a:lnTo>
                <a:lnTo>
                  <a:pt x="4" y="9"/>
                </a:lnTo>
                <a:lnTo>
                  <a:pt x="4" y="7"/>
                </a:lnTo>
                <a:lnTo>
                  <a:pt x="4" y="4"/>
                </a:lnTo>
                <a:lnTo>
                  <a:pt x="4" y="3"/>
                </a:lnTo>
                <a:lnTo>
                  <a:pt x="4" y="1"/>
                </a:lnTo>
                <a:lnTo>
                  <a:pt x="5" y="0"/>
                </a:lnTo>
                <a:lnTo>
                  <a:pt x="6" y="0"/>
                </a:lnTo>
                <a:lnTo>
                  <a:pt x="7" y="0"/>
                </a:lnTo>
                <a:lnTo>
                  <a:pt x="10" y="0"/>
                </a:lnTo>
                <a:lnTo>
                  <a:pt x="12" y="0"/>
                </a:lnTo>
                <a:lnTo>
                  <a:pt x="14" y="1"/>
                </a:lnTo>
                <a:lnTo>
                  <a:pt x="17" y="3"/>
                </a:lnTo>
                <a:lnTo>
                  <a:pt x="20" y="4"/>
                </a:lnTo>
                <a:lnTo>
                  <a:pt x="24" y="7"/>
                </a:lnTo>
                <a:lnTo>
                  <a:pt x="27" y="9"/>
                </a:lnTo>
                <a:lnTo>
                  <a:pt x="31" y="11"/>
                </a:lnTo>
                <a:lnTo>
                  <a:pt x="35" y="15"/>
                </a:lnTo>
                <a:lnTo>
                  <a:pt x="38" y="18"/>
                </a:lnTo>
                <a:lnTo>
                  <a:pt x="40" y="21"/>
                </a:lnTo>
                <a:lnTo>
                  <a:pt x="42" y="24"/>
                </a:lnTo>
                <a:lnTo>
                  <a:pt x="44" y="26"/>
                </a:lnTo>
                <a:lnTo>
                  <a:pt x="46" y="27"/>
                </a:lnTo>
                <a:lnTo>
                  <a:pt x="46" y="30"/>
                </a:lnTo>
                <a:lnTo>
                  <a:pt x="46" y="31"/>
                </a:lnTo>
                <a:lnTo>
                  <a:pt x="46" y="32"/>
                </a:lnTo>
                <a:lnTo>
                  <a:pt x="46" y="33"/>
                </a:lnTo>
                <a:lnTo>
                  <a:pt x="44" y="36"/>
                </a:lnTo>
                <a:lnTo>
                  <a:pt x="43" y="40"/>
                </a:lnTo>
                <a:lnTo>
                  <a:pt x="41" y="46"/>
                </a:lnTo>
                <a:lnTo>
                  <a:pt x="38" y="52"/>
                </a:lnTo>
                <a:lnTo>
                  <a:pt x="35" y="60"/>
                </a:lnTo>
                <a:lnTo>
                  <a:pt x="31" y="68"/>
                </a:lnTo>
                <a:lnTo>
                  <a:pt x="27" y="77"/>
                </a:lnTo>
                <a:lnTo>
                  <a:pt x="25" y="83"/>
                </a:lnTo>
                <a:lnTo>
                  <a:pt x="23" y="87"/>
                </a:lnTo>
                <a:lnTo>
                  <a:pt x="20" y="92"/>
                </a:lnTo>
                <a:lnTo>
                  <a:pt x="18" y="96"/>
                </a:lnTo>
                <a:lnTo>
                  <a:pt x="16" y="99"/>
                </a:lnTo>
                <a:lnTo>
                  <a:pt x="15" y="103"/>
                </a:lnTo>
                <a:lnTo>
                  <a:pt x="13" y="105"/>
                </a:lnTo>
                <a:lnTo>
                  <a:pt x="12" y="108"/>
                </a:lnTo>
                <a:lnTo>
                  <a:pt x="10" y="110"/>
                </a:lnTo>
                <a:lnTo>
                  <a:pt x="8" y="111"/>
                </a:lnTo>
                <a:lnTo>
                  <a:pt x="7" y="113"/>
                </a:lnTo>
                <a:lnTo>
                  <a:pt x="6" y="115"/>
                </a:lnTo>
                <a:lnTo>
                  <a:pt x="5" y="115"/>
                </a:lnTo>
                <a:lnTo>
                  <a:pt x="4" y="116"/>
                </a:lnTo>
                <a:lnTo>
                  <a:pt x="3" y="116"/>
                </a:lnTo>
                <a:lnTo>
                  <a:pt x="3" y="116"/>
                </a:lnTo>
                <a:lnTo>
                  <a:pt x="2" y="115"/>
                </a:lnTo>
                <a:lnTo>
                  <a:pt x="2" y="113"/>
                </a:lnTo>
                <a:lnTo>
                  <a:pt x="1" y="112"/>
                </a:lnTo>
                <a:lnTo>
                  <a:pt x="1" y="111"/>
                </a:lnTo>
                <a:lnTo>
                  <a:pt x="0" y="109"/>
                </a:lnTo>
                <a:lnTo>
                  <a:pt x="0" y="107"/>
                </a:lnTo>
                <a:lnTo>
                  <a:pt x="0" y="105"/>
                </a:lnTo>
                <a:lnTo>
                  <a:pt x="0" y="103"/>
                </a:lnTo>
                <a:lnTo>
                  <a:pt x="0" y="99"/>
                </a:lnTo>
                <a:lnTo>
                  <a:pt x="0" y="96"/>
                </a:lnTo>
                <a:lnTo>
                  <a:pt x="0" y="92"/>
                </a:lnTo>
                <a:lnTo>
                  <a:pt x="1" y="88"/>
                </a:lnTo>
                <a:lnTo>
                  <a:pt x="1" y="84"/>
                </a:lnTo>
                <a:lnTo>
                  <a:pt x="2" y="79"/>
                </a:lnTo>
                <a:lnTo>
                  <a:pt x="2" y="73"/>
                </a:lnTo>
                <a:lnTo>
                  <a:pt x="3" y="68"/>
                </a:lnTo>
                <a:lnTo>
                  <a:pt x="3" y="68"/>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5" name="Freeform 58"/>
          <p:cNvSpPr/>
          <p:nvPr/>
        </p:nvSpPr>
        <p:spPr bwMode="auto">
          <a:xfrm>
            <a:off x="1901852" y="2342909"/>
            <a:ext cx="475595" cy="528439"/>
          </a:xfrm>
          <a:custGeom>
            <a:avLst/>
            <a:gdLst>
              <a:gd name="T0" fmla="*/ 109 w 144"/>
              <a:gd name="T1" fmla="*/ 78 h 160"/>
              <a:gd name="T2" fmla="*/ 94 w 144"/>
              <a:gd name="T3" fmla="*/ 93 h 160"/>
              <a:gd name="T4" fmla="*/ 76 w 144"/>
              <a:gd name="T5" fmla="*/ 108 h 160"/>
              <a:gd name="T6" fmla="*/ 57 w 144"/>
              <a:gd name="T7" fmla="*/ 124 h 160"/>
              <a:gd name="T8" fmla="*/ 42 w 144"/>
              <a:gd name="T9" fmla="*/ 136 h 160"/>
              <a:gd name="T10" fmla="*/ 32 w 144"/>
              <a:gd name="T11" fmla="*/ 142 h 160"/>
              <a:gd name="T12" fmla="*/ 24 w 144"/>
              <a:gd name="T13" fmla="*/ 148 h 160"/>
              <a:gd name="T14" fmla="*/ 17 w 144"/>
              <a:gd name="T15" fmla="*/ 153 h 160"/>
              <a:gd name="T16" fmla="*/ 11 w 144"/>
              <a:gd name="T17" fmla="*/ 156 h 160"/>
              <a:gd name="T18" fmla="*/ 7 w 144"/>
              <a:gd name="T19" fmla="*/ 159 h 160"/>
              <a:gd name="T20" fmla="*/ 3 w 144"/>
              <a:gd name="T21" fmla="*/ 160 h 160"/>
              <a:gd name="T22" fmla="*/ 1 w 144"/>
              <a:gd name="T23" fmla="*/ 160 h 160"/>
              <a:gd name="T24" fmla="*/ 0 w 144"/>
              <a:gd name="T25" fmla="*/ 159 h 160"/>
              <a:gd name="T26" fmla="*/ 2 w 144"/>
              <a:gd name="T27" fmla="*/ 154 h 160"/>
              <a:gd name="T28" fmla="*/ 6 w 144"/>
              <a:gd name="T29" fmla="*/ 150 h 160"/>
              <a:gd name="T30" fmla="*/ 9 w 144"/>
              <a:gd name="T31" fmla="*/ 146 h 160"/>
              <a:gd name="T32" fmla="*/ 14 w 144"/>
              <a:gd name="T33" fmla="*/ 140 h 160"/>
              <a:gd name="T34" fmla="*/ 20 w 144"/>
              <a:gd name="T35" fmla="*/ 135 h 160"/>
              <a:gd name="T36" fmla="*/ 27 w 144"/>
              <a:gd name="T37" fmla="*/ 127 h 160"/>
              <a:gd name="T38" fmla="*/ 40 w 144"/>
              <a:gd name="T39" fmla="*/ 113 h 160"/>
              <a:gd name="T40" fmla="*/ 52 w 144"/>
              <a:gd name="T41" fmla="*/ 100 h 160"/>
              <a:gd name="T42" fmla="*/ 63 w 144"/>
              <a:gd name="T43" fmla="*/ 88 h 160"/>
              <a:gd name="T44" fmla="*/ 73 w 144"/>
              <a:gd name="T45" fmla="*/ 75 h 160"/>
              <a:gd name="T46" fmla="*/ 81 w 144"/>
              <a:gd name="T47" fmla="*/ 65 h 160"/>
              <a:gd name="T48" fmla="*/ 87 w 144"/>
              <a:gd name="T49" fmla="*/ 55 h 160"/>
              <a:gd name="T50" fmla="*/ 99 w 144"/>
              <a:gd name="T51" fmla="*/ 38 h 160"/>
              <a:gd name="T52" fmla="*/ 102 w 144"/>
              <a:gd name="T53" fmla="*/ 29 h 160"/>
              <a:gd name="T54" fmla="*/ 103 w 144"/>
              <a:gd name="T55" fmla="*/ 22 h 160"/>
              <a:gd name="T56" fmla="*/ 103 w 144"/>
              <a:gd name="T57" fmla="*/ 17 h 160"/>
              <a:gd name="T58" fmla="*/ 100 w 144"/>
              <a:gd name="T59" fmla="*/ 9 h 160"/>
              <a:gd name="T60" fmla="*/ 100 w 144"/>
              <a:gd name="T61" fmla="*/ 5 h 160"/>
              <a:gd name="T62" fmla="*/ 100 w 144"/>
              <a:gd name="T63" fmla="*/ 3 h 160"/>
              <a:gd name="T64" fmla="*/ 104 w 144"/>
              <a:gd name="T65" fmla="*/ 1 h 160"/>
              <a:gd name="T66" fmla="*/ 109 w 144"/>
              <a:gd name="T67" fmla="*/ 0 h 160"/>
              <a:gd name="T68" fmla="*/ 115 w 144"/>
              <a:gd name="T69" fmla="*/ 0 h 160"/>
              <a:gd name="T70" fmla="*/ 120 w 144"/>
              <a:gd name="T71" fmla="*/ 3 h 160"/>
              <a:gd name="T72" fmla="*/ 127 w 144"/>
              <a:gd name="T73" fmla="*/ 6 h 160"/>
              <a:gd name="T74" fmla="*/ 135 w 144"/>
              <a:gd name="T75" fmla="*/ 16 h 160"/>
              <a:gd name="T76" fmla="*/ 142 w 144"/>
              <a:gd name="T77" fmla="*/ 27 h 160"/>
              <a:gd name="T78" fmla="*/ 144 w 144"/>
              <a:gd name="T79" fmla="*/ 33 h 160"/>
              <a:gd name="T80" fmla="*/ 141 w 144"/>
              <a:gd name="T81" fmla="*/ 41 h 160"/>
              <a:gd name="T82" fmla="*/ 133 w 144"/>
              <a:gd name="T83" fmla="*/ 50 h 160"/>
              <a:gd name="T84" fmla="*/ 122 w 144"/>
              <a:gd name="T85" fmla="*/ 63 h 160"/>
              <a:gd name="T86" fmla="*/ 116 w 144"/>
              <a:gd name="T87" fmla="*/ 7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160">
                <a:moveTo>
                  <a:pt x="116" y="70"/>
                </a:moveTo>
                <a:lnTo>
                  <a:pt x="109" y="78"/>
                </a:lnTo>
                <a:lnTo>
                  <a:pt x="102" y="86"/>
                </a:lnTo>
                <a:lnTo>
                  <a:pt x="94" y="93"/>
                </a:lnTo>
                <a:lnTo>
                  <a:pt x="85" y="101"/>
                </a:lnTo>
                <a:lnTo>
                  <a:pt x="76" y="108"/>
                </a:lnTo>
                <a:lnTo>
                  <a:pt x="67" y="116"/>
                </a:lnTo>
                <a:lnTo>
                  <a:pt x="57" y="124"/>
                </a:lnTo>
                <a:lnTo>
                  <a:pt x="47" y="131"/>
                </a:lnTo>
                <a:lnTo>
                  <a:pt x="42" y="136"/>
                </a:lnTo>
                <a:lnTo>
                  <a:pt x="36" y="139"/>
                </a:lnTo>
                <a:lnTo>
                  <a:pt x="32" y="142"/>
                </a:lnTo>
                <a:lnTo>
                  <a:pt x="27" y="146"/>
                </a:lnTo>
                <a:lnTo>
                  <a:pt x="24" y="148"/>
                </a:lnTo>
                <a:lnTo>
                  <a:pt x="20" y="151"/>
                </a:lnTo>
                <a:lnTo>
                  <a:pt x="17" y="153"/>
                </a:lnTo>
                <a:lnTo>
                  <a:pt x="14" y="154"/>
                </a:lnTo>
                <a:lnTo>
                  <a:pt x="11" y="156"/>
                </a:lnTo>
                <a:lnTo>
                  <a:pt x="9" y="158"/>
                </a:lnTo>
                <a:lnTo>
                  <a:pt x="7" y="159"/>
                </a:lnTo>
                <a:lnTo>
                  <a:pt x="6" y="160"/>
                </a:lnTo>
                <a:lnTo>
                  <a:pt x="3" y="160"/>
                </a:lnTo>
                <a:lnTo>
                  <a:pt x="2" y="160"/>
                </a:lnTo>
                <a:lnTo>
                  <a:pt x="1" y="160"/>
                </a:lnTo>
                <a:lnTo>
                  <a:pt x="1" y="160"/>
                </a:lnTo>
                <a:lnTo>
                  <a:pt x="0" y="159"/>
                </a:lnTo>
                <a:lnTo>
                  <a:pt x="1" y="156"/>
                </a:lnTo>
                <a:lnTo>
                  <a:pt x="2" y="154"/>
                </a:lnTo>
                <a:lnTo>
                  <a:pt x="3" y="152"/>
                </a:lnTo>
                <a:lnTo>
                  <a:pt x="6" y="150"/>
                </a:lnTo>
                <a:lnTo>
                  <a:pt x="7" y="149"/>
                </a:lnTo>
                <a:lnTo>
                  <a:pt x="9" y="146"/>
                </a:lnTo>
                <a:lnTo>
                  <a:pt x="11" y="143"/>
                </a:lnTo>
                <a:lnTo>
                  <a:pt x="14" y="140"/>
                </a:lnTo>
                <a:lnTo>
                  <a:pt x="17" y="138"/>
                </a:lnTo>
                <a:lnTo>
                  <a:pt x="20" y="135"/>
                </a:lnTo>
                <a:lnTo>
                  <a:pt x="23" y="130"/>
                </a:lnTo>
                <a:lnTo>
                  <a:pt x="27" y="127"/>
                </a:lnTo>
                <a:lnTo>
                  <a:pt x="34" y="119"/>
                </a:lnTo>
                <a:lnTo>
                  <a:pt x="40" y="113"/>
                </a:lnTo>
                <a:lnTo>
                  <a:pt x="47" y="106"/>
                </a:lnTo>
                <a:lnTo>
                  <a:pt x="52" y="100"/>
                </a:lnTo>
                <a:lnTo>
                  <a:pt x="58" y="93"/>
                </a:lnTo>
                <a:lnTo>
                  <a:pt x="63" y="88"/>
                </a:lnTo>
                <a:lnTo>
                  <a:pt x="68" y="81"/>
                </a:lnTo>
                <a:lnTo>
                  <a:pt x="73" y="75"/>
                </a:lnTo>
                <a:lnTo>
                  <a:pt x="78" y="69"/>
                </a:lnTo>
                <a:lnTo>
                  <a:pt x="81" y="65"/>
                </a:lnTo>
                <a:lnTo>
                  <a:pt x="84" y="59"/>
                </a:lnTo>
                <a:lnTo>
                  <a:pt x="87" y="55"/>
                </a:lnTo>
                <a:lnTo>
                  <a:pt x="94" y="46"/>
                </a:lnTo>
                <a:lnTo>
                  <a:pt x="99" y="38"/>
                </a:lnTo>
                <a:lnTo>
                  <a:pt x="100" y="33"/>
                </a:lnTo>
                <a:lnTo>
                  <a:pt x="102" y="29"/>
                </a:lnTo>
                <a:lnTo>
                  <a:pt x="103" y="26"/>
                </a:lnTo>
                <a:lnTo>
                  <a:pt x="103" y="22"/>
                </a:lnTo>
                <a:lnTo>
                  <a:pt x="103" y="19"/>
                </a:lnTo>
                <a:lnTo>
                  <a:pt x="103" y="17"/>
                </a:lnTo>
                <a:lnTo>
                  <a:pt x="102" y="12"/>
                </a:lnTo>
                <a:lnTo>
                  <a:pt x="100" y="9"/>
                </a:lnTo>
                <a:lnTo>
                  <a:pt x="100" y="7"/>
                </a:lnTo>
                <a:lnTo>
                  <a:pt x="100" y="5"/>
                </a:lnTo>
                <a:lnTo>
                  <a:pt x="100" y="4"/>
                </a:lnTo>
                <a:lnTo>
                  <a:pt x="100" y="3"/>
                </a:lnTo>
                <a:lnTo>
                  <a:pt x="103" y="2"/>
                </a:lnTo>
                <a:lnTo>
                  <a:pt x="104" y="1"/>
                </a:lnTo>
                <a:lnTo>
                  <a:pt x="106" y="0"/>
                </a:lnTo>
                <a:lnTo>
                  <a:pt x="109" y="0"/>
                </a:lnTo>
                <a:lnTo>
                  <a:pt x="111" y="0"/>
                </a:lnTo>
                <a:lnTo>
                  <a:pt x="115" y="0"/>
                </a:lnTo>
                <a:lnTo>
                  <a:pt x="117" y="1"/>
                </a:lnTo>
                <a:lnTo>
                  <a:pt x="120" y="3"/>
                </a:lnTo>
                <a:lnTo>
                  <a:pt x="123" y="4"/>
                </a:lnTo>
                <a:lnTo>
                  <a:pt x="127" y="6"/>
                </a:lnTo>
                <a:lnTo>
                  <a:pt x="130" y="9"/>
                </a:lnTo>
                <a:lnTo>
                  <a:pt x="135" y="16"/>
                </a:lnTo>
                <a:lnTo>
                  <a:pt x="139" y="21"/>
                </a:lnTo>
                <a:lnTo>
                  <a:pt x="142" y="27"/>
                </a:lnTo>
                <a:lnTo>
                  <a:pt x="144" y="30"/>
                </a:lnTo>
                <a:lnTo>
                  <a:pt x="144" y="33"/>
                </a:lnTo>
                <a:lnTo>
                  <a:pt x="143" y="37"/>
                </a:lnTo>
                <a:lnTo>
                  <a:pt x="141" y="41"/>
                </a:lnTo>
                <a:lnTo>
                  <a:pt x="137" y="45"/>
                </a:lnTo>
                <a:lnTo>
                  <a:pt x="133" y="50"/>
                </a:lnTo>
                <a:lnTo>
                  <a:pt x="128" y="56"/>
                </a:lnTo>
                <a:lnTo>
                  <a:pt x="122" y="63"/>
                </a:lnTo>
                <a:lnTo>
                  <a:pt x="116" y="70"/>
                </a:lnTo>
                <a:lnTo>
                  <a:pt x="116" y="70"/>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6" name="Freeform 59"/>
          <p:cNvSpPr/>
          <p:nvPr/>
        </p:nvSpPr>
        <p:spPr bwMode="auto">
          <a:xfrm>
            <a:off x="2218916" y="2567496"/>
            <a:ext cx="128808" cy="1060180"/>
          </a:xfrm>
          <a:custGeom>
            <a:avLst/>
            <a:gdLst>
              <a:gd name="T0" fmla="*/ 9 w 39"/>
              <a:gd name="T1" fmla="*/ 181 h 321"/>
              <a:gd name="T2" fmla="*/ 10 w 39"/>
              <a:gd name="T3" fmla="*/ 156 h 321"/>
              <a:gd name="T4" fmla="*/ 12 w 39"/>
              <a:gd name="T5" fmla="*/ 133 h 321"/>
              <a:gd name="T6" fmla="*/ 12 w 39"/>
              <a:gd name="T7" fmla="*/ 112 h 321"/>
              <a:gd name="T8" fmla="*/ 12 w 39"/>
              <a:gd name="T9" fmla="*/ 99 h 321"/>
              <a:gd name="T10" fmla="*/ 12 w 39"/>
              <a:gd name="T11" fmla="*/ 84 h 321"/>
              <a:gd name="T12" fmla="*/ 11 w 39"/>
              <a:gd name="T13" fmla="*/ 60 h 321"/>
              <a:gd name="T14" fmla="*/ 10 w 39"/>
              <a:gd name="T15" fmla="*/ 32 h 321"/>
              <a:gd name="T16" fmla="*/ 8 w 39"/>
              <a:gd name="T17" fmla="*/ 0 h 321"/>
              <a:gd name="T18" fmla="*/ 21 w 39"/>
              <a:gd name="T19" fmla="*/ 7 h 321"/>
              <a:gd name="T20" fmla="*/ 29 w 39"/>
              <a:gd name="T21" fmla="*/ 12 h 321"/>
              <a:gd name="T22" fmla="*/ 36 w 39"/>
              <a:gd name="T23" fmla="*/ 18 h 321"/>
              <a:gd name="T24" fmla="*/ 39 w 39"/>
              <a:gd name="T25" fmla="*/ 21 h 321"/>
              <a:gd name="T26" fmla="*/ 39 w 39"/>
              <a:gd name="T27" fmla="*/ 24 h 321"/>
              <a:gd name="T28" fmla="*/ 38 w 39"/>
              <a:gd name="T29" fmla="*/ 31 h 321"/>
              <a:gd name="T30" fmla="*/ 38 w 39"/>
              <a:gd name="T31" fmla="*/ 39 h 321"/>
              <a:gd name="T32" fmla="*/ 38 w 39"/>
              <a:gd name="T33" fmla="*/ 51 h 321"/>
              <a:gd name="T34" fmla="*/ 38 w 39"/>
              <a:gd name="T35" fmla="*/ 67 h 321"/>
              <a:gd name="T36" fmla="*/ 38 w 39"/>
              <a:gd name="T37" fmla="*/ 84 h 321"/>
              <a:gd name="T38" fmla="*/ 37 w 39"/>
              <a:gd name="T39" fmla="*/ 106 h 321"/>
              <a:gd name="T40" fmla="*/ 36 w 39"/>
              <a:gd name="T41" fmla="*/ 130 h 321"/>
              <a:gd name="T42" fmla="*/ 36 w 39"/>
              <a:gd name="T43" fmla="*/ 154 h 321"/>
              <a:gd name="T44" fmla="*/ 35 w 39"/>
              <a:gd name="T45" fmla="*/ 177 h 321"/>
              <a:gd name="T46" fmla="*/ 35 w 39"/>
              <a:gd name="T47" fmla="*/ 198 h 321"/>
              <a:gd name="T48" fmla="*/ 34 w 39"/>
              <a:gd name="T49" fmla="*/ 218 h 321"/>
              <a:gd name="T50" fmla="*/ 34 w 39"/>
              <a:gd name="T51" fmla="*/ 236 h 321"/>
              <a:gd name="T52" fmla="*/ 33 w 39"/>
              <a:gd name="T53" fmla="*/ 251 h 321"/>
              <a:gd name="T54" fmla="*/ 33 w 39"/>
              <a:gd name="T55" fmla="*/ 265 h 321"/>
              <a:gd name="T56" fmla="*/ 32 w 39"/>
              <a:gd name="T57" fmla="*/ 278 h 321"/>
              <a:gd name="T58" fmla="*/ 31 w 39"/>
              <a:gd name="T59" fmla="*/ 288 h 321"/>
              <a:gd name="T60" fmla="*/ 29 w 39"/>
              <a:gd name="T61" fmla="*/ 297 h 321"/>
              <a:gd name="T62" fmla="*/ 28 w 39"/>
              <a:gd name="T63" fmla="*/ 304 h 321"/>
              <a:gd name="T64" fmla="*/ 27 w 39"/>
              <a:gd name="T65" fmla="*/ 310 h 321"/>
              <a:gd name="T66" fmla="*/ 25 w 39"/>
              <a:gd name="T67" fmla="*/ 314 h 321"/>
              <a:gd name="T68" fmla="*/ 24 w 39"/>
              <a:gd name="T69" fmla="*/ 317 h 321"/>
              <a:gd name="T70" fmla="*/ 23 w 39"/>
              <a:gd name="T71" fmla="*/ 319 h 321"/>
              <a:gd name="T72" fmla="*/ 22 w 39"/>
              <a:gd name="T73" fmla="*/ 321 h 321"/>
              <a:gd name="T74" fmla="*/ 20 w 39"/>
              <a:gd name="T75" fmla="*/ 319 h 321"/>
              <a:gd name="T76" fmla="*/ 16 w 39"/>
              <a:gd name="T77" fmla="*/ 315 h 321"/>
              <a:gd name="T78" fmla="*/ 13 w 39"/>
              <a:gd name="T79" fmla="*/ 307 h 321"/>
              <a:gd name="T80" fmla="*/ 8 w 39"/>
              <a:gd name="T81" fmla="*/ 297 h 321"/>
              <a:gd name="T82" fmla="*/ 3 w 39"/>
              <a:gd name="T83" fmla="*/ 286 h 321"/>
              <a:gd name="T84" fmla="*/ 1 w 39"/>
              <a:gd name="T85" fmla="*/ 276 h 321"/>
              <a:gd name="T86" fmla="*/ 0 w 39"/>
              <a:gd name="T87" fmla="*/ 267 h 321"/>
              <a:gd name="T88" fmla="*/ 1 w 39"/>
              <a:gd name="T89" fmla="*/ 262 h 321"/>
              <a:gd name="T90" fmla="*/ 1 w 39"/>
              <a:gd name="T91" fmla="*/ 258 h 321"/>
              <a:gd name="T92" fmla="*/ 2 w 39"/>
              <a:gd name="T93" fmla="*/ 253 h 321"/>
              <a:gd name="T94" fmla="*/ 3 w 39"/>
              <a:gd name="T95" fmla="*/ 248 h 321"/>
              <a:gd name="T96" fmla="*/ 4 w 39"/>
              <a:gd name="T97" fmla="*/ 240 h 321"/>
              <a:gd name="T98" fmla="*/ 6 w 39"/>
              <a:gd name="T99" fmla="*/ 231 h 321"/>
              <a:gd name="T100" fmla="*/ 6 w 39"/>
              <a:gd name="T101" fmla="*/ 220 h 321"/>
              <a:gd name="T102" fmla="*/ 7 w 39"/>
              <a:gd name="T103" fmla="*/ 208 h 321"/>
              <a:gd name="T104" fmla="*/ 8 w 39"/>
              <a:gd name="T105" fmla="*/ 19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 h="321">
                <a:moveTo>
                  <a:pt x="8" y="195"/>
                </a:moveTo>
                <a:lnTo>
                  <a:pt x="9" y="181"/>
                </a:lnTo>
                <a:lnTo>
                  <a:pt x="10" y="168"/>
                </a:lnTo>
                <a:lnTo>
                  <a:pt x="10" y="156"/>
                </a:lnTo>
                <a:lnTo>
                  <a:pt x="11" y="144"/>
                </a:lnTo>
                <a:lnTo>
                  <a:pt x="12" y="133"/>
                </a:lnTo>
                <a:lnTo>
                  <a:pt x="12" y="122"/>
                </a:lnTo>
                <a:lnTo>
                  <a:pt x="12" y="112"/>
                </a:lnTo>
                <a:lnTo>
                  <a:pt x="13" y="104"/>
                </a:lnTo>
                <a:lnTo>
                  <a:pt x="12" y="99"/>
                </a:lnTo>
                <a:lnTo>
                  <a:pt x="12" y="94"/>
                </a:lnTo>
                <a:lnTo>
                  <a:pt x="12" y="84"/>
                </a:lnTo>
                <a:lnTo>
                  <a:pt x="12" y="72"/>
                </a:lnTo>
                <a:lnTo>
                  <a:pt x="11" y="60"/>
                </a:lnTo>
                <a:lnTo>
                  <a:pt x="10" y="46"/>
                </a:lnTo>
                <a:lnTo>
                  <a:pt x="10" y="32"/>
                </a:lnTo>
                <a:lnTo>
                  <a:pt x="9" y="17"/>
                </a:lnTo>
                <a:lnTo>
                  <a:pt x="8" y="0"/>
                </a:lnTo>
                <a:lnTo>
                  <a:pt x="14" y="3"/>
                </a:lnTo>
                <a:lnTo>
                  <a:pt x="21" y="7"/>
                </a:lnTo>
                <a:lnTo>
                  <a:pt x="25" y="10"/>
                </a:lnTo>
                <a:lnTo>
                  <a:pt x="29" y="12"/>
                </a:lnTo>
                <a:lnTo>
                  <a:pt x="33" y="14"/>
                </a:lnTo>
                <a:lnTo>
                  <a:pt x="36" y="18"/>
                </a:lnTo>
                <a:lnTo>
                  <a:pt x="37" y="20"/>
                </a:lnTo>
                <a:lnTo>
                  <a:pt x="39" y="21"/>
                </a:lnTo>
                <a:lnTo>
                  <a:pt x="39" y="22"/>
                </a:lnTo>
                <a:lnTo>
                  <a:pt x="39" y="24"/>
                </a:lnTo>
                <a:lnTo>
                  <a:pt x="39" y="27"/>
                </a:lnTo>
                <a:lnTo>
                  <a:pt x="38" y="31"/>
                </a:lnTo>
                <a:lnTo>
                  <a:pt x="38" y="35"/>
                </a:lnTo>
                <a:lnTo>
                  <a:pt x="38" y="39"/>
                </a:lnTo>
                <a:lnTo>
                  <a:pt x="38" y="45"/>
                </a:lnTo>
                <a:lnTo>
                  <a:pt x="38" y="51"/>
                </a:lnTo>
                <a:lnTo>
                  <a:pt x="38" y="59"/>
                </a:lnTo>
                <a:lnTo>
                  <a:pt x="38" y="67"/>
                </a:lnTo>
                <a:lnTo>
                  <a:pt x="38" y="75"/>
                </a:lnTo>
                <a:lnTo>
                  <a:pt x="38" y="84"/>
                </a:lnTo>
                <a:lnTo>
                  <a:pt x="37" y="95"/>
                </a:lnTo>
                <a:lnTo>
                  <a:pt x="37" y="106"/>
                </a:lnTo>
                <a:lnTo>
                  <a:pt x="37" y="117"/>
                </a:lnTo>
                <a:lnTo>
                  <a:pt x="36" y="130"/>
                </a:lnTo>
                <a:lnTo>
                  <a:pt x="36" y="142"/>
                </a:lnTo>
                <a:lnTo>
                  <a:pt x="36" y="154"/>
                </a:lnTo>
                <a:lnTo>
                  <a:pt x="35" y="166"/>
                </a:lnTo>
                <a:lnTo>
                  <a:pt x="35" y="177"/>
                </a:lnTo>
                <a:lnTo>
                  <a:pt x="35" y="188"/>
                </a:lnTo>
                <a:lnTo>
                  <a:pt x="35" y="198"/>
                </a:lnTo>
                <a:lnTo>
                  <a:pt x="34" y="208"/>
                </a:lnTo>
                <a:lnTo>
                  <a:pt x="34" y="218"/>
                </a:lnTo>
                <a:lnTo>
                  <a:pt x="34" y="227"/>
                </a:lnTo>
                <a:lnTo>
                  <a:pt x="34" y="236"/>
                </a:lnTo>
                <a:lnTo>
                  <a:pt x="34" y="243"/>
                </a:lnTo>
                <a:lnTo>
                  <a:pt x="33" y="251"/>
                </a:lnTo>
                <a:lnTo>
                  <a:pt x="33" y="258"/>
                </a:lnTo>
                <a:lnTo>
                  <a:pt x="33" y="265"/>
                </a:lnTo>
                <a:lnTo>
                  <a:pt x="32" y="271"/>
                </a:lnTo>
                <a:lnTo>
                  <a:pt x="32" y="278"/>
                </a:lnTo>
                <a:lnTo>
                  <a:pt x="32" y="282"/>
                </a:lnTo>
                <a:lnTo>
                  <a:pt x="31" y="288"/>
                </a:lnTo>
                <a:lnTo>
                  <a:pt x="31" y="292"/>
                </a:lnTo>
                <a:lnTo>
                  <a:pt x="29" y="297"/>
                </a:lnTo>
                <a:lnTo>
                  <a:pt x="28" y="300"/>
                </a:lnTo>
                <a:lnTo>
                  <a:pt x="28" y="304"/>
                </a:lnTo>
                <a:lnTo>
                  <a:pt x="27" y="306"/>
                </a:lnTo>
                <a:lnTo>
                  <a:pt x="27" y="310"/>
                </a:lnTo>
                <a:lnTo>
                  <a:pt x="26" y="312"/>
                </a:lnTo>
                <a:lnTo>
                  <a:pt x="25" y="314"/>
                </a:lnTo>
                <a:lnTo>
                  <a:pt x="25" y="316"/>
                </a:lnTo>
                <a:lnTo>
                  <a:pt x="24" y="317"/>
                </a:lnTo>
                <a:lnTo>
                  <a:pt x="24" y="318"/>
                </a:lnTo>
                <a:lnTo>
                  <a:pt x="23" y="319"/>
                </a:lnTo>
                <a:lnTo>
                  <a:pt x="23" y="321"/>
                </a:lnTo>
                <a:lnTo>
                  <a:pt x="22" y="321"/>
                </a:lnTo>
                <a:lnTo>
                  <a:pt x="21" y="319"/>
                </a:lnTo>
                <a:lnTo>
                  <a:pt x="20" y="319"/>
                </a:lnTo>
                <a:lnTo>
                  <a:pt x="19" y="317"/>
                </a:lnTo>
                <a:lnTo>
                  <a:pt x="16" y="315"/>
                </a:lnTo>
                <a:lnTo>
                  <a:pt x="15" y="312"/>
                </a:lnTo>
                <a:lnTo>
                  <a:pt x="13" y="307"/>
                </a:lnTo>
                <a:lnTo>
                  <a:pt x="10" y="302"/>
                </a:lnTo>
                <a:lnTo>
                  <a:pt x="8" y="297"/>
                </a:lnTo>
                <a:lnTo>
                  <a:pt x="6" y="291"/>
                </a:lnTo>
                <a:lnTo>
                  <a:pt x="3" y="286"/>
                </a:lnTo>
                <a:lnTo>
                  <a:pt x="2" y="280"/>
                </a:lnTo>
                <a:lnTo>
                  <a:pt x="1" y="276"/>
                </a:lnTo>
                <a:lnTo>
                  <a:pt x="0" y="271"/>
                </a:lnTo>
                <a:lnTo>
                  <a:pt x="0" y="267"/>
                </a:lnTo>
                <a:lnTo>
                  <a:pt x="0" y="264"/>
                </a:lnTo>
                <a:lnTo>
                  <a:pt x="1" y="262"/>
                </a:lnTo>
                <a:lnTo>
                  <a:pt x="1" y="260"/>
                </a:lnTo>
                <a:lnTo>
                  <a:pt x="1" y="258"/>
                </a:lnTo>
                <a:lnTo>
                  <a:pt x="2" y="256"/>
                </a:lnTo>
                <a:lnTo>
                  <a:pt x="2" y="253"/>
                </a:lnTo>
                <a:lnTo>
                  <a:pt x="3" y="251"/>
                </a:lnTo>
                <a:lnTo>
                  <a:pt x="3" y="248"/>
                </a:lnTo>
                <a:lnTo>
                  <a:pt x="3" y="244"/>
                </a:lnTo>
                <a:lnTo>
                  <a:pt x="4" y="240"/>
                </a:lnTo>
                <a:lnTo>
                  <a:pt x="4" y="236"/>
                </a:lnTo>
                <a:lnTo>
                  <a:pt x="6" y="231"/>
                </a:lnTo>
                <a:lnTo>
                  <a:pt x="6" y="226"/>
                </a:lnTo>
                <a:lnTo>
                  <a:pt x="6" y="220"/>
                </a:lnTo>
                <a:lnTo>
                  <a:pt x="7" y="215"/>
                </a:lnTo>
                <a:lnTo>
                  <a:pt x="7" y="208"/>
                </a:lnTo>
                <a:lnTo>
                  <a:pt x="8" y="202"/>
                </a:lnTo>
                <a:lnTo>
                  <a:pt x="8" y="195"/>
                </a:lnTo>
                <a:lnTo>
                  <a:pt x="8" y="195"/>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7" name="Freeform 60"/>
          <p:cNvSpPr/>
          <p:nvPr/>
        </p:nvSpPr>
        <p:spPr bwMode="auto">
          <a:xfrm>
            <a:off x="2562401" y="2253736"/>
            <a:ext cx="181652" cy="171743"/>
          </a:xfrm>
          <a:custGeom>
            <a:avLst/>
            <a:gdLst>
              <a:gd name="T0" fmla="*/ 0 w 55"/>
              <a:gd name="T1" fmla="*/ 6 h 52"/>
              <a:gd name="T2" fmla="*/ 0 w 55"/>
              <a:gd name="T3" fmla="*/ 5 h 52"/>
              <a:gd name="T4" fmla="*/ 1 w 55"/>
              <a:gd name="T5" fmla="*/ 4 h 52"/>
              <a:gd name="T6" fmla="*/ 2 w 55"/>
              <a:gd name="T7" fmla="*/ 3 h 52"/>
              <a:gd name="T8" fmla="*/ 4 w 55"/>
              <a:gd name="T9" fmla="*/ 3 h 52"/>
              <a:gd name="T10" fmla="*/ 7 w 55"/>
              <a:gd name="T11" fmla="*/ 1 h 52"/>
              <a:gd name="T12" fmla="*/ 10 w 55"/>
              <a:gd name="T13" fmla="*/ 1 h 52"/>
              <a:gd name="T14" fmla="*/ 14 w 55"/>
              <a:gd name="T15" fmla="*/ 0 h 52"/>
              <a:gd name="T16" fmla="*/ 18 w 55"/>
              <a:gd name="T17" fmla="*/ 0 h 52"/>
              <a:gd name="T18" fmla="*/ 22 w 55"/>
              <a:gd name="T19" fmla="*/ 1 h 52"/>
              <a:gd name="T20" fmla="*/ 27 w 55"/>
              <a:gd name="T21" fmla="*/ 1 h 52"/>
              <a:gd name="T22" fmla="*/ 31 w 55"/>
              <a:gd name="T23" fmla="*/ 3 h 52"/>
              <a:gd name="T24" fmla="*/ 36 w 55"/>
              <a:gd name="T25" fmla="*/ 5 h 52"/>
              <a:gd name="T26" fmla="*/ 40 w 55"/>
              <a:gd name="T27" fmla="*/ 6 h 52"/>
              <a:gd name="T28" fmla="*/ 43 w 55"/>
              <a:gd name="T29" fmla="*/ 9 h 52"/>
              <a:gd name="T30" fmla="*/ 46 w 55"/>
              <a:gd name="T31" fmla="*/ 11 h 52"/>
              <a:gd name="T32" fmla="*/ 50 w 55"/>
              <a:gd name="T33" fmla="*/ 15 h 52"/>
              <a:gd name="T34" fmla="*/ 52 w 55"/>
              <a:gd name="T35" fmla="*/ 19 h 52"/>
              <a:gd name="T36" fmla="*/ 53 w 55"/>
              <a:gd name="T37" fmla="*/ 22 h 52"/>
              <a:gd name="T38" fmla="*/ 55 w 55"/>
              <a:gd name="T39" fmla="*/ 25 h 52"/>
              <a:gd name="T40" fmla="*/ 55 w 55"/>
              <a:gd name="T41" fmla="*/ 29 h 52"/>
              <a:gd name="T42" fmla="*/ 55 w 55"/>
              <a:gd name="T43" fmla="*/ 33 h 52"/>
              <a:gd name="T44" fmla="*/ 55 w 55"/>
              <a:gd name="T45" fmla="*/ 36 h 52"/>
              <a:gd name="T46" fmla="*/ 55 w 55"/>
              <a:gd name="T47" fmla="*/ 40 h 52"/>
              <a:gd name="T48" fmla="*/ 54 w 55"/>
              <a:gd name="T49" fmla="*/ 43 h 52"/>
              <a:gd name="T50" fmla="*/ 53 w 55"/>
              <a:gd name="T51" fmla="*/ 46 h 52"/>
              <a:gd name="T52" fmla="*/ 52 w 55"/>
              <a:gd name="T53" fmla="*/ 49 h 52"/>
              <a:gd name="T54" fmla="*/ 50 w 55"/>
              <a:gd name="T55" fmla="*/ 50 h 52"/>
              <a:gd name="T56" fmla="*/ 48 w 55"/>
              <a:gd name="T57" fmla="*/ 52 h 52"/>
              <a:gd name="T58" fmla="*/ 44 w 55"/>
              <a:gd name="T59" fmla="*/ 52 h 52"/>
              <a:gd name="T60" fmla="*/ 41 w 55"/>
              <a:gd name="T61" fmla="*/ 52 h 52"/>
              <a:gd name="T62" fmla="*/ 37 w 55"/>
              <a:gd name="T63" fmla="*/ 50 h 52"/>
              <a:gd name="T64" fmla="*/ 32 w 55"/>
              <a:gd name="T65" fmla="*/ 48 h 52"/>
              <a:gd name="T66" fmla="*/ 29 w 55"/>
              <a:gd name="T67" fmla="*/ 45 h 52"/>
              <a:gd name="T68" fmla="*/ 25 w 55"/>
              <a:gd name="T69" fmla="*/ 43 h 52"/>
              <a:gd name="T70" fmla="*/ 21 w 55"/>
              <a:gd name="T71" fmla="*/ 40 h 52"/>
              <a:gd name="T72" fmla="*/ 18 w 55"/>
              <a:gd name="T73" fmla="*/ 36 h 52"/>
              <a:gd name="T74" fmla="*/ 15 w 55"/>
              <a:gd name="T75" fmla="*/ 33 h 52"/>
              <a:gd name="T76" fmla="*/ 13 w 55"/>
              <a:gd name="T77" fmla="*/ 30 h 52"/>
              <a:gd name="T78" fmla="*/ 10 w 55"/>
              <a:gd name="T79" fmla="*/ 27 h 52"/>
              <a:gd name="T80" fmla="*/ 9 w 55"/>
              <a:gd name="T81" fmla="*/ 22 h 52"/>
              <a:gd name="T82" fmla="*/ 6 w 55"/>
              <a:gd name="T83" fmla="*/ 19 h 52"/>
              <a:gd name="T84" fmla="*/ 4 w 55"/>
              <a:gd name="T85" fmla="*/ 16 h 52"/>
              <a:gd name="T86" fmla="*/ 3 w 55"/>
              <a:gd name="T87" fmla="*/ 13 h 52"/>
              <a:gd name="T88" fmla="*/ 2 w 55"/>
              <a:gd name="T89" fmla="*/ 11 h 52"/>
              <a:gd name="T90" fmla="*/ 1 w 55"/>
              <a:gd name="T91" fmla="*/ 9 h 52"/>
              <a:gd name="T92" fmla="*/ 0 w 55"/>
              <a:gd name="T93" fmla="*/ 8 h 52"/>
              <a:gd name="T94" fmla="*/ 0 w 55"/>
              <a:gd name="T95" fmla="*/ 7 h 52"/>
              <a:gd name="T96" fmla="*/ 0 w 55"/>
              <a:gd name="T97" fmla="*/ 6 h 52"/>
              <a:gd name="T98" fmla="*/ 0 w 55"/>
              <a:gd name="T99"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5" h="52">
                <a:moveTo>
                  <a:pt x="0" y="6"/>
                </a:moveTo>
                <a:lnTo>
                  <a:pt x="0" y="5"/>
                </a:lnTo>
                <a:lnTo>
                  <a:pt x="1" y="4"/>
                </a:lnTo>
                <a:lnTo>
                  <a:pt x="2" y="3"/>
                </a:lnTo>
                <a:lnTo>
                  <a:pt x="4" y="3"/>
                </a:lnTo>
                <a:lnTo>
                  <a:pt x="7" y="1"/>
                </a:lnTo>
                <a:lnTo>
                  <a:pt x="10" y="1"/>
                </a:lnTo>
                <a:lnTo>
                  <a:pt x="14" y="0"/>
                </a:lnTo>
                <a:lnTo>
                  <a:pt x="18" y="0"/>
                </a:lnTo>
                <a:lnTo>
                  <a:pt x="22" y="1"/>
                </a:lnTo>
                <a:lnTo>
                  <a:pt x="27" y="1"/>
                </a:lnTo>
                <a:lnTo>
                  <a:pt x="31" y="3"/>
                </a:lnTo>
                <a:lnTo>
                  <a:pt x="36" y="5"/>
                </a:lnTo>
                <a:lnTo>
                  <a:pt x="40" y="6"/>
                </a:lnTo>
                <a:lnTo>
                  <a:pt x="43" y="9"/>
                </a:lnTo>
                <a:lnTo>
                  <a:pt x="46" y="11"/>
                </a:lnTo>
                <a:lnTo>
                  <a:pt x="50" y="15"/>
                </a:lnTo>
                <a:lnTo>
                  <a:pt x="52" y="19"/>
                </a:lnTo>
                <a:lnTo>
                  <a:pt x="53" y="22"/>
                </a:lnTo>
                <a:lnTo>
                  <a:pt x="55" y="25"/>
                </a:lnTo>
                <a:lnTo>
                  <a:pt x="55" y="29"/>
                </a:lnTo>
                <a:lnTo>
                  <a:pt x="55" y="33"/>
                </a:lnTo>
                <a:lnTo>
                  <a:pt x="55" y="36"/>
                </a:lnTo>
                <a:lnTo>
                  <a:pt x="55" y="40"/>
                </a:lnTo>
                <a:lnTo>
                  <a:pt x="54" y="43"/>
                </a:lnTo>
                <a:lnTo>
                  <a:pt x="53" y="46"/>
                </a:lnTo>
                <a:lnTo>
                  <a:pt x="52" y="49"/>
                </a:lnTo>
                <a:lnTo>
                  <a:pt x="50" y="50"/>
                </a:lnTo>
                <a:lnTo>
                  <a:pt x="48" y="52"/>
                </a:lnTo>
                <a:lnTo>
                  <a:pt x="44" y="52"/>
                </a:lnTo>
                <a:lnTo>
                  <a:pt x="41" y="52"/>
                </a:lnTo>
                <a:lnTo>
                  <a:pt x="37" y="50"/>
                </a:lnTo>
                <a:lnTo>
                  <a:pt x="32" y="48"/>
                </a:lnTo>
                <a:lnTo>
                  <a:pt x="29" y="45"/>
                </a:lnTo>
                <a:lnTo>
                  <a:pt x="25" y="43"/>
                </a:lnTo>
                <a:lnTo>
                  <a:pt x="21" y="40"/>
                </a:lnTo>
                <a:lnTo>
                  <a:pt x="18" y="36"/>
                </a:lnTo>
                <a:lnTo>
                  <a:pt x="15" y="33"/>
                </a:lnTo>
                <a:lnTo>
                  <a:pt x="13" y="30"/>
                </a:lnTo>
                <a:lnTo>
                  <a:pt x="10" y="27"/>
                </a:lnTo>
                <a:lnTo>
                  <a:pt x="9" y="22"/>
                </a:lnTo>
                <a:lnTo>
                  <a:pt x="6" y="19"/>
                </a:lnTo>
                <a:lnTo>
                  <a:pt x="4" y="16"/>
                </a:lnTo>
                <a:lnTo>
                  <a:pt x="3" y="13"/>
                </a:lnTo>
                <a:lnTo>
                  <a:pt x="2" y="11"/>
                </a:lnTo>
                <a:lnTo>
                  <a:pt x="1" y="9"/>
                </a:lnTo>
                <a:lnTo>
                  <a:pt x="0" y="8"/>
                </a:lnTo>
                <a:lnTo>
                  <a:pt x="0" y="7"/>
                </a:lnTo>
                <a:lnTo>
                  <a:pt x="0" y="6"/>
                </a:lnTo>
                <a:lnTo>
                  <a:pt x="0" y="6"/>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8" name="Freeform 61"/>
          <p:cNvSpPr/>
          <p:nvPr/>
        </p:nvSpPr>
        <p:spPr bwMode="auto">
          <a:xfrm>
            <a:off x="2377448" y="2405662"/>
            <a:ext cx="673760" cy="181650"/>
          </a:xfrm>
          <a:custGeom>
            <a:avLst/>
            <a:gdLst>
              <a:gd name="T0" fmla="*/ 0 w 204"/>
              <a:gd name="T1" fmla="*/ 47 h 55"/>
              <a:gd name="T2" fmla="*/ 1 w 204"/>
              <a:gd name="T3" fmla="*/ 44 h 55"/>
              <a:gd name="T4" fmla="*/ 4 w 204"/>
              <a:gd name="T5" fmla="*/ 40 h 55"/>
              <a:gd name="T6" fmla="*/ 11 w 204"/>
              <a:gd name="T7" fmla="*/ 38 h 55"/>
              <a:gd name="T8" fmla="*/ 16 w 204"/>
              <a:gd name="T9" fmla="*/ 37 h 55"/>
              <a:gd name="T10" fmla="*/ 22 w 204"/>
              <a:gd name="T11" fmla="*/ 36 h 55"/>
              <a:gd name="T12" fmla="*/ 27 w 204"/>
              <a:gd name="T13" fmla="*/ 34 h 55"/>
              <a:gd name="T14" fmla="*/ 34 w 204"/>
              <a:gd name="T15" fmla="*/ 33 h 55"/>
              <a:gd name="T16" fmla="*/ 43 w 204"/>
              <a:gd name="T17" fmla="*/ 31 h 55"/>
              <a:gd name="T18" fmla="*/ 52 w 204"/>
              <a:gd name="T19" fmla="*/ 30 h 55"/>
              <a:gd name="T20" fmla="*/ 63 w 204"/>
              <a:gd name="T21" fmla="*/ 26 h 55"/>
              <a:gd name="T22" fmla="*/ 75 w 204"/>
              <a:gd name="T23" fmla="*/ 24 h 55"/>
              <a:gd name="T24" fmla="*/ 88 w 204"/>
              <a:gd name="T25" fmla="*/ 22 h 55"/>
              <a:gd name="T26" fmla="*/ 106 w 204"/>
              <a:gd name="T27" fmla="*/ 18 h 55"/>
              <a:gd name="T28" fmla="*/ 126 w 204"/>
              <a:gd name="T29" fmla="*/ 13 h 55"/>
              <a:gd name="T30" fmla="*/ 143 w 204"/>
              <a:gd name="T31" fmla="*/ 8 h 55"/>
              <a:gd name="T32" fmla="*/ 156 w 204"/>
              <a:gd name="T33" fmla="*/ 4 h 55"/>
              <a:gd name="T34" fmla="*/ 165 w 204"/>
              <a:gd name="T35" fmla="*/ 1 h 55"/>
              <a:gd name="T36" fmla="*/ 173 w 204"/>
              <a:gd name="T37" fmla="*/ 0 h 55"/>
              <a:gd name="T38" fmla="*/ 182 w 204"/>
              <a:gd name="T39" fmla="*/ 1 h 55"/>
              <a:gd name="T40" fmla="*/ 189 w 204"/>
              <a:gd name="T41" fmla="*/ 4 h 55"/>
              <a:gd name="T42" fmla="*/ 195 w 204"/>
              <a:gd name="T43" fmla="*/ 8 h 55"/>
              <a:gd name="T44" fmla="*/ 199 w 204"/>
              <a:gd name="T45" fmla="*/ 11 h 55"/>
              <a:gd name="T46" fmla="*/ 203 w 204"/>
              <a:gd name="T47" fmla="*/ 14 h 55"/>
              <a:gd name="T48" fmla="*/ 204 w 204"/>
              <a:gd name="T49" fmla="*/ 19 h 55"/>
              <a:gd name="T50" fmla="*/ 202 w 204"/>
              <a:gd name="T51" fmla="*/ 20 h 55"/>
              <a:gd name="T52" fmla="*/ 198 w 204"/>
              <a:gd name="T53" fmla="*/ 22 h 55"/>
              <a:gd name="T54" fmla="*/ 192 w 204"/>
              <a:gd name="T55" fmla="*/ 24 h 55"/>
              <a:gd name="T56" fmla="*/ 182 w 204"/>
              <a:gd name="T57" fmla="*/ 27 h 55"/>
              <a:gd name="T58" fmla="*/ 170 w 204"/>
              <a:gd name="T59" fmla="*/ 30 h 55"/>
              <a:gd name="T60" fmla="*/ 156 w 204"/>
              <a:gd name="T61" fmla="*/ 33 h 55"/>
              <a:gd name="T62" fmla="*/ 139 w 204"/>
              <a:gd name="T63" fmla="*/ 36 h 55"/>
              <a:gd name="T64" fmla="*/ 120 w 204"/>
              <a:gd name="T65" fmla="*/ 39 h 55"/>
              <a:gd name="T66" fmla="*/ 100 w 204"/>
              <a:gd name="T67" fmla="*/ 44 h 55"/>
              <a:gd name="T68" fmla="*/ 83 w 204"/>
              <a:gd name="T69" fmla="*/ 47 h 55"/>
              <a:gd name="T70" fmla="*/ 68 w 204"/>
              <a:gd name="T71" fmla="*/ 50 h 55"/>
              <a:gd name="T72" fmla="*/ 53 w 204"/>
              <a:gd name="T73" fmla="*/ 52 h 55"/>
              <a:gd name="T74" fmla="*/ 43 w 204"/>
              <a:gd name="T75" fmla="*/ 54 h 55"/>
              <a:gd name="T76" fmla="*/ 34 w 204"/>
              <a:gd name="T77" fmla="*/ 55 h 55"/>
              <a:gd name="T78" fmla="*/ 26 w 204"/>
              <a:gd name="T79" fmla="*/ 55 h 55"/>
              <a:gd name="T80" fmla="*/ 22 w 204"/>
              <a:gd name="T81" fmla="*/ 54 h 55"/>
              <a:gd name="T82" fmla="*/ 14 w 204"/>
              <a:gd name="T83" fmla="*/ 54 h 55"/>
              <a:gd name="T84" fmla="*/ 8 w 204"/>
              <a:gd name="T85" fmla="*/ 52 h 55"/>
              <a:gd name="T86" fmla="*/ 3 w 204"/>
              <a:gd name="T87" fmla="*/ 50 h 55"/>
              <a:gd name="T88" fmla="*/ 0 w 204"/>
              <a:gd name="T8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4" h="55">
                <a:moveTo>
                  <a:pt x="0" y="49"/>
                </a:moveTo>
                <a:lnTo>
                  <a:pt x="0" y="47"/>
                </a:lnTo>
                <a:lnTo>
                  <a:pt x="0" y="46"/>
                </a:lnTo>
                <a:lnTo>
                  <a:pt x="1" y="44"/>
                </a:lnTo>
                <a:lnTo>
                  <a:pt x="2" y="43"/>
                </a:lnTo>
                <a:lnTo>
                  <a:pt x="4" y="40"/>
                </a:lnTo>
                <a:lnTo>
                  <a:pt x="8" y="39"/>
                </a:lnTo>
                <a:lnTo>
                  <a:pt x="11" y="38"/>
                </a:lnTo>
                <a:lnTo>
                  <a:pt x="15" y="37"/>
                </a:lnTo>
                <a:lnTo>
                  <a:pt x="16" y="37"/>
                </a:lnTo>
                <a:lnTo>
                  <a:pt x="19" y="36"/>
                </a:lnTo>
                <a:lnTo>
                  <a:pt x="22" y="36"/>
                </a:lnTo>
                <a:lnTo>
                  <a:pt x="24" y="35"/>
                </a:lnTo>
                <a:lnTo>
                  <a:pt x="27" y="34"/>
                </a:lnTo>
                <a:lnTo>
                  <a:pt x="31" y="34"/>
                </a:lnTo>
                <a:lnTo>
                  <a:pt x="34" y="33"/>
                </a:lnTo>
                <a:lnTo>
                  <a:pt x="38" y="32"/>
                </a:lnTo>
                <a:lnTo>
                  <a:pt x="43" y="31"/>
                </a:lnTo>
                <a:lnTo>
                  <a:pt x="47" y="30"/>
                </a:lnTo>
                <a:lnTo>
                  <a:pt x="52" y="30"/>
                </a:lnTo>
                <a:lnTo>
                  <a:pt x="58" y="28"/>
                </a:lnTo>
                <a:lnTo>
                  <a:pt x="63" y="26"/>
                </a:lnTo>
                <a:lnTo>
                  <a:pt x="69" y="25"/>
                </a:lnTo>
                <a:lnTo>
                  <a:pt x="75" y="24"/>
                </a:lnTo>
                <a:lnTo>
                  <a:pt x="82" y="23"/>
                </a:lnTo>
                <a:lnTo>
                  <a:pt x="88" y="22"/>
                </a:lnTo>
                <a:lnTo>
                  <a:pt x="95" y="21"/>
                </a:lnTo>
                <a:lnTo>
                  <a:pt x="106" y="18"/>
                </a:lnTo>
                <a:lnTo>
                  <a:pt x="117" y="15"/>
                </a:lnTo>
                <a:lnTo>
                  <a:pt x="126" y="13"/>
                </a:lnTo>
                <a:lnTo>
                  <a:pt x="135" y="10"/>
                </a:lnTo>
                <a:lnTo>
                  <a:pt x="143" y="8"/>
                </a:lnTo>
                <a:lnTo>
                  <a:pt x="149" y="6"/>
                </a:lnTo>
                <a:lnTo>
                  <a:pt x="156" y="4"/>
                </a:lnTo>
                <a:lnTo>
                  <a:pt x="160" y="2"/>
                </a:lnTo>
                <a:lnTo>
                  <a:pt x="165" y="1"/>
                </a:lnTo>
                <a:lnTo>
                  <a:pt x="169" y="1"/>
                </a:lnTo>
                <a:lnTo>
                  <a:pt x="173" y="0"/>
                </a:lnTo>
                <a:lnTo>
                  <a:pt x="178" y="1"/>
                </a:lnTo>
                <a:lnTo>
                  <a:pt x="182" y="1"/>
                </a:lnTo>
                <a:lnTo>
                  <a:pt x="185" y="2"/>
                </a:lnTo>
                <a:lnTo>
                  <a:pt x="189" y="4"/>
                </a:lnTo>
                <a:lnTo>
                  <a:pt x="192" y="6"/>
                </a:lnTo>
                <a:lnTo>
                  <a:pt x="195" y="8"/>
                </a:lnTo>
                <a:lnTo>
                  <a:pt x="197" y="10"/>
                </a:lnTo>
                <a:lnTo>
                  <a:pt x="199" y="11"/>
                </a:lnTo>
                <a:lnTo>
                  <a:pt x="202" y="13"/>
                </a:lnTo>
                <a:lnTo>
                  <a:pt x="203" y="14"/>
                </a:lnTo>
                <a:lnTo>
                  <a:pt x="203" y="16"/>
                </a:lnTo>
                <a:lnTo>
                  <a:pt x="204" y="19"/>
                </a:lnTo>
                <a:lnTo>
                  <a:pt x="203" y="19"/>
                </a:lnTo>
                <a:lnTo>
                  <a:pt x="202" y="20"/>
                </a:lnTo>
                <a:lnTo>
                  <a:pt x="201" y="21"/>
                </a:lnTo>
                <a:lnTo>
                  <a:pt x="198" y="22"/>
                </a:lnTo>
                <a:lnTo>
                  <a:pt x="195" y="23"/>
                </a:lnTo>
                <a:lnTo>
                  <a:pt x="192" y="24"/>
                </a:lnTo>
                <a:lnTo>
                  <a:pt x="187" y="26"/>
                </a:lnTo>
                <a:lnTo>
                  <a:pt x="182" y="27"/>
                </a:lnTo>
                <a:lnTo>
                  <a:pt x="177" y="28"/>
                </a:lnTo>
                <a:lnTo>
                  <a:pt x="170" y="30"/>
                </a:lnTo>
                <a:lnTo>
                  <a:pt x="163" y="32"/>
                </a:lnTo>
                <a:lnTo>
                  <a:pt x="156" y="33"/>
                </a:lnTo>
                <a:lnTo>
                  <a:pt x="148" y="34"/>
                </a:lnTo>
                <a:lnTo>
                  <a:pt x="139" y="36"/>
                </a:lnTo>
                <a:lnTo>
                  <a:pt x="130" y="38"/>
                </a:lnTo>
                <a:lnTo>
                  <a:pt x="120" y="39"/>
                </a:lnTo>
                <a:lnTo>
                  <a:pt x="110" y="42"/>
                </a:lnTo>
                <a:lnTo>
                  <a:pt x="100" y="44"/>
                </a:lnTo>
                <a:lnTo>
                  <a:pt x="92" y="46"/>
                </a:lnTo>
                <a:lnTo>
                  <a:pt x="83" y="47"/>
                </a:lnTo>
                <a:lnTo>
                  <a:pt x="75" y="48"/>
                </a:lnTo>
                <a:lnTo>
                  <a:pt x="68" y="50"/>
                </a:lnTo>
                <a:lnTo>
                  <a:pt x="60" y="51"/>
                </a:lnTo>
                <a:lnTo>
                  <a:pt x="53" y="52"/>
                </a:lnTo>
                <a:lnTo>
                  <a:pt x="48" y="52"/>
                </a:lnTo>
                <a:lnTo>
                  <a:pt x="43" y="54"/>
                </a:lnTo>
                <a:lnTo>
                  <a:pt x="38" y="54"/>
                </a:lnTo>
                <a:lnTo>
                  <a:pt x="34" y="55"/>
                </a:lnTo>
                <a:lnTo>
                  <a:pt x="29" y="55"/>
                </a:lnTo>
                <a:lnTo>
                  <a:pt x="26" y="55"/>
                </a:lnTo>
                <a:lnTo>
                  <a:pt x="24" y="54"/>
                </a:lnTo>
                <a:lnTo>
                  <a:pt x="22" y="54"/>
                </a:lnTo>
                <a:lnTo>
                  <a:pt x="17" y="54"/>
                </a:lnTo>
                <a:lnTo>
                  <a:pt x="14" y="54"/>
                </a:lnTo>
                <a:lnTo>
                  <a:pt x="11" y="52"/>
                </a:lnTo>
                <a:lnTo>
                  <a:pt x="8" y="52"/>
                </a:lnTo>
                <a:lnTo>
                  <a:pt x="5" y="51"/>
                </a:lnTo>
                <a:lnTo>
                  <a:pt x="3" y="50"/>
                </a:lnTo>
                <a:lnTo>
                  <a:pt x="1" y="50"/>
                </a:lnTo>
                <a:lnTo>
                  <a:pt x="0" y="49"/>
                </a:lnTo>
                <a:lnTo>
                  <a:pt x="0" y="49"/>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59" name="Freeform 62"/>
          <p:cNvSpPr/>
          <p:nvPr/>
        </p:nvSpPr>
        <p:spPr bwMode="auto">
          <a:xfrm>
            <a:off x="2417081" y="2669882"/>
            <a:ext cx="558165" cy="125504"/>
          </a:xfrm>
          <a:custGeom>
            <a:avLst/>
            <a:gdLst>
              <a:gd name="T0" fmla="*/ 1 w 169"/>
              <a:gd name="T1" fmla="*/ 29 h 38"/>
              <a:gd name="T2" fmla="*/ 3 w 169"/>
              <a:gd name="T3" fmla="*/ 27 h 38"/>
              <a:gd name="T4" fmla="*/ 8 w 169"/>
              <a:gd name="T5" fmla="*/ 25 h 38"/>
              <a:gd name="T6" fmla="*/ 14 w 169"/>
              <a:gd name="T7" fmla="*/ 23 h 38"/>
              <a:gd name="T8" fmla="*/ 23 w 169"/>
              <a:gd name="T9" fmla="*/ 20 h 38"/>
              <a:gd name="T10" fmla="*/ 34 w 169"/>
              <a:gd name="T11" fmla="*/ 18 h 38"/>
              <a:gd name="T12" fmla="*/ 48 w 169"/>
              <a:gd name="T13" fmla="*/ 15 h 38"/>
              <a:gd name="T14" fmla="*/ 63 w 169"/>
              <a:gd name="T15" fmla="*/ 13 h 38"/>
              <a:gd name="T16" fmla="*/ 81 w 169"/>
              <a:gd name="T17" fmla="*/ 9 h 38"/>
              <a:gd name="T18" fmla="*/ 96 w 169"/>
              <a:gd name="T19" fmla="*/ 7 h 38"/>
              <a:gd name="T20" fmla="*/ 109 w 169"/>
              <a:gd name="T21" fmla="*/ 5 h 38"/>
              <a:gd name="T22" fmla="*/ 120 w 169"/>
              <a:gd name="T23" fmla="*/ 4 h 38"/>
              <a:gd name="T24" fmla="*/ 130 w 169"/>
              <a:gd name="T25" fmla="*/ 2 h 38"/>
              <a:gd name="T26" fmla="*/ 137 w 169"/>
              <a:gd name="T27" fmla="*/ 1 h 38"/>
              <a:gd name="T28" fmla="*/ 144 w 169"/>
              <a:gd name="T29" fmla="*/ 0 h 38"/>
              <a:gd name="T30" fmla="*/ 147 w 169"/>
              <a:gd name="T31" fmla="*/ 0 h 38"/>
              <a:gd name="T32" fmla="*/ 150 w 169"/>
              <a:gd name="T33" fmla="*/ 0 h 38"/>
              <a:gd name="T34" fmla="*/ 158 w 169"/>
              <a:gd name="T35" fmla="*/ 3 h 38"/>
              <a:gd name="T36" fmla="*/ 165 w 169"/>
              <a:gd name="T37" fmla="*/ 5 h 38"/>
              <a:gd name="T38" fmla="*/ 168 w 169"/>
              <a:gd name="T39" fmla="*/ 7 h 38"/>
              <a:gd name="T40" fmla="*/ 169 w 169"/>
              <a:gd name="T41" fmla="*/ 11 h 38"/>
              <a:gd name="T42" fmla="*/ 168 w 169"/>
              <a:gd name="T43" fmla="*/ 13 h 38"/>
              <a:gd name="T44" fmla="*/ 167 w 169"/>
              <a:gd name="T45" fmla="*/ 15 h 38"/>
              <a:gd name="T46" fmla="*/ 162 w 169"/>
              <a:gd name="T47" fmla="*/ 16 h 38"/>
              <a:gd name="T48" fmla="*/ 157 w 169"/>
              <a:gd name="T49" fmla="*/ 18 h 38"/>
              <a:gd name="T50" fmla="*/ 150 w 169"/>
              <a:gd name="T51" fmla="*/ 20 h 38"/>
              <a:gd name="T52" fmla="*/ 142 w 169"/>
              <a:gd name="T53" fmla="*/ 23 h 38"/>
              <a:gd name="T54" fmla="*/ 131 w 169"/>
              <a:gd name="T55" fmla="*/ 24 h 38"/>
              <a:gd name="T56" fmla="*/ 118 w 169"/>
              <a:gd name="T57" fmla="*/ 27 h 38"/>
              <a:gd name="T58" fmla="*/ 104 w 169"/>
              <a:gd name="T59" fmla="*/ 29 h 38"/>
              <a:gd name="T60" fmla="*/ 88 w 169"/>
              <a:gd name="T61" fmla="*/ 31 h 38"/>
              <a:gd name="T62" fmla="*/ 73 w 169"/>
              <a:gd name="T63" fmla="*/ 33 h 38"/>
              <a:gd name="T64" fmla="*/ 60 w 169"/>
              <a:gd name="T65" fmla="*/ 36 h 38"/>
              <a:gd name="T66" fmla="*/ 49 w 169"/>
              <a:gd name="T67" fmla="*/ 37 h 38"/>
              <a:gd name="T68" fmla="*/ 39 w 169"/>
              <a:gd name="T69" fmla="*/ 38 h 38"/>
              <a:gd name="T70" fmla="*/ 31 w 169"/>
              <a:gd name="T71" fmla="*/ 38 h 38"/>
              <a:gd name="T72" fmla="*/ 24 w 169"/>
              <a:gd name="T73" fmla="*/ 38 h 38"/>
              <a:gd name="T74" fmla="*/ 19 w 169"/>
              <a:gd name="T75" fmla="*/ 38 h 38"/>
              <a:gd name="T76" fmla="*/ 14 w 169"/>
              <a:gd name="T77" fmla="*/ 37 h 38"/>
              <a:gd name="T78" fmla="*/ 8 w 169"/>
              <a:gd name="T79" fmla="*/ 36 h 38"/>
              <a:gd name="T80" fmla="*/ 4 w 169"/>
              <a:gd name="T81" fmla="*/ 35 h 38"/>
              <a:gd name="T82" fmla="*/ 1 w 169"/>
              <a:gd name="T83" fmla="*/ 32 h 38"/>
              <a:gd name="T84" fmla="*/ 0 w 169"/>
              <a:gd name="T8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38">
                <a:moveTo>
                  <a:pt x="0" y="30"/>
                </a:moveTo>
                <a:lnTo>
                  <a:pt x="1" y="29"/>
                </a:lnTo>
                <a:lnTo>
                  <a:pt x="1" y="28"/>
                </a:lnTo>
                <a:lnTo>
                  <a:pt x="3" y="27"/>
                </a:lnTo>
                <a:lnTo>
                  <a:pt x="4" y="26"/>
                </a:lnTo>
                <a:lnTo>
                  <a:pt x="8" y="25"/>
                </a:lnTo>
                <a:lnTo>
                  <a:pt x="11" y="24"/>
                </a:lnTo>
                <a:lnTo>
                  <a:pt x="14" y="23"/>
                </a:lnTo>
                <a:lnTo>
                  <a:pt x="19" y="21"/>
                </a:lnTo>
                <a:lnTo>
                  <a:pt x="23" y="20"/>
                </a:lnTo>
                <a:lnTo>
                  <a:pt x="28" y="19"/>
                </a:lnTo>
                <a:lnTo>
                  <a:pt x="34" y="18"/>
                </a:lnTo>
                <a:lnTo>
                  <a:pt x="40" y="17"/>
                </a:lnTo>
                <a:lnTo>
                  <a:pt x="48" y="15"/>
                </a:lnTo>
                <a:lnTo>
                  <a:pt x="56" y="14"/>
                </a:lnTo>
                <a:lnTo>
                  <a:pt x="63" y="13"/>
                </a:lnTo>
                <a:lnTo>
                  <a:pt x="72" y="12"/>
                </a:lnTo>
                <a:lnTo>
                  <a:pt x="81" y="9"/>
                </a:lnTo>
                <a:lnTo>
                  <a:pt x="88" y="8"/>
                </a:lnTo>
                <a:lnTo>
                  <a:pt x="96" y="7"/>
                </a:lnTo>
                <a:lnTo>
                  <a:pt x="102" y="6"/>
                </a:lnTo>
                <a:lnTo>
                  <a:pt x="109" y="5"/>
                </a:lnTo>
                <a:lnTo>
                  <a:pt x="114" y="4"/>
                </a:lnTo>
                <a:lnTo>
                  <a:pt x="120" y="4"/>
                </a:lnTo>
                <a:lnTo>
                  <a:pt x="125" y="3"/>
                </a:lnTo>
                <a:lnTo>
                  <a:pt x="130" y="2"/>
                </a:lnTo>
                <a:lnTo>
                  <a:pt x="134" y="2"/>
                </a:lnTo>
                <a:lnTo>
                  <a:pt x="137" y="1"/>
                </a:lnTo>
                <a:lnTo>
                  <a:pt x="141" y="1"/>
                </a:lnTo>
                <a:lnTo>
                  <a:pt x="144" y="0"/>
                </a:lnTo>
                <a:lnTo>
                  <a:pt x="146" y="0"/>
                </a:lnTo>
                <a:lnTo>
                  <a:pt x="147" y="0"/>
                </a:lnTo>
                <a:lnTo>
                  <a:pt x="148" y="0"/>
                </a:lnTo>
                <a:lnTo>
                  <a:pt x="150" y="0"/>
                </a:lnTo>
                <a:lnTo>
                  <a:pt x="154" y="1"/>
                </a:lnTo>
                <a:lnTo>
                  <a:pt x="158" y="3"/>
                </a:lnTo>
                <a:lnTo>
                  <a:pt x="162" y="4"/>
                </a:lnTo>
                <a:lnTo>
                  <a:pt x="165" y="5"/>
                </a:lnTo>
                <a:lnTo>
                  <a:pt x="167" y="6"/>
                </a:lnTo>
                <a:lnTo>
                  <a:pt x="168" y="7"/>
                </a:lnTo>
                <a:lnTo>
                  <a:pt x="169" y="9"/>
                </a:lnTo>
                <a:lnTo>
                  <a:pt x="169" y="11"/>
                </a:lnTo>
                <a:lnTo>
                  <a:pt x="169" y="12"/>
                </a:lnTo>
                <a:lnTo>
                  <a:pt x="168" y="13"/>
                </a:lnTo>
                <a:lnTo>
                  <a:pt x="168" y="14"/>
                </a:lnTo>
                <a:lnTo>
                  <a:pt x="167" y="15"/>
                </a:lnTo>
                <a:lnTo>
                  <a:pt x="165" y="16"/>
                </a:lnTo>
                <a:lnTo>
                  <a:pt x="162" y="16"/>
                </a:lnTo>
                <a:lnTo>
                  <a:pt x="160" y="17"/>
                </a:lnTo>
                <a:lnTo>
                  <a:pt x="157" y="18"/>
                </a:lnTo>
                <a:lnTo>
                  <a:pt x="154" y="19"/>
                </a:lnTo>
                <a:lnTo>
                  <a:pt x="150" y="20"/>
                </a:lnTo>
                <a:lnTo>
                  <a:pt x="146" y="21"/>
                </a:lnTo>
                <a:lnTo>
                  <a:pt x="142" y="23"/>
                </a:lnTo>
                <a:lnTo>
                  <a:pt x="136" y="23"/>
                </a:lnTo>
                <a:lnTo>
                  <a:pt x="131" y="24"/>
                </a:lnTo>
                <a:lnTo>
                  <a:pt x="124" y="25"/>
                </a:lnTo>
                <a:lnTo>
                  <a:pt x="118" y="27"/>
                </a:lnTo>
                <a:lnTo>
                  <a:pt x="111" y="28"/>
                </a:lnTo>
                <a:lnTo>
                  <a:pt x="104" y="29"/>
                </a:lnTo>
                <a:lnTo>
                  <a:pt x="96" y="30"/>
                </a:lnTo>
                <a:lnTo>
                  <a:pt x="88" y="31"/>
                </a:lnTo>
                <a:lnTo>
                  <a:pt x="81" y="32"/>
                </a:lnTo>
                <a:lnTo>
                  <a:pt x="73" y="33"/>
                </a:lnTo>
                <a:lnTo>
                  <a:pt x="66" y="35"/>
                </a:lnTo>
                <a:lnTo>
                  <a:pt x="60" y="36"/>
                </a:lnTo>
                <a:lnTo>
                  <a:pt x="54" y="36"/>
                </a:lnTo>
                <a:lnTo>
                  <a:pt x="49" y="37"/>
                </a:lnTo>
                <a:lnTo>
                  <a:pt x="44" y="37"/>
                </a:lnTo>
                <a:lnTo>
                  <a:pt x="39" y="38"/>
                </a:lnTo>
                <a:lnTo>
                  <a:pt x="35" y="38"/>
                </a:lnTo>
                <a:lnTo>
                  <a:pt x="31" y="38"/>
                </a:lnTo>
                <a:lnTo>
                  <a:pt x="27" y="38"/>
                </a:lnTo>
                <a:lnTo>
                  <a:pt x="24" y="38"/>
                </a:lnTo>
                <a:lnTo>
                  <a:pt x="22" y="38"/>
                </a:lnTo>
                <a:lnTo>
                  <a:pt x="19" y="38"/>
                </a:lnTo>
                <a:lnTo>
                  <a:pt x="17" y="37"/>
                </a:lnTo>
                <a:lnTo>
                  <a:pt x="14" y="37"/>
                </a:lnTo>
                <a:lnTo>
                  <a:pt x="11" y="37"/>
                </a:lnTo>
                <a:lnTo>
                  <a:pt x="8" y="36"/>
                </a:lnTo>
                <a:lnTo>
                  <a:pt x="5" y="36"/>
                </a:lnTo>
                <a:lnTo>
                  <a:pt x="4" y="35"/>
                </a:lnTo>
                <a:lnTo>
                  <a:pt x="2" y="33"/>
                </a:lnTo>
                <a:lnTo>
                  <a:pt x="1" y="32"/>
                </a:lnTo>
                <a:lnTo>
                  <a:pt x="0" y="30"/>
                </a:lnTo>
                <a:lnTo>
                  <a:pt x="0" y="30"/>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60" name="Freeform 63"/>
          <p:cNvSpPr/>
          <p:nvPr/>
        </p:nvSpPr>
        <p:spPr bwMode="auto">
          <a:xfrm>
            <a:off x="2417081" y="2904376"/>
            <a:ext cx="571376" cy="132110"/>
          </a:xfrm>
          <a:custGeom>
            <a:avLst/>
            <a:gdLst>
              <a:gd name="T0" fmla="*/ 8 w 173"/>
              <a:gd name="T1" fmla="*/ 33 h 40"/>
              <a:gd name="T2" fmla="*/ 3 w 173"/>
              <a:gd name="T3" fmla="*/ 32 h 40"/>
              <a:gd name="T4" fmla="*/ 1 w 173"/>
              <a:gd name="T5" fmla="*/ 30 h 40"/>
              <a:gd name="T6" fmla="*/ 0 w 173"/>
              <a:gd name="T7" fmla="*/ 28 h 40"/>
              <a:gd name="T8" fmla="*/ 1 w 173"/>
              <a:gd name="T9" fmla="*/ 27 h 40"/>
              <a:gd name="T10" fmla="*/ 3 w 173"/>
              <a:gd name="T11" fmla="*/ 26 h 40"/>
              <a:gd name="T12" fmla="*/ 8 w 173"/>
              <a:gd name="T13" fmla="*/ 25 h 40"/>
              <a:gd name="T14" fmla="*/ 14 w 173"/>
              <a:gd name="T15" fmla="*/ 22 h 40"/>
              <a:gd name="T16" fmla="*/ 23 w 173"/>
              <a:gd name="T17" fmla="*/ 21 h 40"/>
              <a:gd name="T18" fmla="*/ 34 w 173"/>
              <a:gd name="T19" fmla="*/ 19 h 40"/>
              <a:gd name="T20" fmla="*/ 48 w 173"/>
              <a:gd name="T21" fmla="*/ 16 h 40"/>
              <a:gd name="T22" fmla="*/ 63 w 173"/>
              <a:gd name="T23" fmla="*/ 13 h 40"/>
              <a:gd name="T24" fmla="*/ 81 w 173"/>
              <a:gd name="T25" fmla="*/ 9 h 40"/>
              <a:gd name="T26" fmla="*/ 96 w 173"/>
              <a:gd name="T27" fmla="*/ 7 h 40"/>
              <a:gd name="T28" fmla="*/ 109 w 173"/>
              <a:gd name="T29" fmla="*/ 5 h 40"/>
              <a:gd name="T30" fmla="*/ 121 w 173"/>
              <a:gd name="T31" fmla="*/ 3 h 40"/>
              <a:gd name="T32" fmla="*/ 132 w 173"/>
              <a:gd name="T33" fmla="*/ 2 h 40"/>
              <a:gd name="T34" fmla="*/ 141 w 173"/>
              <a:gd name="T35" fmla="*/ 1 h 40"/>
              <a:gd name="T36" fmla="*/ 147 w 173"/>
              <a:gd name="T37" fmla="*/ 0 h 40"/>
              <a:gd name="T38" fmla="*/ 151 w 173"/>
              <a:gd name="T39" fmla="*/ 0 h 40"/>
              <a:gd name="T40" fmla="*/ 158 w 173"/>
              <a:gd name="T41" fmla="*/ 0 h 40"/>
              <a:gd name="T42" fmla="*/ 167 w 173"/>
              <a:gd name="T43" fmla="*/ 3 h 40"/>
              <a:gd name="T44" fmla="*/ 173 w 173"/>
              <a:gd name="T45" fmla="*/ 7 h 40"/>
              <a:gd name="T46" fmla="*/ 173 w 173"/>
              <a:gd name="T47" fmla="*/ 10 h 40"/>
              <a:gd name="T48" fmla="*/ 173 w 173"/>
              <a:gd name="T49" fmla="*/ 13 h 40"/>
              <a:gd name="T50" fmla="*/ 172 w 173"/>
              <a:gd name="T51" fmla="*/ 14 h 40"/>
              <a:gd name="T52" fmla="*/ 169 w 173"/>
              <a:gd name="T53" fmla="*/ 16 h 40"/>
              <a:gd name="T54" fmla="*/ 166 w 173"/>
              <a:gd name="T55" fmla="*/ 17 h 40"/>
              <a:gd name="T56" fmla="*/ 160 w 173"/>
              <a:gd name="T57" fmla="*/ 19 h 40"/>
              <a:gd name="T58" fmla="*/ 155 w 173"/>
              <a:gd name="T59" fmla="*/ 20 h 40"/>
              <a:gd name="T60" fmla="*/ 144 w 173"/>
              <a:gd name="T61" fmla="*/ 22 h 40"/>
              <a:gd name="T62" fmla="*/ 126 w 173"/>
              <a:gd name="T63" fmla="*/ 26 h 40"/>
              <a:gd name="T64" fmla="*/ 107 w 173"/>
              <a:gd name="T65" fmla="*/ 29 h 40"/>
              <a:gd name="T66" fmla="*/ 86 w 173"/>
              <a:gd name="T67" fmla="*/ 31 h 40"/>
              <a:gd name="T68" fmla="*/ 69 w 173"/>
              <a:gd name="T69" fmla="*/ 33 h 40"/>
              <a:gd name="T70" fmla="*/ 59 w 173"/>
              <a:gd name="T71" fmla="*/ 34 h 40"/>
              <a:gd name="T72" fmla="*/ 49 w 173"/>
              <a:gd name="T73" fmla="*/ 35 h 40"/>
              <a:gd name="T74" fmla="*/ 41 w 173"/>
              <a:gd name="T75" fmla="*/ 37 h 40"/>
              <a:gd name="T76" fmla="*/ 36 w 173"/>
              <a:gd name="T77" fmla="*/ 38 h 40"/>
              <a:gd name="T78" fmla="*/ 31 w 173"/>
              <a:gd name="T79" fmla="*/ 39 h 40"/>
              <a:gd name="T80" fmla="*/ 27 w 173"/>
              <a:gd name="T81" fmla="*/ 39 h 40"/>
              <a:gd name="T82" fmla="*/ 25 w 173"/>
              <a:gd name="T83" fmla="*/ 39 h 40"/>
              <a:gd name="T84" fmla="*/ 22 w 173"/>
              <a:gd name="T85" fmla="*/ 39 h 40"/>
              <a:gd name="T86" fmla="*/ 15 w 173"/>
              <a:gd name="T87" fmla="*/ 37 h 40"/>
              <a:gd name="T88" fmla="*/ 10 w 173"/>
              <a:gd name="T89"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 h="40">
                <a:moveTo>
                  <a:pt x="10" y="34"/>
                </a:moveTo>
                <a:lnTo>
                  <a:pt x="8" y="33"/>
                </a:lnTo>
                <a:lnTo>
                  <a:pt x="5" y="32"/>
                </a:lnTo>
                <a:lnTo>
                  <a:pt x="3" y="32"/>
                </a:lnTo>
                <a:lnTo>
                  <a:pt x="2" y="31"/>
                </a:lnTo>
                <a:lnTo>
                  <a:pt x="1" y="30"/>
                </a:lnTo>
                <a:lnTo>
                  <a:pt x="1" y="29"/>
                </a:lnTo>
                <a:lnTo>
                  <a:pt x="0" y="28"/>
                </a:lnTo>
                <a:lnTo>
                  <a:pt x="0" y="28"/>
                </a:lnTo>
                <a:lnTo>
                  <a:pt x="1" y="27"/>
                </a:lnTo>
                <a:lnTo>
                  <a:pt x="1" y="27"/>
                </a:lnTo>
                <a:lnTo>
                  <a:pt x="3" y="26"/>
                </a:lnTo>
                <a:lnTo>
                  <a:pt x="4" y="26"/>
                </a:lnTo>
                <a:lnTo>
                  <a:pt x="8" y="25"/>
                </a:lnTo>
                <a:lnTo>
                  <a:pt x="11" y="23"/>
                </a:lnTo>
                <a:lnTo>
                  <a:pt x="14" y="22"/>
                </a:lnTo>
                <a:lnTo>
                  <a:pt x="19" y="22"/>
                </a:lnTo>
                <a:lnTo>
                  <a:pt x="23" y="21"/>
                </a:lnTo>
                <a:lnTo>
                  <a:pt x="28" y="20"/>
                </a:lnTo>
                <a:lnTo>
                  <a:pt x="34" y="19"/>
                </a:lnTo>
                <a:lnTo>
                  <a:pt x="40" y="17"/>
                </a:lnTo>
                <a:lnTo>
                  <a:pt x="48" y="16"/>
                </a:lnTo>
                <a:lnTo>
                  <a:pt x="56" y="15"/>
                </a:lnTo>
                <a:lnTo>
                  <a:pt x="63" y="13"/>
                </a:lnTo>
                <a:lnTo>
                  <a:pt x="72" y="11"/>
                </a:lnTo>
                <a:lnTo>
                  <a:pt x="81" y="9"/>
                </a:lnTo>
                <a:lnTo>
                  <a:pt x="88" y="8"/>
                </a:lnTo>
                <a:lnTo>
                  <a:pt x="96" y="7"/>
                </a:lnTo>
                <a:lnTo>
                  <a:pt x="102" y="6"/>
                </a:lnTo>
                <a:lnTo>
                  <a:pt x="109" y="5"/>
                </a:lnTo>
                <a:lnTo>
                  <a:pt x="116" y="4"/>
                </a:lnTo>
                <a:lnTo>
                  <a:pt x="121" y="3"/>
                </a:lnTo>
                <a:lnTo>
                  <a:pt x="126" y="3"/>
                </a:lnTo>
                <a:lnTo>
                  <a:pt x="132" y="2"/>
                </a:lnTo>
                <a:lnTo>
                  <a:pt x="136" y="1"/>
                </a:lnTo>
                <a:lnTo>
                  <a:pt x="141" y="1"/>
                </a:lnTo>
                <a:lnTo>
                  <a:pt x="144" y="1"/>
                </a:lnTo>
                <a:lnTo>
                  <a:pt x="147" y="0"/>
                </a:lnTo>
                <a:lnTo>
                  <a:pt x="149" y="0"/>
                </a:lnTo>
                <a:lnTo>
                  <a:pt x="151" y="0"/>
                </a:lnTo>
                <a:lnTo>
                  <a:pt x="154" y="0"/>
                </a:lnTo>
                <a:lnTo>
                  <a:pt x="158" y="0"/>
                </a:lnTo>
                <a:lnTo>
                  <a:pt x="162" y="1"/>
                </a:lnTo>
                <a:lnTo>
                  <a:pt x="167" y="3"/>
                </a:lnTo>
                <a:lnTo>
                  <a:pt x="172" y="6"/>
                </a:lnTo>
                <a:lnTo>
                  <a:pt x="173" y="7"/>
                </a:lnTo>
                <a:lnTo>
                  <a:pt x="173" y="9"/>
                </a:lnTo>
                <a:lnTo>
                  <a:pt x="173" y="10"/>
                </a:lnTo>
                <a:lnTo>
                  <a:pt x="173" y="11"/>
                </a:lnTo>
                <a:lnTo>
                  <a:pt x="173" y="13"/>
                </a:lnTo>
                <a:lnTo>
                  <a:pt x="172" y="14"/>
                </a:lnTo>
                <a:lnTo>
                  <a:pt x="172" y="14"/>
                </a:lnTo>
                <a:lnTo>
                  <a:pt x="170" y="15"/>
                </a:lnTo>
                <a:lnTo>
                  <a:pt x="169" y="16"/>
                </a:lnTo>
                <a:lnTo>
                  <a:pt x="167" y="17"/>
                </a:lnTo>
                <a:lnTo>
                  <a:pt x="166" y="17"/>
                </a:lnTo>
                <a:lnTo>
                  <a:pt x="162" y="18"/>
                </a:lnTo>
                <a:lnTo>
                  <a:pt x="160" y="19"/>
                </a:lnTo>
                <a:lnTo>
                  <a:pt x="157" y="19"/>
                </a:lnTo>
                <a:lnTo>
                  <a:pt x="155" y="20"/>
                </a:lnTo>
                <a:lnTo>
                  <a:pt x="150" y="20"/>
                </a:lnTo>
                <a:lnTo>
                  <a:pt x="144" y="22"/>
                </a:lnTo>
                <a:lnTo>
                  <a:pt x="135" y="23"/>
                </a:lnTo>
                <a:lnTo>
                  <a:pt x="126" y="26"/>
                </a:lnTo>
                <a:lnTo>
                  <a:pt x="117" y="27"/>
                </a:lnTo>
                <a:lnTo>
                  <a:pt x="107" y="29"/>
                </a:lnTo>
                <a:lnTo>
                  <a:pt x="97" y="30"/>
                </a:lnTo>
                <a:lnTo>
                  <a:pt x="86" y="31"/>
                </a:lnTo>
                <a:lnTo>
                  <a:pt x="74" y="32"/>
                </a:lnTo>
                <a:lnTo>
                  <a:pt x="69" y="33"/>
                </a:lnTo>
                <a:lnTo>
                  <a:pt x="63" y="34"/>
                </a:lnTo>
                <a:lnTo>
                  <a:pt x="59" y="34"/>
                </a:lnTo>
                <a:lnTo>
                  <a:pt x="53" y="35"/>
                </a:lnTo>
                <a:lnTo>
                  <a:pt x="49" y="35"/>
                </a:lnTo>
                <a:lnTo>
                  <a:pt x="46" y="37"/>
                </a:lnTo>
                <a:lnTo>
                  <a:pt x="41" y="37"/>
                </a:lnTo>
                <a:lnTo>
                  <a:pt x="38" y="38"/>
                </a:lnTo>
                <a:lnTo>
                  <a:pt x="36" y="38"/>
                </a:lnTo>
                <a:lnTo>
                  <a:pt x="33" y="39"/>
                </a:lnTo>
                <a:lnTo>
                  <a:pt x="31" y="39"/>
                </a:lnTo>
                <a:lnTo>
                  <a:pt x="28" y="39"/>
                </a:lnTo>
                <a:lnTo>
                  <a:pt x="27" y="39"/>
                </a:lnTo>
                <a:lnTo>
                  <a:pt x="26" y="39"/>
                </a:lnTo>
                <a:lnTo>
                  <a:pt x="25" y="39"/>
                </a:lnTo>
                <a:lnTo>
                  <a:pt x="24" y="40"/>
                </a:lnTo>
                <a:lnTo>
                  <a:pt x="22" y="39"/>
                </a:lnTo>
                <a:lnTo>
                  <a:pt x="19" y="38"/>
                </a:lnTo>
                <a:lnTo>
                  <a:pt x="15" y="37"/>
                </a:lnTo>
                <a:lnTo>
                  <a:pt x="10" y="34"/>
                </a:lnTo>
                <a:lnTo>
                  <a:pt x="10" y="34"/>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61" name="Freeform 64"/>
          <p:cNvSpPr/>
          <p:nvPr/>
        </p:nvSpPr>
        <p:spPr bwMode="auto">
          <a:xfrm>
            <a:off x="2291576" y="3152083"/>
            <a:ext cx="924769" cy="155228"/>
          </a:xfrm>
          <a:custGeom>
            <a:avLst/>
            <a:gdLst>
              <a:gd name="T0" fmla="*/ 4 w 280"/>
              <a:gd name="T1" fmla="*/ 27 h 47"/>
              <a:gd name="T2" fmla="*/ 13 w 280"/>
              <a:gd name="T3" fmla="*/ 26 h 47"/>
              <a:gd name="T4" fmla="*/ 25 w 280"/>
              <a:gd name="T5" fmla="*/ 25 h 47"/>
              <a:gd name="T6" fmla="*/ 38 w 280"/>
              <a:gd name="T7" fmla="*/ 24 h 47"/>
              <a:gd name="T8" fmla="*/ 53 w 280"/>
              <a:gd name="T9" fmla="*/ 21 h 47"/>
              <a:gd name="T10" fmla="*/ 71 w 280"/>
              <a:gd name="T11" fmla="*/ 19 h 47"/>
              <a:gd name="T12" fmla="*/ 90 w 280"/>
              <a:gd name="T13" fmla="*/ 16 h 47"/>
              <a:gd name="T14" fmla="*/ 112 w 280"/>
              <a:gd name="T15" fmla="*/ 13 h 47"/>
              <a:gd name="T16" fmla="*/ 136 w 280"/>
              <a:gd name="T17" fmla="*/ 10 h 47"/>
              <a:gd name="T18" fmla="*/ 157 w 280"/>
              <a:gd name="T19" fmla="*/ 7 h 47"/>
              <a:gd name="T20" fmla="*/ 175 w 280"/>
              <a:gd name="T21" fmla="*/ 5 h 47"/>
              <a:gd name="T22" fmla="*/ 192 w 280"/>
              <a:gd name="T23" fmla="*/ 4 h 47"/>
              <a:gd name="T24" fmla="*/ 206 w 280"/>
              <a:gd name="T25" fmla="*/ 2 h 47"/>
              <a:gd name="T26" fmla="*/ 218 w 280"/>
              <a:gd name="T27" fmla="*/ 1 h 47"/>
              <a:gd name="T28" fmla="*/ 227 w 280"/>
              <a:gd name="T29" fmla="*/ 0 h 47"/>
              <a:gd name="T30" fmla="*/ 234 w 280"/>
              <a:gd name="T31" fmla="*/ 0 h 47"/>
              <a:gd name="T32" fmla="*/ 241 w 280"/>
              <a:gd name="T33" fmla="*/ 0 h 47"/>
              <a:gd name="T34" fmla="*/ 249 w 280"/>
              <a:gd name="T35" fmla="*/ 1 h 47"/>
              <a:gd name="T36" fmla="*/ 258 w 280"/>
              <a:gd name="T37" fmla="*/ 3 h 47"/>
              <a:gd name="T38" fmla="*/ 265 w 280"/>
              <a:gd name="T39" fmla="*/ 6 h 47"/>
              <a:gd name="T40" fmla="*/ 272 w 280"/>
              <a:gd name="T41" fmla="*/ 14 h 47"/>
              <a:gd name="T42" fmla="*/ 277 w 280"/>
              <a:gd name="T43" fmla="*/ 18 h 47"/>
              <a:gd name="T44" fmla="*/ 279 w 280"/>
              <a:gd name="T45" fmla="*/ 21 h 47"/>
              <a:gd name="T46" fmla="*/ 280 w 280"/>
              <a:gd name="T47" fmla="*/ 24 h 47"/>
              <a:gd name="T48" fmla="*/ 279 w 280"/>
              <a:gd name="T49" fmla="*/ 27 h 47"/>
              <a:gd name="T50" fmla="*/ 277 w 280"/>
              <a:gd name="T51" fmla="*/ 30 h 47"/>
              <a:gd name="T52" fmla="*/ 276 w 280"/>
              <a:gd name="T53" fmla="*/ 31 h 47"/>
              <a:gd name="T54" fmla="*/ 273 w 280"/>
              <a:gd name="T55" fmla="*/ 31 h 47"/>
              <a:gd name="T56" fmla="*/ 269 w 280"/>
              <a:gd name="T57" fmla="*/ 32 h 47"/>
              <a:gd name="T58" fmla="*/ 265 w 280"/>
              <a:gd name="T59" fmla="*/ 32 h 47"/>
              <a:gd name="T60" fmla="*/ 259 w 280"/>
              <a:gd name="T61" fmla="*/ 32 h 47"/>
              <a:gd name="T62" fmla="*/ 252 w 280"/>
              <a:gd name="T63" fmla="*/ 32 h 47"/>
              <a:gd name="T64" fmla="*/ 244 w 280"/>
              <a:gd name="T65" fmla="*/ 32 h 47"/>
              <a:gd name="T66" fmla="*/ 234 w 280"/>
              <a:gd name="T67" fmla="*/ 32 h 47"/>
              <a:gd name="T68" fmla="*/ 211 w 280"/>
              <a:gd name="T69" fmla="*/ 33 h 47"/>
              <a:gd name="T70" fmla="*/ 184 w 280"/>
              <a:gd name="T71" fmla="*/ 35 h 47"/>
              <a:gd name="T72" fmla="*/ 154 w 280"/>
              <a:gd name="T73" fmla="*/ 37 h 47"/>
              <a:gd name="T74" fmla="*/ 120 w 280"/>
              <a:gd name="T75" fmla="*/ 40 h 47"/>
              <a:gd name="T76" fmla="*/ 101 w 280"/>
              <a:gd name="T77" fmla="*/ 41 h 47"/>
              <a:gd name="T78" fmla="*/ 67 w 280"/>
              <a:gd name="T79" fmla="*/ 44 h 47"/>
              <a:gd name="T80" fmla="*/ 38 w 280"/>
              <a:gd name="T81" fmla="*/ 45 h 47"/>
              <a:gd name="T82" fmla="*/ 12 w 280"/>
              <a:gd name="T83" fmla="*/ 47 h 47"/>
              <a:gd name="T84" fmla="*/ 0 w 280"/>
              <a:gd name="T8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47">
                <a:moveTo>
                  <a:pt x="0" y="28"/>
                </a:moveTo>
                <a:lnTo>
                  <a:pt x="4" y="27"/>
                </a:lnTo>
                <a:lnTo>
                  <a:pt x="9" y="27"/>
                </a:lnTo>
                <a:lnTo>
                  <a:pt x="13" y="26"/>
                </a:lnTo>
                <a:lnTo>
                  <a:pt x="18" y="26"/>
                </a:lnTo>
                <a:lnTo>
                  <a:pt x="25" y="25"/>
                </a:lnTo>
                <a:lnTo>
                  <a:pt x="30" y="24"/>
                </a:lnTo>
                <a:lnTo>
                  <a:pt x="38" y="24"/>
                </a:lnTo>
                <a:lnTo>
                  <a:pt x="46" y="23"/>
                </a:lnTo>
                <a:lnTo>
                  <a:pt x="53" y="21"/>
                </a:lnTo>
                <a:lnTo>
                  <a:pt x="62" y="20"/>
                </a:lnTo>
                <a:lnTo>
                  <a:pt x="71" y="19"/>
                </a:lnTo>
                <a:lnTo>
                  <a:pt x="80" y="17"/>
                </a:lnTo>
                <a:lnTo>
                  <a:pt x="90" y="16"/>
                </a:lnTo>
                <a:lnTo>
                  <a:pt x="101" y="15"/>
                </a:lnTo>
                <a:lnTo>
                  <a:pt x="112" y="13"/>
                </a:lnTo>
                <a:lnTo>
                  <a:pt x="124" y="12"/>
                </a:lnTo>
                <a:lnTo>
                  <a:pt x="136" y="10"/>
                </a:lnTo>
                <a:lnTo>
                  <a:pt x="146" y="8"/>
                </a:lnTo>
                <a:lnTo>
                  <a:pt x="157" y="7"/>
                </a:lnTo>
                <a:lnTo>
                  <a:pt x="167" y="6"/>
                </a:lnTo>
                <a:lnTo>
                  <a:pt x="175" y="5"/>
                </a:lnTo>
                <a:lnTo>
                  <a:pt x="184" y="4"/>
                </a:lnTo>
                <a:lnTo>
                  <a:pt x="192" y="4"/>
                </a:lnTo>
                <a:lnTo>
                  <a:pt x="199" y="3"/>
                </a:lnTo>
                <a:lnTo>
                  <a:pt x="206" y="2"/>
                </a:lnTo>
                <a:lnTo>
                  <a:pt x="212" y="2"/>
                </a:lnTo>
                <a:lnTo>
                  <a:pt x="218" y="1"/>
                </a:lnTo>
                <a:lnTo>
                  <a:pt x="222" y="1"/>
                </a:lnTo>
                <a:lnTo>
                  <a:pt x="227" y="0"/>
                </a:lnTo>
                <a:lnTo>
                  <a:pt x="231" y="0"/>
                </a:lnTo>
                <a:lnTo>
                  <a:pt x="234" y="0"/>
                </a:lnTo>
                <a:lnTo>
                  <a:pt x="236" y="0"/>
                </a:lnTo>
                <a:lnTo>
                  <a:pt x="241" y="0"/>
                </a:lnTo>
                <a:lnTo>
                  <a:pt x="245" y="0"/>
                </a:lnTo>
                <a:lnTo>
                  <a:pt x="249" y="1"/>
                </a:lnTo>
                <a:lnTo>
                  <a:pt x="254" y="2"/>
                </a:lnTo>
                <a:lnTo>
                  <a:pt x="258" y="3"/>
                </a:lnTo>
                <a:lnTo>
                  <a:pt x="261" y="4"/>
                </a:lnTo>
                <a:lnTo>
                  <a:pt x="265" y="6"/>
                </a:lnTo>
                <a:lnTo>
                  <a:pt x="268" y="10"/>
                </a:lnTo>
                <a:lnTo>
                  <a:pt x="272" y="14"/>
                </a:lnTo>
                <a:lnTo>
                  <a:pt x="274" y="16"/>
                </a:lnTo>
                <a:lnTo>
                  <a:pt x="277" y="18"/>
                </a:lnTo>
                <a:lnTo>
                  <a:pt x="278" y="19"/>
                </a:lnTo>
                <a:lnTo>
                  <a:pt x="279" y="21"/>
                </a:lnTo>
                <a:lnTo>
                  <a:pt x="279" y="23"/>
                </a:lnTo>
                <a:lnTo>
                  <a:pt x="280" y="24"/>
                </a:lnTo>
                <a:lnTo>
                  <a:pt x="280" y="25"/>
                </a:lnTo>
                <a:lnTo>
                  <a:pt x="279" y="27"/>
                </a:lnTo>
                <a:lnTo>
                  <a:pt x="279" y="28"/>
                </a:lnTo>
                <a:lnTo>
                  <a:pt x="277" y="30"/>
                </a:lnTo>
                <a:lnTo>
                  <a:pt x="277" y="30"/>
                </a:lnTo>
                <a:lnTo>
                  <a:pt x="276" y="31"/>
                </a:lnTo>
                <a:lnTo>
                  <a:pt x="274" y="31"/>
                </a:lnTo>
                <a:lnTo>
                  <a:pt x="273" y="31"/>
                </a:lnTo>
                <a:lnTo>
                  <a:pt x="271" y="31"/>
                </a:lnTo>
                <a:lnTo>
                  <a:pt x="269" y="32"/>
                </a:lnTo>
                <a:lnTo>
                  <a:pt x="267" y="32"/>
                </a:lnTo>
                <a:lnTo>
                  <a:pt x="265" y="32"/>
                </a:lnTo>
                <a:lnTo>
                  <a:pt x="261" y="32"/>
                </a:lnTo>
                <a:lnTo>
                  <a:pt x="259" y="32"/>
                </a:lnTo>
                <a:lnTo>
                  <a:pt x="255" y="32"/>
                </a:lnTo>
                <a:lnTo>
                  <a:pt x="252" y="32"/>
                </a:lnTo>
                <a:lnTo>
                  <a:pt x="247" y="32"/>
                </a:lnTo>
                <a:lnTo>
                  <a:pt x="244" y="32"/>
                </a:lnTo>
                <a:lnTo>
                  <a:pt x="239" y="32"/>
                </a:lnTo>
                <a:lnTo>
                  <a:pt x="234" y="32"/>
                </a:lnTo>
                <a:lnTo>
                  <a:pt x="223" y="32"/>
                </a:lnTo>
                <a:lnTo>
                  <a:pt x="211" y="33"/>
                </a:lnTo>
                <a:lnTo>
                  <a:pt x="198" y="33"/>
                </a:lnTo>
                <a:lnTo>
                  <a:pt x="184" y="35"/>
                </a:lnTo>
                <a:lnTo>
                  <a:pt x="169" y="36"/>
                </a:lnTo>
                <a:lnTo>
                  <a:pt x="154" y="37"/>
                </a:lnTo>
                <a:lnTo>
                  <a:pt x="137" y="38"/>
                </a:lnTo>
                <a:lnTo>
                  <a:pt x="120" y="40"/>
                </a:lnTo>
                <a:lnTo>
                  <a:pt x="110" y="40"/>
                </a:lnTo>
                <a:lnTo>
                  <a:pt x="101" y="41"/>
                </a:lnTo>
                <a:lnTo>
                  <a:pt x="84" y="43"/>
                </a:lnTo>
                <a:lnTo>
                  <a:pt x="67" y="44"/>
                </a:lnTo>
                <a:lnTo>
                  <a:pt x="52" y="45"/>
                </a:lnTo>
                <a:lnTo>
                  <a:pt x="38" y="45"/>
                </a:lnTo>
                <a:lnTo>
                  <a:pt x="25" y="47"/>
                </a:lnTo>
                <a:lnTo>
                  <a:pt x="12" y="47"/>
                </a:lnTo>
                <a:lnTo>
                  <a:pt x="0" y="47"/>
                </a:lnTo>
                <a:lnTo>
                  <a:pt x="0" y="28"/>
                </a:lnTo>
                <a:lnTo>
                  <a:pt x="0" y="28"/>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62" name="Freeform 65"/>
          <p:cNvSpPr/>
          <p:nvPr/>
        </p:nvSpPr>
        <p:spPr bwMode="auto">
          <a:xfrm>
            <a:off x="2661484" y="2514652"/>
            <a:ext cx="115597" cy="723300"/>
          </a:xfrm>
          <a:custGeom>
            <a:avLst/>
            <a:gdLst>
              <a:gd name="T0" fmla="*/ 34 w 35"/>
              <a:gd name="T1" fmla="*/ 51 h 219"/>
              <a:gd name="T2" fmla="*/ 33 w 35"/>
              <a:gd name="T3" fmla="*/ 54 h 219"/>
              <a:gd name="T4" fmla="*/ 33 w 35"/>
              <a:gd name="T5" fmla="*/ 60 h 219"/>
              <a:gd name="T6" fmla="*/ 33 w 35"/>
              <a:gd name="T7" fmla="*/ 65 h 219"/>
              <a:gd name="T8" fmla="*/ 32 w 35"/>
              <a:gd name="T9" fmla="*/ 71 h 219"/>
              <a:gd name="T10" fmla="*/ 32 w 35"/>
              <a:gd name="T11" fmla="*/ 78 h 219"/>
              <a:gd name="T12" fmla="*/ 32 w 35"/>
              <a:gd name="T13" fmla="*/ 87 h 219"/>
              <a:gd name="T14" fmla="*/ 31 w 35"/>
              <a:gd name="T15" fmla="*/ 96 h 219"/>
              <a:gd name="T16" fmla="*/ 31 w 35"/>
              <a:gd name="T17" fmla="*/ 106 h 219"/>
              <a:gd name="T18" fmla="*/ 31 w 35"/>
              <a:gd name="T19" fmla="*/ 116 h 219"/>
              <a:gd name="T20" fmla="*/ 30 w 35"/>
              <a:gd name="T21" fmla="*/ 128 h 219"/>
              <a:gd name="T22" fmla="*/ 30 w 35"/>
              <a:gd name="T23" fmla="*/ 141 h 219"/>
              <a:gd name="T24" fmla="*/ 30 w 35"/>
              <a:gd name="T25" fmla="*/ 155 h 219"/>
              <a:gd name="T26" fmla="*/ 30 w 35"/>
              <a:gd name="T27" fmla="*/ 170 h 219"/>
              <a:gd name="T28" fmla="*/ 30 w 35"/>
              <a:gd name="T29" fmla="*/ 185 h 219"/>
              <a:gd name="T30" fmla="*/ 30 w 35"/>
              <a:gd name="T31" fmla="*/ 201 h 219"/>
              <a:gd name="T32" fmla="*/ 30 w 35"/>
              <a:gd name="T33" fmla="*/ 219 h 219"/>
              <a:gd name="T34" fmla="*/ 0 w 35"/>
              <a:gd name="T35" fmla="*/ 219 h 219"/>
              <a:gd name="T36" fmla="*/ 0 w 35"/>
              <a:gd name="T37" fmla="*/ 0 h 219"/>
              <a:gd name="T38" fmla="*/ 8 w 35"/>
              <a:gd name="T39" fmla="*/ 2 h 219"/>
              <a:gd name="T40" fmla="*/ 13 w 35"/>
              <a:gd name="T41" fmla="*/ 5 h 219"/>
              <a:gd name="T42" fmla="*/ 19 w 35"/>
              <a:gd name="T43" fmla="*/ 7 h 219"/>
              <a:gd name="T44" fmla="*/ 23 w 35"/>
              <a:gd name="T45" fmla="*/ 10 h 219"/>
              <a:gd name="T46" fmla="*/ 27 w 35"/>
              <a:gd name="T47" fmla="*/ 12 h 219"/>
              <a:gd name="T48" fmla="*/ 31 w 35"/>
              <a:gd name="T49" fmla="*/ 14 h 219"/>
              <a:gd name="T50" fmla="*/ 33 w 35"/>
              <a:gd name="T51" fmla="*/ 16 h 219"/>
              <a:gd name="T52" fmla="*/ 34 w 35"/>
              <a:gd name="T53" fmla="*/ 18 h 219"/>
              <a:gd name="T54" fmla="*/ 35 w 35"/>
              <a:gd name="T55" fmla="*/ 21 h 219"/>
              <a:gd name="T56" fmla="*/ 35 w 35"/>
              <a:gd name="T57" fmla="*/ 23 h 219"/>
              <a:gd name="T58" fmla="*/ 35 w 35"/>
              <a:gd name="T59" fmla="*/ 26 h 219"/>
              <a:gd name="T60" fmla="*/ 35 w 35"/>
              <a:gd name="T61" fmla="*/ 30 h 219"/>
              <a:gd name="T62" fmla="*/ 35 w 35"/>
              <a:gd name="T63" fmla="*/ 35 h 219"/>
              <a:gd name="T64" fmla="*/ 35 w 35"/>
              <a:gd name="T65" fmla="*/ 40 h 219"/>
              <a:gd name="T66" fmla="*/ 35 w 35"/>
              <a:gd name="T67" fmla="*/ 46 h 219"/>
              <a:gd name="T68" fmla="*/ 34 w 35"/>
              <a:gd name="T69" fmla="*/ 51 h 219"/>
              <a:gd name="T70" fmla="*/ 34 w 35"/>
              <a:gd name="T71" fmla="*/ 5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219">
                <a:moveTo>
                  <a:pt x="34" y="51"/>
                </a:moveTo>
                <a:lnTo>
                  <a:pt x="33" y="54"/>
                </a:lnTo>
                <a:lnTo>
                  <a:pt x="33" y="60"/>
                </a:lnTo>
                <a:lnTo>
                  <a:pt x="33" y="65"/>
                </a:lnTo>
                <a:lnTo>
                  <a:pt x="32" y="71"/>
                </a:lnTo>
                <a:lnTo>
                  <a:pt x="32" y="78"/>
                </a:lnTo>
                <a:lnTo>
                  <a:pt x="32" y="87"/>
                </a:lnTo>
                <a:lnTo>
                  <a:pt x="31" y="96"/>
                </a:lnTo>
                <a:lnTo>
                  <a:pt x="31" y="106"/>
                </a:lnTo>
                <a:lnTo>
                  <a:pt x="31" y="116"/>
                </a:lnTo>
                <a:lnTo>
                  <a:pt x="30" y="128"/>
                </a:lnTo>
                <a:lnTo>
                  <a:pt x="30" y="141"/>
                </a:lnTo>
                <a:lnTo>
                  <a:pt x="30" y="155"/>
                </a:lnTo>
                <a:lnTo>
                  <a:pt x="30" y="170"/>
                </a:lnTo>
                <a:lnTo>
                  <a:pt x="30" y="185"/>
                </a:lnTo>
                <a:lnTo>
                  <a:pt x="30" y="201"/>
                </a:lnTo>
                <a:lnTo>
                  <a:pt x="30" y="219"/>
                </a:lnTo>
                <a:lnTo>
                  <a:pt x="0" y="219"/>
                </a:lnTo>
                <a:lnTo>
                  <a:pt x="0" y="0"/>
                </a:lnTo>
                <a:lnTo>
                  <a:pt x="8" y="2"/>
                </a:lnTo>
                <a:lnTo>
                  <a:pt x="13" y="5"/>
                </a:lnTo>
                <a:lnTo>
                  <a:pt x="19" y="7"/>
                </a:lnTo>
                <a:lnTo>
                  <a:pt x="23" y="10"/>
                </a:lnTo>
                <a:lnTo>
                  <a:pt x="27" y="12"/>
                </a:lnTo>
                <a:lnTo>
                  <a:pt x="31" y="14"/>
                </a:lnTo>
                <a:lnTo>
                  <a:pt x="33" y="16"/>
                </a:lnTo>
                <a:lnTo>
                  <a:pt x="34" y="18"/>
                </a:lnTo>
                <a:lnTo>
                  <a:pt x="35" y="21"/>
                </a:lnTo>
                <a:lnTo>
                  <a:pt x="35" y="23"/>
                </a:lnTo>
                <a:lnTo>
                  <a:pt x="35" y="26"/>
                </a:lnTo>
                <a:lnTo>
                  <a:pt x="35" y="30"/>
                </a:lnTo>
                <a:lnTo>
                  <a:pt x="35" y="35"/>
                </a:lnTo>
                <a:lnTo>
                  <a:pt x="35" y="40"/>
                </a:lnTo>
                <a:lnTo>
                  <a:pt x="35" y="46"/>
                </a:lnTo>
                <a:lnTo>
                  <a:pt x="34" y="51"/>
                </a:lnTo>
                <a:lnTo>
                  <a:pt x="34" y="51"/>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63" name="Freeform 66"/>
          <p:cNvSpPr/>
          <p:nvPr/>
        </p:nvSpPr>
        <p:spPr bwMode="auto">
          <a:xfrm>
            <a:off x="1337084" y="1857406"/>
            <a:ext cx="670458" cy="937980"/>
          </a:xfrm>
          <a:custGeom>
            <a:avLst/>
            <a:gdLst>
              <a:gd name="T0" fmla="*/ 96 w 203"/>
              <a:gd name="T1" fmla="*/ 152 h 284"/>
              <a:gd name="T2" fmla="*/ 112 w 203"/>
              <a:gd name="T3" fmla="*/ 127 h 284"/>
              <a:gd name="T4" fmla="*/ 125 w 203"/>
              <a:gd name="T5" fmla="*/ 103 h 284"/>
              <a:gd name="T6" fmla="*/ 136 w 203"/>
              <a:gd name="T7" fmla="*/ 81 h 284"/>
              <a:gd name="T8" fmla="*/ 145 w 203"/>
              <a:gd name="T9" fmla="*/ 62 h 284"/>
              <a:gd name="T10" fmla="*/ 152 w 203"/>
              <a:gd name="T11" fmla="*/ 46 h 284"/>
              <a:gd name="T12" fmla="*/ 155 w 203"/>
              <a:gd name="T13" fmla="*/ 32 h 284"/>
              <a:gd name="T14" fmla="*/ 156 w 203"/>
              <a:gd name="T15" fmla="*/ 22 h 284"/>
              <a:gd name="T16" fmla="*/ 155 w 203"/>
              <a:gd name="T17" fmla="*/ 14 h 284"/>
              <a:gd name="T18" fmla="*/ 154 w 203"/>
              <a:gd name="T19" fmla="*/ 8 h 284"/>
              <a:gd name="T20" fmla="*/ 155 w 203"/>
              <a:gd name="T21" fmla="*/ 5 h 284"/>
              <a:gd name="T22" fmla="*/ 158 w 203"/>
              <a:gd name="T23" fmla="*/ 2 h 284"/>
              <a:gd name="T24" fmla="*/ 162 w 203"/>
              <a:gd name="T25" fmla="*/ 0 h 284"/>
              <a:gd name="T26" fmla="*/ 169 w 203"/>
              <a:gd name="T27" fmla="*/ 3 h 284"/>
              <a:gd name="T28" fmla="*/ 174 w 203"/>
              <a:gd name="T29" fmla="*/ 6 h 284"/>
              <a:gd name="T30" fmla="*/ 182 w 203"/>
              <a:gd name="T31" fmla="*/ 11 h 284"/>
              <a:gd name="T32" fmla="*/ 191 w 203"/>
              <a:gd name="T33" fmla="*/ 19 h 284"/>
              <a:gd name="T34" fmla="*/ 197 w 203"/>
              <a:gd name="T35" fmla="*/ 27 h 284"/>
              <a:gd name="T36" fmla="*/ 201 w 203"/>
              <a:gd name="T37" fmla="*/ 32 h 284"/>
              <a:gd name="T38" fmla="*/ 203 w 203"/>
              <a:gd name="T39" fmla="*/ 36 h 284"/>
              <a:gd name="T40" fmla="*/ 203 w 203"/>
              <a:gd name="T41" fmla="*/ 40 h 284"/>
              <a:gd name="T42" fmla="*/ 202 w 203"/>
              <a:gd name="T43" fmla="*/ 43 h 284"/>
              <a:gd name="T44" fmla="*/ 199 w 203"/>
              <a:gd name="T45" fmla="*/ 47 h 284"/>
              <a:gd name="T46" fmla="*/ 196 w 203"/>
              <a:gd name="T47" fmla="*/ 54 h 284"/>
              <a:gd name="T48" fmla="*/ 191 w 203"/>
              <a:gd name="T49" fmla="*/ 63 h 284"/>
              <a:gd name="T50" fmla="*/ 185 w 203"/>
              <a:gd name="T51" fmla="*/ 72 h 284"/>
              <a:gd name="T52" fmla="*/ 178 w 203"/>
              <a:gd name="T53" fmla="*/ 83 h 284"/>
              <a:gd name="T54" fmla="*/ 170 w 203"/>
              <a:gd name="T55" fmla="*/ 97 h 284"/>
              <a:gd name="T56" fmla="*/ 156 w 203"/>
              <a:gd name="T57" fmla="*/ 119 h 284"/>
              <a:gd name="T58" fmla="*/ 137 w 203"/>
              <a:gd name="T59" fmla="*/ 145 h 284"/>
              <a:gd name="T60" fmla="*/ 121 w 203"/>
              <a:gd name="T61" fmla="*/ 168 h 284"/>
              <a:gd name="T62" fmla="*/ 106 w 203"/>
              <a:gd name="T63" fmla="*/ 189 h 284"/>
              <a:gd name="T64" fmla="*/ 91 w 203"/>
              <a:gd name="T65" fmla="*/ 208 h 284"/>
              <a:gd name="T66" fmla="*/ 74 w 203"/>
              <a:gd name="T67" fmla="*/ 224 h 284"/>
              <a:gd name="T68" fmla="*/ 59 w 203"/>
              <a:gd name="T69" fmla="*/ 239 h 284"/>
              <a:gd name="T70" fmla="*/ 44 w 203"/>
              <a:gd name="T71" fmla="*/ 253 h 284"/>
              <a:gd name="T72" fmla="*/ 28 w 203"/>
              <a:gd name="T73" fmla="*/ 265 h 284"/>
              <a:gd name="T74" fmla="*/ 16 w 203"/>
              <a:gd name="T75" fmla="*/ 275 h 284"/>
              <a:gd name="T76" fmla="*/ 7 w 203"/>
              <a:gd name="T77" fmla="*/ 282 h 284"/>
              <a:gd name="T78" fmla="*/ 1 w 203"/>
              <a:gd name="T79" fmla="*/ 284 h 284"/>
              <a:gd name="T80" fmla="*/ 0 w 203"/>
              <a:gd name="T81" fmla="*/ 283 h 284"/>
              <a:gd name="T82" fmla="*/ 0 w 203"/>
              <a:gd name="T83" fmla="*/ 281 h 284"/>
              <a:gd name="T84" fmla="*/ 4 w 203"/>
              <a:gd name="T85" fmla="*/ 274 h 284"/>
              <a:gd name="T86" fmla="*/ 12 w 203"/>
              <a:gd name="T87" fmla="*/ 264 h 284"/>
              <a:gd name="T88" fmla="*/ 18 w 203"/>
              <a:gd name="T89" fmla="*/ 258 h 284"/>
              <a:gd name="T90" fmla="*/ 24 w 203"/>
              <a:gd name="T91" fmla="*/ 250 h 284"/>
              <a:gd name="T92" fmla="*/ 37 w 203"/>
              <a:gd name="T93" fmla="*/ 233 h 284"/>
              <a:gd name="T94" fmla="*/ 52 w 203"/>
              <a:gd name="T95" fmla="*/ 213 h 284"/>
              <a:gd name="T96" fmla="*/ 69 w 203"/>
              <a:gd name="T97" fmla="*/ 191 h 284"/>
              <a:gd name="T98" fmla="*/ 86 w 203"/>
              <a:gd name="T99" fmla="*/ 165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3" h="284">
                <a:moveTo>
                  <a:pt x="86" y="165"/>
                </a:moveTo>
                <a:lnTo>
                  <a:pt x="96" y="152"/>
                </a:lnTo>
                <a:lnTo>
                  <a:pt x="104" y="139"/>
                </a:lnTo>
                <a:lnTo>
                  <a:pt x="112" y="127"/>
                </a:lnTo>
                <a:lnTo>
                  <a:pt x="119" y="115"/>
                </a:lnTo>
                <a:lnTo>
                  <a:pt x="125" y="103"/>
                </a:lnTo>
                <a:lnTo>
                  <a:pt x="131" y="92"/>
                </a:lnTo>
                <a:lnTo>
                  <a:pt x="136" y="81"/>
                </a:lnTo>
                <a:lnTo>
                  <a:pt x="141" y="71"/>
                </a:lnTo>
                <a:lnTo>
                  <a:pt x="145" y="62"/>
                </a:lnTo>
                <a:lnTo>
                  <a:pt x="148" y="54"/>
                </a:lnTo>
                <a:lnTo>
                  <a:pt x="152" y="46"/>
                </a:lnTo>
                <a:lnTo>
                  <a:pt x="154" y="39"/>
                </a:lnTo>
                <a:lnTo>
                  <a:pt x="155" y="32"/>
                </a:lnTo>
                <a:lnTo>
                  <a:pt x="156" y="27"/>
                </a:lnTo>
                <a:lnTo>
                  <a:pt x="156" y="22"/>
                </a:lnTo>
                <a:lnTo>
                  <a:pt x="156" y="17"/>
                </a:lnTo>
                <a:lnTo>
                  <a:pt x="155" y="14"/>
                </a:lnTo>
                <a:lnTo>
                  <a:pt x="154" y="11"/>
                </a:lnTo>
                <a:lnTo>
                  <a:pt x="154" y="8"/>
                </a:lnTo>
                <a:lnTo>
                  <a:pt x="154" y="6"/>
                </a:lnTo>
                <a:lnTo>
                  <a:pt x="155" y="5"/>
                </a:lnTo>
                <a:lnTo>
                  <a:pt x="156" y="3"/>
                </a:lnTo>
                <a:lnTo>
                  <a:pt x="158" y="2"/>
                </a:lnTo>
                <a:lnTo>
                  <a:pt x="160" y="0"/>
                </a:lnTo>
                <a:lnTo>
                  <a:pt x="162" y="0"/>
                </a:lnTo>
                <a:lnTo>
                  <a:pt x="166" y="2"/>
                </a:lnTo>
                <a:lnTo>
                  <a:pt x="169" y="3"/>
                </a:lnTo>
                <a:lnTo>
                  <a:pt x="171" y="4"/>
                </a:lnTo>
                <a:lnTo>
                  <a:pt x="174" y="6"/>
                </a:lnTo>
                <a:lnTo>
                  <a:pt x="179" y="8"/>
                </a:lnTo>
                <a:lnTo>
                  <a:pt x="182" y="11"/>
                </a:lnTo>
                <a:lnTo>
                  <a:pt x="186" y="15"/>
                </a:lnTo>
                <a:lnTo>
                  <a:pt x="191" y="19"/>
                </a:lnTo>
                <a:lnTo>
                  <a:pt x="194" y="22"/>
                </a:lnTo>
                <a:lnTo>
                  <a:pt x="197" y="27"/>
                </a:lnTo>
                <a:lnTo>
                  <a:pt x="199" y="29"/>
                </a:lnTo>
                <a:lnTo>
                  <a:pt x="201" y="32"/>
                </a:lnTo>
                <a:lnTo>
                  <a:pt x="203" y="34"/>
                </a:lnTo>
                <a:lnTo>
                  <a:pt x="203" y="36"/>
                </a:lnTo>
                <a:lnTo>
                  <a:pt x="203" y="39"/>
                </a:lnTo>
                <a:lnTo>
                  <a:pt x="203" y="40"/>
                </a:lnTo>
                <a:lnTo>
                  <a:pt x="203" y="41"/>
                </a:lnTo>
                <a:lnTo>
                  <a:pt x="202" y="43"/>
                </a:lnTo>
                <a:lnTo>
                  <a:pt x="201" y="45"/>
                </a:lnTo>
                <a:lnTo>
                  <a:pt x="199" y="47"/>
                </a:lnTo>
                <a:lnTo>
                  <a:pt x="198" y="51"/>
                </a:lnTo>
                <a:lnTo>
                  <a:pt x="196" y="54"/>
                </a:lnTo>
                <a:lnTo>
                  <a:pt x="194" y="58"/>
                </a:lnTo>
                <a:lnTo>
                  <a:pt x="191" y="63"/>
                </a:lnTo>
                <a:lnTo>
                  <a:pt x="189" y="67"/>
                </a:lnTo>
                <a:lnTo>
                  <a:pt x="185" y="72"/>
                </a:lnTo>
                <a:lnTo>
                  <a:pt x="182" y="78"/>
                </a:lnTo>
                <a:lnTo>
                  <a:pt x="178" y="83"/>
                </a:lnTo>
                <a:lnTo>
                  <a:pt x="174" y="90"/>
                </a:lnTo>
                <a:lnTo>
                  <a:pt x="170" y="97"/>
                </a:lnTo>
                <a:lnTo>
                  <a:pt x="165" y="104"/>
                </a:lnTo>
                <a:lnTo>
                  <a:pt x="156" y="119"/>
                </a:lnTo>
                <a:lnTo>
                  <a:pt x="146" y="132"/>
                </a:lnTo>
                <a:lnTo>
                  <a:pt x="137" y="145"/>
                </a:lnTo>
                <a:lnTo>
                  <a:pt x="129" y="157"/>
                </a:lnTo>
                <a:lnTo>
                  <a:pt x="121" y="168"/>
                </a:lnTo>
                <a:lnTo>
                  <a:pt x="112" y="179"/>
                </a:lnTo>
                <a:lnTo>
                  <a:pt x="106" y="189"/>
                </a:lnTo>
                <a:lnTo>
                  <a:pt x="98" y="199"/>
                </a:lnTo>
                <a:lnTo>
                  <a:pt x="91" y="208"/>
                </a:lnTo>
                <a:lnTo>
                  <a:pt x="83" y="216"/>
                </a:lnTo>
                <a:lnTo>
                  <a:pt x="74" y="224"/>
                </a:lnTo>
                <a:lnTo>
                  <a:pt x="67" y="232"/>
                </a:lnTo>
                <a:lnTo>
                  <a:pt x="59" y="239"/>
                </a:lnTo>
                <a:lnTo>
                  <a:pt x="51" y="247"/>
                </a:lnTo>
                <a:lnTo>
                  <a:pt x="44" y="253"/>
                </a:lnTo>
                <a:lnTo>
                  <a:pt x="36" y="260"/>
                </a:lnTo>
                <a:lnTo>
                  <a:pt x="28" y="265"/>
                </a:lnTo>
                <a:lnTo>
                  <a:pt x="22" y="271"/>
                </a:lnTo>
                <a:lnTo>
                  <a:pt x="16" y="275"/>
                </a:lnTo>
                <a:lnTo>
                  <a:pt x="11" y="278"/>
                </a:lnTo>
                <a:lnTo>
                  <a:pt x="7" y="282"/>
                </a:lnTo>
                <a:lnTo>
                  <a:pt x="3" y="283"/>
                </a:lnTo>
                <a:lnTo>
                  <a:pt x="1" y="284"/>
                </a:lnTo>
                <a:lnTo>
                  <a:pt x="1" y="284"/>
                </a:lnTo>
                <a:lnTo>
                  <a:pt x="0" y="283"/>
                </a:lnTo>
                <a:lnTo>
                  <a:pt x="0" y="282"/>
                </a:lnTo>
                <a:lnTo>
                  <a:pt x="0" y="281"/>
                </a:lnTo>
                <a:lnTo>
                  <a:pt x="1" y="277"/>
                </a:lnTo>
                <a:lnTo>
                  <a:pt x="4" y="274"/>
                </a:lnTo>
                <a:lnTo>
                  <a:pt x="8" y="270"/>
                </a:lnTo>
                <a:lnTo>
                  <a:pt x="12" y="264"/>
                </a:lnTo>
                <a:lnTo>
                  <a:pt x="14" y="261"/>
                </a:lnTo>
                <a:lnTo>
                  <a:pt x="18" y="258"/>
                </a:lnTo>
                <a:lnTo>
                  <a:pt x="21" y="254"/>
                </a:lnTo>
                <a:lnTo>
                  <a:pt x="24" y="250"/>
                </a:lnTo>
                <a:lnTo>
                  <a:pt x="31" y="242"/>
                </a:lnTo>
                <a:lnTo>
                  <a:pt x="37" y="233"/>
                </a:lnTo>
                <a:lnTo>
                  <a:pt x="45" y="224"/>
                </a:lnTo>
                <a:lnTo>
                  <a:pt x="52" y="213"/>
                </a:lnTo>
                <a:lnTo>
                  <a:pt x="60" y="202"/>
                </a:lnTo>
                <a:lnTo>
                  <a:pt x="69" y="191"/>
                </a:lnTo>
                <a:lnTo>
                  <a:pt x="77" y="178"/>
                </a:lnTo>
                <a:lnTo>
                  <a:pt x="86" y="165"/>
                </a:lnTo>
                <a:lnTo>
                  <a:pt x="86" y="165"/>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64" name="任意多边形 63"/>
          <p:cNvSpPr/>
          <p:nvPr/>
        </p:nvSpPr>
        <p:spPr>
          <a:xfrm>
            <a:off x="2288225" y="2085294"/>
            <a:ext cx="677114" cy="191584"/>
          </a:xfrm>
          <a:custGeom>
            <a:avLst/>
            <a:gdLst>
              <a:gd name="connsiteX0" fmla="*/ 663903 w 677114"/>
              <a:gd name="connsiteY0" fmla="*/ 0 h 191584"/>
              <a:gd name="connsiteX1" fmla="*/ 677114 w 677114"/>
              <a:gd name="connsiteY1" fmla="*/ 0 h 191584"/>
              <a:gd name="connsiteX2" fmla="*/ 677114 w 677114"/>
              <a:gd name="connsiteY2" fmla="*/ 52844 h 191584"/>
              <a:gd name="connsiteX3" fmla="*/ 667206 w 677114"/>
              <a:gd name="connsiteY3" fmla="*/ 52844 h 191584"/>
              <a:gd name="connsiteX4" fmla="*/ 660600 w 677114"/>
              <a:gd name="connsiteY4" fmla="*/ 52844 h 191584"/>
              <a:gd name="connsiteX5" fmla="*/ 653995 w 677114"/>
              <a:gd name="connsiteY5" fmla="*/ 52844 h 191584"/>
              <a:gd name="connsiteX6" fmla="*/ 647389 w 677114"/>
              <a:gd name="connsiteY6" fmla="*/ 52844 h 191584"/>
              <a:gd name="connsiteX7" fmla="*/ 640784 w 677114"/>
              <a:gd name="connsiteY7" fmla="*/ 59449 h 191584"/>
              <a:gd name="connsiteX8" fmla="*/ 627573 w 677114"/>
              <a:gd name="connsiteY8" fmla="*/ 59449 h 191584"/>
              <a:gd name="connsiteX9" fmla="*/ 617665 w 677114"/>
              <a:gd name="connsiteY9" fmla="*/ 59449 h 191584"/>
              <a:gd name="connsiteX10" fmla="*/ 604454 w 677114"/>
              <a:gd name="connsiteY10" fmla="*/ 62752 h 191584"/>
              <a:gd name="connsiteX11" fmla="*/ 594545 w 677114"/>
              <a:gd name="connsiteY11" fmla="*/ 62752 h 191584"/>
              <a:gd name="connsiteX12" fmla="*/ 578032 w 677114"/>
              <a:gd name="connsiteY12" fmla="*/ 62752 h 191584"/>
              <a:gd name="connsiteX13" fmla="*/ 545004 w 677114"/>
              <a:gd name="connsiteY13" fmla="*/ 69357 h 191584"/>
              <a:gd name="connsiteX14" fmla="*/ 515279 w 677114"/>
              <a:gd name="connsiteY14" fmla="*/ 72660 h 191584"/>
              <a:gd name="connsiteX15" fmla="*/ 478949 w 677114"/>
              <a:gd name="connsiteY15" fmla="*/ 75963 h 191584"/>
              <a:gd name="connsiteX16" fmla="*/ 399683 w 677114"/>
              <a:gd name="connsiteY16" fmla="*/ 92477 h 191584"/>
              <a:gd name="connsiteX17" fmla="*/ 323720 w 677114"/>
              <a:gd name="connsiteY17" fmla="*/ 108990 h 191584"/>
              <a:gd name="connsiteX18" fmla="*/ 247757 w 677114"/>
              <a:gd name="connsiteY18" fmla="*/ 122201 h 191584"/>
              <a:gd name="connsiteX19" fmla="*/ 168490 w 677114"/>
              <a:gd name="connsiteY19" fmla="*/ 142018 h 191584"/>
              <a:gd name="connsiteX20" fmla="*/ 151977 w 677114"/>
              <a:gd name="connsiteY20" fmla="*/ 145320 h 191584"/>
              <a:gd name="connsiteX21" fmla="*/ 132160 w 677114"/>
              <a:gd name="connsiteY21" fmla="*/ 148623 h 191584"/>
              <a:gd name="connsiteX22" fmla="*/ 115646 w 677114"/>
              <a:gd name="connsiteY22" fmla="*/ 151926 h 191584"/>
              <a:gd name="connsiteX23" fmla="*/ 99133 w 677114"/>
              <a:gd name="connsiteY23" fmla="*/ 158531 h 191584"/>
              <a:gd name="connsiteX24" fmla="*/ 85922 w 677114"/>
              <a:gd name="connsiteY24" fmla="*/ 161834 h 191584"/>
              <a:gd name="connsiteX25" fmla="*/ 72711 w 677114"/>
              <a:gd name="connsiteY25" fmla="*/ 165137 h 191584"/>
              <a:gd name="connsiteX26" fmla="*/ 56197 w 677114"/>
              <a:gd name="connsiteY26" fmla="*/ 168439 h 191584"/>
              <a:gd name="connsiteX27" fmla="*/ 46289 w 677114"/>
              <a:gd name="connsiteY27" fmla="*/ 171742 h 191584"/>
              <a:gd name="connsiteX28" fmla="*/ 36380 w 677114"/>
              <a:gd name="connsiteY28" fmla="*/ 178348 h 191584"/>
              <a:gd name="connsiteX29" fmla="*/ 23169 w 677114"/>
              <a:gd name="connsiteY29" fmla="*/ 181650 h 191584"/>
              <a:gd name="connsiteX30" fmla="*/ 13261 w 677114"/>
              <a:gd name="connsiteY30" fmla="*/ 184953 h 191584"/>
              <a:gd name="connsiteX31" fmla="*/ 6656 w 677114"/>
              <a:gd name="connsiteY31" fmla="*/ 188256 h 191584"/>
              <a:gd name="connsiteX32" fmla="*/ 50 w 677114"/>
              <a:gd name="connsiteY32" fmla="*/ 191559 h 191584"/>
              <a:gd name="connsiteX33" fmla="*/ 0 w 677114"/>
              <a:gd name="connsiteY33" fmla="*/ 191584 h 191584"/>
              <a:gd name="connsiteX34" fmla="*/ 17580 w 677114"/>
              <a:gd name="connsiteY34" fmla="*/ 102385 h 191584"/>
              <a:gd name="connsiteX35" fmla="*/ 23169 w 677114"/>
              <a:gd name="connsiteY35" fmla="*/ 102385 h 191584"/>
              <a:gd name="connsiteX36" fmla="*/ 36380 w 677114"/>
              <a:gd name="connsiteY36" fmla="*/ 102385 h 191584"/>
              <a:gd name="connsiteX37" fmla="*/ 46289 w 677114"/>
              <a:gd name="connsiteY37" fmla="*/ 102385 h 191584"/>
              <a:gd name="connsiteX38" fmla="*/ 59500 w 677114"/>
              <a:gd name="connsiteY38" fmla="*/ 102385 h 191584"/>
              <a:gd name="connsiteX39" fmla="*/ 76013 w 677114"/>
              <a:gd name="connsiteY39" fmla="*/ 99082 h 191584"/>
              <a:gd name="connsiteX40" fmla="*/ 92527 w 677114"/>
              <a:gd name="connsiteY40" fmla="*/ 92477 h 191584"/>
              <a:gd name="connsiteX41" fmla="*/ 115646 w 677114"/>
              <a:gd name="connsiteY41" fmla="*/ 89174 h 191584"/>
              <a:gd name="connsiteX42" fmla="*/ 135463 w 677114"/>
              <a:gd name="connsiteY42" fmla="*/ 85871 h 191584"/>
              <a:gd name="connsiteX43" fmla="*/ 161885 w 677114"/>
              <a:gd name="connsiteY43" fmla="*/ 82568 h 191584"/>
              <a:gd name="connsiteX44" fmla="*/ 191610 w 677114"/>
              <a:gd name="connsiteY44" fmla="*/ 79266 h 191584"/>
              <a:gd name="connsiteX45" fmla="*/ 218032 w 677114"/>
              <a:gd name="connsiteY45" fmla="*/ 72660 h 191584"/>
              <a:gd name="connsiteX46" fmla="*/ 251059 w 677114"/>
              <a:gd name="connsiteY46" fmla="*/ 69357 h 191584"/>
              <a:gd name="connsiteX47" fmla="*/ 284087 w 677114"/>
              <a:gd name="connsiteY47" fmla="*/ 62752 h 191584"/>
              <a:gd name="connsiteX48" fmla="*/ 320417 w 677114"/>
              <a:gd name="connsiteY48" fmla="*/ 52844 h 191584"/>
              <a:gd name="connsiteX49" fmla="*/ 356747 w 677114"/>
              <a:gd name="connsiteY49" fmla="*/ 46238 h 191584"/>
              <a:gd name="connsiteX50" fmla="*/ 386472 w 677114"/>
              <a:gd name="connsiteY50" fmla="*/ 42936 h 191584"/>
              <a:gd name="connsiteX51" fmla="*/ 419500 w 677114"/>
              <a:gd name="connsiteY51" fmla="*/ 36330 h 191584"/>
              <a:gd name="connsiteX52" fmla="*/ 452527 w 677114"/>
              <a:gd name="connsiteY52" fmla="*/ 33027 h 191584"/>
              <a:gd name="connsiteX53" fmla="*/ 482252 w 677114"/>
              <a:gd name="connsiteY53" fmla="*/ 29725 h 191584"/>
              <a:gd name="connsiteX54" fmla="*/ 505371 w 677114"/>
              <a:gd name="connsiteY54" fmla="*/ 26422 h 191584"/>
              <a:gd name="connsiteX55" fmla="*/ 531793 w 677114"/>
              <a:gd name="connsiteY55" fmla="*/ 23119 h 191584"/>
              <a:gd name="connsiteX56" fmla="*/ 558215 w 677114"/>
              <a:gd name="connsiteY56" fmla="*/ 19816 h 191584"/>
              <a:gd name="connsiteX57" fmla="*/ 578032 w 677114"/>
              <a:gd name="connsiteY57" fmla="*/ 16514 h 191584"/>
              <a:gd name="connsiteX58" fmla="*/ 597848 w 677114"/>
              <a:gd name="connsiteY58" fmla="*/ 9908 h 191584"/>
              <a:gd name="connsiteX59" fmla="*/ 614362 w 677114"/>
              <a:gd name="connsiteY59" fmla="*/ 9908 h 191584"/>
              <a:gd name="connsiteX60" fmla="*/ 627573 w 677114"/>
              <a:gd name="connsiteY60" fmla="*/ 6605 h 191584"/>
              <a:gd name="connsiteX61" fmla="*/ 644087 w 677114"/>
              <a:gd name="connsiteY61" fmla="*/ 3303 h 191584"/>
              <a:gd name="connsiteX62" fmla="*/ 653995 w 677114"/>
              <a:gd name="connsiteY62" fmla="*/ 3303 h 191584"/>
              <a:gd name="connsiteX63" fmla="*/ 663903 w 677114"/>
              <a:gd name="connsiteY63" fmla="*/ 0 h 19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77114" h="191584">
                <a:moveTo>
                  <a:pt x="663903" y="0"/>
                </a:moveTo>
                <a:lnTo>
                  <a:pt x="677114" y="0"/>
                </a:lnTo>
                <a:lnTo>
                  <a:pt x="677114" y="52844"/>
                </a:lnTo>
                <a:lnTo>
                  <a:pt x="667206" y="52844"/>
                </a:lnTo>
                <a:lnTo>
                  <a:pt x="660600" y="52844"/>
                </a:lnTo>
                <a:lnTo>
                  <a:pt x="653995" y="52844"/>
                </a:lnTo>
                <a:lnTo>
                  <a:pt x="647389" y="52844"/>
                </a:lnTo>
                <a:lnTo>
                  <a:pt x="640784" y="59449"/>
                </a:lnTo>
                <a:lnTo>
                  <a:pt x="627573" y="59449"/>
                </a:lnTo>
                <a:lnTo>
                  <a:pt x="617665" y="59449"/>
                </a:lnTo>
                <a:lnTo>
                  <a:pt x="604454" y="62752"/>
                </a:lnTo>
                <a:lnTo>
                  <a:pt x="594545" y="62752"/>
                </a:lnTo>
                <a:lnTo>
                  <a:pt x="578032" y="62752"/>
                </a:lnTo>
                <a:lnTo>
                  <a:pt x="545004" y="69357"/>
                </a:lnTo>
                <a:lnTo>
                  <a:pt x="515279" y="72660"/>
                </a:lnTo>
                <a:lnTo>
                  <a:pt x="478949" y="75963"/>
                </a:lnTo>
                <a:lnTo>
                  <a:pt x="399683" y="92477"/>
                </a:lnTo>
                <a:lnTo>
                  <a:pt x="323720" y="108990"/>
                </a:lnTo>
                <a:lnTo>
                  <a:pt x="247757" y="122201"/>
                </a:lnTo>
                <a:lnTo>
                  <a:pt x="168490" y="142018"/>
                </a:lnTo>
                <a:lnTo>
                  <a:pt x="151977" y="145320"/>
                </a:lnTo>
                <a:lnTo>
                  <a:pt x="132160" y="148623"/>
                </a:lnTo>
                <a:lnTo>
                  <a:pt x="115646" y="151926"/>
                </a:lnTo>
                <a:lnTo>
                  <a:pt x="99133" y="158531"/>
                </a:lnTo>
                <a:lnTo>
                  <a:pt x="85922" y="161834"/>
                </a:lnTo>
                <a:lnTo>
                  <a:pt x="72711" y="165137"/>
                </a:lnTo>
                <a:lnTo>
                  <a:pt x="56197" y="168439"/>
                </a:lnTo>
                <a:lnTo>
                  <a:pt x="46289" y="171742"/>
                </a:lnTo>
                <a:lnTo>
                  <a:pt x="36380" y="178348"/>
                </a:lnTo>
                <a:lnTo>
                  <a:pt x="23169" y="181650"/>
                </a:lnTo>
                <a:lnTo>
                  <a:pt x="13261" y="184953"/>
                </a:lnTo>
                <a:lnTo>
                  <a:pt x="6656" y="188256"/>
                </a:lnTo>
                <a:lnTo>
                  <a:pt x="50" y="191559"/>
                </a:lnTo>
                <a:lnTo>
                  <a:pt x="0" y="191584"/>
                </a:lnTo>
                <a:lnTo>
                  <a:pt x="17580" y="102385"/>
                </a:lnTo>
                <a:lnTo>
                  <a:pt x="23169" y="102385"/>
                </a:lnTo>
                <a:lnTo>
                  <a:pt x="36380" y="102385"/>
                </a:lnTo>
                <a:lnTo>
                  <a:pt x="46289" y="102385"/>
                </a:lnTo>
                <a:lnTo>
                  <a:pt x="59500" y="102385"/>
                </a:lnTo>
                <a:lnTo>
                  <a:pt x="76013" y="99082"/>
                </a:lnTo>
                <a:lnTo>
                  <a:pt x="92527" y="92477"/>
                </a:lnTo>
                <a:lnTo>
                  <a:pt x="115646" y="89174"/>
                </a:lnTo>
                <a:lnTo>
                  <a:pt x="135463" y="85871"/>
                </a:lnTo>
                <a:lnTo>
                  <a:pt x="161885" y="82568"/>
                </a:lnTo>
                <a:lnTo>
                  <a:pt x="191610" y="79266"/>
                </a:lnTo>
                <a:lnTo>
                  <a:pt x="218032" y="72660"/>
                </a:lnTo>
                <a:lnTo>
                  <a:pt x="251059" y="69357"/>
                </a:lnTo>
                <a:lnTo>
                  <a:pt x="284087" y="62752"/>
                </a:lnTo>
                <a:lnTo>
                  <a:pt x="320417" y="52844"/>
                </a:lnTo>
                <a:lnTo>
                  <a:pt x="356747" y="46238"/>
                </a:lnTo>
                <a:lnTo>
                  <a:pt x="386472" y="42936"/>
                </a:lnTo>
                <a:lnTo>
                  <a:pt x="419500" y="36330"/>
                </a:lnTo>
                <a:lnTo>
                  <a:pt x="452527" y="33027"/>
                </a:lnTo>
                <a:lnTo>
                  <a:pt x="482252" y="29725"/>
                </a:lnTo>
                <a:lnTo>
                  <a:pt x="505371" y="26422"/>
                </a:lnTo>
                <a:lnTo>
                  <a:pt x="531793" y="23119"/>
                </a:lnTo>
                <a:lnTo>
                  <a:pt x="558215" y="19816"/>
                </a:lnTo>
                <a:lnTo>
                  <a:pt x="578032" y="16514"/>
                </a:lnTo>
                <a:lnTo>
                  <a:pt x="597848" y="9908"/>
                </a:lnTo>
                <a:lnTo>
                  <a:pt x="614362" y="9908"/>
                </a:lnTo>
                <a:lnTo>
                  <a:pt x="627573" y="6605"/>
                </a:lnTo>
                <a:lnTo>
                  <a:pt x="644087" y="3303"/>
                </a:lnTo>
                <a:lnTo>
                  <a:pt x="653995" y="3303"/>
                </a:lnTo>
                <a:lnTo>
                  <a:pt x="663903" y="0"/>
                </a:ln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2142955" y="1973002"/>
            <a:ext cx="162851" cy="346787"/>
          </a:xfrm>
          <a:custGeom>
            <a:avLst/>
            <a:gdLst>
              <a:gd name="connsiteX0" fmla="*/ 29725 w 162851"/>
              <a:gd name="connsiteY0" fmla="*/ 0 h 346787"/>
              <a:gd name="connsiteX1" fmla="*/ 33028 w 162851"/>
              <a:gd name="connsiteY1" fmla="*/ 0 h 346787"/>
              <a:gd name="connsiteX2" fmla="*/ 39633 w 162851"/>
              <a:gd name="connsiteY2" fmla="*/ 0 h 346787"/>
              <a:gd name="connsiteX3" fmla="*/ 49541 w 162851"/>
              <a:gd name="connsiteY3" fmla="*/ 0 h 346787"/>
              <a:gd name="connsiteX4" fmla="*/ 59450 w 162851"/>
              <a:gd name="connsiteY4" fmla="*/ 0 h 346787"/>
              <a:gd name="connsiteX5" fmla="*/ 69358 w 162851"/>
              <a:gd name="connsiteY5" fmla="*/ 3303 h 346787"/>
              <a:gd name="connsiteX6" fmla="*/ 95780 w 162851"/>
              <a:gd name="connsiteY6" fmla="*/ 13211 h 346787"/>
              <a:gd name="connsiteX7" fmla="*/ 112294 w 162851"/>
              <a:gd name="connsiteY7" fmla="*/ 19816 h 346787"/>
              <a:gd name="connsiteX8" fmla="*/ 125505 w 162851"/>
              <a:gd name="connsiteY8" fmla="*/ 33027 h 346787"/>
              <a:gd name="connsiteX9" fmla="*/ 142018 w 162851"/>
              <a:gd name="connsiteY9" fmla="*/ 52844 h 346787"/>
              <a:gd name="connsiteX10" fmla="*/ 148624 w 162851"/>
              <a:gd name="connsiteY10" fmla="*/ 59449 h 346787"/>
              <a:gd name="connsiteX11" fmla="*/ 151927 w 162851"/>
              <a:gd name="connsiteY11" fmla="*/ 66055 h 346787"/>
              <a:gd name="connsiteX12" fmla="*/ 155229 w 162851"/>
              <a:gd name="connsiteY12" fmla="*/ 72660 h 346787"/>
              <a:gd name="connsiteX13" fmla="*/ 158532 w 162851"/>
              <a:gd name="connsiteY13" fmla="*/ 79266 h 346787"/>
              <a:gd name="connsiteX14" fmla="*/ 158532 w 162851"/>
              <a:gd name="connsiteY14" fmla="*/ 89174 h 346787"/>
              <a:gd name="connsiteX15" fmla="*/ 158532 w 162851"/>
              <a:gd name="connsiteY15" fmla="*/ 95779 h 346787"/>
              <a:gd name="connsiteX16" fmla="*/ 158532 w 162851"/>
              <a:gd name="connsiteY16" fmla="*/ 102385 h 346787"/>
              <a:gd name="connsiteX17" fmla="*/ 155229 w 162851"/>
              <a:gd name="connsiteY17" fmla="*/ 112293 h 346787"/>
              <a:gd name="connsiteX18" fmla="*/ 151927 w 162851"/>
              <a:gd name="connsiteY18" fmla="*/ 128807 h 346787"/>
              <a:gd name="connsiteX19" fmla="*/ 151927 w 162851"/>
              <a:gd name="connsiteY19" fmla="*/ 142018 h 346787"/>
              <a:gd name="connsiteX20" fmla="*/ 148624 w 162851"/>
              <a:gd name="connsiteY20" fmla="*/ 158531 h 346787"/>
              <a:gd name="connsiteX21" fmla="*/ 148624 w 162851"/>
              <a:gd name="connsiteY21" fmla="*/ 175045 h 346787"/>
              <a:gd name="connsiteX22" fmla="*/ 148624 w 162851"/>
              <a:gd name="connsiteY22" fmla="*/ 181650 h 346787"/>
              <a:gd name="connsiteX23" fmla="*/ 148624 w 162851"/>
              <a:gd name="connsiteY23" fmla="*/ 188256 h 346787"/>
              <a:gd name="connsiteX24" fmla="*/ 148624 w 162851"/>
              <a:gd name="connsiteY24" fmla="*/ 194861 h 346787"/>
              <a:gd name="connsiteX25" fmla="*/ 151927 w 162851"/>
              <a:gd name="connsiteY25" fmla="*/ 198164 h 346787"/>
              <a:gd name="connsiteX26" fmla="*/ 151927 w 162851"/>
              <a:gd name="connsiteY26" fmla="*/ 204770 h 346787"/>
              <a:gd name="connsiteX27" fmla="*/ 155229 w 162851"/>
              <a:gd name="connsiteY27" fmla="*/ 214678 h 346787"/>
              <a:gd name="connsiteX28" fmla="*/ 158532 w 162851"/>
              <a:gd name="connsiteY28" fmla="*/ 214678 h 346787"/>
              <a:gd name="connsiteX29" fmla="*/ 161835 w 162851"/>
              <a:gd name="connsiteY29" fmla="*/ 214678 h 346787"/>
              <a:gd name="connsiteX30" fmla="*/ 162851 w 162851"/>
              <a:gd name="connsiteY30" fmla="*/ 214678 h 346787"/>
              <a:gd name="connsiteX31" fmla="*/ 145271 w 162851"/>
              <a:gd name="connsiteY31" fmla="*/ 303877 h 346787"/>
              <a:gd name="connsiteX32" fmla="*/ 138716 w 162851"/>
              <a:gd name="connsiteY32" fmla="*/ 307154 h 346787"/>
              <a:gd name="connsiteX33" fmla="*/ 128807 w 162851"/>
              <a:gd name="connsiteY33" fmla="*/ 310457 h 346787"/>
              <a:gd name="connsiteX34" fmla="*/ 125505 w 162851"/>
              <a:gd name="connsiteY34" fmla="*/ 313760 h 346787"/>
              <a:gd name="connsiteX35" fmla="*/ 108991 w 162851"/>
              <a:gd name="connsiteY35" fmla="*/ 323668 h 346787"/>
              <a:gd name="connsiteX36" fmla="*/ 89174 w 162851"/>
              <a:gd name="connsiteY36" fmla="*/ 333576 h 346787"/>
              <a:gd name="connsiteX37" fmla="*/ 82569 w 162851"/>
              <a:gd name="connsiteY37" fmla="*/ 336879 h 346787"/>
              <a:gd name="connsiteX38" fmla="*/ 79266 w 162851"/>
              <a:gd name="connsiteY38" fmla="*/ 340182 h 346787"/>
              <a:gd name="connsiteX39" fmla="*/ 72661 w 162851"/>
              <a:gd name="connsiteY39" fmla="*/ 343484 h 346787"/>
              <a:gd name="connsiteX40" fmla="*/ 69358 w 162851"/>
              <a:gd name="connsiteY40" fmla="*/ 346787 h 346787"/>
              <a:gd name="connsiteX41" fmla="*/ 66055 w 162851"/>
              <a:gd name="connsiteY41" fmla="*/ 346787 h 346787"/>
              <a:gd name="connsiteX42" fmla="*/ 59450 w 162851"/>
              <a:gd name="connsiteY42" fmla="*/ 346787 h 346787"/>
              <a:gd name="connsiteX43" fmla="*/ 49541 w 162851"/>
              <a:gd name="connsiteY43" fmla="*/ 346787 h 346787"/>
              <a:gd name="connsiteX44" fmla="*/ 46239 w 162851"/>
              <a:gd name="connsiteY44" fmla="*/ 346787 h 346787"/>
              <a:gd name="connsiteX45" fmla="*/ 39633 w 162851"/>
              <a:gd name="connsiteY45" fmla="*/ 343484 h 346787"/>
              <a:gd name="connsiteX46" fmla="*/ 33028 w 162851"/>
              <a:gd name="connsiteY46" fmla="*/ 336879 h 346787"/>
              <a:gd name="connsiteX47" fmla="*/ 29725 w 162851"/>
              <a:gd name="connsiteY47" fmla="*/ 330273 h 346787"/>
              <a:gd name="connsiteX48" fmla="*/ 23119 w 162851"/>
              <a:gd name="connsiteY48" fmla="*/ 320365 h 346787"/>
              <a:gd name="connsiteX49" fmla="*/ 9908 w 162851"/>
              <a:gd name="connsiteY49" fmla="*/ 307154 h 346787"/>
              <a:gd name="connsiteX50" fmla="*/ 3303 w 162851"/>
              <a:gd name="connsiteY50" fmla="*/ 293943 h 346787"/>
              <a:gd name="connsiteX51" fmla="*/ 0 w 162851"/>
              <a:gd name="connsiteY51" fmla="*/ 280732 h 346787"/>
              <a:gd name="connsiteX52" fmla="*/ 0 w 162851"/>
              <a:gd name="connsiteY52" fmla="*/ 274127 h 346787"/>
              <a:gd name="connsiteX53" fmla="*/ 0 w 162851"/>
              <a:gd name="connsiteY53" fmla="*/ 270824 h 346787"/>
              <a:gd name="connsiteX54" fmla="*/ 0 w 162851"/>
              <a:gd name="connsiteY54" fmla="*/ 267522 h 346787"/>
              <a:gd name="connsiteX55" fmla="*/ 3303 w 162851"/>
              <a:gd name="connsiteY55" fmla="*/ 264219 h 346787"/>
              <a:gd name="connsiteX56" fmla="*/ 6606 w 162851"/>
              <a:gd name="connsiteY56" fmla="*/ 260916 h 346787"/>
              <a:gd name="connsiteX57" fmla="*/ 9908 w 162851"/>
              <a:gd name="connsiteY57" fmla="*/ 254311 h 346787"/>
              <a:gd name="connsiteX58" fmla="*/ 16514 w 162851"/>
              <a:gd name="connsiteY58" fmla="*/ 251008 h 346787"/>
              <a:gd name="connsiteX59" fmla="*/ 23119 w 162851"/>
              <a:gd name="connsiteY59" fmla="*/ 241100 h 346787"/>
              <a:gd name="connsiteX60" fmla="*/ 29725 w 162851"/>
              <a:gd name="connsiteY60" fmla="*/ 234494 h 346787"/>
              <a:gd name="connsiteX61" fmla="*/ 39633 w 162851"/>
              <a:gd name="connsiteY61" fmla="*/ 224586 h 346787"/>
              <a:gd name="connsiteX62" fmla="*/ 42936 w 162851"/>
              <a:gd name="connsiteY62" fmla="*/ 214678 h 346787"/>
              <a:gd name="connsiteX63" fmla="*/ 46239 w 162851"/>
              <a:gd name="connsiteY63" fmla="*/ 204770 h 346787"/>
              <a:gd name="connsiteX64" fmla="*/ 49541 w 162851"/>
              <a:gd name="connsiteY64" fmla="*/ 194861 h 346787"/>
              <a:gd name="connsiteX65" fmla="*/ 49541 w 162851"/>
              <a:gd name="connsiteY65" fmla="*/ 184953 h 346787"/>
              <a:gd name="connsiteX66" fmla="*/ 56147 w 162851"/>
              <a:gd name="connsiteY66" fmla="*/ 175045 h 346787"/>
              <a:gd name="connsiteX67" fmla="*/ 56147 w 162851"/>
              <a:gd name="connsiteY67" fmla="*/ 158531 h 346787"/>
              <a:gd name="connsiteX68" fmla="*/ 59450 w 162851"/>
              <a:gd name="connsiteY68" fmla="*/ 145320 h 346787"/>
              <a:gd name="connsiteX69" fmla="*/ 59450 w 162851"/>
              <a:gd name="connsiteY69" fmla="*/ 132109 h 346787"/>
              <a:gd name="connsiteX70" fmla="*/ 59450 w 162851"/>
              <a:gd name="connsiteY70" fmla="*/ 115596 h 346787"/>
              <a:gd name="connsiteX71" fmla="*/ 56147 w 162851"/>
              <a:gd name="connsiteY71" fmla="*/ 102385 h 346787"/>
              <a:gd name="connsiteX72" fmla="*/ 49541 w 162851"/>
              <a:gd name="connsiteY72" fmla="*/ 92477 h 346787"/>
              <a:gd name="connsiteX73" fmla="*/ 46239 w 162851"/>
              <a:gd name="connsiteY73" fmla="*/ 75963 h 346787"/>
              <a:gd name="connsiteX74" fmla="*/ 42936 w 162851"/>
              <a:gd name="connsiteY74" fmla="*/ 66055 h 346787"/>
              <a:gd name="connsiteX75" fmla="*/ 39633 w 162851"/>
              <a:gd name="connsiteY75" fmla="*/ 59449 h 346787"/>
              <a:gd name="connsiteX76" fmla="*/ 29725 w 162851"/>
              <a:gd name="connsiteY76" fmla="*/ 49541 h 346787"/>
              <a:gd name="connsiteX77" fmla="*/ 23119 w 162851"/>
              <a:gd name="connsiteY77" fmla="*/ 39633 h 346787"/>
              <a:gd name="connsiteX78" fmla="*/ 19817 w 162851"/>
              <a:gd name="connsiteY78" fmla="*/ 33027 h 346787"/>
              <a:gd name="connsiteX79" fmla="*/ 16514 w 162851"/>
              <a:gd name="connsiteY79" fmla="*/ 29725 h 346787"/>
              <a:gd name="connsiteX80" fmla="*/ 9908 w 162851"/>
              <a:gd name="connsiteY80" fmla="*/ 23119 h 346787"/>
              <a:gd name="connsiteX81" fmla="*/ 9908 w 162851"/>
              <a:gd name="connsiteY81" fmla="*/ 19816 h 346787"/>
              <a:gd name="connsiteX82" fmla="*/ 9908 w 162851"/>
              <a:gd name="connsiteY82" fmla="*/ 16514 h 346787"/>
              <a:gd name="connsiteX83" fmla="*/ 16514 w 162851"/>
              <a:gd name="connsiteY83" fmla="*/ 13211 h 346787"/>
              <a:gd name="connsiteX84" fmla="*/ 19817 w 162851"/>
              <a:gd name="connsiteY84" fmla="*/ 9908 h 346787"/>
              <a:gd name="connsiteX85" fmla="*/ 23119 w 162851"/>
              <a:gd name="connsiteY85" fmla="*/ 3303 h 346787"/>
              <a:gd name="connsiteX86" fmla="*/ 29725 w 162851"/>
              <a:gd name="connsiteY86" fmla="*/ 0 h 346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62851" h="346787">
                <a:moveTo>
                  <a:pt x="29725" y="0"/>
                </a:moveTo>
                <a:lnTo>
                  <a:pt x="33028" y="0"/>
                </a:lnTo>
                <a:lnTo>
                  <a:pt x="39633" y="0"/>
                </a:lnTo>
                <a:lnTo>
                  <a:pt x="49541" y="0"/>
                </a:lnTo>
                <a:lnTo>
                  <a:pt x="59450" y="0"/>
                </a:lnTo>
                <a:lnTo>
                  <a:pt x="69358" y="3303"/>
                </a:lnTo>
                <a:lnTo>
                  <a:pt x="95780" y="13211"/>
                </a:lnTo>
                <a:lnTo>
                  <a:pt x="112294" y="19816"/>
                </a:lnTo>
                <a:lnTo>
                  <a:pt x="125505" y="33027"/>
                </a:lnTo>
                <a:lnTo>
                  <a:pt x="142018" y="52844"/>
                </a:lnTo>
                <a:lnTo>
                  <a:pt x="148624" y="59449"/>
                </a:lnTo>
                <a:lnTo>
                  <a:pt x="151927" y="66055"/>
                </a:lnTo>
                <a:lnTo>
                  <a:pt x="155229" y="72660"/>
                </a:lnTo>
                <a:lnTo>
                  <a:pt x="158532" y="79266"/>
                </a:lnTo>
                <a:lnTo>
                  <a:pt x="158532" y="89174"/>
                </a:lnTo>
                <a:lnTo>
                  <a:pt x="158532" y="95779"/>
                </a:lnTo>
                <a:lnTo>
                  <a:pt x="158532" y="102385"/>
                </a:lnTo>
                <a:lnTo>
                  <a:pt x="155229" y="112293"/>
                </a:lnTo>
                <a:lnTo>
                  <a:pt x="151927" y="128807"/>
                </a:lnTo>
                <a:lnTo>
                  <a:pt x="151927" y="142018"/>
                </a:lnTo>
                <a:lnTo>
                  <a:pt x="148624" y="158531"/>
                </a:lnTo>
                <a:lnTo>
                  <a:pt x="148624" y="175045"/>
                </a:lnTo>
                <a:lnTo>
                  <a:pt x="148624" y="181650"/>
                </a:lnTo>
                <a:lnTo>
                  <a:pt x="148624" y="188256"/>
                </a:lnTo>
                <a:lnTo>
                  <a:pt x="148624" y="194861"/>
                </a:lnTo>
                <a:lnTo>
                  <a:pt x="151927" y="198164"/>
                </a:lnTo>
                <a:lnTo>
                  <a:pt x="151927" y="204770"/>
                </a:lnTo>
                <a:lnTo>
                  <a:pt x="155229" y="214678"/>
                </a:lnTo>
                <a:lnTo>
                  <a:pt x="158532" y="214678"/>
                </a:lnTo>
                <a:lnTo>
                  <a:pt x="161835" y="214678"/>
                </a:lnTo>
                <a:lnTo>
                  <a:pt x="162851" y="214678"/>
                </a:lnTo>
                <a:lnTo>
                  <a:pt x="145271" y="303877"/>
                </a:lnTo>
                <a:lnTo>
                  <a:pt x="138716" y="307154"/>
                </a:lnTo>
                <a:lnTo>
                  <a:pt x="128807" y="310457"/>
                </a:lnTo>
                <a:lnTo>
                  <a:pt x="125505" y="313760"/>
                </a:lnTo>
                <a:lnTo>
                  <a:pt x="108991" y="323668"/>
                </a:lnTo>
                <a:lnTo>
                  <a:pt x="89174" y="333576"/>
                </a:lnTo>
                <a:lnTo>
                  <a:pt x="82569" y="336879"/>
                </a:lnTo>
                <a:lnTo>
                  <a:pt x="79266" y="340182"/>
                </a:lnTo>
                <a:lnTo>
                  <a:pt x="72661" y="343484"/>
                </a:lnTo>
                <a:lnTo>
                  <a:pt x="69358" y="346787"/>
                </a:lnTo>
                <a:lnTo>
                  <a:pt x="66055" y="346787"/>
                </a:lnTo>
                <a:lnTo>
                  <a:pt x="59450" y="346787"/>
                </a:lnTo>
                <a:lnTo>
                  <a:pt x="49541" y="346787"/>
                </a:lnTo>
                <a:lnTo>
                  <a:pt x="46239" y="346787"/>
                </a:lnTo>
                <a:lnTo>
                  <a:pt x="39633" y="343484"/>
                </a:lnTo>
                <a:lnTo>
                  <a:pt x="33028" y="336879"/>
                </a:lnTo>
                <a:lnTo>
                  <a:pt x="29725" y="330273"/>
                </a:lnTo>
                <a:lnTo>
                  <a:pt x="23119" y="320365"/>
                </a:lnTo>
                <a:lnTo>
                  <a:pt x="9908" y="307154"/>
                </a:lnTo>
                <a:lnTo>
                  <a:pt x="3303" y="293943"/>
                </a:lnTo>
                <a:lnTo>
                  <a:pt x="0" y="280732"/>
                </a:lnTo>
                <a:lnTo>
                  <a:pt x="0" y="274127"/>
                </a:lnTo>
                <a:lnTo>
                  <a:pt x="0" y="270824"/>
                </a:lnTo>
                <a:lnTo>
                  <a:pt x="0" y="267522"/>
                </a:lnTo>
                <a:lnTo>
                  <a:pt x="3303" y="264219"/>
                </a:lnTo>
                <a:lnTo>
                  <a:pt x="6606" y="260916"/>
                </a:lnTo>
                <a:lnTo>
                  <a:pt x="9908" y="254311"/>
                </a:lnTo>
                <a:lnTo>
                  <a:pt x="16514" y="251008"/>
                </a:lnTo>
                <a:lnTo>
                  <a:pt x="23119" y="241100"/>
                </a:lnTo>
                <a:lnTo>
                  <a:pt x="29725" y="234494"/>
                </a:lnTo>
                <a:lnTo>
                  <a:pt x="39633" y="224586"/>
                </a:lnTo>
                <a:lnTo>
                  <a:pt x="42936" y="214678"/>
                </a:lnTo>
                <a:lnTo>
                  <a:pt x="46239" y="204770"/>
                </a:lnTo>
                <a:lnTo>
                  <a:pt x="49541" y="194861"/>
                </a:lnTo>
                <a:lnTo>
                  <a:pt x="49541" y="184953"/>
                </a:lnTo>
                <a:lnTo>
                  <a:pt x="56147" y="175045"/>
                </a:lnTo>
                <a:lnTo>
                  <a:pt x="56147" y="158531"/>
                </a:lnTo>
                <a:lnTo>
                  <a:pt x="59450" y="145320"/>
                </a:lnTo>
                <a:lnTo>
                  <a:pt x="59450" y="132109"/>
                </a:lnTo>
                <a:lnTo>
                  <a:pt x="59450" y="115596"/>
                </a:lnTo>
                <a:lnTo>
                  <a:pt x="56147" y="102385"/>
                </a:lnTo>
                <a:lnTo>
                  <a:pt x="49541" y="92477"/>
                </a:lnTo>
                <a:lnTo>
                  <a:pt x="46239" y="75963"/>
                </a:lnTo>
                <a:lnTo>
                  <a:pt x="42936" y="66055"/>
                </a:lnTo>
                <a:lnTo>
                  <a:pt x="39633" y="59449"/>
                </a:lnTo>
                <a:lnTo>
                  <a:pt x="29725" y="49541"/>
                </a:lnTo>
                <a:lnTo>
                  <a:pt x="23119" y="39633"/>
                </a:lnTo>
                <a:lnTo>
                  <a:pt x="19817" y="33027"/>
                </a:lnTo>
                <a:lnTo>
                  <a:pt x="16514" y="29725"/>
                </a:lnTo>
                <a:lnTo>
                  <a:pt x="9908" y="23119"/>
                </a:lnTo>
                <a:lnTo>
                  <a:pt x="9908" y="19816"/>
                </a:lnTo>
                <a:lnTo>
                  <a:pt x="9908" y="16514"/>
                </a:lnTo>
                <a:lnTo>
                  <a:pt x="16514" y="13211"/>
                </a:lnTo>
                <a:lnTo>
                  <a:pt x="19817" y="9908"/>
                </a:lnTo>
                <a:lnTo>
                  <a:pt x="23119" y="3303"/>
                </a:lnTo>
                <a:lnTo>
                  <a:pt x="29725" y="0"/>
                </a:ln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61"/>
          <p:cNvSpPr/>
          <p:nvPr/>
        </p:nvSpPr>
        <p:spPr bwMode="auto">
          <a:xfrm>
            <a:off x="2411760" y="2390100"/>
            <a:ext cx="673760" cy="181650"/>
          </a:xfrm>
          <a:custGeom>
            <a:avLst/>
            <a:gdLst>
              <a:gd name="T0" fmla="*/ 0 w 204"/>
              <a:gd name="T1" fmla="*/ 47 h 55"/>
              <a:gd name="T2" fmla="*/ 1 w 204"/>
              <a:gd name="T3" fmla="*/ 44 h 55"/>
              <a:gd name="T4" fmla="*/ 4 w 204"/>
              <a:gd name="T5" fmla="*/ 40 h 55"/>
              <a:gd name="T6" fmla="*/ 11 w 204"/>
              <a:gd name="T7" fmla="*/ 38 h 55"/>
              <a:gd name="T8" fmla="*/ 16 w 204"/>
              <a:gd name="T9" fmla="*/ 37 h 55"/>
              <a:gd name="T10" fmla="*/ 22 w 204"/>
              <a:gd name="T11" fmla="*/ 36 h 55"/>
              <a:gd name="T12" fmla="*/ 27 w 204"/>
              <a:gd name="T13" fmla="*/ 34 h 55"/>
              <a:gd name="T14" fmla="*/ 34 w 204"/>
              <a:gd name="T15" fmla="*/ 33 h 55"/>
              <a:gd name="T16" fmla="*/ 43 w 204"/>
              <a:gd name="T17" fmla="*/ 31 h 55"/>
              <a:gd name="T18" fmla="*/ 52 w 204"/>
              <a:gd name="T19" fmla="*/ 30 h 55"/>
              <a:gd name="T20" fmla="*/ 63 w 204"/>
              <a:gd name="T21" fmla="*/ 26 h 55"/>
              <a:gd name="T22" fmla="*/ 75 w 204"/>
              <a:gd name="T23" fmla="*/ 24 h 55"/>
              <a:gd name="T24" fmla="*/ 88 w 204"/>
              <a:gd name="T25" fmla="*/ 22 h 55"/>
              <a:gd name="T26" fmla="*/ 106 w 204"/>
              <a:gd name="T27" fmla="*/ 18 h 55"/>
              <a:gd name="T28" fmla="*/ 126 w 204"/>
              <a:gd name="T29" fmla="*/ 13 h 55"/>
              <a:gd name="T30" fmla="*/ 143 w 204"/>
              <a:gd name="T31" fmla="*/ 8 h 55"/>
              <a:gd name="T32" fmla="*/ 156 w 204"/>
              <a:gd name="T33" fmla="*/ 4 h 55"/>
              <a:gd name="T34" fmla="*/ 165 w 204"/>
              <a:gd name="T35" fmla="*/ 1 h 55"/>
              <a:gd name="T36" fmla="*/ 173 w 204"/>
              <a:gd name="T37" fmla="*/ 0 h 55"/>
              <a:gd name="T38" fmla="*/ 182 w 204"/>
              <a:gd name="T39" fmla="*/ 1 h 55"/>
              <a:gd name="T40" fmla="*/ 189 w 204"/>
              <a:gd name="T41" fmla="*/ 4 h 55"/>
              <a:gd name="T42" fmla="*/ 195 w 204"/>
              <a:gd name="T43" fmla="*/ 8 h 55"/>
              <a:gd name="T44" fmla="*/ 199 w 204"/>
              <a:gd name="T45" fmla="*/ 11 h 55"/>
              <a:gd name="T46" fmla="*/ 203 w 204"/>
              <a:gd name="T47" fmla="*/ 14 h 55"/>
              <a:gd name="T48" fmla="*/ 204 w 204"/>
              <a:gd name="T49" fmla="*/ 19 h 55"/>
              <a:gd name="T50" fmla="*/ 202 w 204"/>
              <a:gd name="T51" fmla="*/ 20 h 55"/>
              <a:gd name="T52" fmla="*/ 198 w 204"/>
              <a:gd name="T53" fmla="*/ 22 h 55"/>
              <a:gd name="T54" fmla="*/ 192 w 204"/>
              <a:gd name="T55" fmla="*/ 24 h 55"/>
              <a:gd name="T56" fmla="*/ 182 w 204"/>
              <a:gd name="T57" fmla="*/ 27 h 55"/>
              <a:gd name="T58" fmla="*/ 170 w 204"/>
              <a:gd name="T59" fmla="*/ 30 h 55"/>
              <a:gd name="T60" fmla="*/ 156 w 204"/>
              <a:gd name="T61" fmla="*/ 33 h 55"/>
              <a:gd name="T62" fmla="*/ 139 w 204"/>
              <a:gd name="T63" fmla="*/ 36 h 55"/>
              <a:gd name="T64" fmla="*/ 120 w 204"/>
              <a:gd name="T65" fmla="*/ 39 h 55"/>
              <a:gd name="T66" fmla="*/ 100 w 204"/>
              <a:gd name="T67" fmla="*/ 44 h 55"/>
              <a:gd name="T68" fmla="*/ 83 w 204"/>
              <a:gd name="T69" fmla="*/ 47 h 55"/>
              <a:gd name="T70" fmla="*/ 68 w 204"/>
              <a:gd name="T71" fmla="*/ 50 h 55"/>
              <a:gd name="T72" fmla="*/ 53 w 204"/>
              <a:gd name="T73" fmla="*/ 52 h 55"/>
              <a:gd name="T74" fmla="*/ 43 w 204"/>
              <a:gd name="T75" fmla="*/ 54 h 55"/>
              <a:gd name="T76" fmla="*/ 34 w 204"/>
              <a:gd name="T77" fmla="*/ 55 h 55"/>
              <a:gd name="T78" fmla="*/ 26 w 204"/>
              <a:gd name="T79" fmla="*/ 55 h 55"/>
              <a:gd name="T80" fmla="*/ 22 w 204"/>
              <a:gd name="T81" fmla="*/ 54 h 55"/>
              <a:gd name="T82" fmla="*/ 14 w 204"/>
              <a:gd name="T83" fmla="*/ 54 h 55"/>
              <a:gd name="T84" fmla="*/ 8 w 204"/>
              <a:gd name="T85" fmla="*/ 52 h 55"/>
              <a:gd name="T86" fmla="*/ 3 w 204"/>
              <a:gd name="T87" fmla="*/ 50 h 55"/>
              <a:gd name="T88" fmla="*/ 0 w 204"/>
              <a:gd name="T8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4" h="55">
                <a:moveTo>
                  <a:pt x="0" y="49"/>
                </a:moveTo>
                <a:lnTo>
                  <a:pt x="0" y="47"/>
                </a:lnTo>
                <a:lnTo>
                  <a:pt x="0" y="46"/>
                </a:lnTo>
                <a:lnTo>
                  <a:pt x="1" y="44"/>
                </a:lnTo>
                <a:lnTo>
                  <a:pt x="2" y="43"/>
                </a:lnTo>
                <a:lnTo>
                  <a:pt x="4" y="40"/>
                </a:lnTo>
                <a:lnTo>
                  <a:pt x="8" y="39"/>
                </a:lnTo>
                <a:lnTo>
                  <a:pt x="11" y="38"/>
                </a:lnTo>
                <a:lnTo>
                  <a:pt x="15" y="37"/>
                </a:lnTo>
                <a:lnTo>
                  <a:pt x="16" y="37"/>
                </a:lnTo>
                <a:lnTo>
                  <a:pt x="19" y="36"/>
                </a:lnTo>
                <a:lnTo>
                  <a:pt x="22" y="36"/>
                </a:lnTo>
                <a:lnTo>
                  <a:pt x="24" y="35"/>
                </a:lnTo>
                <a:lnTo>
                  <a:pt x="27" y="34"/>
                </a:lnTo>
                <a:lnTo>
                  <a:pt x="31" y="34"/>
                </a:lnTo>
                <a:lnTo>
                  <a:pt x="34" y="33"/>
                </a:lnTo>
                <a:lnTo>
                  <a:pt x="38" y="32"/>
                </a:lnTo>
                <a:lnTo>
                  <a:pt x="43" y="31"/>
                </a:lnTo>
                <a:lnTo>
                  <a:pt x="47" y="30"/>
                </a:lnTo>
                <a:lnTo>
                  <a:pt x="52" y="30"/>
                </a:lnTo>
                <a:lnTo>
                  <a:pt x="58" y="28"/>
                </a:lnTo>
                <a:lnTo>
                  <a:pt x="63" y="26"/>
                </a:lnTo>
                <a:lnTo>
                  <a:pt x="69" y="25"/>
                </a:lnTo>
                <a:lnTo>
                  <a:pt x="75" y="24"/>
                </a:lnTo>
                <a:lnTo>
                  <a:pt x="82" y="23"/>
                </a:lnTo>
                <a:lnTo>
                  <a:pt x="88" y="22"/>
                </a:lnTo>
                <a:lnTo>
                  <a:pt x="95" y="21"/>
                </a:lnTo>
                <a:lnTo>
                  <a:pt x="106" y="18"/>
                </a:lnTo>
                <a:lnTo>
                  <a:pt x="117" y="15"/>
                </a:lnTo>
                <a:lnTo>
                  <a:pt x="126" y="13"/>
                </a:lnTo>
                <a:lnTo>
                  <a:pt x="135" y="10"/>
                </a:lnTo>
                <a:lnTo>
                  <a:pt x="143" y="8"/>
                </a:lnTo>
                <a:lnTo>
                  <a:pt x="149" y="6"/>
                </a:lnTo>
                <a:lnTo>
                  <a:pt x="156" y="4"/>
                </a:lnTo>
                <a:lnTo>
                  <a:pt x="160" y="2"/>
                </a:lnTo>
                <a:lnTo>
                  <a:pt x="165" y="1"/>
                </a:lnTo>
                <a:lnTo>
                  <a:pt x="169" y="1"/>
                </a:lnTo>
                <a:lnTo>
                  <a:pt x="173" y="0"/>
                </a:lnTo>
                <a:lnTo>
                  <a:pt x="178" y="1"/>
                </a:lnTo>
                <a:lnTo>
                  <a:pt x="182" y="1"/>
                </a:lnTo>
                <a:lnTo>
                  <a:pt x="185" y="2"/>
                </a:lnTo>
                <a:lnTo>
                  <a:pt x="189" y="4"/>
                </a:lnTo>
                <a:lnTo>
                  <a:pt x="192" y="6"/>
                </a:lnTo>
                <a:lnTo>
                  <a:pt x="195" y="8"/>
                </a:lnTo>
                <a:lnTo>
                  <a:pt x="197" y="10"/>
                </a:lnTo>
                <a:lnTo>
                  <a:pt x="199" y="11"/>
                </a:lnTo>
                <a:lnTo>
                  <a:pt x="202" y="13"/>
                </a:lnTo>
                <a:lnTo>
                  <a:pt x="203" y="14"/>
                </a:lnTo>
                <a:lnTo>
                  <a:pt x="203" y="16"/>
                </a:lnTo>
                <a:lnTo>
                  <a:pt x="204" y="19"/>
                </a:lnTo>
                <a:lnTo>
                  <a:pt x="203" y="19"/>
                </a:lnTo>
                <a:lnTo>
                  <a:pt x="202" y="20"/>
                </a:lnTo>
                <a:lnTo>
                  <a:pt x="201" y="21"/>
                </a:lnTo>
                <a:lnTo>
                  <a:pt x="198" y="22"/>
                </a:lnTo>
                <a:lnTo>
                  <a:pt x="195" y="23"/>
                </a:lnTo>
                <a:lnTo>
                  <a:pt x="192" y="24"/>
                </a:lnTo>
                <a:lnTo>
                  <a:pt x="187" y="26"/>
                </a:lnTo>
                <a:lnTo>
                  <a:pt x="182" y="27"/>
                </a:lnTo>
                <a:lnTo>
                  <a:pt x="177" y="28"/>
                </a:lnTo>
                <a:lnTo>
                  <a:pt x="170" y="30"/>
                </a:lnTo>
                <a:lnTo>
                  <a:pt x="163" y="32"/>
                </a:lnTo>
                <a:lnTo>
                  <a:pt x="156" y="33"/>
                </a:lnTo>
                <a:lnTo>
                  <a:pt x="148" y="34"/>
                </a:lnTo>
                <a:lnTo>
                  <a:pt x="139" y="36"/>
                </a:lnTo>
                <a:lnTo>
                  <a:pt x="130" y="38"/>
                </a:lnTo>
                <a:lnTo>
                  <a:pt x="120" y="39"/>
                </a:lnTo>
                <a:lnTo>
                  <a:pt x="110" y="42"/>
                </a:lnTo>
                <a:lnTo>
                  <a:pt x="100" y="44"/>
                </a:lnTo>
                <a:lnTo>
                  <a:pt x="92" y="46"/>
                </a:lnTo>
                <a:lnTo>
                  <a:pt x="83" y="47"/>
                </a:lnTo>
                <a:lnTo>
                  <a:pt x="75" y="48"/>
                </a:lnTo>
                <a:lnTo>
                  <a:pt x="68" y="50"/>
                </a:lnTo>
                <a:lnTo>
                  <a:pt x="60" y="51"/>
                </a:lnTo>
                <a:lnTo>
                  <a:pt x="53" y="52"/>
                </a:lnTo>
                <a:lnTo>
                  <a:pt x="48" y="52"/>
                </a:lnTo>
                <a:lnTo>
                  <a:pt x="43" y="54"/>
                </a:lnTo>
                <a:lnTo>
                  <a:pt x="38" y="54"/>
                </a:lnTo>
                <a:lnTo>
                  <a:pt x="34" y="55"/>
                </a:lnTo>
                <a:lnTo>
                  <a:pt x="29" y="55"/>
                </a:lnTo>
                <a:lnTo>
                  <a:pt x="26" y="55"/>
                </a:lnTo>
                <a:lnTo>
                  <a:pt x="24" y="54"/>
                </a:lnTo>
                <a:lnTo>
                  <a:pt x="22" y="54"/>
                </a:lnTo>
                <a:lnTo>
                  <a:pt x="17" y="54"/>
                </a:lnTo>
                <a:lnTo>
                  <a:pt x="14" y="54"/>
                </a:lnTo>
                <a:lnTo>
                  <a:pt x="11" y="52"/>
                </a:lnTo>
                <a:lnTo>
                  <a:pt x="8" y="52"/>
                </a:lnTo>
                <a:lnTo>
                  <a:pt x="5" y="51"/>
                </a:lnTo>
                <a:lnTo>
                  <a:pt x="3" y="50"/>
                </a:lnTo>
                <a:lnTo>
                  <a:pt x="1" y="50"/>
                </a:lnTo>
                <a:lnTo>
                  <a:pt x="0" y="49"/>
                </a:lnTo>
                <a:lnTo>
                  <a:pt x="0" y="49"/>
                </a:lnTo>
              </a:path>
            </a:pathLst>
          </a:custGeom>
          <a:solidFill>
            <a:srgbClr val="221DD3"/>
          </a:solidFill>
          <a:ln w="11113">
            <a:solidFill>
              <a:srgbClr val="221DD3"/>
            </a:solidFill>
            <a:prstDash val="solid"/>
            <a:round/>
          </a:ln>
        </p:spPr>
        <p:txBody>
          <a:bodyPr vert="horz" wrap="square" lIns="91440" tIns="45720" rIns="91440" bIns="45720" numCol="1" anchor="t" anchorCtr="0" compatLnSpc="1"/>
          <a:lstStyle/>
          <a:p>
            <a:endParaRPr lang="zh-CN" altLang="en-US"/>
          </a:p>
        </p:txBody>
      </p:sp>
      <p:sp>
        <p:nvSpPr>
          <p:cNvPr id="67" name="Freeform 62"/>
          <p:cNvSpPr/>
          <p:nvPr/>
        </p:nvSpPr>
        <p:spPr bwMode="auto">
          <a:xfrm>
            <a:off x="2446403" y="2663867"/>
            <a:ext cx="558165" cy="125504"/>
          </a:xfrm>
          <a:custGeom>
            <a:avLst/>
            <a:gdLst>
              <a:gd name="T0" fmla="*/ 1 w 169"/>
              <a:gd name="T1" fmla="*/ 29 h 38"/>
              <a:gd name="T2" fmla="*/ 3 w 169"/>
              <a:gd name="T3" fmla="*/ 27 h 38"/>
              <a:gd name="T4" fmla="*/ 8 w 169"/>
              <a:gd name="T5" fmla="*/ 25 h 38"/>
              <a:gd name="T6" fmla="*/ 14 w 169"/>
              <a:gd name="T7" fmla="*/ 23 h 38"/>
              <a:gd name="T8" fmla="*/ 23 w 169"/>
              <a:gd name="T9" fmla="*/ 20 h 38"/>
              <a:gd name="T10" fmla="*/ 34 w 169"/>
              <a:gd name="T11" fmla="*/ 18 h 38"/>
              <a:gd name="T12" fmla="*/ 48 w 169"/>
              <a:gd name="T13" fmla="*/ 15 h 38"/>
              <a:gd name="T14" fmla="*/ 63 w 169"/>
              <a:gd name="T15" fmla="*/ 13 h 38"/>
              <a:gd name="T16" fmla="*/ 81 w 169"/>
              <a:gd name="T17" fmla="*/ 9 h 38"/>
              <a:gd name="T18" fmla="*/ 96 w 169"/>
              <a:gd name="T19" fmla="*/ 7 h 38"/>
              <a:gd name="T20" fmla="*/ 109 w 169"/>
              <a:gd name="T21" fmla="*/ 5 h 38"/>
              <a:gd name="T22" fmla="*/ 120 w 169"/>
              <a:gd name="T23" fmla="*/ 4 h 38"/>
              <a:gd name="T24" fmla="*/ 130 w 169"/>
              <a:gd name="T25" fmla="*/ 2 h 38"/>
              <a:gd name="T26" fmla="*/ 137 w 169"/>
              <a:gd name="T27" fmla="*/ 1 h 38"/>
              <a:gd name="T28" fmla="*/ 144 w 169"/>
              <a:gd name="T29" fmla="*/ 0 h 38"/>
              <a:gd name="T30" fmla="*/ 147 w 169"/>
              <a:gd name="T31" fmla="*/ 0 h 38"/>
              <a:gd name="T32" fmla="*/ 150 w 169"/>
              <a:gd name="T33" fmla="*/ 0 h 38"/>
              <a:gd name="T34" fmla="*/ 158 w 169"/>
              <a:gd name="T35" fmla="*/ 3 h 38"/>
              <a:gd name="T36" fmla="*/ 165 w 169"/>
              <a:gd name="T37" fmla="*/ 5 h 38"/>
              <a:gd name="T38" fmla="*/ 168 w 169"/>
              <a:gd name="T39" fmla="*/ 7 h 38"/>
              <a:gd name="T40" fmla="*/ 169 w 169"/>
              <a:gd name="T41" fmla="*/ 11 h 38"/>
              <a:gd name="T42" fmla="*/ 168 w 169"/>
              <a:gd name="T43" fmla="*/ 13 h 38"/>
              <a:gd name="T44" fmla="*/ 167 w 169"/>
              <a:gd name="T45" fmla="*/ 15 h 38"/>
              <a:gd name="T46" fmla="*/ 162 w 169"/>
              <a:gd name="T47" fmla="*/ 16 h 38"/>
              <a:gd name="T48" fmla="*/ 157 w 169"/>
              <a:gd name="T49" fmla="*/ 18 h 38"/>
              <a:gd name="T50" fmla="*/ 150 w 169"/>
              <a:gd name="T51" fmla="*/ 20 h 38"/>
              <a:gd name="T52" fmla="*/ 142 w 169"/>
              <a:gd name="T53" fmla="*/ 23 h 38"/>
              <a:gd name="T54" fmla="*/ 131 w 169"/>
              <a:gd name="T55" fmla="*/ 24 h 38"/>
              <a:gd name="T56" fmla="*/ 118 w 169"/>
              <a:gd name="T57" fmla="*/ 27 h 38"/>
              <a:gd name="T58" fmla="*/ 104 w 169"/>
              <a:gd name="T59" fmla="*/ 29 h 38"/>
              <a:gd name="T60" fmla="*/ 88 w 169"/>
              <a:gd name="T61" fmla="*/ 31 h 38"/>
              <a:gd name="T62" fmla="*/ 73 w 169"/>
              <a:gd name="T63" fmla="*/ 33 h 38"/>
              <a:gd name="T64" fmla="*/ 60 w 169"/>
              <a:gd name="T65" fmla="*/ 36 h 38"/>
              <a:gd name="T66" fmla="*/ 49 w 169"/>
              <a:gd name="T67" fmla="*/ 37 h 38"/>
              <a:gd name="T68" fmla="*/ 39 w 169"/>
              <a:gd name="T69" fmla="*/ 38 h 38"/>
              <a:gd name="T70" fmla="*/ 31 w 169"/>
              <a:gd name="T71" fmla="*/ 38 h 38"/>
              <a:gd name="T72" fmla="*/ 24 w 169"/>
              <a:gd name="T73" fmla="*/ 38 h 38"/>
              <a:gd name="T74" fmla="*/ 19 w 169"/>
              <a:gd name="T75" fmla="*/ 38 h 38"/>
              <a:gd name="T76" fmla="*/ 14 w 169"/>
              <a:gd name="T77" fmla="*/ 37 h 38"/>
              <a:gd name="T78" fmla="*/ 8 w 169"/>
              <a:gd name="T79" fmla="*/ 36 h 38"/>
              <a:gd name="T80" fmla="*/ 4 w 169"/>
              <a:gd name="T81" fmla="*/ 35 h 38"/>
              <a:gd name="T82" fmla="*/ 1 w 169"/>
              <a:gd name="T83" fmla="*/ 32 h 38"/>
              <a:gd name="T84" fmla="*/ 0 w 169"/>
              <a:gd name="T8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38">
                <a:moveTo>
                  <a:pt x="0" y="30"/>
                </a:moveTo>
                <a:lnTo>
                  <a:pt x="1" y="29"/>
                </a:lnTo>
                <a:lnTo>
                  <a:pt x="1" y="28"/>
                </a:lnTo>
                <a:lnTo>
                  <a:pt x="3" y="27"/>
                </a:lnTo>
                <a:lnTo>
                  <a:pt x="4" y="26"/>
                </a:lnTo>
                <a:lnTo>
                  <a:pt x="8" y="25"/>
                </a:lnTo>
                <a:lnTo>
                  <a:pt x="11" y="24"/>
                </a:lnTo>
                <a:lnTo>
                  <a:pt x="14" y="23"/>
                </a:lnTo>
                <a:lnTo>
                  <a:pt x="19" y="21"/>
                </a:lnTo>
                <a:lnTo>
                  <a:pt x="23" y="20"/>
                </a:lnTo>
                <a:lnTo>
                  <a:pt x="28" y="19"/>
                </a:lnTo>
                <a:lnTo>
                  <a:pt x="34" y="18"/>
                </a:lnTo>
                <a:lnTo>
                  <a:pt x="40" y="17"/>
                </a:lnTo>
                <a:lnTo>
                  <a:pt x="48" y="15"/>
                </a:lnTo>
                <a:lnTo>
                  <a:pt x="56" y="14"/>
                </a:lnTo>
                <a:lnTo>
                  <a:pt x="63" y="13"/>
                </a:lnTo>
                <a:lnTo>
                  <a:pt x="72" y="12"/>
                </a:lnTo>
                <a:lnTo>
                  <a:pt x="81" y="9"/>
                </a:lnTo>
                <a:lnTo>
                  <a:pt x="88" y="8"/>
                </a:lnTo>
                <a:lnTo>
                  <a:pt x="96" y="7"/>
                </a:lnTo>
                <a:lnTo>
                  <a:pt x="102" y="6"/>
                </a:lnTo>
                <a:lnTo>
                  <a:pt x="109" y="5"/>
                </a:lnTo>
                <a:lnTo>
                  <a:pt x="114" y="4"/>
                </a:lnTo>
                <a:lnTo>
                  <a:pt x="120" y="4"/>
                </a:lnTo>
                <a:lnTo>
                  <a:pt x="125" y="3"/>
                </a:lnTo>
                <a:lnTo>
                  <a:pt x="130" y="2"/>
                </a:lnTo>
                <a:lnTo>
                  <a:pt x="134" y="2"/>
                </a:lnTo>
                <a:lnTo>
                  <a:pt x="137" y="1"/>
                </a:lnTo>
                <a:lnTo>
                  <a:pt x="141" y="1"/>
                </a:lnTo>
                <a:lnTo>
                  <a:pt x="144" y="0"/>
                </a:lnTo>
                <a:lnTo>
                  <a:pt x="146" y="0"/>
                </a:lnTo>
                <a:lnTo>
                  <a:pt x="147" y="0"/>
                </a:lnTo>
                <a:lnTo>
                  <a:pt x="148" y="0"/>
                </a:lnTo>
                <a:lnTo>
                  <a:pt x="150" y="0"/>
                </a:lnTo>
                <a:lnTo>
                  <a:pt x="154" y="1"/>
                </a:lnTo>
                <a:lnTo>
                  <a:pt x="158" y="3"/>
                </a:lnTo>
                <a:lnTo>
                  <a:pt x="162" y="4"/>
                </a:lnTo>
                <a:lnTo>
                  <a:pt x="165" y="5"/>
                </a:lnTo>
                <a:lnTo>
                  <a:pt x="167" y="6"/>
                </a:lnTo>
                <a:lnTo>
                  <a:pt x="168" y="7"/>
                </a:lnTo>
                <a:lnTo>
                  <a:pt x="169" y="9"/>
                </a:lnTo>
                <a:lnTo>
                  <a:pt x="169" y="11"/>
                </a:lnTo>
                <a:lnTo>
                  <a:pt x="169" y="12"/>
                </a:lnTo>
                <a:lnTo>
                  <a:pt x="168" y="13"/>
                </a:lnTo>
                <a:lnTo>
                  <a:pt x="168" y="14"/>
                </a:lnTo>
                <a:lnTo>
                  <a:pt x="167" y="15"/>
                </a:lnTo>
                <a:lnTo>
                  <a:pt x="165" y="16"/>
                </a:lnTo>
                <a:lnTo>
                  <a:pt x="162" y="16"/>
                </a:lnTo>
                <a:lnTo>
                  <a:pt x="160" y="17"/>
                </a:lnTo>
                <a:lnTo>
                  <a:pt x="157" y="18"/>
                </a:lnTo>
                <a:lnTo>
                  <a:pt x="154" y="19"/>
                </a:lnTo>
                <a:lnTo>
                  <a:pt x="150" y="20"/>
                </a:lnTo>
                <a:lnTo>
                  <a:pt x="146" y="21"/>
                </a:lnTo>
                <a:lnTo>
                  <a:pt x="142" y="23"/>
                </a:lnTo>
                <a:lnTo>
                  <a:pt x="136" y="23"/>
                </a:lnTo>
                <a:lnTo>
                  <a:pt x="131" y="24"/>
                </a:lnTo>
                <a:lnTo>
                  <a:pt x="124" y="25"/>
                </a:lnTo>
                <a:lnTo>
                  <a:pt x="118" y="27"/>
                </a:lnTo>
                <a:lnTo>
                  <a:pt x="111" y="28"/>
                </a:lnTo>
                <a:lnTo>
                  <a:pt x="104" y="29"/>
                </a:lnTo>
                <a:lnTo>
                  <a:pt x="96" y="30"/>
                </a:lnTo>
                <a:lnTo>
                  <a:pt x="88" y="31"/>
                </a:lnTo>
                <a:lnTo>
                  <a:pt x="81" y="32"/>
                </a:lnTo>
                <a:lnTo>
                  <a:pt x="73" y="33"/>
                </a:lnTo>
                <a:lnTo>
                  <a:pt x="66" y="35"/>
                </a:lnTo>
                <a:lnTo>
                  <a:pt x="60" y="36"/>
                </a:lnTo>
                <a:lnTo>
                  <a:pt x="54" y="36"/>
                </a:lnTo>
                <a:lnTo>
                  <a:pt x="49" y="37"/>
                </a:lnTo>
                <a:lnTo>
                  <a:pt x="44" y="37"/>
                </a:lnTo>
                <a:lnTo>
                  <a:pt x="39" y="38"/>
                </a:lnTo>
                <a:lnTo>
                  <a:pt x="35" y="38"/>
                </a:lnTo>
                <a:lnTo>
                  <a:pt x="31" y="38"/>
                </a:lnTo>
                <a:lnTo>
                  <a:pt x="27" y="38"/>
                </a:lnTo>
                <a:lnTo>
                  <a:pt x="24" y="38"/>
                </a:lnTo>
                <a:lnTo>
                  <a:pt x="22" y="38"/>
                </a:lnTo>
                <a:lnTo>
                  <a:pt x="19" y="38"/>
                </a:lnTo>
                <a:lnTo>
                  <a:pt x="17" y="37"/>
                </a:lnTo>
                <a:lnTo>
                  <a:pt x="14" y="37"/>
                </a:lnTo>
                <a:lnTo>
                  <a:pt x="11" y="37"/>
                </a:lnTo>
                <a:lnTo>
                  <a:pt x="8" y="36"/>
                </a:lnTo>
                <a:lnTo>
                  <a:pt x="5" y="36"/>
                </a:lnTo>
                <a:lnTo>
                  <a:pt x="4" y="35"/>
                </a:lnTo>
                <a:lnTo>
                  <a:pt x="2" y="33"/>
                </a:lnTo>
                <a:lnTo>
                  <a:pt x="1" y="32"/>
                </a:lnTo>
                <a:lnTo>
                  <a:pt x="0" y="30"/>
                </a:lnTo>
                <a:lnTo>
                  <a:pt x="0" y="30"/>
                </a:lnTo>
              </a:path>
            </a:pathLst>
          </a:custGeom>
          <a:solidFill>
            <a:srgbClr val="221DD3"/>
          </a:solidFill>
          <a:ln w="11113">
            <a:solidFill>
              <a:srgbClr val="221DD3"/>
            </a:solidFill>
            <a:prstDash val="solid"/>
            <a:round/>
          </a:ln>
        </p:spPr>
        <p:txBody>
          <a:bodyPr vert="horz" wrap="square" lIns="91440" tIns="45720" rIns="91440" bIns="45720" numCol="1" anchor="t" anchorCtr="0" compatLnSpc="1"/>
          <a:lstStyle/>
          <a:p>
            <a:endParaRPr lang="zh-CN" altLang="en-US"/>
          </a:p>
        </p:txBody>
      </p:sp>
      <p:sp>
        <p:nvSpPr>
          <p:cNvPr id="68" name="Freeform 63"/>
          <p:cNvSpPr/>
          <p:nvPr/>
        </p:nvSpPr>
        <p:spPr bwMode="auto">
          <a:xfrm>
            <a:off x="2446403" y="2898361"/>
            <a:ext cx="571376" cy="132110"/>
          </a:xfrm>
          <a:custGeom>
            <a:avLst/>
            <a:gdLst>
              <a:gd name="T0" fmla="*/ 8 w 173"/>
              <a:gd name="T1" fmla="*/ 33 h 40"/>
              <a:gd name="T2" fmla="*/ 3 w 173"/>
              <a:gd name="T3" fmla="*/ 32 h 40"/>
              <a:gd name="T4" fmla="*/ 1 w 173"/>
              <a:gd name="T5" fmla="*/ 30 h 40"/>
              <a:gd name="T6" fmla="*/ 0 w 173"/>
              <a:gd name="T7" fmla="*/ 28 h 40"/>
              <a:gd name="T8" fmla="*/ 1 w 173"/>
              <a:gd name="T9" fmla="*/ 27 h 40"/>
              <a:gd name="T10" fmla="*/ 3 w 173"/>
              <a:gd name="T11" fmla="*/ 26 h 40"/>
              <a:gd name="T12" fmla="*/ 8 w 173"/>
              <a:gd name="T13" fmla="*/ 25 h 40"/>
              <a:gd name="T14" fmla="*/ 14 w 173"/>
              <a:gd name="T15" fmla="*/ 22 h 40"/>
              <a:gd name="T16" fmla="*/ 23 w 173"/>
              <a:gd name="T17" fmla="*/ 21 h 40"/>
              <a:gd name="T18" fmla="*/ 34 w 173"/>
              <a:gd name="T19" fmla="*/ 19 h 40"/>
              <a:gd name="T20" fmla="*/ 48 w 173"/>
              <a:gd name="T21" fmla="*/ 16 h 40"/>
              <a:gd name="T22" fmla="*/ 63 w 173"/>
              <a:gd name="T23" fmla="*/ 13 h 40"/>
              <a:gd name="T24" fmla="*/ 81 w 173"/>
              <a:gd name="T25" fmla="*/ 9 h 40"/>
              <a:gd name="T26" fmla="*/ 96 w 173"/>
              <a:gd name="T27" fmla="*/ 7 h 40"/>
              <a:gd name="T28" fmla="*/ 109 w 173"/>
              <a:gd name="T29" fmla="*/ 5 h 40"/>
              <a:gd name="T30" fmla="*/ 121 w 173"/>
              <a:gd name="T31" fmla="*/ 3 h 40"/>
              <a:gd name="T32" fmla="*/ 132 w 173"/>
              <a:gd name="T33" fmla="*/ 2 h 40"/>
              <a:gd name="T34" fmla="*/ 141 w 173"/>
              <a:gd name="T35" fmla="*/ 1 h 40"/>
              <a:gd name="T36" fmla="*/ 147 w 173"/>
              <a:gd name="T37" fmla="*/ 0 h 40"/>
              <a:gd name="T38" fmla="*/ 151 w 173"/>
              <a:gd name="T39" fmla="*/ 0 h 40"/>
              <a:gd name="T40" fmla="*/ 158 w 173"/>
              <a:gd name="T41" fmla="*/ 0 h 40"/>
              <a:gd name="T42" fmla="*/ 167 w 173"/>
              <a:gd name="T43" fmla="*/ 3 h 40"/>
              <a:gd name="T44" fmla="*/ 173 w 173"/>
              <a:gd name="T45" fmla="*/ 7 h 40"/>
              <a:gd name="T46" fmla="*/ 173 w 173"/>
              <a:gd name="T47" fmla="*/ 10 h 40"/>
              <a:gd name="T48" fmla="*/ 173 w 173"/>
              <a:gd name="T49" fmla="*/ 13 h 40"/>
              <a:gd name="T50" fmla="*/ 172 w 173"/>
              <a:gd name="T51" fmla="*/ 14 h 40"/>
              <a:gd name="T52" fmla="*/ 169 w 173"/>
              <a:gd name="T53" fmla="*/ 16 h 40"/>
              <a:gd name="T54" fmla="*/ 166 w 173"/>
              <a:gd name="T55" fmla="*/ 17 h 40"/>
              <a:gd name="T56" fmla="*/ 160 w 173"/>
              <a:gd name="T57" fmla="*/ 19 h 40"/>
              <a:gd name="T58" fmla="*/ 155 w 173"/>
              <a:gd name="T59" fmla="*/ 20 h 40"/>
              <a:gd name="T60" fmla="*/ 144 w 173"/>
              <a:gd name="T61" fmla="*/ 22 h 40"/>
              <a:gd name="T62" fmla="*/ 126 w 173"/>
              <a:gd name="T63" fmla="*/ 26 h 40"/>
              <a:gd name="T64" fmla="*/ 107 w 173"/>
              <a:gd name="T65" fmla="*/ 29 h 40"/>
              <a:gd name="T66" fmla="*/ 86 w 173"/>
              <a:gd name="T67" fmla="*/ 31 h 40"/>
              <a:gd name="T68" fmla="*/ 69 w 173"/>
              <a:gd name="T69" fmla="*/ 33 h 40"/>
              <a:gd name="T70" fmla="*/ 59 w 173"/>
              <a:gd name="T71" fmla="*/ 34 h 40"/>
              <a:gd name="T72" fmla="*/ 49 w 173"/>
              <a:gd name="T73" fmla="*/ 35 h 40"/>
              <a:gd name="T74" fmla="*/ 41 w 173"/>
              <a:gd name="T75" fmla="*/ 37 h 40"/>
              <a:gd name="T76" fmla="*/ 36 w 173"/>
              <a:gd name="T77" fmla="*/ 38 h 40"/>
              <a:gd name="T78" fmla="*/ 31 w 173"/>
              <a:gd name="T79" fmla="*/ 39 h 40"/>
              <a:gd name="T80" fmla="*/ 27 w 173"/>
              <a:gd name="T81" fmla="*/ 39 h 40"/>
              <a:gd name="T82" fmla="*/ 25 w 173"/>
              <a:gd name="T83" fmla="*/ 39 h 40"/>
              <a:gd name="T84" fmla="*/ 22 w 173"/>
              <a:gd name="T85" fmla="*/ 39 h 40"/>
              <a:gd name="T86" fmla="*/ 15 w 173"/>
              <a:gd name="T87" fmla="*/ 37 h 40"/>
              <a:gd name="T88" fmla="*/ 10 w 173"/>
              <a:gd name="T89"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 h="40">
                <a:moveTo>
                  <a:pt x="10" y="34"/>
                </a:moveTo>
                <a:lnTo>
                  <a:pt x="8" y="33"/>
                </a:lnTo>
                <a:lnTo>
                  <a:pt x="5" y="32"/>
                </a:lnTo>
                <a:lnTo>
                  <a:pt x="3" y="32"/>
                </a:lnTo>
                <a:lnTo>
                  <a:pt x="2" y="31"/>
                </a:lnTo>
                <a:lnTo>
                  <a:pt x="1" y="30"/>
                </a:lnTo>
                <a:lnTo>
                  <a:pt x="1" y="29"/>
                </a:lnTo>
                <a:lnTo>
                  <a:pt x="0" y="28"/>
                </a:lnTo>
                <a:lnTo>
                  <a:pt x="0" y="28"/>
                </a:lnTo>
                <a:lnTo>
                  <a:pt x="1" y="27"/>
                </a:lnTo>
                <a:lnTo>
                  <a:pt x="1" y="27"/>
                </a:lnTo>
                <a:lnTo>
                  <a:pt x="3" y="26"/>
                </a:lnTo>
                <a:lnTo>
                  <a:pt x="4" y="26"/>
                </a:lnTo>
                <a:lnTo>
                  <a:pt x="8" y="25"/>
                </a:lnTo>
                <a:lnTo>
                  <a:pt x="11" y="23"/>
                </a:lnTo>
                <a:lnTo>
                  <a:pt x="14" y="22"/>
                </a:lnTo>
                <a:lnTo>
                  <a:pt x="19" y="22"/>
                </a:lnTo>
                <a:lnTo>
                  <a:pt x="23" y="21"/>
                </a:lnTo>
                <a:lnTo>
                  <a:pt x="28" y="20"/>
                </a:lnTo>
                <a:lnTo>
                  <a:pt x="34" y="19"/>
                </a:lnTo>
                <a:lnTo>
                  <a:pt x="40" y="17"/>
                </a:lnTo>
                <a:lnTo>
                  <a:pt x="48" y="16"/>
                </a:lnTo>
                <a:lnTo>
                  <a:pt x="56" y="15"/>
                </a:lnTo>
                <a:lnTo>
                  <a:pt x="63" y="13"/>
                </a:lnTo>
                <a:lnTo>
                  <a:pt x="72" y="11"/>
                </a:lnTo>
                <a:lnTo>
                  <a:pt x="81" y="9"/>
                </a:lnTo>
                <a:lnTo>
                  <a:pt x="88" y="8"/>
                </a:lnTo>
                <a:lnTo>
                  <a:pt x="96" y="7"/>
                </a:lnTo>
                <a:lnTo>
                  <a:pt x="102" y="6"/>
                </a:lnTo>
                <a:lnTo>
                  <a:pt x="109" y="5"/>
                </a:lnTo>
                <a:lnTo>
                  <a:pt x="116" y="4"/>
                </a:lnTo>
                <a:lnTo>
                  <a:pt x="121" y="3"/>
                </a:lnTo>
                <a:lnTo>
                  <a:pt x="126" y="3"/>
                </a:lnTo>
                <a:lnTo>
                  <a:pt x="132" y="2"/>
                </a:lnTo>
                <a:lnTo>
                  <a:pt x="136" y="1"/>
                </a:lnTo>
                <a:lnTo>
                  <a:pt x="141" y="1"/>
                </a:lnTo>
                <a:lnTo>
                  <a:pt x="144" y="1"/>
                </a:lnTo>
                <a:lnTo>
                  <a:pt x="147" y="0"/>
                </a:lnTo>
                <a:lnTo>
                  <a:pt x="149" y="0"/>
                </a:lnTo>
                <a:lnTo>
                  <a:pt x="151" y="0"/>
                </a:lnTo>
                <a:lnTo>
                  <a:pt x="154" y="0"/>
                </a:lnTo>
                <a:lnTo>
                  <a:pt x="158" y="0"/>
                </a:lnTo>
                <a:lnTo>
                  <a:pt x="162" y="1"/>
                </a:lnTo>
                <a:lnTo>
                  <a:pt x="167" y="3"/>
                </a:lnTo>
                <a:lnTo>
                  <a:pt x="172" y="6"/>
                </a:lnTo>
                <a:lnTo>
                  <a:pt x="173" y="7"/>
                </a:lnTo>
                <a:lnTo>
                  <a:pt x="173" y="9"/>
                </a:lnTo>
                <a:lnTo>
                  <a:pt x="173" y="10"/>
                </a:lnTo>
                <a:lnTo>
                  <a:pt x="173" y="11"/>
                </a:lnTo>
                <a:lnTo>
                  <a:pt x="173" y="13"/>
                </a:lnTo>
                <a:lnTo>
                  <a:pt x="172" y="14"/>
                </a:lnTo>
                <a:lnTo>
                  <a:pt x="172" y="14"/>
                </a:lnTo>
                <a:lnTo>
                  <a:pt x="170" y="15"/>
                </a:lnTo>
                <a:lnTo>
                  <a:pt x="169" y="16"/>
                </a:lnTo>
                <a:lnTo>
                  <a:pt x="167" y="17"/>
                </a:lnTo>
                <a:lnTo>
                  <a:pt x="166" y="17"/>
                </a:lnTo>
                <a:lnTo>
                  <a:pt x="162" y="18"/>
                </a:lnTo>
                <a:lnTo>
                  <a:pt x="160" y="19"/>
                </a:lnTo>
                <a:lnTo>
                  <a:pt x="157" y="19"/>
                </a:lnTo>
                <a:lnTo>
                  <a:pt x="155" y="20"/>
                </a:lnTo>
                <a:lnTo>
                  <a:pt x="150" y="20"/>
                </a:lnTo>
                <a:lnTo>
                  <a:pt x="144" y="22"/>
                </a:lnTo>
                <a:lnTo>
                  <a:pt x="135" y="23"/>
                </a:lnTo>
                <a:lnTo>
                  <a:pt x="126" y="26"/>
                </a:lnTo>
                <a:lnTo>
                  <a:pt x="117" y="27"/>
                </a:lnTo>
                <a:lnTo>
                  <a:pt x="107" y="29"/>
                </a:lnTo>
                <a:lnTo>
                  <a:pt x="97" y="30"/>
                </a:lnTo>
                <a:lnTo>
                  <a:pt x="86" y="31"/>
                </a:lnTo>
                <a:lnTo>
                  <a:pt x="74" y="32"/>
                </a:lnTo>
                <a:lnTo>
                  <a:pt x="69" y="33"/>
                </a:lnTo>
                <a:lnTo>
                  <a:pt x="63" y="34"/>
                </a:lnTo>
                <a:lnTo>
                  <a:pt x="59" y="34"/>
                </a:lnTo>
                <a:lnTo>
                  <a:pt x="53" y="35"/>
                </a:lnTo>
                <a:lnTo>
                  <a:pt x="49" y="35"/>
                </a:lnTo>
                <a:lnTo>
                  <a:pt x="46" y="37"/>
                </a:lnTo>
                <a:lnTo>
                  <a:pt x="41" y="37"/>
                </a:lnTo>
                <a:lnTo>
                  <a:pt x="38" y="38"/>
                </a:lnTo>
                <a:lnTo>
                  <a:pt x="36" y="38"/>
                </a:lnTo>
                <a:lnTo>
                  <a:pt x="33" y="39"/>
                </a:lnTo>
                <a:lnTo>
                  <a:pt x="31" y="39"/>
                </a:lnTo>
                <a:lnTo>
                  <a:pt x="28" y="39"/>
                </a:lnTo>
                <a:lnTo>
                  <a:pt x="27" y="39"/>
                </a:lnTo>
                <a:lnTo>
                  <a:pt x="26" y="39"/>
                </a:lnTo>
                <a:lnTo>
                  <a:pt x="25" y="39"/>
                </a:lnTo>
                <a:lnTo>
                  <a:pt x="24" y="40"/>
                </a:lnTo>
                <a:lnTo>
                  <a:pt x="22" y="39"/>
                </a:lnTo>
                <a:lnTo>
                  <a:pt x="19" y="38"/>
                </a:lnTo>
                <a:lnTo>
                  <a:pt x="15" y="37"/>
                </a:lnTo>
                <a:lnTo>
                  <a:pt x="10" y="34"/>
                </a:lnTo>
                <a:lnTo>
                  <a:pt x="10" y="34"/>
                </a:lnTo>
              </a:path>
            </a:pathLst>
          </a:custGeom>
          <a:solidFill>
            <a:srgbClr val="221DD3"/>
          </a:solidFill>
          <a:ln w="11113">
            <a:solidFill>
              <a:srgbClr val="221DD3"/>
            </a:solidFill>
            <a:prstDash val="solid"/>
            <a:round/>
          </a:ln>
        </p:spPr>
        <p:txBody>
          <a:bodyPr vert="horz" wrap="square" lIns="91440" tIns="45720" rIns="91440" bIns="45720" numCol="1" anchor="t" anchorCtr="0" compatLnSpc="1"/>
          <a:lstStyle/>
          <a:p>
            <a:endParaRPr lang="zh-CN" altLang="en-US"/>
          </a:p>
        </p:txBody>
      </p:sp>
      <p:sp>
        <p:nvSpPr>
          <p:cNvPr id="69" name="Freeform 64"/>
          <p:cNvSpPr/>
          <p:nvPr/>
        </p:nvSpPr>
        <p:spPr bwMode="auto">
          <a:xfrm>
            <a:off x="2330325" y="3146068"/>
            <a:ext cx="924769" cy="155228"/>
          </a:xfrm>
          <a:custGeom>
            <a:avLst/>
            <a:gdLst>
              <a:gd name="T0" fmla="*/ 4 w 280"/>
              <a:gd name="T1" fmla="*/ 27 h 47"/>
              <a:gd name="T2" fmla="*/ 13 w 280"/>
              <a:gd name="T3" fmla="*/ 26 h 47"/>
              <a:gd name="T4" fmla="*/ 25 w 280"/>
              <a:gd name="T5" fmla="*/ 25 h 47"/>
              <a:gd name="T6" fmla="*/ 38 w 280"/>
              <a:gd name="T7" fmla="*/ 24 h 47"/>
              <a:gd name="T8" fmla="*/ 53 w 280"/>
              <a:gd name="T9" fmla="*/ 21 h 47"/>
              <a:gd name="T10" fmla="*/ 71 w 280"/>
              <a:gd name="T11" fmla="*/ 19 h 47"/>
              <a:gd name="T12" fmla="*/ 90 w 280"/>
              <a:gd name="T13" fmla="*/ 16 h 47"/>
              <a:gd name="T14" fmla="*/ 112 w 280"/>
              <a:gd name="T15" fmla="*/ 13 h 47"/>
              <a:gd name="T16" fmla="*/ 136 w 280"/>
              <a:gd name="T17" fmla="*/ 10 h 47"/>
              <a:gd name="T18" fmla="*/ 157 w 280"/>
              <a:gd name="T19" fmla="*/ 7 h 47"/>
              <a:gd name="T20" fmla="*/ 175 w 280"/>
              <a:gd name="T21" fmla="*/ 5 h 47"/>
              <a:gd name="T22" fmla="*/ 192 w 280"/>
              <a:gd name="T23" fmla="*/ 4 h 47"/>
              <a:gd name="T24" fmla="*/ 206 w 280"/>
              <a:gd name="T25" fmla="*/ 2 h 47"/>
              <a:gd name="T26" fmla="*/ 218 w 280"/>
              <a:gd name="T27" fmla="*/ 1 h 47"/>
              <a:gd name="T28" fmla="*/ 227 w 280"/>
              <a:gd name="T29" fmla="*/ 0 h 47"/>
              <a:gd name="T30" fmla="*/ 234 w 280"/>
              <a:gd name="T31" fmla="*/ 0 h 47"/>
              <a:gd name="T32" fmla="*/ 241 w 280"/>
              <a:gd name="T33" fmla="*/ 0 h 47"/>
              <a:gd name="T34" fmla="*/ 249 w 280"/>
              <a:gd name="T35" fmla="*/ 1 h 47"/>
              <a:gd name="T36" fmla="*/ 258 w 280"/>
              <a:gd name="T37" fmla="*/ 3 h 47"/>
              <a:gd name="T38" fmla="*/ 265 w 280"/>
              <a:gd name="T39" fmla="*/ 6 h 47"/>
              <a:gd name="T40" fmla="*/ 272 w 280"/>
              <a:gd name="T41" fmla="*/ 14 h 47"/>
              <a:gd name="T42" fmla="*/ 277 w 280"/>
              <a:gd name="T43" fmla="*/ 18 h 47"/>
              <a:gd name="T44" fmla="*/ 279 w 280"/>
              <a:gd name="T45" fmla="*/ 21 h 47"/>
              <a:gd name="T46" fmla="*/ 280 w 280"/>
              <a:gd name="T47" fmla="*/ 24 h 47"/>
              <a:gd name="T48" fmla="*/ 279 w 280"/>
              <a:gd name="T49" fmla="*/ 27 h 47"/>
              <a:gd name="T50" fmla="*/ 277 w 280"/>
              <a:gd name="T51" fmla="*/ 30 h 47"/>
              <a:gd name="T52" fmla="*/ 276 w 280"/>
              <a:gd name="T53" fmla="*/ 31 h 47"/>
              <a:gd name="T54" fmla="*/ 273 w 280"/>
              <a:gd name="T55" fmla="*/ 31 h 47"/>
              <a:gd name="T56" fmla="*/ 269 w 280"/>
              <a:gd name="T57" fmla="*/ 32 h 47"/>
              <a:gd name="T58" fmla="*/ 265 w 280"/>
              <a:gd name="T59" fmla="*/ 32 h 47"/>
              <a:gd name="T60" fmla="*/ 259 w 280"/>
              <a:gd name="T61" fmla="*/ 32 h 47"/>
              <a:gd name="T62" fmla="*/ 252 w 280"/>
              <a:gd name="T63" fmla="*/ 32 h 47"/>
              <a:gd name="T64" fmla="*/ 244 w 280"/>
              <a:gd name="T65" fmla="*/ 32 h 47"/>
              <a:gd name="T66" fmla="*/ 234 w 280"/>
              <a:gd name="T67" fmla="*/ 32 h 47"/>
              <a:gd name="T68" fmla="*/ 211 w 280"/>
              <a:gd name="T69" fmla="*/ 33 h 47"/>
              <a:gd name="T70" fmla="*/ 184 w 280"/>
              <a:gd name="T71" fmla="*/ 35 h 47"/>
              <a:gd name="T72" fmla="*/ 154 w 280"/>
              <a:gd name="T73" fmla="*/ 37 h 47"/>
              <a:gd name="T74" fmla="*/ 120 w 280"/>
              <a:gd name="T75" fmla="*/ 40 h 47"/>
              <a:gd name="T76" fmla="*/ 101 w 280"/>
              <a:gd name="T77" fmla="*/ 41 h 47"/>
              <a:gd name="T78" fmla="*/ 67 w 280"/>
              <a:gd name="T79" fmla="*/ 44 h 47"/>
              <a:gd name="T80" fmla="*/ 38 w 280"/>
              <a:gd name="T81" fmla="*/ 45 h 47"/>
              <a:gd name="T82" fmla="*/ 12 w 280"/>
              <a:gd name="T83" fmla="*/ 47 h 47"/>
              <a:gd name="T84" fmla="*/ 0 w 280"/>
              <a:gd name="T8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47">
                <a:moveTo>
                  <a:pt x="0" y="28"/>
                </a:moveTo>
                <a:lnTo>
                  <a:pt x="4" y="27"/>
                </a:lnTo>
                <a:lnTo>
                  <a:pt x="9" y="27"/>
                </a:lnTo>
                <a:lnTo>
                  <a:pt x="13" y="26"/>
                </a:lnTo>
                <a:lnTo>
                  <a:pt x="18" y="26"/>
                </a:lnTo>
                <a:lnTo>
                  <a:pt x="25" y="25"/>
                </a:lnTo>
                <a:lnTo>
                  <a:pt x="30" y="24"/>
                </a:lnTo>
                <a:lnTo>
                  <a:pt x="38" y="24"/>
                </a:lnTo>
                <a:lnTo>
                  <a:pt x="46" y="23"/>
                </a:lnTo>
                <a:lnTo>
                  <a:pt x="53" y="21"/>
                </a:lnTo>
                <a:lnTo>
                  <a:pt x="62" y="20"/>
                </a:lnTo>
                <a:lnTo>
                  <a:pt x="71" y="19"/>
                </a:lnTo>
                <a:lnTo>
                  <a:pt x="80" y="17"/>
                </a:lnTo>
                <a:lnTo>
                  <a:pt x="90" y="16"/>
                </a:lnTo>
                <a:lnTo>
                  <a:pt x="101" y="15"/>
                </a:lnTo>
                <a:lnTo>
                  <a:pt x="112" y="13"/>
                </a:lnTo>
                <a:lnTo>
                  <a:pt x="124" y="12"/>
                </a:lnTo>
                <a:lnTo>
                  <a:pt x="136" y="10"/>
                </a:lnTo>
                <a:lnTo>
                  <a:pt x="146" y="8"/>
                </a:lnTo>
                <a:lnTo>
                  <a:pt x="157" y="7"/>
                </a:lnTo>
                <a:lnTo>
                  <a:pt x="167" y="6"/>
                </a:lnTo>
                <a:lnTo>
                  <a:pt x="175" y="5"/>
                </a:lnTo>
                <a:lnTo>
                  <a:pt x="184" y="4"/>
                </a:lnTo>
                <a:lnTo>
                  <a:pt x="192" y="4"/>
                </a:lnTo>
                <a:lnTo>
                  <a:pt x="199" y="3"/>
                </a:lnTo>
                <a:lnTo>
                  <a:pt x="206" y="2"/>
                </a:lnTo>
                <a:lnTo>
                  <a:pt x="212" y="2"/>
                </a:lnTo>
                <a:lnTo>
                  <a:pt x="218" y="1"/>
                </a:lnTo>
                <a:lnTo>
                  <a:pt x="222" y="1"/>
                </a:lnTo>
                <a:lnTo>
                  <a:pt x="227" y="0"/>
                </a:lnTo>
                <a:lnTo>
                  <a:pt x="231" y="0"/>
                </a:lnTo>
                <a:lnTo>
                  <a:pt x="234" y="0"/>
                </a:lnTo>
                <a:lnTo>
                  <a:pt x="236" y="0"/>
                </a:lnTo>
                <a:lnTo>
                  <a:pt x="241" y="0"/>
                </a:lnTo>
                <a:lnTo>
                  <a:pt x="245" y="0"/>
                </a:lnTo>
                <a:lnTo>
                  <a:pt x="249" y="1"/>
                </a:lnTo>
                <a:lnTo>
                  <a:pt x="254" y="2"/>
                </a:lnTo>
                <a:lnTo>
                  <a:pt x="258" y="3"/>
                </a:lnTo>
                <a:lnTo>
                  <a:pt x="261" y="4"/>
                </a:lnTo>
                <a:lnTo>
                  <a:pt x="265" y="6"/>
                </a:lnTo>
                <a:lnTo>
                  <a:pt x="268" y="10"/>
                </a:lnTo>
                <a:lnTo>
                  <a:pt x="272" y="14"/>
                </a:lnTo>
                <a:lnTo>
                  <a:pt x="274" y="16"/>
                </a:lnTo>
                <a:lnTo>
                  <a:pt x="277" y="18"/>
                </a:lnTo>
                <a:lnTo>
                  <a:pt x="278" y="19"/>
                </a:lnTo>
                <a:lnTo>
                  <a:pt x="279" y="21"/>
                </a:lnTo>
                <a:lnTo>
                  <a:pt x="279" y="23"/>
                </a:lnTo>
                <a:lnTo>
                  <a:pt x="280" y="24"/>
                </a:lnTo>
                <a:lnTo>
                  <a:pt x="280" y="25"/>
                </a:lnTo>
                <a:lnTo>
                  <a:pt x="279" y="27"/>
                </a:lnTo>
                <a:lnTo>
                  <a:pt x="279" y="28"/>
                </a:lnTo>
                <a:lnTo>
                  <a:pt x="277" y="30"/>
                </a:lnTo>
                <a:lnTo>
                  <a:pt x="277" y="30"/>
                </a:lnTo>
                <a:lnTo>
                  <a:pt x="276" y="31"/>
                </a:lnTo>
                <a:lnTo>
                  <a:pt x="274" y="31"/>
                </a:lnTo>
                <a:lnTo>
                  <a:pt x="273" y="31"/>
                </a:lnTo>
                <a:lnTo>
                  <a:pt x="271" y="31"/>
                </a:lnTo>
                <a:lnTo>
                  <a:pt x="269" y="32"/>
                </a:lnTo>
                <a:lnTo>
                  <a:pt x="267" y="32"/>
                </a:lnTo>
                <a:lnTo>
                  <a:pt x="265" y="32"/>
                </a:lnTo>
                <a:lnTo>
                  <a:pt x="261" y="32"/>
                </a:lnTo>
                <a:lnTo>
                  <a:pt x="259" y="32"/>
                </a:lnTo>
                <a:lnTo>
                  <a:pt x="255" y="32"/>
                </a:lnTo>
                <a:lnTo>
                  <a:pt x="252" y="32"/>
                </a:lnTo>
                <a:lnTo>
                  <a:pt x="247" y="32"/>
                </a:lnTo>
                <a:lnTo>
                  <a:pt x="244" y="32"/>
                </a:lnTo>
                <a:lnTo>
                  <a:pt x="239" y="32"/>
                </a:lnTo>
                <a:lnTo>
                  <a:pt x="234" y="32"/>
                </a:lnTo>
                <a:lnTo>
                  <a:pt x="223" y="32"/>
                </a:lnTo>
                <a:lnTo>
                  <a:pt x="211" y="33"/>
                </a:lnTo>
                <a:lnTo>
                  <a:pt x="198" y="33"/>
                </a:lnTo>
                <a:lnTo>
                  <a:pt x="184" y="35"/>
                </a:lnTo>
                <a:lnTo>
                  <a:pt x="169" y="36"/>
                </a:lnTo>
                <a:lnTo>
                  <a:pt x="154" y="37"/>
                </a:lnTo>
                <a:lnTo>
                  <a:pt x="137" y="38"/>
                </a:lnTo>
                <a:lnTo>
                  <a:pt x="120" y="40"/>
                </a:lnTo>
                <a:lnTo>
                  <a:pt x="110" y="40"/>
                </a:lnTo>
                <a:lnTo>
                  <a:pt x="101" y="41"/>
                </a:lnTo>
                <a:lnTo>
                  <a:pt x="84" y="43"/>
                </a:lnTo>
                <a:lnTo>
                  <a:pt x="67" y="44"/>
                </a:lnTo>
                <a:lnTo>
                  <a:pt x="52" y="45"/>
                </a:lnTo>
                <a:lnTo>
                  <a:pt x="38" y="45"/>
                </a:lnTo>
                <a:lnTo>
                  <a:pt x="25" y="47"/>
                </a:lnTo>
                <a:lnTo>
                  <a:pt x="12" y="47"/>
                </a:lnTo>
                <a:lnTo>
                  <a:pt x="0" y="47"/>
                </a:lnTo>
                <a:lnTo>
                  <a:pt x="0" y="28"/>
                </a:lnTo>
                <a:lnTo>
                  <a:pt x="0" y="28"/>
                </a:lnTo>
              </a:path>
            </a:pathLst>
          </a:custGeom>
          <a:solidFill>
            <a:srgbClr val="221DD3"/>
          </a:solidFill>
          <a:ln w="11113">
            <a:solidFill>
              <a:srgbClr val="221DD3"/>
            </a:solidFill>
            <a:prstDash val="solid"/>
            <a:round/>
          </a:ln>
        </p:spPr>
        <p:txBody>
          <a:bodyPr vert="horz" wrap="square" lIns="91440" tIns="45720" rIns="91440" bIns="45720" numCol="1" anchor="t" anchorCtr="0" compatLnSpc="1"/>
          <a:lstStyle/>
          <a:p>
            <a:endParaRPr lang="zh-CN" altLang="en-US"/>
          </a:p>
        </p:txBody>
      </p:sp>
      <p:grpSp>
        <p:nvGrpSpPr>
          <p:cNvPr id="70" name="组合 69"/>
          <p:cNvGrpSpPr/>
          <p:nvPr/>
        </p:nvGrpSpPr>
        <p:grpSpPr>
          <a:xfrm>
            <a:off x="5436096" y="1516158"/>
            <a:ext cx="2318547" cy="2326669"/>
            <a:chOff x="5534807" y="1672548"/>
            <a:chExt cx="2318547" cy="2326669"/>
          </a:xfrm>
        </p:grpSpPr>
        <p:sp>
          <p:nvSpPr>
            <p:cNvPr id="71" name="矩形 70"/>
            <p:cNvSpPr>
              <a:spLocks noChangeAspect="1"/>
            </p:cNvSpPr>
            <p:nvPr>
              <p:custDataLst>
                <p:tags r:id="rId4"/>
              </p:custDataLst>
            </p:nvPr>
          </p:nvSpPr>
          <p:spPr>
            <a:xfrm>
              <a:off x="5534807" y="1672548"/>
              <a:ext cx="2304000" cy="2304000"/>
            </a:xfrm>
            <a:prstGeom prst="rect">
              <a:avLst/>
            </a:prstGeom>
            <a:solidFill>
              <a:srgbClr val="FFFFFF"/>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p:nvPr>
              <p:custDataLst>
                <p:tags r:id="rId5"/>
              </p:custDataLst>
            </p:nvPr>
          </p:nvCxnSpPr>
          <p:spPr>
            <a:xfrm>
              <a:off x="5549354" y="2824548"/>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6"/>
              </p:custDataLst>
            </p:nvPr>
          </p:nvCxnSpPr>
          <p:spPr>
            <a:xfrm rot="5400000">
              <a:off x="5508232" y="2847217"/>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5737542" y="1789895"/>
            <a:ext cx="1715654" cy="1779195"/>
            <a:chOff x="1885950" y="1781175"/>
            <a:chExt cx="857251" cy="889000"/>
          </a:xfrm>
        </p:grpSpPr>
        <p:sp>
          <p:nvSpPr>
            <p:cNvPr id="77" name="Freeform 67"/>
            <p:cNvSpPr/>
            <p:nvPr/>
          </p:nvSpPr>
          <p:spPr bwMode="auto">
            <a:xfrm>
              <a:off x="2416175" y="2192338"/>
              <a:ext cx="74613" cy="477837"/>
            </a:xfrm>
            <a:custGeom>
              <a:avLst/>
              <a:gdLst>
                <a:gd name="T0" fmla="*/ 14 w 47"/>
                <a:gd name="T1" fmla="*/ 301 h 301"/>
                <a:gd name="T2" fmla="*/ 13 w 47"/>
                <a:gd name="T3" fmla="*/ 296 h 301"/>
                <a:gd name="T4" fmla="*/ 12 w 47"/>
                <a:gd name="T5" fmla="*/ 288 h 301"/>
                <a:gd name="T6" fmla="*/ 11 w 47"/>
                <a:gd name="T7" fmla="*/ 282 h 301"/>
                <a:gd name="T8" fmla="*/ 11 w 47"/>
                <a:gd name="T9" fmla="*/ 275 h 301"/>
                <a:gd name="T10" fmla="*/ 10 w 47"/>
                <a:gd name="T11" fmla="*/ 267 h 301"/>
                <a:gd name="T12" fmla="*/ 10 w 47"/>
                <a:gd name="T13" fmla="*/ 257 h 301"/>
                <a:gd name="T14" fmla="*/ 9 w 47"/>
                <a:gd name="T15" fmla="*/ 247 h 301"/>
                <a:gd name="T16" fmla="*/ 9 w 47"/>
                <a:gd name="T17" fmla="*/ 236 h 301"/>
                <a:gd name="T18" fmla="*/ 9 w 47"/>
                <a:gd name="T19" fmla="*/ 223 h 301"/>
                <a:gd name="T20" fmla="*/ 9 w 47"/>
                <a:gd name="T21" fmla="*/ 210 h 301"/>
                <a:gd name="T22" fmla="*/ 9 w 47"/>
                <a:gd name="T23" fmla="*/ 195 h 301"/>
                <a:gd name="T24" fmla="*/ 9 w 47"/>
                <a:gd name="T25" fmla="*/ 179 h 301"/>
                <a:gd name="T26" fmla="*/ 9 w 47"/>
                <a:gd name="T27" fmla="*/ 162 h 301"/>
                <a:gd name="T28" fmla="*/ 8 w 47"/>
                <a:gd name="T29" fmla="*/ 130 h 301"/>
                <a:gd name="T30" fmla="*/ 8 w 47"/>
                <a:gd name="T31" fmla="*/ 101 h 301"/>
                <a:gd name="T32" fmla="*/ 8 w 47"/>
                <a:gd name="T33" fmla="*/ 77 h 301"/>
                <a:gd name="T34" fmla="*/ 7 w 47"/>
                <a:gd name="T35" fmla="*/ 58 h 301"/>
                <a:gd name="T36" fmla="*/ 7 w 47"/>
                <a:gd name="T37" fmla="*/ 41 h 301"/>
                <a:gd name="T38" fmla="*/ 6 w 47"/>
                <a:gd name="T39" fmla="*/ 29 h 301"/>
                <a:gd name="T40" fmla="*/ 5 w 47"/>
                <a:gd name="T41" fmla="*/ 21 h 301"/>
                <a:gd name="T42" fmla="*/ 3 w 47"/>
                <a:gd name="T43" fmla="*/ 16 h 301"/>
                <a:gd name="T44" fmla="*/ 0 w 47"/>
                <a:gd name="T45" fmla="*/ 10 h 301"/>
                <a:gd name="T46" fmla="*/ 0 w 47"/>
                <a:gd name="T47" fmla="*/ 6 h 301"/>
                <a:gd name="T48" fmla="*/ 1 w 47"/>
                <a:gd name="T49" fmla="*/ 4 h 301"/>
                <a:gd name="T50" fmla="*/ 1 w 47"/>
                <a:gd name="T51" fmla="*/ 2 h 301"/>
                <a:gd name="T52" fmla="*/ 3 w 47"/>
                <a:gd name="T53" fmla="*/ 1 h 301"/>
                <a:gd name="T54" fmla="*/ 7 w 47"/>
                <a:gd name="T55" fmla="*/ 0 h 301"/>
                <a:gd name="T56" fmla="*/ 11 w 47"/>
                <a:gd name="T57" fmla="*/ 0 h 301"/>
                <a:gd name="T58" fmla="*/ 20 w 47"/>
                <a:gd name="T59" fmla="*/ 1 h 301"/>
                <a:gd name="T60" fmla="*/ 32 w 47"/>
                <a:gd name="T61" fmla="*/ 4 h 301"/>
                <a:gd name="T62" fmla="*/ 42 w 47"/>
                <a:gd name="T63" fmla="*/ 11 h 301"/>
                <a:gd name="T64" fmla="*/ 47 w 47"/>
                <a:gd name="T65" fmla="*/ 16 h 301"/>
                <a:gd name="T66" fmla="*/ 45 w 47"/>
                <a:gd name="T67" fmla="*/ 23 h 301"/>
                <a:gd name="T68" fmla="*/ 42 w 47"/>
                <a:gd name="T69" fmla="*/ 33 h 301"/>
                <a:gd name="T70" fmla="*/ 40 w 47"/>
                <a:gd name="T71" fmla="*/ 36 h 301"/>
                <a:gd name="T72" fmla="*/ 40 w 47"/>
                <a:gd name="T73" fmla="*/ 42 h 301"/>
                <a:gd name="T74" fmla="*/ 39 w 47"/>
                <a:gd name="T75" fmla="*/ 50 h 301"/>
                <a:gd name="T76" fmla="*/ 38 w 47"/>
                <a:gd name="T77" fmla="*/ 61 h 301"/>
                <a:gd name="T78" fmla="*/ 38 w 47"/>
                <a:gd name="T79" fmla="*/ 73 h 301"/>
                <a:gd name="T80" fmla="*/ 37 w 47"/>
                <a:gd name="T81" fmla="*/ 88 h 301"/>
                <a:gd name="T82" fmla="*/ 37 w 47"/>
                <a:gd name="T83" fmla="*/ 106 h 301"/>
                <a:gd name="T84" fmla="*/ 37 w 47"/>
                <a:gd name="T85" fmla="*/ 124 h 301"/>
                <a:gd name="T86" fmla="*/ 36 w 47"/>
                <a:gd name="T87" fmla="*/ 163 h 301"/>
                <a:gd name="T88" fmla="*/ 36 w 47"/>
                <a:gd name="T89" fmla="*/ 190 h 301"/>
                <a:gd name="T90" fmla="*/ 35 w 47"/>
                <a:gd name="T91" fmla="*/ 206 h 301"/>
                <a:gd name="T92" fmla="*/ 34 w 47"/>
                <a:gd name="T93" fmla="*/ 221 h 301"/>
                <a:gd name="T94" fmla="*/ 34 w 47"/>
                <a:gd name="T95" fmla="*/ 235 h 301"/>
                <a:gd name="T96" fmla="*/ 33 w 47"/>
                <a:gd name="T97" fmla="*/ 248 h 301"/>
                <a:gd name="T98" fmla="*/ 32 w 47"/>
                <a:gd name="T99" fmla="*/ 259 h 301"/>
                <a:gd name="T100" fmla="*/ 30 w 47"/>
                <a:gd name="T101" fmla="*/ 269 h 301"/>
                <a:gd name="T102" fmla="*/ 27 w 47"/>
                <a:gd name="T103" fmla="*/ 278 h 301"/>
                <a:gd name="T104" fmla="*/ 26 w 47"/>
                <a:gd name="T105" fmla="*/ 285 h 301"/>
                <a:gd name="T106" fmla="*/ 24 w 47"/>
                <a:gd name="T107" fmla="*/ 292 h 301"/>
                <a:gd name="T108" fmla="*/ 22 w 47"/>
                <a:gd name="T109" fmla="*/ 296 h 301"/>
                <a:gd name="T110" fmla="*/ 20 w 47"/>
                <a:gd name="T111" fmla="*/ 300 h 301"/>
                <a:gd name="T112" fmla="*/ 17 w 47"/>
                <a:gd name="T113" fmla="*/ 301 h 301"/>
                <a:gd name="T114" fmla="*/ 15 w 47"/>
                <a:gd name="T115" fmla="*/ 30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 h="301">
                  <a:moveTo>
                    <a:pt x="15" y="301"/>
                  </a:moveTo>
                  <a:lnTo>
                    <a:pt x="14" y="301"/>
                  </a:lnTo>
                  <a:lnTo>
                    <a:pt x="14" y="298"/>
                  </a:lnTo>
                  <a:lnTo>
                    <a:pt x="13" y="296"/>
                  </a:lnTo>
                  <a:lnTo>
                    <a:pt x="12" y="292"/>
                  </a:lnTo>
                  <a:lnTo>
                    <a:pt x="12" y="288"/>
                  </a:lnTo>
                  <a:lnTo>
                    <a:pt x="11" y="284"/>
                  </a:lnTo>
                  <a:lnTo>
                    <a:pt x="11" y="282"/>
                  </a:lnTo>
                  <a:lnTo>
                    <a:pt x="11" y="279"/>
                  </a:lnTo>
                  <a:lnTo>
                    <a:pt x="11" y="275"/>
                  </a:lnTo>
                  <a:lnTo>
                    <a:pt x="10" y="271"/>
                  </a:lnTo>
                  <a:lnTo>
                    <a:pt x="10" y="267"/>
                  </a:lnTo>
                  <a:lnTo>
                    <a:pt x="10" y="263"/>
                  </a:lnTo>
                  <a:lnTo>
                    <a:pt x="10" y="257"/>
                  </a:lnTo>
                  <a:lnTo>
                    <a:pt x="10" y="253"/>
                  </a:lnTo>
                  <a:lnTo>
                    <a:pt x="9" y="247"/>
                  </a:lnTo>
                  <a:lnTo>
                    <a:pt x="9" y="242"/>
                  </a:lnTo>
                  <a:lnTo>
                    <a:pt x="9" y="236"/>
                  </a:lnTo>
                  <a:lnTo>
                    <a:pt x="9" y="230"/>
                  </a:lnTo>
                  <a:lnTo>
                    <a:pt x="9" y="223"/>
                  </a:lnTo>
                  <a:lnTo>
                    <a:pt x="9" y="217"/>
                  </a:lnTo>
                  <a:lnTo>
                    <a:pt x="9" y="210"/>
                  </a:lnTo>
                  <a:lnTo>
                    <a:pt x="9" y="203"/>
                  </a:lnTo>
                  <a:lnTo>
                    <a:pt x="9" y="195"/>
                  </a:lnTo>
                  <a:lnTo>
                    <a:pt x="9" y="187"/>
                  </a:lnTo>
                  <a:lnTo>
                    <a:pt x="9" y="179"/>
                  </a:lnTo>
                  <a:lnTo>
                    <a:pt x="9" y="171"/>
                  </a:lnTo>
                  <a:lnTo>
                    <a:pt x="9" y="162"/>
                  </a:lnTo>
                  <a:lnTo>
                    <a:pt x="8" y="145"/>
                  </a:lnTo>
                  <a:lnTo>
                    <a:pt x="8" y="130"/>
                  </a:lnTo>
                  <a:lnTo>
                    <a:pt x="8" y="115"/>
                  </a:lnTo>
                  <a:lnTo>
                    <a:pt x="8" y="101"/>
                  </a:lnTo>
                  <a:lnTo>
                    <a:pt x="8" y="89"/>
                  </a:lnTo>
                  <a:lnTo>
                    <a:pt x="8" y="77"/>
                  </a:lnTo>
                  <a:lnTo>
                    <a:pt x="7" y="66"/>
                  </a:lnTo>
                  <a:lnTo>
                    <a:pt x="7" y="58"/>
                  </a:lnTo>
                  <a:lnTo>
                    <a:pt x="7" y="49"/>
                  </a:lnTo>
                  <a:lnTo>
                    <a:pt x="7" y="41"/>
                  </a:lnTo>
                  <a:lnTo>
                    <a:pt x="6" y="35"/>
                  </a:lnTo>
                  <a:lnTo>
                    <a:pt x="6" y="29"/>
                  </a:lnTo>
                  <a:lnTo>
                    <a:pt x="5" y="24"/>
                  </a:lnTo>
                  <a:lnTo>
                    <a:pt x="5" y="21"/>
                  </a:lnTo>
                  <a:lnTo>
                    <a:pt x="5" y="17"/>
                  </a:lnTo>
                  <a:lnTo>
                    <a:pt x="3" y="16"/>
                  </a:lnTo>
                  <a:lnTo>
                    <a:pt x="2" y="13"/>
                  </a:lnTo>
                  <a:lnTo>
                    <a:pt x="0" y="10"/>
                  </a:lnTo>
                  <a:lnTo>
                    <a:pt x="0" y="8"/>
                  </a:lnTo>
                  <a:lnTo>
                    <a:pt x="0" y="6"/>
                  </a:lnTo>
                  <a:lnTo>
                    <a:pt x="0" y="5"/>
                  </a:lnTo>
                  <a:lnTo>
                    <a:pt x="1" y="4"/>
                  </a:lnTo>
                  <a:lnTo>
                    <a:pt x="1" y="3"/>
                  </a:lnTo>
                  <a:lnTo>
                    <a:pt x="1" y="2"/>
                  </a:lnTo>
                  <a:lnTo>
                    <a:pt x="2" y="2"/>
                  </a:lnTo>
                  <a:lnTo>
                    <a:pt x="3" y="1"/>
                  </a:lnTo>
                  <a:lnTo>
                    <a:pt x="5" y="0"/>
                  </a:lnTo>
                  <a:lnTo>
                    <a:pt x="7" y="0"/>
                  </a:lnTo>
                  <a:lnTo>
                    <a:pt x="8" y="0"/>
                  </a:lnTo>
                  <a:lnTo>
                    <a:pt x="11" y="0"/>
                  </a:lnTo>
                  <a:lnTo>
                    <a:pt x="14" y="0"/>
                  </a:lnTo>
                  <a:lnTo>
                    <a:pt x="20" y="1"/>
                  </a:lnTo>
                  <a:lnTo>
                    <a:pt x="25" y="2"/>
                  </a:lnTo>
                  <a:lnTo>
                    <a:pt x="32" y="4"/>
                  </a:lnTo>
                  <a:lnTo>
                    <a:pt x="37" y="8"/>
                  </a:lnTo>
                  <a:lnTo>
                    <a:pt x="42" y="11"/>
                  </a:lnTo>
                  <a:lnTo>
                    <a:pt x="45" y="14"/>
                  </a:lnTo>
                  <a:lnTo>
                    <a:pt x="47" y="16"/>
                  </a:lnTo>
                  <a:lnTo>
                    <a:pt x="46" y="20"/>
                  </a:lnTo>
                  <a:lnTo>
                    <a:pt x="45" y="23"/>
                  </a:lnTo>
                  <a:lnTo>
                    <a:pt x="44" y="27"/>
                  </a:lnTo>
                  <a:lnTo>
                    <a:pt x="42" y="33"/>
                  </a:lnTo>
                  <a:lnTo>
                    <a:pt x="42" y="34"/>
                  </a:lnTo>
                  <a:lnTo>
                    <a:pt x="40" y="36"/>
                  </a:lnTo>
                  <a:lnTo>
                    <a:pt x="40" y="39"/>
                  </a:lnTo>
                  <a:lnTo>
                    <a:pt x="40" y="42"/>
                  </a:lnTo>
                  <a:lnTo>
                    <a:pt x="39" y="46"/>
                  </a:lnTo>
                  <a:lnTo>
                    <a:pt x="39" y="50"/>
                  </a:lnTo>
                  <a:lnTo>
                    <a:pt x="38" y="55"/>
                  </a:lnTo>
                  <a:lnTo>
                    <a:pt x="38" y="61"/>
                  </a:lnTo>
                  <a:lnTo>
                    <a:pt x="38" y="66"/>
                  </a:lnTo>
                  <a:lnTo>
                    <a:pt x="38" y="73"/>
                  </a:lnTo>
                  <a:lnTo>
                    <a:pt x="37" y="81"/>
                  </a:lnTo>
                  <a:lnTo>
                    <a:pt x="37" y="88"/>
                  </a:lnTo>
                  <a:lnTo>
                    <a:pt x="37" y="96"/>
                  </a:lnTo>
                  <a:lnTo>
                    <a:pt x="37" y="106"/>
                  </a:lnTo>
                  <a:lnTo>
                    <a:pt x="37" y="114"/>
                  </a:lnTo>
                  <a:lnTo>
                    <a:pt x="37" y="124"/>
                  </a:lnTo>
                  <a:lnTo>
                    <a:pt x="37" y="144"/>
                  </a:lnTo>
                  <a:lnTo>
                    <a:pt x="36" y="163"/>
                  </a:lnTo>
                  <a:lnTo>
                    <a:pt x="36" y="181"/>
                  </a:lnTo>
                  <a:lnTo>
                    <a:pt x="36" y="190"/>
                  </a:lnTo>
                  <a:lnTo>
                    <a:pt x="35" y="198"/>
                  </a:lnTo>
                  <a:lnTo>
                    <a:pt x="35" y="206"/>
                  </a:lnTo>
                  <a:lnTo>
                    <a:pt x="35" y="213"/>
                  </a:lnTo>
                  <a:lnTo>
                    <a:pt x="34" y="221"/>
                  </a:lnTo>
                  <a:lnTo>
                    <a:pt x="34" y="229"/>
                  </a:lnTo>
                  <a:lnTo>
                    <a:pt x="34" y="235"/>
                  </a:lnTo>
                  <a:lnTo>
                    <a:pt x="33" y="242"/>
                  </a:lnTo>
                  <a:lnTo>
                    <a:pt x="33" y="248"/>
                  </a:lnTo>
                  <a:lnTo>
                    <a:pt x="32" y="254"/>
                  </a:lnTo>
                  <a:lnTo>
                    <a:pt x="32" y="259"/>
                  </a:lnTo>
                  <a:lnTo>
                    <a:pt x="31" y="265"/>
                  </a:lnTo>
                  <a:lnTo>
                    <a:pt x="30" y="269"/>
                  </a:lnTo>
                  <a:lnTo>
                    <a:pt x="28" y="275"/>
                  </a:lnTo>
                  <a:lnTo>
                    <a:pt x="27" y="278"/>
                  </a:lnTo>
                  <a:lnTo>
                    <a:pt x="26" y="282"/>
                  </a:lnTo>
                  <a:lnTo>
                    <a:pt x="26" y="285"/>
                  </a:lnTo>
                  <a:lnTo>
                    <a:pt x="25" y="289"/>
                  </a:lnTo>
                  <a:lnTo>
                    <a:pt x="24" y="292"/>
                  </a:lnTo>
                  <a:lnTo>
                    <a:pt x="23" y="294"/>
                  </a:lnTo>
                  <a:lnTo>
                    <a:pt x="22" y="296"/>
                  </a:lnTo>
                  <a:lnTo>
                    <a:pt x="21" y="297"/>
                  </a:lnTo>
                  <a:lnTo>
                    <a:pt x="20" y="300"/>
                  </a:lnTo>
                  <a:lnTo>
                    <a:pt x="18" y="301"/>
                  </a:lnTo>
                  <a:lnTo>
                    <a:pt x="17" y="301"/>
                  </a:lnTo>
                  <a:lnTo>
                    <a:pt x="15" y="301"/>
                  </a:lnTo>
                  <a:lnTo>
                    <a:pt x="15" y="301"/>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78" name="Freeform 68"/>
            <p:cNvSpPr/>
            <p:nvPr/>
          </p:nvSpPr>
          <p:spPr bwMode="auto">
            <a:xfrm>
              <a:off x="2214563" y="2220913"/>
              <a:ext cx="528638" cy="106362"/>
            </a:xfrm>
            <a:custGeom>
              <a:avLst/>
              <a:gdLst>
                <a:gd name="T0" fmla="*/ 333 w 333"/>
                <a:gd name="T1" fmla="*/ 34 h 67"/>
                <a:gd name="T2" fmla="*/ 332 w 333"/>
                <a:gd name="T3" fmla="*/ 34 h 67"/>
                <a:gd name="T4" fmla="*/ 330 w 333"/>
                <a:gd name="T5" fmla="*/ 35 h 67"/>
                <a:gd name="T6" fmla="*/ 325 w 333"/>
                <a:gd name="T7" fmla="*/ 36 h 67"/>
                <a:gd name="T8" fmla="*/ 320 w 333"/>
                <a:gd name="T9" fmla="*/ 36 h 67"/>
                <a:gd name="T10" fmla="*/ 314 w 333"/>
                <a:gd name="T11" fmla="*/ 37 h 67"/>
                <a:gd name="T12" fmla="*/ 305 w 333"/>
                <a:gd name="T13" fmla="*/ 37 h 67"/>
                <a:gd name="T14" fmla="*/ 296 w 333"/>
                <a:gd name="T15" fmla="*/ 37 h 67"/>
                <a:gd name="T16" fmla="*/ 285 w 333"/>
                <a:gd name="T17" fmla="*/ 39 h 67"/>
                <a:gd name="T18" fmla="*/ 272 w 333"/>
                <a:gd name="T19" fmla="*/ 39 h 67"/>
                <a:gd name="T20" fmla="*/ 258 w 333"/>
                <a:gd name="T21" fmla="*/ 40 h 67"/>
                <a:gd name="T22" fmla="*/ 242 w 333"/>
                <a:gd name="T23" fmla="*/ 41 h 67"/>
                <a:gd name="T24" fmla="*/ 224 w 333"/>
                <a:gd name="T25" fmla="*/ 42 h 67"/>
                <a:gd name="T26" fmla="*/ 203 w 333"/>
                <a:gd name="T27" fmla="*/ 45 h 67"/>
                <a:gd name="T28" fmla="*/ 182 w 333"/>
                <a:gd name="T29" fmla="*/ 47 h 67"/>
                <a:gd name="T30" fmla="*/ 158 w 333"/>
                <a:gd name="T31" fmla="*/ 51 h 67"/>
                <a:gd name="T32" fmla="*/ 133 w 333"/>
                <a:gd name="T33" fmla="*/ 54 h 67"/>
                <a:gd name="T34" fmla="*/ 110 w 333"/>
                <a:gd name="T35" fmla="*/ 58 h 67"/>
                <a:gd name="T36" fmla="*/ 90 w 333"/>
                <a:gd name="T37" fmla="*/ 61 h 67"/>
                <a:gd name="T38" fmla="*/ 73 w 333"/>
                <a:gd name="T39" fmla="*/ 64 h 67"/>
                <a:gd name="T40" fmla="*/ 59 w 333"/>
                <a:gd name="T41" fmla="*/ 66 h 67"/>
                <a:gd name="T42" fmla="*/ 48 w 333"/>
                <a:gd name="T43" fmla="*/ 67 h 67"/>
                <a:gd name="T44" fmla="*/ 40 w 333"/>
                <a:gd name="T45" fmla="*/ 67 h 67"/>
                <a:gd name="T46" fmla="*/ 35 w 333"/>
                <a:gd name="T47" fmla="*/ 67 h 67"/>
                <a:gd name="T48" fmla="*/ 30 w 333"/>
                <a:gd name="T49" fmla="*/ 66 h 67"/>
                <a:gd name="T50" fmla="*/ 25 w 333"/>
                <a:gd name="T51" fmla="*/ 65 h 67"/>
                <a:gd name="T52" fmla="*/ 18 w 333"/>
                <a:gd name="T53" fmla="*/ 61 h 67"/>
                <a:gd name="T54" fmla="*/ 13 w 333"/>
                <a:gd name="T55" fmla="*/ 57 h 67"/>
                <a:gd name="T56" fmla="*/ 6 w 333"/>
                <a:gd name="T57" fmla="*/ 53 h 67"/>
                <a:gd name="T58" fmla="*/ 2 w 333"/>
                <a:gd name="T59" fmla="*/ 49 h 67"/>
                <a:gd name="T60" fmla="*/ 0 w 333"/>
                <a:gd name="T61" fmla="*/ 47 h 67"/>
                <a:gd name="T62" fmla="*/ 0 w 333"/>
                <a:gd name="T63" fmla="*/ 45 h 67"/>
                <a:gd name="T64" fmla="*/ 4 w 333"/>
                <a:gd name="T65" fmla="*/ 45 h 67"/>
                <a:gd name="T66" fmla="*/ 7 w 333"/>
                <a:gd name="T67" fmla="*/ 45 h 67"/>
                <a:gd name="T68" fmla="*/ 13 w 333"/>
                <a:gd name="T69" fmla="*/ 45 h 67"/>
                <a:gd name="T70" fmla="*/ 19 w 333"/>
                <a:gd name="T71" fmla="*/ 44 h 67"/>
                <a:gd name="T72" fmla="*/ 27 w 333"/>
                <a:gd name="T73" fmla="*/ 43 h 67"/>
                <a:gd name="T74" fmla="*/ 37 w 333"/>
                <a:gd name="T75" fmla="*/ 42 h 67"/>
                <a:gd name="T76" fmla="*/ 48 w 333"/>
                <a:gd name="T77" fmla="*/ 41 h 67"/>
                <a:gd name="T78" fmla="*/ 60 w 333"/>
                <a:gd name="T79" fmla="*/ 40 h 67"/>
                <a:gd name="T80" fmla="*/ 74 w 333"/>
                <a:gd name="T81" fmla="*/ 37 h 67"/>
                <a:gd name="T82" fmla="*/ 103 w 333"/>
                <a:gd name="T83" fmla="*/ 34 h 67"/>
                <a:gd name="T84" fmla="*/ 136 w 333"/>
                <a:gd name="T85" fmla="*/ 29 h 67"/>
                <a:gd name="T86" fmla="*/ 172 w 333"/>
                <a:gd name="T87" fmla="*/ 22 h 67"/>
                <a:gd name="T88" fmla="*/ 212 w 333"/>
                <a:gd name="T89" fmla="*/ 15 h 67"/>
                <a:gd name="T90" fmla="*/ 231 w 333"/>
                <a:gd name="T91" fmla="*/ 11 h 67"/>
                <a:gd name="T92" fmla="*/ 247 w 333"/>
                <a:gd name="T93" fmla="*/ 8 h 67"/>
                <a:gd name="T94" fmla="*/ 261 w 333"/>
                <a:gd name="T95" fmla="*/ 6 h 67"/>
                <a:gd name="T96" fmla="*/ 273 w 333"/>
                <a:gd name="T97" fmla="*/ 4 h 67"/>
                <a:gd name="T98" fmla="*/ 282 w 333"/>
                <a:gd name="T99" fmla="*/ 3 h 67"/>
                <a:gd name="T100" fmla="*/ 290 w 333"/>
                <a:gd name="T101" fmla="*/ 2 h 67"/>
                <a:gd name="T102" fmla="*/ 295 w 333"/>
                <a:gd name="T103" fmla="*/ 0 h 67"/>
                <a:gd name="T104" fmla="*/ 298 w 333"/>
                <a:gd name="T105" fmla="*/ 0 h 67"/>
                <a:gd name="T106" fmla="*/ 302 w 333"/>
                <a:gd name="T107" fmla="*/ 2 h 67"/>
                <a:gd name="T108" fmla="*/ 307 w 333"/>
                <a:gd name="T109" fmla="*/ 4 h 67"/>
                <a:gd name="T110" fmla="*/ 312 w 333"/>
                <a:gd name="T111" fmla="*/ 8 h 67"/>
                <a:gd name="T112" fmla="*/ 319 w 333"/>
                <a:gd name="T113" fmla="*/ 15 h 67"/>
                <a:gd name="T114" fmla="*/ 325 w 333"/>
                <a:gd name="T115" fmla="*/ 21 h 67"/>
                <a:gd name="T116" fmla="*/ 330 w 333"/>
                <a:gd name="T117" fmla="*/ 27 h 67"/>
                <a:gd name="T118" fmla="*/ 333 w 333"/>
                <a:gd name="T119" fmla="*/ 31 h 67"/>
                <a:gd name="T120" fmla="*/ 333 w 333"/>
                <a:gd name="T121"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3" h="67">
                  <a:moveTo>
                    <a:pt x="333" y="33"/>
                  </a:moveTo>
                  <a:lnTo>
                    <a:pt x="333" y="34"/>
                  </a:lnTo>
                  <a:lnTo>
                    <a:pt x="333" y="34"/>
                  </a:lnTo>
                  <a:lnTo>
                    <a:pt x="332" y="34"/>
                  </a:lnTo>
                  <a:lnTo>
                    <a:pt x="331" y="35"/>
                  </a:lnTo>
                  <a:lnTo>
                    <a:pt x="330" y="35"/>
                  </a:lnTo>
                  <a:lnTo>
                    <a:pt x="328" y="35"/>
                  </a:lnTo>
                  <a:lnTo>
                    <a:pt x="325" y="36"/>
                  </a:lnTo>
                  <a:lnTo>
                    <a:pt x="323" y="36"/>
                  </a:lnTo>
                  <a:lnTo>
                    <a:pt x="320" y="36"/>
                  </a:lnTo>
                  <a:lnTo>
                    <a:pt x="317" y="37"/>
                  </a:lnTo>
                  <a:lnTo>
                    <a:pt x="314" y="37"/>
                  </a:lnTo>
                  <a:lnTo>
                    <a:pt x="309" y="37"/>
                  </a:lnTo>
                  <a:lnTo>
                    <a:pt x="305" y="37"/>
                  </a:lnTo>
                  <a:lnTo>
                    <a:pt x="300" y="37"/>
                  </a:lnTo>
                  <a:lnTo>
                    <a:pt x="296" y="37"/>
                  </a:lnTo>
                  <a:lnTo>
                    <a:pt x="291" y="37"/>
                  </a:lnTo>
                  <a:lnTo>
                    <a:pt x="285" y="39"/>
                  </a:lnTo>
                  <a:lnTo>
                    <a:pt x="279" y="39"/>
                  </a:lnTo>
                  <a:lnTo>
                    <a:pt x="272" y="39"/>
                  </a:lnTo>
                  <a:lnTo>
                    <a:pt x="266" y="39"/>
                  </a:lnTo>
                  <a:lnTo>
                    <a:pt x="258" y="40"/>
                  </a:lnTo>
                  <a:lnTo>
                    <a:pt x="250" y="40"/>
                  </a:lnTo>
                  <a:lnTo>
                    <a:pt x="242" y="41"/>
                  </a:lnTo>
                  <a:lnTo>
                    <a:pt x="233" y="42"/>
                  </a:lnTo>
                  <a:lnTo>
                    <a:pt x="224" y="42"/>
                  </a:lnTo>
                  <a:lnTo>
                    <a:pt x="214" y="43"/>
                  </a:lnTo>
                  <a:lnTo>
                    <a:pt x="203" y="45"/>
                  </a:lnTo>
                  <a:lnTo>
                    <a:pt x="193" y="46"/>
                  </a:lnTo>
                  <a:lnTo>
                    <a:pt x="182" y="47"/>
                  </a:lnTo>
                  <a:lnTo>
                    <a:pt x="170" y="48"/>
                  </a:lnTo>
                  <a:lnTo>
                    <a:pt x="158" y="51"/>
                  </a:lnTo>
                  <a:lnTo>
                    <a:pt x="145" y="52"/>
                  </a:lnTo>
                  <a:lnTo>
                    <a:pt x="133" y="54"/>
                  </a:lnTo>
                  <a:lnTo>
                    <a:pt x="121" y="56"/>
                  </a:lnTo>
                  <a:lnTo>
                    <a:pt x="110" y="58"/>
                  </a:lnTo>
                  <a:lnTo>
                    <a:pt x="99" y="59"/>
                  </a:lnTo>
                  <a:lnTo>
                    <a:pt x="90" y="61"/>
                  </a:lnTo>
                  <a:lnTo>
                    <a:pt x="81" y="63"/>
                  </a:lnTo>
                  <a:lnTo>
                    <a:pt x="73" y="64"/>
                  </a:lnTo>
                  <a:lnTo>
                    <a:pt x="65" y="65"/>
                  </a:lnTo>
                  <a:lnTo>
                    <a:pt x="59" y="66"/>
                  </a:lnTo>
                  <a:lnTo>
                    <a:pt x="53" y="66"/>
                  </a:lnTo>
                  <a:lnTo>
                    <a:pt x="48" y="67"/>
                  </a:lnTo>
                  <a:lnTo>
                    <a:pt x="43" y="67"/>
                  </a:lnTo>
                  <a:lnTo>
                    <a:pt x="40" y="67"/>
                  </a:lnTo>
                  <a:lnTo>
                    <a:pt x="37" y="67"/>
                  </a:lnTo>
                  <a:lnTo>
                    <a:pt x="35" y="67"/>
                  </a:lnTo>
                  <a:lnTo>
                    <a:pt x="32" y="66"/>
                  </a:lnTo>
                  <a:lnTo>
                    <a:pt x="30" y="66"/>
                  </a:lnTo>
                  <a:lnTo>
                    <a:pt x="27" y="66"/>
                  </a:lnTo>
                  <a:lnTo>
                    <a:pt x="25" y="65"/>
                  </a:lnTo>
                  <a:lnTo>
                    <a:pt x="21" y="63"/>
                  </a:lnTo>
                  <a:lnTo>
                    <a:pt x="18" y="61"/>
                  </a:lnTo>
                  <a:lnTo>
                    <a:pt x="16" y="59"/>
                  </a:lnTo>
                  <a:lnTo>
                    <a:pt x="13" y="57"/>
                  </a:lnTo>
                  <a:lnTo>
                    <a:pt x="8" y="55"/>
                  </a:lnTo>
                  <a:lnTo>
                    <a:pt x="6" y="53"/>
                  </a:lnTo>
                  <a:lnTo>
                    <a:pt x="5" y="52"/>
                  </a:lnTo>
                  <a:lnTo>
                    <a:pt x="2" y="49"/>
                  </a:lnTo>
                  <a:lnTo>
                    <a:pt x="0" y="48"/>
                  </a:lnTo>
                  <a:lnTo>
                    <a:pt x="0" y="47"/>
                  </a:lnTo>
                  <a:lnTo>
                    <a:pt x="0" y="46"/>
                  </a:lnTo>
                  <a:lnTo>
                    <a:pt x="0" y="45"/>
                  </a:lnTo>
                  <a:lnTo>
                    <a:pt x="2" y="45"/>
                  </a:lnTo>
                  <a:lnTo>
                    <a:pt x="4" y="45"/>
                  </a:lnTo>
                  <a:lnTo>
                    <a:pt x="5" y="45"/>
                  </a:lnTo>
                  <a:lnTo>
                    <a:pt x="7" y="45"/>
                  </a:lnTo>
                  <a:lnTo>
                    <a:pt x="9" y="45"/>
                  </a:lnTo>
                  <a:lnTo>
                    <a:pt x="13" y="45"/>
                  </a:lnTo>
                  <a:lnTo>
                    <a:pt x="16" y="44"/>
                  </a:lnTo>
                  <a:lnTo>
                    <a:pt x="19" y="44"/>
                  </a:lnTo>
                  <a:lnTo>
                    <a:pt x="23" y="44"/>
                  </a:lnTo>
                  <a:lnTo>
                    <a:pt x="27" y="43"/>
                  </a:lnTo>
                  <a:lnTo>
                    <a:pt x="31" y="43"/>
                  </a:lnTo>
                  <a:lnTo>
                    <a:pt x="37" y="42"/>
                  </a:lnTo>
                  <a:lnTo>
                    <a:pt x="42" y="42"/>
                  </a:lnTo>
                  <a:lnTo>
                    <a:pt x="48" y="41"/>
                  </a:lnTo>
                  <a:lnTo>
                    <a:pt x="53" y="41"/>
                  </a:lnTo>
                  <a:lnTo>
                    <a:pt x="60" y="40"/>
                  </a:lnTo>
                  <a:lnTo>
                    <a:pt x="66" y="39"/>
                  </a:lnTo>
                  <a:lnTo>
                    <a:pt x="74" y="37"/>
                  </a:lnTo>
                  <a:lnTo>
                    <a:pt x="88" y="36"/>
                  </a:lnTo>
                  <a:lnTo>
                    <a:pt x="103" y="34"/>
                  </a:lnTo>
                  <a:lnTo>
                    <a:pt x="120" y="32"/>
                  </a:lnTo>
                  <a:lnTo>
                    <a:pt x="136" y="29"/>
                  </a:lnTo>
                  <a:lnTo>
                    <a:pt x="154" y="25"/>
                  </a:lnTo>
                  <a:lnTo>
                    <a:pt x="172" y="22"/>
                  </a:lnTo>
                  <a:lnTo>
                    <a:pt x="191" y="19"/>
                  </a:lnTo>
                  <a:lnTo>
                    <a:pt x="212" y="15"/>
                  </a:lnTo>
                  <a:lnTo>
                    <a:pt x="221" y="12"/>
                  </a:lnTo>
                  <a:lnTo>
                    <a:pt x="231" y="11"/>
                  </a:lnTo>
                  <a:lnTo>
                    <a:pt x="238" y="9"/>
                  </a:lnTo>
                  <a:lnTo>
                    <a:pt x="247" y="8"/>
                  </a:lnTo>
                  <a:lnTo>
                    <a:pt x="254" y="7"/>
                  </a:lnTo>
                  <a:lnTo>
                    <a:pt x="261" y="6"/>
                  </a:lnTo>
                  <a:lnTo>
                    <a:pt x="267" y="5"/>
                  </a:lnTo>
                  <a:lnTo>
                    <a:pt x="273" y="4"/>
                  </a:lnTo>
                  <a:lnTo>
                    <a:pt x="278" y="3"/>
                  </a:lnTo>
                  <a:lnTo>
                    <a:pt x="282" y="3"/>
                  </a:lnTo>
                  <a:lnTo>
                    <a:pt x="286" y="2"/>
                  </a:lnTo>
                  <a:lnTo>
                    <a:pt x="290" y="2"/>
                  </a:lnTo>
                  <a:lnTo>
                    <a:pt x="293" y="0"/>
                  </a:lnTo>
                  <a:lnTo>
                    <a:pt x="295" y="0"/>
                  </a:lnTo>
                  <a:lnTo>
                    <a:pt x="296" y="0"/>
                  </a:lnTo>
                  <a:lnTo>
                    <a:pt x="298" y="0"/>
                  </a:lnTo>
                  <a:lnTo>
                    <a:pt x="299" y="0"/>
                  </a:lnTo>
                  <a:lnTo>
                    <a:pt x="302" y="2"/>
                  </a:lnTo>
                  <a:lnTo>
                    <a:pt x="304" y="3"/>
                  </a:lnTo>
                  <a:lnTo>
                    <a:pt x="307" y="4"/>
                  </a:lnTo>
                  <a:lnTo>
                    <a:pt x="309" y="6"/>
                  </a:lnTo>
                  <a:lnTo>
                    <a:pt x="312" y="8"/>
                  </a:lnTo>
                  <a:lnTo>
                    <a:pt x="316" y="11"/>
                  </a:lnTo>
                  <a:lnTo>
                    <a:pt x="319" y="15"/>
                  </a:lnTo>
                  <a:lnTo>
                    <a:pt x="322" y="18"/>
                  </a:lnTo>
                  <a:lnTo>
                    <a:pt x="325" y="21"/>
                  </a:lnTo>
                  <a:lnTo>
                    <a:pt x="328" y="24"/>
                  </a:lnTo>
                  <a:lnTo>
                    <a:pt x="330" y="27"/>
                  </a:lnTo>
                  <a:lnTo>
                    <a:pt x="332" y="29"/>
                  </a:lnTo>
                  <a:lnTo>
                    <a:pt x="333" y="31"/>
                  </a:lnTo>
                  <a:lnTo>
                    <a:pt x="333" y="32"/>
                  </a:lnTo>
                  <a:lnTo>
                    <a:pt x="333" y="33"/>
                  </a:lnTo>
                  <a:lnTo>
                    <a:pt x="333" y="33"/>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79" name="Freeform 69"/>
            <p:cNvSpPr/>
            <p:nvPr/>
          </p:nvSpPr>
          <p:spPr bwMode="auto">
            <a:xfrm>
              <a:off x="2444750" y="1973263"/>
              <a:ext cx="155575" cy="196850"/>
            </a:xfrm>
            <a:custGeom>
              <a:avLst/>
              <a:gdLst>
                <a:gd name="T0" fmla="*/ 30 w 98"/>
                <a:gd name="T1" fmla="*/ 107 h 124"/>
                <a:gd name="T2" fmla="*/ 20 w 98"/>
                <a:gd name="T3" fmla="*/ 115 h 124"/>
                <a:gd name="T4" fmla="*/ 12 w 98"/>
                <a:gd name="T5" fmla="*/ 120 h 124"/>
                <a:gd name="T6" fmla="*/ 4 w 98"/>
                <a:gd name="T7" fmla="*/ 123 h 124"/>
                <a:gd name="T8" fmla="*/ 5 w 98"/>
                <a:gd name="T9" fmla="*/ 115 h 124"/>
                <a:gd name="T10" fmla="*/ 16 w 98"/>
                <a:gd name="T11" fmla="*/ 100 h 124"/>
                <a:gd name="T12" fmla="*/ 26 w 98"/>
                <a:gd name="T13" fmla="*/ 86 h 124"/>
                <a:gd name="T14" fmla="*/ 33 w 98"/>
                <a:gd name="T15" fmla="*/ 74 h 124"/>
                <a:gd name="T16" fmla="*/ 41 w 98"/>
                <a:gd name="T17" fmla="*/ 63 h 124"/>
                <a:gd name="T18" fmla="*/ 46 w 98"/>
                <a:gd name="T19" fmla="*/ 54 h 124"/>
                <a:gd name="T20" fmla="*/ 52 w 98"/>
                <a:gd name="T21" fmla="*/ 45 h 124"/>
                <a:gd name="T22" fmla="*/ 56 w 98"/>
                <a:gd name="T23" fmla="*/ 39 h 124"/>
                <a:gd name="T24" fmla="*/ 58 w 98"/>
                <a:gd name="T25" fmla="*/ 31 h 124"/>
                <a:gd name="T26" fmla="*/ 61 w 98"/>
                <a:gd name="T27" fmla="*/ 22 h 124"/>
                <a:gd name="T28" fmla="*/ 61 w 98"/>
                <a:gd name="T29" fmla="*/ 15 h 124"/>
                <a:gd name="T30" fmla="*/ 61 w 98"/>
                <a:gd name="T31" fmla="*/ 10 h 124"/>
                <a:gd name="T32" fmla="*/ 58 w 98"/>
                <a:gd name="T33" fmla="*/ 7 h 124"/>
                <a:gd name="T34" fmla="*/ 56 w 98"/>
                <a:gd name="T35" fmla="*/ 5 h 124"/>
                <a:gd name="T36" fmla="*/ 57 w 98"/>
                <a:gd name="T37" fmla="*/ 4 h 124"/>
                <a:gd name="T38" fmla="*/ 60 w 98"/>
                <a:gd name="T39" fmla="*/ 2 h 124"/>
                <a:gd name="T40" fmla="*/ 64 w 98"/>
                <a:gd name="T41" fmla="*/ 1 h 124"/>
                <a:gd name="T42" fmla="*/ 68 w 98"/>
                <a:gd name="T43" fmla="*/ 1 h 124"/>
                <a:gd name="T44" fmla="*/ 74 w 98"/>
                <a:gd name="T45" fmla="*/ 2 h 124"/>
                <a:gd name="T46" fmla="*/ 80 w 98"/>
                <a:gd name="T47" fmla="*/ 4 h 124"/>
                <a:gd name="T48" fmla="*/ 88 w 98"/>
                <a:gd name="T49" fmla="*/ 10 h 124"/>
                <a:gd name="T50" fmla="*/ 95 w 98"/>
                <a:gd name="T51" fmla="*/ 18 h 124"/>
                <a:gd name="T52" fmla="*/ 98 w 98"/>
                <a:gd name="T53" fmla="*/ 21 h 124"/>
                <a:gd name="T54" fmla="*/ 94 w 98"/>
                <a:gd name="T55" fmla="*/ 28 h 124"/>
                <a:gd name="T56" fmla="*/ 90 w 98"/>
                <a:gd name="T57" fmla="*/ 37 h 124"/>
                <a:gd name="T58" fmla="*/ 82 w 98"/>
                <a:gd name="T59" fmla="*/ 46 h 124"/>
                <a:gd name="T60" fmla="*/ 69 w 98"/>
                <a:gd name="T61" fmla="*/ 66 h 124"/>
                <a:gd name="T62" fmla="*/ 48 w 98"/>
                <a:gd name="T63" fmla="*/ 91 h 124"/>
                <a:gd name="T64" fmla="*/ 36 w 98"/>
                <a:gd name="T65" fmla="*/ 10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124">
                  <a:moveTo>
                    <a:pt x="36" y="102"/>
                  </a:moveTo>
                  <a:lnTo>
                    <a:pt x="30" y="107"/>
                  </a:lnTo>
                  <a:lnTo>
                    <a:pt x="26" y="112"/>
                  </a:lnTo>
                  <a:lnTo>
                    <a:pt x="20" y="115"/>
                  </a:lnTo>
                  <a:lnTo>
                    <a:pt x="16" y="118"/>
                  </a:lnTo>
                  <a:lnTo>
                    <a:pt x="12" y="120"/>
                  </a:lnTo>
                  <a:lnTo>
                    <a:pt x="7" y="122"/>
                  </a:lnTo>
                  <a:lnTo>
                    <a:pt x="4" y="123"/>
                  </a:lnTo>
                  <a:lnTo>
                    <a:pt x="0" y="124"/>
                  </a:lnTo>
                  <a:lnTo>
                    <a:pt x="5" y="115"/>
                  </a:lnTo>
                  <a:lnTo>
                    <a:pt x="10" y="107"/>
                  </a:lnTo>
                  <a:lnTo>
                    <a:pt x="16" y="100"/>
                  </a:lnTo>
                  <a:lnTo>
                    <a:pt x="20" y="93"/>
                  </a:lnTo>
                  <a:lnTo>
                    <a:pt x="26" y="86"/>
                  </a:lnTo>
                  <a:lnTo>
                    <a:pt x="30" y="80"/>
                  </a:lnTo>
                  <a:lnTo>
                    <a:pt x="33" y="74"/>
                  </a:lnTo>
                  <a:lnTo>
                    <a:pt x="38" y="68"/>
                  </a:lnTo>
                  <a:lnTo>
                    <a:pt x="41" y="63"/>
                  </a:lnTo>
                  <a:lnTo>
                    <a:pt x="44" y="58"/>
                  </a:lnTo>
                  <a:lnTo>
                    <a:pt x="46" y="54"/>
                  </a:lnTo>
                  <a:lnTo>
                    <a:pt x="50" y="50"/>
                  </a:lnTo>
                  <a:lnTo>
                    <a:pt x="52" y="45"/>
                  </a:lnTo>
                  <a:lnTo>
                    <a:pt x="54" y="42"/>
                  </a:lnTo>
                  <a:lnTo>
                    <a:pt x="56" y="39"/>
                  </a:lnTo>
                  <a:lnTo>
                    <a:pt x="57" y="37"/>
                  </a:lnTo>
                  <a:lnTo>
                    <a:pt x="58" y="31"/>
                  </a:lnTo>
                  <a:lnTo>
                    <a:pt x="60" y="27"/>
                  </a:lnTo>
                  <a:lnTo>
                    <a:pt x="61" y="22"/>
                  </a:lnTo>
                  <a:lnTo>
                    <a:pt x="61" y="18"/>
                  </a:lnTo>
                  <a:lnTo>
                    <a:pt x="61" y="15"/>
                  </a:lnTo>
                  <a:lnTo>
                    <a:pt x="61" y="13"/>
                  </a:lnTo>
                  <a:lnTo>
                    <a:pt x="61" y="10"/>
                  </a:lnTo>
                  <a:lnTo>
                    <a:pt x="60" y="8"/>
                  </a:lnTo>
                  <a:lnTo>
                    <a:pt x="58" y="7"/>
                  </a:lnTo>
                  <a:lnTo>
                    <a:pt x="57" y="6"/>
                  </a:lnTo>
                  <a:lnTo>
                    <a:pt x="56" y="5"/>
                  </a:lnTo>
                  <a:lnTo>
                    <a:pt x="56" y="5"/>
                  </a:lnTo>
                  <a:lnTo>
                    <a:pt x="57" y="4"/>
                  </a:lnTo>
                  <a:lnTo>
                    <a:pt x="58" y="3"/>
                  </a:lnTo>
                  <a:lnTo>
                    <a:pt x="60" y="2"/>
                  </a:lnTo>
                  <a:lnTo>
                    <a:pt x="62" y="1"/>
                  </a:lnTo>
                  <a:lnTo>
                    <a:pt x="64" y="1"/>
                  </a:lnTo>
                  <a:lnTo>
                    <a:pt x="66" y="0"/>
                  </a:lnTo>
                  <a:lnTo>
                    <a:pt x="68" y="1"/>
                  </a:lnTo>
                  <a:lnTo>
                    <a:pt x="70" y="1"/>
                  </a:lnTo>
                  <a:lnTo>
                    <a:pt x="74" y="2"/>
                  </a:lnTo>
                  <a:lnTo>
                    <a:pt x="77" y="3"/>
                  </a:lnTo>
                  <a:lnTo>
                    <a:pt x="80" y="4"/>
                  </a:lnTo>
                  <a:lnTo>
                    <a:pt x="84" y="6"/>
                  </a:lnTo>
                  <a:lnTo>
                    <a:pt x="88" y="10"/>
                  </a:lnTo>
                  <a:lnTo>
                    <a:pt x="92" y="15"/>
                  </a:lnTo>
                  <a:lnTo>
                    <a:pt x="95" y="18"/>
                  </a:lnTo>
                  <a:lnTo>
                    <a:pt x="98" y="20"/>
                  </a:lnTo>
                  <a:lnTo>
                    <a:pt x="98" y="21"/>
                  </a:lnTo>
                  <a:lnTo>
                    <a:pt x="97" y="25"/>
                  </a:lnTo>
                  <a:lnTo>
                    <a:pt x="94" y="28"/>
                  </a:lnTo>
                  <a:lnTo>
                    <a:pt x="92" y="32"/>
                  </a:lnTo>
                  <a:lnTo>
                    <a:pt x="90" y="37"/>
                  </a:lnTo>
                  <a:lnTo>
                    <a:pt x="87" y="41"/>
                  </a:lnTo>
                  <a:lnTo>
                    <a:pt x="82" y="46"/>
                  </a:lnTo>
                  <a:lnTo>
                    <a:pt x="79" y="53"/>
                  </a:lnTo>
                  <a:lnTo>
                    <a:pt x="69" y="66"/>
                  </a:lnTo>
                  <a:lnTo>
                    <a:pt x="60" y="79"/>
                  </a:lnTo>
                  <a:lnTo>
                    <a:pt x="48" y="91"/>
                  </a:lnTo>
                  <a:lnTo>
                    <a:pt x="36" y="102"/>
                  </a:lnTo>
                  <a:lnTo>
                    <a:pt x="36" y="102"/>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80" name="Freeform 70"/>
            <p:cNvSpPr/>
            <p:nvPr/>
          </p:nvSpPr>
          <p:spPr bwMode="auto">
            <a:xfrm>
              <a:off x="2524125" y="2090738"/>
              <a:ext cx="109538" cy="79375"/>
            </a:xfrm>
            <a:custGeom>
              <a:avLst/>
              <a:gdLst>
                <a:gd name="T0" fmla="*/ 0 w 69"/>
                <a:gd name="T1" fmla="*/ 0 h 50"/>
                <a:gd name="T2" fmla="*/ 6 w 69"/>
                <a:gd name="T3" fmla="*/ 0 h 50"/>
                <a:gd name="T4" fmla="*/ 12 w 69"/>
                <a:gd name="T5" fmla="*/ 0 h 50"/>
                <a:gd name="T6" fmla="*/ 17 w 69"/>
                <a:gd name="T7" fmla="*/ 1 h 50"/>
                <a:gd name="T8" fmla="*/ 23 w 69"/>
                <a:gd name="T9" fmla="*/ 1 h 50"/>
                <a:gd name="T10" fmla="*/ 27 w 69"/>
                <a:gd name="T11" fmla="*/ 1 h 50"/>
                <a:gd name="T12" fmla="*/ 31 w 69"/>
                <a:gd name="T13" fmla="*/ 1 h 50"/>
                <a:gd name="T14" fmla="*/ 36 w 69"/>
                <a:gd name="T15" fmla="*/ 2 h 50"/>
                <a:gd name="T16" fmla="*/ 40 w 69"/>
                <a:gd name="T17" fmla="*/ 2 h 50"/>
                <a:gd name="T18" fmla="*/ 43 w 69"/>
                <a:gd name="T19" fmla="*/ 3 h 50"/>
                <a:gd name="T20" fmla="*/ 47 w 69"/>
                <a:gd name="T21" fmla="*/ 3 h 50"/>
                <a:gd name="T22" fmla="*/ 50 w 69"/>
                <a:gd name="T23" fmla="*/ 4 h 50"/>
                <a:gd name="T24" fmla="*/ 52 w 69"/>
                <a:gd name="T25" fmla="*/ 5 h 50"/>
                <a:gd name="T26" fmla="*/ 54 w 69"/>
                <a:gd name="T27" fmla="*/ 6 h 50"/>
                <a:gd name="T28" fmla="*/ 56 w 69"/>
                <a:gd name="T29" fmla="*/ 7 h 50"/>
                <a:gd name="T30" fmla="*/ 59 w 69"/>
                <a:gd name="T31" fmla="*/ 8 h 50"/>
                <a:gd name="T32" fmla="*/ 60 w 69"/>
                <a:gd name="T33" fmla="*/ 9 h 50"/>
                <a:gd name="T34" fmla="*/ 62 w 69"/>
                <a:gd name="T35" fmla="*/ 12 h 50"/>
                <a:gd name="T36" fmla="*/ 64 w 69"/>
                <a:gd name="T37" fmla="*/ 15 h 50"/>
                <a:gd name="T38" fmla="*/ 66 w 69"/>
                <a:gd name="T39" fmla="*/ 17 h 50"/>
                <a:gd name="T40" fmla="*/ 67 w 69"/>
                <a:gd name="T41" fmla="*/ 20 h 50"/>
                <a:gd name="T42" fmla="*/ 68 w 69"/>
                <a:gd name="T43" fmla="*/ 24 h 50"/>
                <a:gd name="T44" fmla="*/ 68 w 69"/>
                <a:gd name="T45" fmla="*/ 26 h 50"/>
                <a:gd name="T46" fmla="*/ 69 w 69"/>
                <a:gd name="T47" fmla="*/ 29 h 50"/>
                <a:gd name="T48" fmla="*/ 69 w 69"/>
                <a:gd name="T49" fmla="*/ 33 h 50"/>
                <a:gd name="T50" fmla="*/ 69 w 69"/>
                <a:gd name="T51" fmla="*/ 37 h 50"/>
                <a:gd name="T52" fmla="*/ 68 w 69"/>
                <a:gd name="T53" fmla="*/ 40 h 50"/>
                <a:gd name="T54" fmla="*/ 68 w 69"/>
                <a:gd name="T55" fmla="*/ 43 h 50"/>
                <a:gd name="T56" fmla="*/ 67 w 69"/>
                <a:gd name="T57" fmla="*/ 45 h 50"/>
                <a:gd name="T58" fmla="*/ 67 w 69"/>
                <a:gd name="T59" fmla="*/ 48 h 50"/>
                <a:gd name="T60" fmla="*/ 66 w 69"/>
                <a:gd name="T61" fmla="*/ 49 h 50"/>
                <a:gd name="T62" fmla="*/ 65 w 69"/>
                <a:gd name="T63" fmla="*/ 49 h 50"/>
                <a:gd name="T64" fmla="*/ 64 w 69"/>
                <a:gd name="T65" fmla="*/ 50 h 50"/>
                <a:gd name="T66" fmla="*/ 63 w 69"/>
                <a:gd name="T67" fmla="*/ 49 h 50"/>
                <a:gd name="T68" fmla="*/ 62 w 69"/>
                <a:gd name="T69" fmla="*/ 49 h 50"/>
                <a:gd name="T70" fmla="*/ 60 w 69"/>
                <a:gd name="T71" fmla="*/ 48 h 50"/>
                <a:gd name="T72" fmla="*/ 57 w 69"/>
                <a:gd name="T73" fmla="*/ 46 h 50"/>
                <a:gd name="T74" fmla="*/ 55 w 69"/>
                <a:gd name="T75" fmla="*/ 44 h 50"/>
                <a:gd name="T76" fmla="*/ 52 w 69"/>
                <a:gd name="T77" fmla="*/ 42 h 50"/>
                <a:gd name="T78" fmla="*/ 49 w 69"/>
                <a:gd name="T79" fmla="*/ 40 h 50"/>
                <a:gd name="T80" fmla="*/ 44 w 69"/>
                <a:gd name="T81" fmla="*/ 37 h 50"/>
                <a:gd name="T82" fmla="*/ 40 w 69"/>
                <a:gd name="T83" fmla="*/ 33 h 50"/>
                <a:gd name="T84" fmla="*/ 36 w 69"/>
                <a:gd name="T85" fmla="*/ 30 h 50"/>
                <a:gd name="T86" fmla="*/ 31 w 69"/>
                <a:gd name="T87" fmla="*/ 26 h 50"/>
                <a:gd name="T88" fmla="*/ 26 w 69"/>
                <a:gd name="T89" fmla="*/ 21 h 50"/>
                <a:gd name="T90" fmla="*/ 19 w 69"/>
                <a:gd name="T91" fmla="*/ 17 h 50"/>
                <a:gd name="T92" fmla="*/ 14 w 69"/>
                <a:gd name="T93" fmla="*/ 12 h 50"/>
                <a:gd name="T94" fmla="*/ 7 w 69"/>
                <a:gd name="T95" fmla="*/ 6 h 50"/>
                <a:gd name="T96" fmla="*/ 0 w 69"/>
                <a:gd name="T97" fmla="*/ 0 h 50"/>
                <a:gd name="T98" fmla="*/ 0 w 6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 h="50">
                  <a:moveTo>
                    <a:pt x="0" y="0"/>
                  </a:moveTo>
                  <a:lnTo>
                    <a:pt x="6" y="0"/>
                  </a:lnTo>
                  <a:lnTo>
                    <a:pt x="12" y="0"/>
                  </a:lnTo>
                  <a:lnTo>
                    <a:pt x="17" y="1"/>
                  </a:lnTo>
                  <a:lnTo>
                    <a:pt x="23" y="1"/>
                  </a:lnTo>
                  <a:lnTo>
                    <a:pt x="27" y="1"/>
                  </a:lnTo>
                  <a:lnTo>
                    <a:pt x="31" y="1"/>
                  </a:lnTo>
                  <a:lnTo>
                    <a:pt x="36" y="2"/>
                  </a:lnTo>
                  <a:lnTo>
                    <a:pt x="40" y="2"/>
                  </a:lnTo>
                  <a:lnTo>
                    <a:pt x="43" y="3"/>
                  </a:lnTo>
                  <a:lnTo>
                    <a:pt x="47" y="3"/>
                  </a:lnTo>
                  <a:lnTo>
                    <a:pt x="50" y="4"/>
                  </a:lnTo>
                  <a:lnTo>
                    <a:pt x="52" y="5"/>
                  </a:lnTo>
                  <a:lnTo>
                    <a:pt x="54" y="6"/>
                  </a:lnTo>
                  <a:lnTo>
                    <a:pt x="56" y="7"/>
                  </a:lnTo>
                  <a:lnTo>
                    <a:pt x="59" y="8"/>
                  </a:lnTo>
                  <a:lnTo>
                    <a:pt x="60" y="9"/>
                  </a:lnTo>
                  <a:lnTo>
                    <a:pt x="62" y="12"/>
                  </a:lnTo>
                  <a:lnTo>
                    <a:pt x="64" y="15"/>
                  </a:lnTo>
                  <a:lnTo>
                    <a:pt x="66" y="17"/>
                  </a:lnTo>
                  <a:lnTo>
                    <a:pt x="67" y="20"/>
                  </a:lnTo>
                  <a:lnTo>
                    <a:pt x="68" y="24"/>
                  </a:lnTo>
                  <a:lnTo>
                    <a:pt x="68" y="26"/>
                  </a:lnTo>
                  <a:lnTo>
                    <a:pt x="69" y="29"/>
                  </a:lnTo>
                  <a:lnTo>
                    <a:pt x="69" y="33"/>
                  </a:lnTo>
                  <a:lnTo>
                    <a:pt x="69" y="37"/>
                  </a:lnTo>
                  <a:lnTo>
                    <a:pt x="68" y="40"/>
                  </a:lnTo>
                  <a:lnTo>
                    <a:pt x="68" y="43"/>
                  </a:lnTo>
                  <a:lnTo>
                    <a:pt x="67" y="45"/>
                  </a:lnTo>
                  <a:lnTo>
                    <a:pt x="67" y="48"/>
                  </a:lnTo>
                  <a:lnTo>
                    <a:pt x="66" y="49"/>
                  </a:lnTo>
                  <a:lnTo>
                    <a:pt x="65" y="49"/>
                  </a:lnTo>
                  <a:lnTo>
                    <a:pt x="64" y="50"/>
                  </a:lnTo>
                  <a:lnTo>
                    <a:pt x="63" y="49"/>
                  </a:lnTo>
                  <a:lnTo>
                    <a:pt x="62" y="49"/>
                  </a:lnTo>
                  <a:lnTo>
                    <a:pt x="60" y="48"/>
                  </a:lnTo>
                  <a:lnTo>
                    <a:pt x="57" y="46"/>
                  </a:lnTo>
                  <a:lnTo>
                    <a:pt x="55" y="44"/>
                  </a:lnTo>
                  <a:lnTo>
                    <a:pt x="52" y="42"/>
                  </a:lnTo>
                  <a:lnTo>
                    <a:pt x="49" y="40"/>
                  </a:lnTo>
                  <a:lnTo>
                    <a:pt x="44" y="37"/>
                  </a:lnTo>
                  <a:lnTo>
                    <a:pt x="40" y="33"/>
                  </a:lnTo>
                  <a:lnTo>
                    <a:pt x="36" y="30"/>
                  </a:lnTo>
                  <a:lnTo>
                    <a:pt x="31" y="26"/>
                  </a:lnTo>
                  <a:lnTo>
                    <a:pt x="26" y="21"/>
                  </a:lnTo>
                  <a:lnTo>
                    <a:pt x="19" y="17"/>
                  </a:lnTo>
                  <a:lnTo>
                    <a:pt x="14" y="12"/>
                  </a:lnTo>
                  <a:lnTo>
                    <a:pt x="7" y="6"/>
                  </a:lnTo>
                  <a:lnTo>
                    <a:pt x="0" y="0"/>
                  </a:lnTo>
                  <a:lnTo>
                    <a:pt x="0" y="0"/>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81" name="Freeform 71"/>
            <p:cNvSpPr/>
            <p:nvPr/>
          </p:nvSpPr>
          <p:spPr bwMode="auto">
            <a:xfrm>
              <a:off x="2289175" y="1900238"/>
              <a:ext cx="336550" cy="77787"/>
            </a:xfrm>
            <a:custGeom>
              <a:avLst/>
              <a:gdLst>
                <a:gd name="T0" fmla="*/ 86 w 212"/>
                <a:gd name="T1" fmla="*/ 14 h 49"/>
                <a:gd name="T2" fmla="*/ 102 w 212"/>
                <a:gd name="T3" fmla="*/ 11 h 49"/>
                <a:gd name="T4" fmla="*/ 117 w 212"/>
                <a:gd name="T5" fmla="*/ 7 h 49"/>
                <a:gd name="T6" fmla="*/ 131 w 212"/>
                <a:gd name="T7" fmla="*/ 4 h 49"/>
                <a:gd name="T8" fmla="*/ 143 w 212"/>
                <a:gd name="T9" fmla="*/ 3 h 49"/>
                <a:gd name="T10" fmla="*/ 154 w 212"/>
                <a:gd name="T11" fmla="*/ 1 h 49"/>
                <a:gd name="T12" fmla="*/ 164 w 212"/>
                <a:gd name="T13" fmla="*/ 0 h 49"/>
                <a:gd name="T14" fmla="*/ 173 w 212"/>
                <a:gd name="T15" fmla="*/ 0 h 49"/>
                <a:gd name="T16" fmla="*/ 184 w 212"/>
                <a:gd name="T17" fmla="*/ 0 h 49"/>
                <a:gd name="T18" fmla="*/ 195 w 212"/>
                <a:gd name="T19" fmla="*/ 0 h 49"/>
                <a:gd name="T20" fmla="*/ 203 w 212"/>
                <a:gd name="T21" fmla="*/ 1 h 49"/>
                <a:gd name="T22" fmla="*/ 209 w 212"/>
                <a:gd name="T23" fmla="*/ 2 h 49"/>
                <a:gd name="T24" fmla="*/ 212 w 212"/>
                <a:gd name="T25" fmla="*/ 4 h 49"/>
                <a:gd name="T26" fmla="*/ 212 w 212"/>
                <a:gd name="T27" fmla="*/ 10 h 49"/>
                <a:gd name="T28" fmla="*/ 212 w 212"/>
                <a:gd name="T29" fmla="*/ 13 h 49"/>
                <a:gd name="T30" fmla="*/ 209 w 212"/>
                <a:gd name="T31" fmla="*/ 17 h 49"/>
                <a:gd name="T32" fmla="*/ 202 w 212"/>
                <a:gd name="T33" fmla="*/ 19 h 49"/>
                <a:gd name="T34" fmla="*/ 192 w 212"/>
                <a:gd name="T35" fmla="*/ 23 h 49"/>
                <a:gd name="T36" fmla="*/ 183 w 212"/>
                <a:gd name="T37" fmla="*/ 24 h 49"/>
                <a:gd name="T38" fmla="*/ 176 w 212"/>
                <a:gd name="T39" fmla="*/ 26 h 49"/>
                <a:gd name="T40" fmla="*/ 167 w 212"/>
                <a:gd name="T41" fmla="*/ 28 h 49"/>
                <a:gd name="T42" fmla="*/ 158 w 212"/>
                <a:gd name="T43" fmla="*/ 29 h 49"/>
                <a:gd name="T44" fmla="*/ 147 w 212"/>
                <a:gd name="T45" fmla="*/ 31 h 49"/>
                <a:gd name="T46" fmla="*/ 135 w 212"/>
                <a:gd name="T47" fmla="*/ 34 h 49"/>
                <a:gd name="T48" fmla="*/ 122 w 212"/>
                <a:gd name="T49" fmla="*/ 36 h 49"/>
                <a:gd name="T50" fmla="*/ 107 w 212"/>
                <a:gd name="T51" fmla="*/ 39 h 49"/>
                <a:gd name="T52" fmla="*/ 93 w 212"/>
                <a:gd name="T53" fmla="*/ 41 h 49"/>
                <a:gd name="T54" fmla="*/ 79 w 212"/>
                <a:gd name="T55" fmla="*/ 43 h 49"/>
                <a:gd name="T56" fmla="*/ 68 w 212"/>
                <a:gd name="T57" fmla="*/ 46 h 49"/>
                <a:gd name="T58" fmla="*/ 57 w 212"/>
                <a:gd name="T59" fmla="*/ 47 h 49"/>
                <a:gd name="T60" fmla="*/ 49 w 212"/>
                <a:gd name="T61" fmla="*/ 48 h 49"/>
                <a:gd name="T62" fmla="*/ 42 w 212"/>
                <a:gd name="T63" fmla="*/ 49 h 49"/>
                <a:gd name="T64" fmla="*/ 37 w 212"/>
                <a:gd name="T65" fmla="*/ 49 h 49"/>
                <a:gd name="T66" fmla="*/ 32 w 212"/>
                <a:gd name="T67" fmla="*/ 49 h 49"/>
                <a:gd name="T68" fmla="*/ 26 w 212"/>
                <a:gd name="T69" fmla="*/ 49 h 49"/>
                <a:gd name="T70" fmla="*/ 15 w 212"/>
                <a:gd name="T71" fmla="*/ 46 h 49"/>
                <a:gd name="T72" fmla="*/ 6 w 212"/>
                <a:gd name="T73" fmla="*/ 41 h 49"/>
                <a:gd name="T74" fmla="*/ 2 w 212"/>
                <a:gd name="T75" fmla="*/ 40 h 49"/>
                <a:gd name="T76" fmla="*/ 0 w 212"/>
                <a:gd name="T77" fmla="*/ 38 h 49"/>
                <a:gd name="T78" fmla="*/ 1 w 212"/>
                <a:gd name="T79" fmla="*/ 36 h 49"/>
                <a:gd name="T80" fmla="*/ 3 w 212"/>
                <a:gd name="T81" fmla="*/ 35 h 49"/>
                <a:gd name="T82" fmla="*/ 6 w 212"/>
                <a:gd name="T83" fmla="*/ 34 h 49"/>
                <a:gd name="T84" fmla="*/ 12 w 212"/>
                <a:gd name="T85" fmla="*/ 32 h 49"/>
                <a:gd name="T86" fmla="*/ 19 w 212"/>
                <a:gd name="T87" fmla="*/ 30 h 49"/>
                <a:gd name="T88" fmla="*/ 28 w 212"/>
                <a:gd name="T89" fmla="*/ 28 h 49"/>
                <a:gd name="T90" fmla="*/ 40 w 212"/>
                <a:gd name="T91" fmla="*/ 26 h 49"/>
                <a:gd name="T92" fmla="*/ 53 w 212"/>
                <a:gd name="T93" fmla="*/ 23 h 49"/>
                <a:gd name="T94" fmla="*/ 68 w 212"/>
                <a:gd name="T95" fmla="*/ 18 h 49"/>
                <a:gd name="T96" fmla="*/ 77 w 212"/>
                <a:gd name="T97" fmla="*/ 1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49">
                  <a:moveTo>
                    <a:pt x="77" y="16"/>
                  </a:moveTo>
                  <a:lnTo>
                    <a:pt x="86" y="14"/>
                  </a:lnTo>
                  <a:lnTo>
                    <a:pt x="93" y="12"/>
                  </a:lnTo>
                  <a:lnTo>
                    <a:pt x="102" y="11"/>
                  </a:lnTo>
                  <a:lnTo>
                    <a:pt x="110" y="8"/>
                  </a:lnTo>
                  <a:lnTo>
                    <a:pt x="117" y="7"/>
                  </a:lnTo>
                  <a:lnTo>
                    <a:pt x="124" y="6"/>
                  </a:lnTo>
                  <a:lnTo>
                    <a:pt x="131" y="4"/>
                  </a:lnTo>
                  <a:lnTo>
                    <a:pt x="137" y="3"/>
                  </a:lnTo>
                  <a:lnTo>
                    <a:pt x="143" y="3"/>
                  </a:lnTo>
                  <a:lnTo>
                    <a:pt x="149" y="2"/>
                  </a:lnTo>
                  <a:lnTo>
                    <a:pt x="154" y="1"/>
                  </a:lnTo>
                  <a:lnTo>
                    <a:pt x="160" y="1"/>
                  </a:lnTo>
                  <a:lnTo>
                    <a:pt x="164" y="0"/>
                  </a:lnTo>
                  <a:lnTo>
                    <a:pt x="168" y="0"/>
                  </a:lnTo>
                  <a:lnTo>
                    <a:pt x="173" y="0"/>
                  </a:lnTo>
                  <a:lnTo>
                    <a:pt x="177" y="0"/>
                  </a:lnTo>
                  <a:lnTo>
                    <a:pt x="184" y="0"/>
                  </a:lnTo>
                  <a:lnTo>
                    <a:pt x="189" y="0"/>
                  </a:lnTo>
                  <a:lnTo>
                    <a:pt x="195" y="0"/>
                  </a:lnTo>
                  <a:lnTo>
                    <a:pt x="200" y="0"/>
                  </a:lnTo>
                  <a:lnTo>
                    <a:pt x="203" y="1"/>
                  </a:lnTo>
                  <a:lnTo>
                    <a:pt x="207" y="1"/>
                  </a:lnTo>
                  <a:lnTo>
                    <a:pt x="209" y="2"/>
                  </a:lnTo>
                  <a:lnTo>
                    <a:pt x="210" y="2"/>
                  </a:lnTo>
                  <a:lnTo>
                    <a:pt x="212" y="4"/>
                  </a:lnTo>
                  <a:lnTo>
                    <a:pt x="212" y="7"/>
                  </a:lnTo>
                  <a:lnTo>
                    <a:pt x="212" y="10"/>
                  </a:lnTo>
                  <a:lnTo>
                    <a:pt x="212" y="12"/>
                  </a:lnTo>
                  <a:lnTo>
                    <a:pt x="212" y="13"/>
                  </a:lnTo>
                  <a:lnTo>
                    <a:pt x="211" y="15"/>
                  </a:lnTo>
                  <a:lnTo>
                    <a:pt x="209" y="17"/>
                  </a:lnTo>
                  <a:lnTo>
                    <a:pt x="205" y="18"/>
                  </a:lnTo>
                  <a:lnTo>
                    <a:pt x="202" y="19"/>
                  </a:lnTo>
                  <a:lnTo>
                    <a:pt x="198" y="22"/>
                  </a:lnTo>
                  <a:lnTo>
                    <a:pt x="192" y="23"/>
                  </a:lnTo>
                  <a:lnTo>
                    <a:pt x="186" y="24"/>
                  </a:lnTo>
                  <a:lnTo>
                    <a:pt x="183" y="24"/>
                  </a:lnTo>
                  <a:lnTo>
                    <a:pt x="179" y="25"/>
                  </a:lnTo>
                  <a:lnTo>
                    <a:pt x="176" y="26"/>
                  </a:lnTo>
                  <a:lnTo>
                    <a:pt x="172" y="27"/>
                  </a:lnTo>
                  <a:lnTo>
                    <a:pt x="167" y="28"/>
                  </a:lnTo>
                  <a:lnTo>
                    <a:pt x="163" y="29"/>
                  </a:lnTo>
                  <a:lnTo>
                    <a:pt x="158" y="29"/>
                  </a:lnTo>
                  <a:lnTo>
                    <a:pt x="152" y="30"/>
                  </a:lnTo>
                  <a:lnTo>
                    <a:pt x="147" y="31"/>
                  </a:lnTo>
                  <a:lnTo>
                    <a:pt x="141" y="32"/>
                  </a:lnTo>
                  <a:lnTo>
                    <a:pt x="135" y="34"/>
                  </a:lnTo>
                  <a:lnTo>
                    <a:pt x="128" y="35"/>
                  </a:lnTo>
                  <a:lnTo>
                    <a:pt x="122" y="36"/>
                  </a:lnTo>
                  <a:lnTo>
                    <a:pt x="115" y="37"/>
                  </a:lnTo>
                  <a:lnTo>
                    <a:pt x="107" y="39"/>
                  </a:lnTo>
                  <a:lnTo>
                    <a:pt x="100" y="40"/>
                  </a:lnTo>
                  <a:lnTo>
                    <a:pt x="93" y="41"/>
                  </a:lnTo>
                  <a:lnTo>
                    <a:pt x="86" y="42"/>
                  </a:lnTo>
                  <a:lnTo>
                    <a:pt x="79" y="43"/>
                  </a:lnTo>
                  <a:lnTo>
                    <a:pt x="74" y="44"/>
                  </a:lnTo>
                  <a:lnTo>
                    <a:pt x="68" y="46"/>
                  </a:lnTo>
                  <a:lnTo>
                    <a:pt x="63" y="46"/>
                  </a:lnTo>
                  <a:lnTo>
                    <a:pt x="57" y="47"/>
                  </a:lnTo>
                  <a:lnTo>
                    <a:pt x="53" y="48"/>
                  </a:lnTo>
                  <a:lnTo>
                    <a:pt x="49" y="48"/>
                  </a:lnTo>
                  <a:lnTo>
                    <a:pt x="45" y="48"/>
                  </a:lnTo>
                  <a:lnTo>
                    <a:pt x="42" y="49"/>
                  </a:lnTo>
                  <a:lnTo>
                    <a:pt x="39" y="49"/>
                  </a:lnTo>
                  <a:lnTo>
                    <a:pt x="37" y="49"/>
                  </a:lnTo>
                  <a:lnTo>
                    <a:pt x="34" y="49"/>
                  </a:lnTo>
                  <a:lnTo>
                    <a:pt x="32" y="49"/>
                  </a:lnTo>
                  <a:lnTo>
                    <a:pt x="31" y="49"/>
                  </a:lnTo>
                  <a:lnTo>
                    <a:pt x="26" y="49"/>
                  </a:lnTo>
                  <a:lnTo>
                    <a:pt x="20" y="48"/>
                  </a:lnTo>
                  <a:lnTo>
                    <a:pt x="15" y="46"/>
                  </a:lnTo>
                  <a:lnTo>
                    <a:pt x="9" y="42"/>
                  </a:lnTo>
                  <a:lnTo>
                    <a:pt x="6" y="41"/>
                  </a:lnTo>
                  <a:lnTo>
                    <a:pt x="4" y="40"/>
                  </a:lnTo>
                  <a:lnTo>
                    <a:pt x="2" y="40"/>
                  </a:lnTo>
                  <a:lnTo>
                    <a:pt x="1" y="39"/>
                  </a:lnTo>
                  <a:lnTo>
                    <a:pt x="0" y="38"/>
                  </a:lnTo>
                  <a:lnTo>
                    <a:pt x="1" y="37"/>
                  </a:lnTo>
                  <a:lnTo>
                    <a:pt x="1" y="36"/>
                  </a:lnTo>
                  <a:lnTo>
                    <a:pt x="3" y="35"/>
                  </a:lnTo>
                  <a:lnTo>
                    <a:pt x="3" y="35"/>
                  </a:lnTo>
                  <a:lnTo>
                    <a:pt x="4" y="35"/>
                  </a:lnTo>
                  <a:lnTo>
                    <a:pt x="6" y="34"/>
                  </a:lnTo>
                  <a:lnTo>
                    <a:pt x="8" y="32"/>
                  </a:lnTo>
                  <a:lnTo>
                    <a:pt x="12" y="32"/>
                  </a:lnTo>
                  <a:lnTo>
                    <a:pt x="15" y="31"/>
                  </a:lnTo>
                  <a:lnTo>
                    <a:pt x="19" y="30"/>
                  </a:lnTo>
                  <a:lnTo>
                    <a:pt x="23" y="29"/>
                  </a:lnTo>
                  <a:lnTo>
                    <a:pt x="28" y="28"/>
                  </a:lnTo>
                  <a:lnTo>
                    <a:pt x="33" y="27"/>
                  </a:lnTo>
                  <a:lnTo>
                    <a:pt x="40" y="26"/>
                  </a:lnTo>
                  <a:lnTo>
                    <a:pt x="46" y="24"/>
                  </a:lnTo>
                  <a:lnTo>
                    <a:pt x="53" y="23"/>
                  </a:lnTo>
                  <a:lnTo>
                    <a:pt x="61" y="20"/>
                  </a:lnTo>
                  <a:lnTo>
                    <a:pt x="68" y="18"/>
                  </a:lnTo>
                  <a:lnTo>
                    <a:pt x="77" y="16"/>
                  </a:lnTo>
                  <a:lnTo>
                    <a:pt x="77" y="16"/>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82" name="Freeform 72"/>
            <p:cNvSpPr/>
            <p:nvPr/>
          </p:nvSpPr>
          <p:spPr bwMode="auto">
            <a:xfrm>
              <a:off x="2395538" y="1781175"/>
              <a:ext cx="120650" cy="103187"/>
            </a:xfrm>
            <a:custGeom>
              <a:avLst/>
              <a:gdLst>
                <a:gd name="T0" fmla="*/ 50 w 76"/>
                <a:gd name="T1" fmla="*/ 12 h 65"/>
                <a:gd name="T2" fmla="*/ 56 w 76"/>
                <a:gd name="T3" fmla="*/ 14 h 65"/>
                <a:gd name="T4" fmla="*/ 61 w 76"/>
                <a:gd name="T5" fmla="*/ 17 h 65"/>
                <a:gd name="T6" fmla="*/ 65 w 76"/>
                <a:gd name="T7" fmla="*/ 20 h 65"/>
                <a:gd name="T8" fmla="*/ 69 w 76"/>
                <a:gd name="T9" fmla="*/ 24 h 65"/>
                <a:gd name="T10" fmla="*/ 71 w 76"/>
                <a:gd name="T11" fmla="*/ 26 h 65"/>
                <a:gd name="T12" fmla="*/ 73 w 76"/>
                <a:gd name="T13" fmla="*/ 29 h 65"/>
                <a:gd name="T14" fmla="*/ 75 w 76"/>
                <a:gd name="T15" fmla="*/ 32 h 65"/>
                <a:gd name="T16" fmla="*/ 76 w 76"/>
                <a:gd name="T17" fmla="*/ 34 h 65"/>
                <a:gd name="T18" fmla="*/ 76 w 76"/>
                <a:gd name="T19" fmla="*/ 40 h 65"/>
                <a:gd name="T20" fmla="*/ 75 w 76"/>
                <a:gd name="T21" fmla="*/ 45 h 65"/>
                <a:gd name="T22" fmla="*/ 73 w 76"/>
                <a:gd name="T23" fmla="*/ 51 h 65"/>
                <a:gd name="T24" fmla="*/ 72 w 76"/>
                <a:gd name="T25" fmla="*/ 56 h 65"/>
                <a:gd name="T26" fmla="*/ 70 w 76"/>
                <a:gd name="T27" fmla="*/ 58 h 65"/>
                <a:gd name="T28" fmla="*/ 68 w 76"/>
                <a:gd name="T29" fmla="*/ 61 h 65"/>
                <a:gd name="T30" fmla="*/ 67 w 76"/>
                <a:gd name="T31" fmla="*/ 62 h 65"/>
                <a:gd name="T32" fmla="*/ 64 w 76"/>
                <a:gd name="T33" fmla="*/ 64 h 65"/>
                <a:gd name="T34" fmla="*/ 62 w 76"/>
                <a:gd name="T35" fmla="*/ 64 h 65"/>
                <a:gd name="T36" fmla="*/ 61 w 76"/>
                <a:gd name="T37" fmla="*/ 65 h 65"/>
                <a:gd name="T38" fmla="*/ 59 w 76"/>
                <a:gd name="T39" fmla="*/ 65 h 65"/>
                <a:gd name="T40" fmla="*/ 57 w 76"/>
                <a:gd name="T41" fmla="*/ 65 h 65"/>
                <a:gd name="T42" fmla="*/ 56 w 76"/>
                <a:gd name="T43" fmla="*/ 65 h 65"/>
                <a:gd name="T44" fmla="*/ 52 w 76"/>
                <a:gd name="T45" fmla="*/ 64 h 65"/>
                <a:gd name="T46" fmla="*/ 49 w 76"/>
                <a:gd name="T47" fmla="*/ 62 h 65"/>
                <a:gd name="T48" fmla="*/ 46 w 76"/>
                <a:gd name="T49" fmla="*/ 58 h 65"/>
                <a:gd name="T50" fmla="*/ 41 w 76"/>
                <a:gd name="T51" fmla="*/ 54 h 65"/>
                <a:gd name="T52" fmla="*/ 37 w 76"/>
                <a:gd name="T53" fmla="*/ 50 h 65"/>
                <a:gd name="T54" fmla="*/ 32 w 76"/>
                <a:gd name="T55" fmla="*/ 44 h 65"/>
                <a:gd name="T56" fmla="*/ 26 w 76"/>
                <a:gd name="T57" fmla="*/ 37 h 65"/>
                <a:gd name="T58" fmla="*/ 21 w 76"/>
                <a:gd name="T59" fmla="*/ 31 h 65"/>
                <a:gd name="T60" fmla="*/ 15 w 76"/>
                <a:gd name="T61" fmla="*/ 26 h 65"/>
                <a:gd name="T62" fmla="*/ 11 w 76"/>
                <a:gd name="T63" fmla="*/ 20 h 65"/>
                <a:gd name="T64" fmla="*/ 7 w 76"/>
                <a:gd name="T65" fmla="*/ 16 h 65"/>
                <a:gd name="T66" fmla="*/ 3 w 76"/>
                <a:gd name="T67" fmla="*/ 13 h 65"/>
                <a:gd name="T68" fmla="*/ 1 w 76"/>
                <a:gd name="T69" fmla="*/ 9 h 65"/>
                <a:gd name="T70" fmla="*/ 0 w 76"/>
                <a:gd name="T71" fmla="*/ 6 h 65"/>
                <a:gd name="T72" fmla="*/ 0 w 76"/>
                <a:gd name="T73" fmla="*/ 4 h 65"/>
                <a:gd name="T74" fmla="*/ 0 w 76"/>
                <a:gd name="T75" fmla="*/ 3 h 65"/>
                <a:gd name="T76" fmla="*/ 1 w 76"/>
                <a:gd name="T77" fmla="*/ 3 h 65"/>
                <a:gd name="T78" fmla="*/ 2 w 76"/>
                <a:gd name="T79" fmla="*/ 2 h 65"/>
                <a:gd name="T80" fmla="*/ 3 w 76"/>
                <a:gd name="T81" fmla="*/ 1 h 65"/>
                <a:gd name="T82" fmla="*/ 6 w 76"/>
                <a:gd name="T83" fmla="*/ 1 h 65"/>
                <a:gd name="T84" fmla="*/ 8 w 76"/>
                <a:gd name="T85" fmla="*/ 0 h 65"/>
                <a:gd name="T86" fmla="*/ 11 w 76"/>
                <a:gd name="T87" fmla="*/ 0 h 65"/>
                <a:gd name="T88" fmla="*/ 14 w 76"/>
                <a:gd name="T89" fmla="*/ 0 h 65"/>
                <a:gd name="T90" fmla="*/ 18 w 76"/>
                <a:gd name="T91" fmla="*/ 0 h 65"/>
                <a:gd name="T92" fmla="*/ 22 w 76"/>
                <a:gd name="T93" fmla="*/ 1 h 65"/>
                <a:gd name="T94" fmla="*/ 26 w 76"/>
                <a:gd name="T95" fmla="*/ 2 h 65"/>
                <a:gd name="T96" fmla="*/ 31 w 76"/>
                <a:gd name="T97" fmla="*/ 3 h 65"/>
                <a:gd name="T98" fmla="*/ 35 w 76"/>
                <a:gd name="T99" fmla="*/ 4 h 65"/>
                <a:gd name="T100" fmla="*/ 39 w 76"/>
                <a:gd name="T101" fmla="*/ 6 h 65"/>
                <a:gd name="T102" fmla="*/ 45 w 76"/>
                <a:gd name="T103" fmla="*/ 8 h 65"/>
                <a:gd name="T104" fmla="*/ 50 w 76"/>
                <a:gd name="T105" fmla="*/ 12 h 65"/>
                <a:gd name="T106" fmla="*/ 50 w 76"/>
                <a:gd name="T107"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65">
                  <a:moveTo>
                    <a:pt x="50" y="12"/>
                  </a:moveTo>
                  <a:lnTo>
                    <a:pt x="56" y="14"/>
                  </a:lnTo>
                  <a:lnTo>
                    <a:pt x="61" y="17"/>
                  </a:lnTo>
                  <a:lnTo>
                    <a:pt x="65" y="20"/>
                  </a:lnTo>
                  <a:lnTo>
                    <a:pt x="69" y="24"/>
                  </a:lnTo>
                  <a:lnTo>
                    <a:pt x="71" y="26"/>
                  </a:lnTo>
                  <a:lnTo>
                    <a:pt x="73" y="29"/>
                  </a:lnTo>
                  <a:lnTo>
                    <a:pt x="75" y="32"/>
                  </a:lnTo>
                  <a:lnTo>
                    <a:pt x="76" y="34"/>
                  </a:lnTo>
                  <a:lnTo>
                    <a:pt x="76" y="40"/>
                  </a:lnTo>
                  <a:lnTo>
                    <a:pt x="75" y="45"/>
                  </a:lnTo>
                  <a:lnTo>
                    <a:pt x="73" y="51"/>
                  </a:lnTo>
                  <a:lnTo>
                    <a:pt x="72" y="56"/>
                  </a:lnTo>
                  <a:lnTo>
                    <a:pt x="70" y="58"/>
                  </a:lnTo>
                  <a:lnTo>
                    <a:pt x="68" y="61"/>
                  </a:lnTo>
                  <a:lnTo>
                    <a:pt x="67" y="62"/>
                  </a:lnTo>
                  <a:lnTo>
                    <a:pt x="64" y="64"/>
                  </a:lnTo>
                  <a:lnTo>
                    <a:pt x="62" y="64"/>
                  </a:lnTo>
                  <a:lnTo>
                    <a:pt x="61" y="65"/>
                  </a:lnTo>
                  <a:lnTo>
                    <a:pt x="59" y="65"/>
                  </a:lnTo>
                  <a:lnTo>
                    <a:pt x="57" y="65"/>
                  </a:lnTo>
                  <a:lnTo>
                    <a:pt x="56" y="65"/>
                  </a:lnTo>
                  <a:lnTo>
                    <a:pt x="52" y="64"/>
                  </a:lnTo>
                  <a:lnTo>
                    <a:pt x="49" y="62"/>
                  </a:lnTo>
                  <a:lnTo>
                    <a:pt x="46" y="58"/>
                  </a:lnTo>
                  <a:lnTo>
                    <a:pt x="41" y="54"/>
                  </a:lnTo>
                  <a:lnTo>
                    <a:pt x="37" y="50"/>
                  </a:lnTo>
                  <a:lnTo>
                    <a:pt x="32" y="44"/>
                  </a:lnTo>
                  <a:lnTo>
                    <a:pt x="26" y="37"/>
                  </a:lnTo>
                  <a:lnTo>
                    <a:pt x="21" y="31"/>
                  </a:lnTo>
                  <a:lnTo>
                    <a:pt x="15" y="26"/>
                  </a:lnTo>
                  <a:lnTo>
                    <a:pt x="11" y="20"/>
                  </a:lnTo>
                  <a:lnTo>
                    <a:pt x="7" y="16"/>
                  </a:lnTo>
                  <a:lnTo>
                    <a:pt x="3" y="13"/>
                  </a:lnTo>
                  <a:lnTo>
                    <a:pt x="1" y="9"/>
                  </a:lnTo>
                  <a:lnTo>
                    <a:pt x="0" y="6"/>
                  </a:lnTo>
                  <a:lnTo>
                    <a:pt x="0" y="4"/>
                  </a:lnTo>
                  <a:lnTo>
                    <a:pt x="0" y="3"/>
                  </a:lnTo>
                  <a:lnTo>
                    <a:pt x="1" y="3"/>
                  </a:lnTo>
                  <a:lnTo>
                    <a:pt x="2" y="2"/>
                  </a:lnTo>
                  <a:lnTo>
                    <a:pt x="3" y="1"/>
                  </a:lnTo>
                  <a:lnTo>
                    <a:pt x="6" y="1"/>
                  </a:lnTo>
                  <a:lnTo>
                    <a:pt x="8" y="0"/>
                  </a:lnTo>
                  <a:lnTo>
                    <a:pt x="11" y="0"/>
                  </a:lnTo>
                  <a:lnTo>
                    <a:pt x="14" y="0"/>
                  </a:lnTo>
                  <a:lnTo>
                    <a:pt x="18" y="0"/>
                  </a:lnTo>
                  <a:lnTo>
                    <a:pt x="22" y="1"/>
                  </a:lnTo>
                  <a:lnTo>
                    <a:pt x="26" y="2"/>
                  </a:lnTo>
                  <a:lnTo>
                    <a:pt x="31" y="3"/>
                  </a:lnTo>
                  <a:lnTo>
                    <a:pt x="35" y="4"/>
                  </a:lnTo>
                  <a:lnTo>
                    <a:pt x="39" y="6"/>
                  </a:lnTo>
                  <a:lnTo>
                    <a:pt x="45" y="8"/>
                  </a:lnTo>
                  <a:lnTo>
                    <a:pt x="50" y="12"/>
                  </a:lnTo>
                  <a:lnTo>
                    <a:pt x="50" y="12"/>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83" name="Freeform 73"/>
            <p:cNvSpPr/>
            <p:nvPr/>
          </p:nvSpPr>
          <p:spPr bwMode="auto">
            <a:xfrm>
              <a:off x="2239963" y="2005013"/>
              <a:ext cx="174625" cy="204787"/>
            </a:xfrm>
            <a:custGeom>
              <a:avLst/>
              <a:gdLst>
                <a:gd name="T0" fmla="*/ 72 w 110"/>
                <a:gd name="T1" fmla="*/ 72 h 129"/>
                <a:gd name="T2" fmla="*/ 59 w 110"/>
                <a:gd name="T3" fmla="*/ 88 h 129"/>
                <a:gd name="T4" fmla="*/ 46 w 110"/>
                <a:gd name="T5" fmla="*/ 102 h 129"/>
                <a:gd name="T6" fmla="*/ 34 w 110"/>
                <a:gd name="T7" fmla="*/ 112 h 129"/>
                <a:gd name="T8" fmla="*/ 24 w 110"/>
                <a:gd name="T9" fmla="*/ 121 h 129"/>
                <a:gd name="T10" fmla="*/ 14 w 110"/>
                <a:gd name="T11" fmla="*/ 127 h 129"/>
                <a:gd name="T12" fmla="*/ 8 w 110"/>
                <a:gd name="T13" fmla="*/ 129 h 129"/>
                <a:gd name="T14" fmla="*/ 2 w 110"/>
                <a:gd name="T15" fmla="*/ 129 h 129"/>
                <a:gd name="T16" fmla="*/ 7 w 110"/>
                <a:gd name="T17" fmla="*/ 119 h 129"/>
                <a:gd name="T18" fmla="*/ 19 w 110"/>
                <a:gd name="T19" fmla="*/ 104 h 129"/>
                <a:gd name="T20" fmla="*/ 29 w 110"/>
                <a:gd name="T21" fmla="*/ 90 h 129"/>
                <a:gd name="T22" fmla="*/ 38 w 110"/>
                <a:gd name="T23" fmla="*/ 78 h 129"/>
                <a:gd name="T24" fmla="*/ 47 w 110"/>
                <a:gd name="T25" fmla="*/ 66 h 129"/>
                <a:gd name="T26" fmla="*/ 53 w 110"/>
                <a:gd name="T27" fmla="*/ 57 h 129"/>
                <a:gd name="T28" fmla="*/ 59 w 110"/>
                <a:gd name="T29" fmla="*/ 48 h 129"/>
                <a:gd name="T30" fmla="*/ 63 w 110"/>
                <a:gd name="T31" fmla="*/ 41 h 129"/>
                <a:gd name="T32" fmla="*/ 66 w 110"/>
                <a:gd name="T33" fmla="*/ 32 h 129"/>
                <a:gd name="T34" fmla="*/ 71 w 110"/>
                <a:gd name="T35" fmla="*/ 22 h 129"/>
                <a:gd name="T36" fmla="*/ 72 w 110"/>
                <a:gd name="T37" fmla="*/ 14 h 129"/>
                <a:gd name="T38" fmla="*/ 72 w 110"/>
                <a:gd name="T39" fmla="*/ 10 h 129"/>
                <a:gd name="T40" fmla="*/ 70 w 110"/>
                <a:gd name="T41" fmla="*/ 8 h 129"/>
                <a:gd name="T42" fmla="*/ 69 w 110"/>
                <a:gd name="T43" fmla="*/ 5 h 129"/>
                <a:gd name="T44" fmla="*/ 69 w 110"/>
                <a:gd name="T45" fmla="*/ 3 h 129"/>
                <a:gd name="T46" fmla="*/ 71 w 110"/>
                <a:gd name="T47" fmla="*/ 1 h 129"/>
                <a:gd name="T48" fmla="*/ 74 w 110"/>
                <a:gd name="T49" fmla="*/ 0 h 129"/>
                <a:gd name="T50" fmla="*/ 80 w 110"/>
                <a:gd name="T51" fmla="*/ 0 h 129"/>
                <a:gd name="T52" fmla="*/ 86 w 110"/>
                <a:gd name="T53" fmla="*/ 1 h 129"/>
                <a:gd name="T54" fmla="*/ 95 w 110"/>
                <a:gd name="T55" fmla="*/ 3 h 129"/>
                <a:gd name="T56" fmla="*/ 102 w 110"/>
                <a:gd name="T57" fmla="*/ 8 h 129"/>
                <a:gd name="T58" fmla="*/ 107 w 110"/>
                <a:gd name="T59" fmla="*/ 11 h 129"/>
                <a:gd name="T60" fmla="*/ 109 w 110"/>
                <a:gd name="T61" fmla="*/ 14 h 129"/>
                <a:gd name="T62" fmla="*/ 109 w 110"/>
                <a:gd name="T63" fmla="*/ 19 h 129"/>
                <a:gd name="T64" fmla="*/ 106 w 110"/>
                <a:gd name="T65" fmla="*/ 27 h 129"/>
                <a:gd name="T66" fmla="*/ 98 w 110"/>
                <a:gd name="T67" fmla="*/ 38 h 129"/>
                <a:gd name="T68" fmla="*/ 86 w 110"/>
                <a:gd name="T69" fmla="*/ 54 h 129"/>
                <a:gd name="T70" fmla="*/ 78 w 110"/>
                <a:gd name="T71" fmla="*/ 6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0" h="129">
                  <a:moveTo>
                    <a:pt x="78" y="63"/>
                  </a:moveTo>
                  <a:lnTo>
                    <a:pt x="72" y="72"/>
                  </a:lnTo>
                  <a:lnTo>
                    <a:pt x="65" y="81"/>
                  </a:lnTo>
                  <a:lnTo>
                    <a:pt x="59" y="88"/>
                  </a:lnTo>
                  <a:lnTo>
                    <a:pt x="52" y="96"/>
                  </a:lnTo>
                  <a:lnTo>
                    <a:pt x="46" y="102"/>
                  </a:lnTo>
                  <a:lnTo>
                    <a:pt x="39" y="108"/>
                  </a:lnTo>
                  <a:lnTo>
                    <a:pt x="34" y="112"/>
                  </a:lnTo>
                  <a:lnTo>
                    <a:pt x="28" y="118"/>
                  </a:lnTo>
                  <a:lnTo>
                    <a:pt x="24" y="121"/>
                  </a:lnTo>
                  <a:lnTo>
                    <a:pt x="19" y="124"/>
                  </a:lnTo>
                  <a:lnTo>
                    <a:pt x="14" y="127"/>
                  </a:lnTo>
                  <a:lnTo>
                    <a:pt x="11" y="129"/>
                  </a:lnTo>
                  <a:lnTo>
                    <a:pt x="8" y="129"/>
                  </a:lnTo>
                  <a:lnTo>
                    <a:pt x="4" y="129"/>
                  </a:lnTo>
                  <a:lnTo>
                    <a:pt x="2" y="129"/>
                  </a:lnTo>
                  <a:lnTo>
                    <a:pt x="0" y="127"/>
                  </a:lnTo>
                  <a:lnTo>
                    <a:pt x="7" y="119"/>
                  </a:lnTo>
                  <a:lnTo>
                    <a:pt x="13" y="110"/>
                  </a:lnTo>
                  <a:lnTo>
                    <a:pt x="19" y="104"/>
                  </a:lnTo>
                  <a:lnTo>
                    <a:pt x="24" y="96"/>
                  </a:lnTo>
                  <a:lnTo>
                    <a:pt x="29" y="90"/>
                  </a:lnTo>
                  <a:lnTo>
                    <a:pt x="34" y="83"/>
                  </a:lnTo>
                  <a:lnTo>
                    <a:pt x="38" y="78"/>
                  </a:lnTo>
                  <a:lnTo>
                    <a:pt x="43" y="71"/>
                  </a:lnTo>
                  <a:lnTo>
                    <a:pt x="47" y="66"/>
                  </a:lnTo>
                  <a:lnTo>
                    <a:pt x="50" y="61"/>
                  </a:lnTo>
                  <a:lnTo>
                    <a:pt x="53" y="57"/>
                  </a:lnTo>
                  <a:lnTo>
                    <a:pt x="57" y="53"/>
                  </a:lnTo>
                  <a:lnTo>
                    <a:pt x="59" y="48"/>
                  </a:lnTo>
                  <a:lnTo>
                    <a:pt x="61" y="44"/>
                  </a:lnTo>
                  <a:lnTo>
                    <a:pt x="63" y="41"/>
                  </a:lnTo>
                  <a:lnTo>
                    <a:pt x="64" y="37"/>
                  </a:lnTo>
                  <a:lnTo>
                    <a:pt x="66" y="32"/>
                  </a:lnTo>
                  <a:lnTo>
                    <a:pt x="69" y="26"/>
                  </a:lnTo>
                  <a:lnTo>
                    <a:pt x="71" y="22"/>
                  </a:lnTo>
                  <a:lnTo>
                    <a:pt x="72" y="18"/>
                  </a:lnTo>
                  <a:lnTo>
                    <a:pt x="72" y="14"/>
                  </a:lnTo>
                  <a:lnTo>
                    <a:pt x="73" y="12"/>
                  </a:lnTo>
                  <a:lnTo>
                    <a:pt x="72" y="10"/>
                  </a:lnTo>
                  <a:lnTo>
                    <a:pt x="72" y="9"/>
                  </a:lnTo>
                  <a:lnTo>
                    <a:pt x="70" y="8"/>
                  </a:lnTo>
                  <a:lnTo>
                    <a:pt x="69" y="6"/>
                  </a:lnTo>
                  <a:lnTo>
                    <a:pt x="69" y="5"/>
                  </a:lnTo>
                  <a:lnTo>
                    <a:pt x="69" y="3"/>
                  </a:lnTo>
                  <a:lnTo>
                    <a:pt x="69" y="3"/>
                  </a:lnTo>
                  <a:lnTo>
                    <a:pt x="70" y="2"/>
                  </a:lnTo>
                  <a:lnTo>
                    <a:pt x="71" y="1"/>
                  </a:lnTo>
                  <a:lnTo>
                    <a:pt x="72" y="0"/>
                  </a:lnTo>
                  <a:lnTo>
                    <a:pt x="74" y="0"/>
                  </a:lnTo>
                  <a:lnTo>
                    <a:pt x="76" y="0"/>
                  </a:lnTo>
                  <a:lnTo>
                    <a:pt x="80" y="0"/>
                  </a:lnTo>
                  <a:lnTo>
                    <a:pt x="83" y="0"/>
                  </a:lnTo>
                  <a:lnTo>
                    <a:pt x="86" y="1"/>
                  </a:lnTo>
                  <a:lnTo>
                    <a:pt x="90" y="2"/>
                  </a:lnTo>
                  <a:lnTo>
                    <a:pt x="95" y="3"/>
                  </a:lnTo>
                  <a:lnTo>
                    <a:pt x="99" y="6"/>
                  </a:lnTo>
                  <a:lnTo>
                    <a:pt x="102" y="8"/>
                  </a:lnTo>
                  <a:lnTo>
                    <a:pt x="105" y="9"/>
                  </a:lnTo>
                  <a:lnTo>
                    <a:pt x="107" y="11"/>
                  </a:lnTo>
                  <a:lnTo>
                    <a:pt x="109" y="12"/>
                  </a:lnTo>
                  <a:lnTo>
                    <a:pt x="109" y="14"/>
                  </a:lnTo>
                  <a:lnTo>
                    <a:pt x="110" y="17"/>
                  </a:lnTo>
                  <a:lnTo>
                    <a:pt x="109" y="19"/>
                  </a:lnTo>
                  <a:lnTo>
                    <a:pt x="108" y="23"/>
                  </a:lnTo>
                  <a:lnTo>
                    <a:pt x="106" y="27"/>
                  </a:lnTo>
                  <a:lnTo>
                    <a:pt x="102" y="33"/>
                  </a:lnTo>
                  <a:lnTo>
                    <a:pt x="98" y="38"/>
                  </a:lnTo>
                  <a:lnTo>
                    <a:pt x="93" y="46"/>
                  </a:lnTo>
                  <a:lnTo>
                    <a:pt x="86" y="54"/>
                  </a:lnTo>
                  <a:lnTo>
                    <a:pt x="83" y="59"/>
                  </a:lnTo>
                  <a:lnTo>
                    <a:pt x="78" y="63"/>
                  </a:lnTo>
                  <a:lnTo>
                    <a:pt x="78" y="63"/>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84" name="Freeform 74"/>
            <p:cNvSpPr/>
            <p:nvPr/>
          </p:nvSpPr>
          <p:spPr bwMode="auto">
            <a:xfrm>
              <a:off x="2322513" y="2125663"/>
              <a:ext cx="92075" cy="68262"/>
            </a:xfrm>
            <a:custGeom>
              <a:avLst/>
              <a:gdLst>
                <a:gd name="T0" fmla="*/ 44 w 58"/>
                <a:gd name="T1" fmla="*/ 4 h 43"/>
                <a:gd name="T2" fmla="*/ 47 w 58"/>
                <a:gd name="T3" fmla="*/ 6 h 43"/>
                <a:gd name="T4" fmla="*/ 49 w 58"/>
                <a:gd name="T5" fmla="*/ 8 h 43"/>
                <a:gd name="T6" fmla="*/ 53 w 58"/>
                <a:gd name="T7" fmla="*/ 11 h 43"/>
                <a:gd name="T8" fmla="*/ 54 w 58"/>
                <a:gd name="T9" fmla="*/ 14 h 43"/>
                <a:gd name="T10" fmla="*/ 56 w 58"/>
                <a:gd name="T11" fmla="*/ 18 h 43"/>
                <a:gd name="T12" fmla="*/ 57 w 58"/>
                <a:gd name="T13" fmla="*/ 21 h 43"/>
                <a:gd name="T14" fmla="*/ 58 w 58"/>
                <a:gd name="T15" fmla="*/ 26 h 43"/>
                <a:gd name="T16" fmla="*/ 58 w 58"/>
                <a:gd name="T17" fmla="*/ 30 h 43"/>
                <a:gd name="T18" fmla="*/ 58 w 58"/>
                <a:gd name="T19" fmla="*/ 34 h 43"/>
                <a:gd name="T20" fmla="*/ 57 w 58"/>
                <a:gd name="T21" fmla="*/ 38 h 43"/>
                <a:gd name="T22" fmla="*/ 56 w 58"/>
                <a:gd name="T23" fmla="*/ 40 h 43"/>
                <a:gd name="T24" fmla="*/ 55 w 58"/>
                <a:gd name="T25" fmla="*/ 42 h 43"/>
                <a:gd name="T26" fmla="*/ 53 w 58"/>
                <a:gd name="T27" fmla="*/ 43 h 43"/>
                <a:gd name="T28" fmla="*/ 50 w 58"/>
                <a:gd name="T29" fmla="*/ 43 h 43"/>
                <a:gd name="T30" fmla="*/ 48 w 58"/>
                <a:gd name="T31" fmla="*/ 43 h 43"/>
                <a:gd name="T32" fmla="*/ 46 w 58"/>
                <a:gd name="T33" fmla="*/ 42 h 43"/>
                <a:gd name="T34" fmla="*/ 42 w 58"/>
                <a:gd name="T35" fmla="*/ 40 h 43"/>
                <a:gd name="T36" fmla="*/ 37 w 58"/>
                <a:gd name="T37" fmla="*/ 38 h 43"/>
                <a:gd name="T38" fmla="*/ 33 w 58"/>
                <a:gd name="T39" fmla="*/ 34 h 43"/>
                <a:gd name="T40" fmla="*/ 28 w 58"/>
                <a:gd name="T41" fmla="*/ 30 h 43"/>
                <a:gd name="T42" fmla="*/ 22 w 58"/>
                <a:gd name="T43" fmla="*/ 24 h 43"/>
                <a:gd name="T44" fmla="*/ 16 w 58"/>
                <a:gd name="T45" fmla="*/ 18 h 43"/>
                <a:gd name="T46" fmla="*/ 8 w 58"/>
                <a:gd name="T47" fmla="*/ 11 h 43"/>
                <a:gd name="T48" fmla="*/ 0 w 58"/>
                <a:gd name="T49" fmla="*/ 4 h 43"/>
                <a:gd name="T50" fmla="*/ 8 w 58"/>
                <a:gd name="T51" fmla="*/ 3 h 43"/>
                <a:gd name="T52" fmla="*/ 14 w 58"/>
                <a:gd name="T53" fmla="*/ 2 h 43"/>
                <a:gd name="T54" fmla="*/ 20 w 58"/>
                <a:gd name="T55" fmla="*/ 0 h 43"/>
                <a:gd name="T56" fmla="*/ 25 w 58"/>
                <a:gd name="T57" fmla="*/ 0 h 43"/>
                <a:gd name="T58" fmla="*/ 31 w 58"/>
                <a:gd name="T59" fmla="*/ 0 h 43"/>
                <a:gd name="T60" fmla="*/ 35 w 58"/>
                <a:gd name="T61" fmla="*/ 2 h 43"/>
                <a:gd name="T62" fmla="*/ 40 w 58"/>
                <a:gd name="T63" fmla="*/ 3 h 43"/>
                <a:gd name="T64" fmla="*/ 44 w 58"/>
                <a:gd name="T65" fmla="*/ 4 h 43"/>
                <a:gd name="T66" fmla="*/ 44 w 58"/>
                <a:gd name="T67"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 h="43">
                  <a:moveTo>
                    <a:pt x="44" y="4"/>
                  </a:moveTo>
                  <a:lnTo>
                    <a:pt x="47" y="6"/>
                  </a:lnTo>
                  <a:lnTo>
                    <a:pt x="49" y="8"/>
                  </a:lnTo>
                  <a:lnTo>
                    <a:pt x="53" y="11"/>
                  </a:lnTo>
                  <a:lnTo>
                    <a:pt x="54" y="14"/>
                  </a:lnTo>
                  <a:lnTo>
                    <a:pt x="56" y="18"/>
                  </a:lnTo>
                  <a:lnTo>
                    <a:pt x="57" y="21"/>
                  </a:lnTo>
                  <a:lnTo>
                    <a:pt x="58" y="26"/>
                  </a:lnTo>
                  <a:lnTo>
                    <a:pt x="58" y="30"/>
                  </a:lnTo>
                  <a:lnTo>
                    <a:pt x="58" y="34"/>
                  </a:lnTo>
                  <a:lnTo>
                    <a:pt x="57" y="38"/>
                  </a:lnTo>
                  <a:lnTo>
                    <a:pt x="56" y="40"/>
                  </a:lnTo>
                  <a:lnTo>
                    <a:pt x="55" y="42"/>
                  </a:lnTo>
                  <a:lnTo>
                    <a:pt x="53" y="43"/>
                  </a:lnTo>
                  <a:lnTo>
                    <a:pt x="50" y="43"/>
                  </a:lnTo>
                  <a:lnTo>
                    <a:pt x="48" y="43"/>
                  </a:lnTo>
                  <a:lnTo>
                    <a:pt x="46" y="42"/>
                  </a:lnTo>
                  <a:lnTo>
                    <a:pt x="42" y="40"/>
                  </a:lnTo>
                  <a:lnTo>
                    <a:pt x="37" y="38"/>
                  </a:lnTo>
                  <a:lnTo>
                    <a:pt x="33" y="34"/>
                  </a:lnTo>
                  <a:lnTo>
                    <a:pt x="28" y="30"/>
                  </a:lnTo>
                  <a:lnTo>
                    <a:pt x="22" y="24"/>
                  </a:lnTo>
                  <a:lnTo>
                    <a:pt x="16" y="18"/>
                  </a:lnTo>
                  <a:lnTo>
                    <a:pt x="8" y="11"/>
                  </a:lnTo>
                  <a:lnTo>
                    <a:pt x="0" y="4"/>
                  </a:lnTo>
                  <a:lnTo>
                    <a:pt x="8" y="3"/>
                  </a:lnTo>
                  <a:lnTo>
                    <a:pt x="14" y="2"/>
                  </a:lnTo>
                  <a:lnTo>
                    <a:pt x="20" y="0"/>
                  </a:lnTo>
                  <a:lnTo>
                    <a:pt x="25" y="0"/>
                  </a:lnTo>
                  <a:lnTo>
                    <a:pt x="31" y="0"/>
                  </a:lnTo>
                  <a:lnTo>
                    <a:pt x="35" y="2"/>
                  </a:lnTo>
                  <a:lnTo>
                    <a:pt x="40" y="3"/>
                  </a:lnTo>
                  <a:lnTo>
                    <a:pt x="44" y="4"/>
                  </a:lnTo>
                  <a:lnTo>
                    <a:pt x="44" y="4"/>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85" name="Freeform 75"/>
            <p:cNvSpPr/>
            <p:nvPr/>
          </p:nvSpPr>
          <p:spPr bwMode="auto">
            <a:xfrm>
              <a:off x="1909763" y="2027238"/>
              <a:ext cx="333375" cy="508000"/>
            </a:xfrm>
            <a:custGeom>
              <a:avLst/>
              <a:gdLst>
                <a:gd name="T0" fmla="*/ 163 w 210"/>
                <a:gd name="T1" fmla="*/ 232 h 320"/>
                <a:gd name="T2" fmla="*/ 164 w 210"/>
                <a:gd name="T3" fmla="*/ 223 h 320"/>
                <a:gd name="T4" fmla="*/ 164 w 210"/>
                <a:gd name="T5" fmla="*/ 206 h 320"/>
                <a:gd name="T6" fmla="*/ 164 w 210"/>
                <a:gd name="T7" fmla="*/ 185 h 320"/>
                <a:gd name="T8" fmla="*/ 166 w 210"/>
                <a:gd name="T9" fmla="*/ 156 h 320"/>
                <a:gd name="T10" fmla="*/ 166 w 210"/>
                <a:gd name="T11" fmla="*/ 122 h 320"/>
                <a:gd name="T12" fmla="*/ 164 w 210"/>
                <a:gd name="T13" fmla="*/ 93 h 320"/>
                <a:gd name="T14" fmla="*/ 164 w 210"/>
                <a:gd name="T15" fmla="*/ 70 h 320"/>
                <a:gd name="T16" fmla="*/ 164 w 210"/>
                <a:gd name="T17" fmla="*/ 53 h 320"/>
                <a:gd name="T18" fmla="*/ 163 w 210"/>
                <a:gd name="T19" fmla="*/ 41 h 320"/>
                <a:gd name="T20" fmla="*/ 162 w 210"/>
                <a:gd name="T21" fmla="*/ 35 h 320"/>
                <a:gd name="T22" fmla="*/ 157 w 210"/>
                <a:gd name="T23" fmla="*/ 31 h 320"/>
                <a:gd name="T24" fmla="*/ 149 w 210"/>
                <a:gd name="T25" fmla="*/ 31 h 320"/>
                <a:gd name="T26" fmla="*/ 135 w 210"/>
                <a:gd name="T27" fmla="*/ 33 h 320"/>
                <a:gd name="T28" fmla="*/ 111 w 210"/>
                <a:gd name="T29" fmla="*/ 37 h 320"/>
                <a:gd name="T30" fmla="*/ 96 w 210"/>
                <a:gd name="T31" fmla="*/ 41 h 320"/>
                <a:gd name="T32" fmla="*/ 78 w 210"/>
                <a:gd name="T33" fmla="*/ 44 h 320"/>
                <a:gd name="T34" fmla="*/ 58 w 210"/>
                <a:gd name="T35" fmla="*/ 47 h 320"/>
                <a:gd name="T36" fmla="*/ 35 w 210"/>
                <a:gd name="T37" fmla="*/ 52 h 320"/>
                <a:gd name="T38" fmla="*/ 10 w 210"/>
                <a:gd name="T39" fmla="*/ 57 h 320"/>
                <a:gd name="T40" fmla="*/ 11 w 210"/>
                <a:gd name="T41" fmla="*/ 33 h 320"/>
                <a:gd name="T42" fmla="*/ 43 w 210"/>
                <a:gd name="T43" fmla="*/ 30 h 320"/>
                <a:gd name="T44" fmla="*/ 84 w 210"/>
                <a:gd name="T45" fmla="*/ 23 h 320"/>
                <a:gd name="T46" fmla="*/ 112 w 210"/>
                <a:gd name="T47" fmla="*/ 19 h 320"/>
                <a:gd name="T48" fmla="*/ 130 w 210"/>
                <a:gd name="T49" fmla="*/ 15 h 320"/>
                <a:gd name="T50" fmla="*/ 144 w 210"/>
                <a:gd name="T51" fmla="*/ 11 h 320"/>
                <a:gd name="T52" fmla="*/ 152 w 210"/>
                <a:gd name="T53" fmla="*/ 8 h 320"/>
                <a:gd name="T54" fmla="*/ 159 w 210"/>
                <a:gd name="T55" fmla="*/ 6 h 320"/>
                <a:gd name="T56" fmla="*/ 162 w 210"/>
                <a:gd name="T57" fmla="*/ 3 h 320"/>
                <a:gd name="T58" fmla="*/ 168 w 210"/>
                <a:gd name="T59" fmla="*/ 0 h 320"/>
                <a:gd name="T60" fmla="*/ 174 w 210"/>
                <a:gd name="T61" fmla="*/ 0 h 320"/>
                <a:gd name="T62" fmla="*/ 182 w 210"/>
                <a:gd name="T63" fmla="*/ 4 h 320"/>
                <a:gd name="T64" fmla="*/ 192 w 210"/>
                <a:gd name="T65" fmla="*/ 9 h 320"/>
                <a:gd name="T66" fmla="*/ 203 w 210"/>
                <a:gd name="T67" fmla="*/ 17 h 320"/>
                <a:gd name="T68" fmla="*/ 208 w 210"/>
                <a:gd name="T69" fmla="*/ 22 h 320"/>
                <a:gd name="T70" fmla="*/ 210 w 210"/>
                <a:gd name="T71" fmla="*/ 25 h 320"/>
                <a:gd name="T72" fmla="*/ 207 w 210"/>
                <a:gd name="T73" fmla="*/ 35 h 320"/>
                <a:gd name="T74" fmla="*/ 203 w 210"/>
                <a:gd name="T75" fmla="*/ 41 h 320"/>
                <a:gd name="T76" fmla="*/ 199 w 210"/>
                <a:gd name="T77" fmla="*/ 47 h 320"/>
                <a:gd name="T78" fmla="*/ 196 w 210"/>
                <a:gd name="T79" fmla="*/ 59 h 320"/>
                <a:gd name="T80" fmla="*/ 195 w 210"/>
                <a:gd name="T81" fmla="*/ 69 h 320"/>
                <a:gd name="T82" fmla="*/ 194 w 210"/>
                <a:gd name="T83" fmla="*/ 84 h 320"/>
                <a:gd name="T84" fmla="*/ 193 w 210"/>
                <a:gd name="T85" fmla="*/ 107 h 320"/>
                <a:gd name="T86" fmla="*/ 192 w 210"/>
                <a:gd name="T87" fmla="*/ 134 h 320"/>
                <a:gd name="T88" fmla="*/ 192 w 210"/>
                <a:gd name="T89" fmla="*/ 168 h 320"/>
                <a:gd name="T90" fmla="*/ 191 w 210"/>
                <a:gd name="T91" fmla="*/ 205 h 320"/>
                <a:gd name="T92" fmla="*/ 191 w 210"/>
                <a:gd name="T93" fmla="*/ 237 h 320"/>
                <a:gd name="T94" fmla="*/ 189 w 210"/>
                <a:gd name="T95" fmla="*/ 262 h 320"/>
                <a:gd name="T96" fmla="*/ 187 w 210"/>
                <a:gd name="T97" fmla="*/ 282 h 320"/>
                <a:gd name="T98" fmla="*/ 184 w 210"/>
                <a:gd name="T99" fmla="*/ 296 h 320"/>
                <a:gd name="T100" fmla="*/ 180 w 210"/>
                <a:gd name="T101" fmla="*/ 305 h 320"/>
                <a:gd name="T102" fmla="*/ 172 w 210"/>
                <a:gd name="T103" fmla="*/ 315 h 320"/>
                <a:gd name="T104" fmla="*/ 167 w 210"/>
                <a:gd name="T105" fmla="*/ 320 h 320"/>
                <a:gd name="T106" fmla="*/ 162 w 210"/>
                <a:gd name="T107" fmla="*/ 319 h 320"/>
                <a:gd name="T108" fmla="*/ 159 w 210"/>
                <a:gd name="T109" fmla="*/ 312 h 320"/>
                <a:gd name="T110" fmla="*/ 160 w 210"/>
                <a:gd name="T111" fmla="*/ 299 h 320"/>
                <a:gd name="T112" fmla="*/ 157 w 210"/>
                <a:gd name="T113" fmla="*/ 280 h 320"/>
                <a:gd name="T114" fmla="*/ 145 w 210"/>
                <a:gd name="T115" fmla="*/ 255 h 320"/>
                <a:gd name="T116" fmla="*/ 139 w 210"/>
                <a:gd name="T117" fmla="*/ 236 h 320"/>
                <a:gd name="T118" fmla="*/ 154 w 210"/>
                <a:gd name="T119" fmla="*/ 237 h 320"/>
                <a:gd name="T120" fmla="*/ 161 w 210"/>
                <a:gd name="T121" fmla="*/ 23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 h="320">
                  <a:moveTo>
                    <a:pt x="162" y="236"/>
                  </a:moveTo>
                  <a:lnTo>
                    <a:pt x="163" y="234"/>
                  </a:lnTo>
                  <a:lnTo>
                    <a:pt x="163" y="232"/>
                  </a:lnTo>
                  <a:lnTo>
                    <a:pt x="163" y="229"/>
                  </a:lnTo>
                  <a:lnTo>
                    <a:pt x="164" y="226"/>
                  </a:lnTo>
                  <a:lnTo>
                    <a:pt x="164" y="223"/>
                  </a:lnTo>
                  <a:lnTo>
                    <a:pt x="164" y="218"/>
                  </a:lnTo>
                  <a:lnTo>
                    <a:pt x="164" y="213"/>
                  </a:lnTo>
                  <a:lnTo>
                    <a:pt x="164" y="206"/>
                  </a:lnTo>
                  <a:lnTo>
                    <a:pt x="164" y="200"/>
                  </a:lnTo>
                  <a:lnTo>
                    <a:pt x="164" y="193"/>
                  </a:lnTo>
                  <a:lnTo>
                    <a:pt x="164" y="185"/>
                  </a:lnTo>
                  <a:lnTo>
                    <a:pt x="164" y="176"/>
                  </a:lnTo>
                  <a:lnTo>
                    <a:pt x="166" y="167"/>
                  </a:lnTo>
                  <a:lnTo>
                    <a:pt x="166" y="156"/>
                  </a:lnTo>
                  <a:lnTo>
                    <a:pt x="166" y="145"/>
                  </a:lnTo>
                  <a:lnTo>
                    <a:pt x="166" y="134"/>
                  </a:lnTo>
                  <a:lnTo>
                    <a:pt x="166" y="122"/>
                  </a:lnTo>
                  <a:lnTo>
                    <a:pt x="166" y="113"/>
                  </a:lnTo>
                  <a:lnTo>
                    <a:pt x="166" y="103"/>
                  </a:lnTo>
                  <a:lnTo>
                    <a:pt x="164" y="93"/>
                  </a:lnTo>
                  <a:lnTo>
                    <a:pt x="164" y="85"/>
                  </a:lnTo>
                  <a:lnTo>
                    <a:pt x="164" y="77"/>
                  </a:lnTo>
                  <a:lnTo>
                    <a:pt x="164" y="70"/>
                  </a:lnTo>
                  <a:lnTo>
                    <a:pt x="164" y="64"/>
                  </a:lnTo>
                  <a:lnTo>
                    <a:pt x="164" y="58"/>
                  </a:lnTo>
                  <a:lnTo>
                    <a:pt x="164" y="53"/>
                  </a:lnTo>
                  <a:lnTo>
                    <a:pt x="164" y="48"/>
                  </a:lnTo>
                  <a:lnTo>
                    <a:pt x="164" y="44"/>
                  </a:lnTo>
                  <a:lnTo>
                    <a:pt x="163" y="41"/>
                  </a:lnTo>
                  <a:lnTo>
                    <a:pt x="163" y="39"/>
                  </a:lnTo>
                  <a:lnTo>
                    <a:pt x="163" y="36"/>
                  </a:lnTo>
                  <a:lnTo>
                    <a:pt x="162" y="35"/>
                  </a:lnTo>
                  <a:lnTo>
                    <a:pt x="161" y="33"/>
                  </a:lnTo>
                  <a:lnTo>
                    <a:pt x="159" y="32"/>
                  </a:lnTo>
                  <a:lnTo>
                    <a:pt x="157" y="31"/>
                  </a:lnTo>
                  <a:lnTo>
                    <a:pt x="154" y="31"/>
                  </a:lnTo>
                  <a:lnTo>
                    <a:pt x="151" y="31"/>
                  </a:lnTo>
                  <a:lnTo>
                    <a:pt x="149" y="31"/>
                  </a:lnTo>
                  <a:lnTo>
                    <a:pt x="146" y="31"/>
                  </a:lnTo>
                  <a:lnTo>
                    <a:pt x="140" y="32"/>
                  </a:lnTo>
                  <a:lnTo>
                    <a:pt x="135" y="33"/>
                  </a:lnTo>
                  <a:lnTo>
                    <a:pt x="128" y="34"/>
                  </a:lnTo>
                  <a:lnTo>
                    <a:pt x="121" y="35"/>
                  </a:lnTo>
                  <a:lnTo>
                    <a:pt x="111" y="37"/>
                  </a:lnTo>
                  <a:lnTo>
                    <a:pt x="107" y="39"/>
                  </a:lnTo>
                  <a:lnTo>
                    <a:pt x="101" y="40"/>
                  </a:lnTo>
                  <a:lnTo>
                    <a:pt x="96" y="41"/>
                  </a:lnTo>
                  <a:lnTo>
                    <a:pt x="90" y="42"/>
                  </a:lnTo>
                  <a:lnTo>
                    <a:pt x="85" y="43"/>
                  </a:lnTo>
                  <a:lnTo>
                    <a:pt x="78" y="44"/>
                  </a:lnTo>
                  <a:lnTo>
                    <a:pt x="72" y="45"/>
                  </a:lnTo>
                  <a:lnTo>
                    <a:pt x="65" y="46"/>
                  </a:lnTo>
                  <a:lnTo>
                    <a:pt x="58" y="47"/>
                  </a:lnTo>
                  <a:lnTo>
                    <a:pt x="50" y="49"/>
                  </a:lnTo>
                  <a:lnTo>
                    <a:pt x="42" y="51"/>
                  </a:lnTo>
                  <a:lnTo>
                    <a:pt x="35" y="52"/>
                  </a:lnTo>
                  <a:lnTo>
                    <a:pt x="26" y="54"/>
                  </a:lnTo>
                  <a:lnTo>
                    <a:pt x="18" y="55"/>
                  </a:lnTo>
                  <a:lnTo>
                    <a:pt x="10" y="57"/>
                  </a:lnTo>
                  <a:lnTo>
                    <a:pt x="0" y="59"/>
                  </a:lnTo>
                  <a:lnTo>
                    <a:pt x="0" y="33"/>
                  </a:lnTo>
                  <a:lnTo>
                    <a:pt x="11" y="33"/>
                  </a:lnTo>
                  <a:lnTo>
                    <a:pt x="21" y="32"/>
                  </a:lnTo>
                  <a:lnTo>
                    <a:pt x="33" y="31"/>
                  </a:lnTo>
                  <a:lnTo>
                    <a:pt x="43" y="30"/>
                  </a:lnTo>
                  <a:lnTo>
                    <a:pt x="57" y="28"/>
                  </a:lnTo>
                  <a:lnTo>
                    <a:pt x="70" y="25"/>
                  </a:lnTo>
                  <a:lnTo>
                    <a:pt x="84" y="23"/>
                  </a:lnTo>
                  <a:lnTo>
                    <a:pt x="98" y="21"/>
                  </a:lnTo>
                  <a:lnTo>
                    <a:pt x="106" y="20"/>
                  </a:lnTo>
                  <a:lnTo>
                    <a:pt x="112" y="19"/>
                  </a:lnTo>
                  <a:lnTo>
                    <a:pt x="119" y="17"/>
                  </a:lnTo>
                  <a:lnTo>
                    <a:pt x="124" y="16"/>
                  </a:lnTo>
                  <a:lnTo>
                    <a:pt x="130" y="15"/>
                  </a:lnTo>
                  <a:lnTo>
                    <a:pt x="135" y="13"/>
                  </a:lnTo>
                  <a:lnTo>
                    <a:pt x="139" y="12"/>
                  </a:lnTo>
                  <a:lnTo>
                    <a:pt x="144" y="11"/>
                  </a:lnTo>
                  <a:lnTo>
                    <a:pt x="147" y="10"/>
                  </a:lnTo>
                  <a:lnTo>
                    <a:pt x="150" y="9"/>
                  </a:lnTo>
                  <a:lnTo>
                    <a:pt x="152" y="8"/>
                  </a:lnTo>
                  <a:lnTo>
                    <a:pt x="156" y="7"/>
                  </a:lnTo>
                  <a:lnTo>
                    <a:pt x="157" y="6"/>
                  </a:lnTo>
                  <a:lnTo>
                    <a:pt x="159" y="6"/>
                  </a:lnTo>
                  <a:lnTo>
                    <a:pt x="160" y="5"/>
                  </a:lnTo>
                  <a:lnTo>
                    <a:pt x="160" y="5"/>
                  </a:lnTo>
                  <a:lnTo>
                    <a:pt x="162" y="3"/>
                  </a:lnTo>
                  <a:lnTo>
                    <a:pt x="164" y="1"/>
                  </a:lnTo>
                  <a:lnTo>
                    <a:pt x="166" y="0"/>
                  </a:lnTo>
                  <a:lnTo>
                    <a:pt x="168" y="0"/>
                  </a:lnTo>
                  <a:lnTo>
                    <a:pt x="170" y="0"/>
                  </a:lnTo>
                  <a:lnTo>
                    <a:pt x="172" y="0"/>
                  </a:lnTo>
                  <a:lnTo>
                    <a:pt x="174" y="0"/>
                  </a:lnTo>
                  <a:lnTo>
                    <a:pt x="176" y="1"/>
                  </a:lnTo>
                  <a:lnTo>
                    <a:pt x="179" y="3"/>
                  </a:lnTo>
                  <a:lnTo>
                    <a:pt x="182" y="4"/>
                  </a:lnTo>
                  <a:lnTo>
                    <a:pt x="184" y="6"/>
                  </a:lnTo>
                  <a:lnTo>
                    <a:pt x="188" y="7"/>
                  </a:lnTo>
                  <a:lnTo>
                    <a:pt x="192" y="9"/>
                  </a:lnTo>
                  <a:lnTo>
                    <a:pt x="196" y="11"/>
                  </a:lnTo>
                  <a:lnTo>
                    <a:pt x="199" y="15"/>
                  </a:lnTo>
                  <a:lnTo>
                    <a:pt x="203" y="17"/>
                  </a:lnTo>
                  <a:lnTo>
                    <a:pt x="205" y="19"/>
                  </a:lnTo>
                  <a:lnTo>
                    <a:pt x="207" y="20"/>
                  </a:lnTo>
                  <a:lnTo>
                    <a:pt x="208" y="22"/>
                  </a:lnTo>
                  <a:lnTo>
                    <a:pt x="209" y="23"/>
                  </a:lnTo>
                  <a:lnTo>
                    <a:pt x="210" y="24"/>
                  </a:lnTo>
                  <a:lnTo>
                    <a:pt x="210" y="25"/>
                  </a:lnTo>
                  <a:lnTo>
                    <a:pt x="210" y="29"/>
                  </a:lnTo>
                  <a:lnTo>
                    <a:pt x="209" y="32"/>
                  </a:lnTo>
                  <a:lnTo>
                    <a:pt x="207" y="35"/>
                  </a:lnTo>
                  <a:lnTo>
                    <a:pt x="206" y="37"/>
                  </a:lnTo>
                  <a:lnTo>
                    <a:pt x="204" y="39"/>
                  </a:lnTo>
                  <a:lnTo>
                    <a:pt x="203" y="41"/>
                  </a:lnTo>
                  <a:lnTo>
                    <a:pt x="201" y="42"/>
                  </a:lnTo>
                  <a:lnTo>
                    <a:pt x="200" y="45"/>
                  </a:lnTo>
                  <a:lnTo>
                    <a:pt x="199" y="47"/>
                  </a:lnTo>
                  <a:lnTo>
                    <a:pt x="198" y="51"/>
                  </a:lnTo>
                  <a:lnTo>
                    <a:pt x="197" y="55"/>
                  </a:lnTo>
                  <a:lnTo>
                    <a:pt x="196" y="59"/>
                  </a:lnTo>
                  <a:lnTo>
                    <a:pt x="196" y="61"/>
                  </a:lnTo>
                  <a:lnTo>
                    <a:pt x="195" y="65"/>
                  </a:lnTo>
                  <a:lnTo>
                    <a:pt x="195" y="69"/>
                  </a:lnTo>
                  <a:lnTo>
                    <a:pt x="194" y="73"/>
                  </a:lnTo>
                  <a:lnTo>
                    <a:pt x="194" y="79"/>
                  </a:lnTo>
                  <a:lnTo>
                    <a:pt x="194" y="84"/>
                  </a:lnTo>
                  <a:lnTo>
                    <a:pt x="193" y="91"/>
                  </a:lnTo>
                  <a:lnTo>
                    <a:pt x="193" y="98"/>
                  </a:lnTo>
                  <a:lnTo>
                    <a:pt x="193" y="107"/>
                  </a:lnTo>
                  <a:lnTo>
                    <a:pt x="192" y="116"/>
                  </a:lnTo>
                  <a:lnTo>
                    <a:pt x="192" y="125"/>
                  </a:lnTo>
                  <a:lnTo>
                    <a:pt x="192" y="134"/>
                  </a:lnTo>
                  <a:lnTo>
                    <a:pt x="192" y="145"/>
                  </a:lnTo>
                  <a:lnTo>
                    <a:pt x="192" y="157"/>
                  </a:lnTo>
                  <a:lnTo>
                    <a:pt x="192" y="168"/>
                  </a:lnTo>
                  <a:lnTo>
                    <a:pt x="192" y="181"/>
                  </a:lnTo>
                  <a:lnTo>
                    <a:pt x="192" y="193"/>
                  </a:lnTo>
                  <a:lnTo>
                    <a:pt x="191" y="205"/>
                  </a:lnTo>
                  <a:lnTo>
                    <a:pt x="191" y="216"/>
                  </a:lnTo>
                  <a:lnTo>
                    <a:pt x="191" y="227"/>
                  </a:lnTo>
                  <a:lnTo>
                    <a:pt x="191" y="237"/>
                  </a:lnTo>
                  <a:lnTo>
                    <a:pt x="191" y="246"/>
                  </a:lnTo>
                  <a:lnTo>
                    <a:pt x="189" y="254"/>
                  </a:lnTo>
                  <a:lnTo>
                    <a:pt x="189" y="262"/>
                  </a:lnTo>
                  <a:lnTo>
                    <a:pt x="188" y="270"/>
                  </a:lnTo>
                  <a:lnTo>
                    <a:pt x="187" y="276"/>
                  </a:lnTo>
                  <a:lnTo>
                    <a:pt x="187" y="282"/>
                  </a:lnTo>
                  <a:lnTo>
                    <a:pt x="186" y="287"/>
                  </a:lnTo>
                  <a:lnTo>
                    <a:pt x="185" y="291"/>
                  </a:lnTo>
                  <a:lnTo>
                    <a:pt x="184" y="296"/>
                  </a:lnTo>
                  <a:lnTo>
                    <a:pt x="183" y="299"/>
                  </a:lnTo>
                  <a:lnTo>
                    <a:pt x="182" y="301"/>
                  </a:lnTo>
                  <a:lnTo>
                    <a:pt x="180" y="305"/>
                  </a:lnTo>
                  <a:lnTo>
                    <a:pt x="176" y="309"/>
                  </a:lnTo>
                  <a:lnTo>
                    <a:pt x="174" y="312"/>
                  </a:lnTo>
                  <a:lnTo>
                    <a:pt x="172" y="315"/>
                  </a:lnTo>
                  <a:lnTo>
                    <a:pt x="171" y="317"/>
                  </a:lnTo>
                  <a:lnTo>
                    <a:pt x="169" y="319"/>
                  </a:lnTo>
                  <a:lnTo>
                    <a:pt x="167" y="320"/>
                  </a:lnTo>
                  <a:lnTo>
                    <a:pt x="166" y="320"/>
                  </a:lnTo>
                  <a:lnTo>
                    <a:pt x="163" y="320"/>
                  </a:lnTo>
                  <a:lnTo>
                    <a:pt x="162" y="319"/>
                  </a:lnTo>
                  <a:lnTo>
                    <a:pt x="161" y="317"/>
                  </a:lnTo>
                  <a:lnTo>
                    <a:pt x="160" y="315"/>
                  </a:lnTo>
                  <a:lnTo>
                    <a:pt x="159" y="312"/>
                  </a:lnTo>
                  <a:lnTo>
                    <a:pt x="159" y="308"/>
                  </a:lnTo>
                  <a:lnTo>
                    <a:pt x="160" y="304"/>
                  </a:lnTo>
                  <a:lnTo>
                    <a:pt x="160" y="299"/>
                  </a:lnTo>
                  <a:lnTo>
                    <a:pt x="160" y="294"/>
                  </a:lnTo>
                  <a:lnTo>
                    <a:pt x="159" y="287"/>
                  </a:lnTo>
                  <a:lnTo>
                    <a:pt x="157" y="280"/>
                  </a:lnTo>
                  <a:lnTo>
                    <a:pt x="154" y="273"/>
                  </a:lnTo>
                  <a:lnTo>
                    <a:pt x="149" y="264"/>
                  </a:lnTo>
                  <a:lnTo>
                    <a:pt x="145" y="255"/>
                  </a:lnTo>
                  <a:lnTo>
                    <a:pt x="139" y="246"/>
                  </a:lnTo>
                  <a:lnTo>
                    <a:pt x="134" y="236"/>
                  </a:lnTo>
                  <a:lnTo>
                    <a:pt x="139" y="236"/>
                  </a:lnTo>
                  <a:lnTo>
                    <a:pt x="145" y="237"/>
                  </a:lnTo>
                  <a:lnTo>
                    <a:pt x="150" y="237"/>
                  </a:lnTo>
                  <a:lnTo>
                    <a:pt x="154" y="237"/>
                  </a:lnTo>
                  <a:lnTo>
                    <a:pt x="157" y="237"/>
                  </a:lnTo>
                  <a:lnTo>
                    <a:pt x="159" y="237"/>
                  </a:lnTo>
                  <a:lnTo>
                    <a:pt x="161" y="236"/>
                  </a:lnTo>
                  <a:lnTo>
                    <a:pt x="162" y="236"/>
                  </a:lnTo>
                  <a:lnTo>
                    <a:pt x="162" y="236"/>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86" name="Freeform 76"/>
            <p:cNvSpPr/>
            <p:nvPr/>
          </p:nvSpPr>
          <p:spPr bwMode="auto">
            <a:xfrm>
              <a:off x="2081213" y="1900238"/>
              <a:ext cx="73025" cy="317500"/>
            </a:xfrm>
            <a:custGeom>
              <a:avLst/>
              <a:gdLst>
                <a:gd name="T0" fmla="*/ 0 w 46"/>
                <a:gd name="T1" fmla="*/ 173 h 200"/>
                <a:gd name="T2" fmla="*/ 1 w 46"/>
                <a:gd name="T3" fmla="*/ 163 h 200"/>
                <a:gd name="T4" fmla="*/ 2 w 46"/>
                <a:gd name="T5" fmla="*/ 150 h 200"/>
                <a:gd name="T6" fmla="*/ 4 w 46"/>
                <a:gd name="T7" fmla="*/ 136 h 200"/>
                <a:gd name="T8" fmla="*/ 5 w 46"/>
                <a:gd name="T9" fmla="*/ 123 h 200"/>
                <a:gd name="T10" fmla="*/ 5 w 46"/>
                <a:gd name="T11" fmla="*/ 113 h 200"/>
                <a:gd name="T12" fmla="*/ 5 w 46"/>
                <a:gd name="T13" fmla="*/ 101 h 200"/>
                <a:gd name="T14" fmla="*/ 5 w 46"/>
                <a:gd name="T15" fmla="*/ 87 h 200"/>
                <a:gd name="T16" fmla="*/ 4 w 46"/>
                <a:gd name="T17" fmla="*/ 71 h 200"/>
                <a:gd name="T18" fmla="*/ 3 w 46"/>
                <a:gd name="T19" fmla="*/ 53 h 200"/>
                <a:gd name="T20" fmla="*/ 2 w 46"/>
                <a:gd name="T21" fmla="*/ 34 h 200"/>
                <a:gd name="T22" fmla="*/ 1 w 46"/>
                <a:gd name="T23" fmla="*/ 12 h 200"/>
                <a:gd name="T24" fmla="*/ 7 w 46"/>
                <a:gd name="T25" fmla="*/ 7 h 200"/>
                <a:gd name="T26" fmla="*/ 19 w 46"/>
                <a:gd name="T27" fmla="*/ 19 h 200"/>
                <a:gd name="T28" fmla="*/ 27 w 46"/>
                <a:gd name="T29" fmla="*/ 28 h 200"/>
                <a:gd name="T30" fmla="*/ 30 w 46"/>
                <a:gd name="T31" fmla="*/ 34 h 200"/>
                <a:gd name="T32" fmla="*/ 30 w 46"/>
                <a:gd name="T33" fmla="*/ 36 h 200"/>
                <a:gd name="T34" fmla="*/ 29 w 46"/>
                <a:gd name="T35" fmla="*/ 39 h 200"/>
                <a:gd name="T36" fmla="*/ 28 w 46"/>
                <a:gd name="T37" fmla="*/ 44 h 200"/>
                <a:gd name="T38" fmla="*/ 28 w 46"/>
                <a:gd name="T39" fmla="*/ 51 h 200"/>
                <a:gd name="T40" fmla="*/ 27 w 46"/>
                <a:gd name="T41" fmla="*/ 61 h 200"/>
                <a:gd name="T42" fmla="*/ 26 w 46"/>
                <a:gd name="T43" fmla="*/ 72 h 200"/>
                <a:gd name="T44" fmla="*/ 25 w 46"/>
                <a:gd name="T45" fmla="*/ 85 h 200"/>
                <a:gd name="T46" fmla="*/ 24 w 46"/>
                <a:gd name="T47" fmla="*/ 100 h 200"/>
                <a:gd name="T48" fmla="*/ 23 w 46"/>
                <a:gd name="T49" fmla="*/ 116 h 200"/>
                <a:gd name="T50" fmla="*/ 22 w 46"/>
                <a:gd name="T51" fmla="*/ 132 h 200"/>
                <a:gd name="T52" fmla="*/ 22 w 46"/>
                <a:gd name="T53" fmla="*/ 144 h 200"/>
                <a:gd name="T54" fmla="*/ 22 w 46"/>
                <a:gd name="T55" fmla="*/ 154 h 200"/>
                <a:gd name="T56" fmla="*/ 23 w 46"/>
                <a:gd name="T57" fmla="*/ 163 h 200"/>
                <a:gd name="T58" fmla="*/ 24 w 46"/>
                <a:gd name="T59" fmla="*/ 171 h 200"/>
                <a:gd name="T60" fmla="*/ 26 w 46"/>
                <a:gd name="T61" fmla="*/ 175 h 200"/>
                <a:gd name="T62" fmla="*/ 29 w 46"/>
                <a:gd name="T63" fmla="*/ 178 h 200"/>
                <a:gd name="T64" fmla="*/ 34 w 46"/>
                <a:gd name="T65" fmla="*/ 180 h 200"/>
                <a:gd name="T66" fmla="*/ 39 w 46"/>
                <a:gd name="T67" fmla="*/ 182 h 200"/>
                <a:gd name="T68" fmla="*/ 43 w 46"/>
                <a:gd name="T69" fmla="*/ 184 h 200"/>
                <a:gd name="T70" fmla="*/ 44 w 46"/>
                <a:gd name="T71" fmla="*/ 186 h 200"/>
                <a:gd name="T72" fmla="*/ 46 w 46"/>
                <a:gd name="T73" fmla="*/ 192 h 200"/>
                <a:gd name="T74" fmla="*/ 44 w 46"/>
                <a:gd name="T75" fmla="*/ 196 h 200"/>
                <a:gd name="T76" fmla="*/ 41 w 46"/>
                <a:gd name="T77" fmla="*/ 198 h 200"/>
                <a:gd name="T78" fmla="*/ 38 w 46"/>
                <a:gd name="T79" fmla="*/ 199 h 200"/>
                <a:gd name="T80" fmla="*/ 34 w 46"/>
                <a:gd name="T81" fmla="*/ 200 h 200"/>
                <a:gd name="T82" fmla="*/ 27 w 46"/>
                <a:gd name="T83" fmla="*/ 200 h 200"/>
                <a:gd name="T84" fmla="*/ 19 w 46"/>
                <a:gd name="T85" fmla="*/ 200 h 200"/>
                <a:gd name="T86" fmla="*/ 13 w 46"/>
                <a:gd name="T87" fmla="*/ 199 h 200"/>
                <a:gd name="T88" fmla="*/ 8 w 46"/>
                <a:gd name="T89" fmla="*/ 197 h 200"/>
                <a:gd name="T90" fmla="*/ 5 w 46"/>
                <a:gd name="T91" fmla="*/ 195 h 200"/>
                <a:gd name="T92" fmla="*/ 4 w 46"/>
                <a:gd name="T93" fmla="*/ 192 h 200"/>
                <a:gd name="T94" fmla="*/ 2 w 46"/>
                <a:gd name="T95" fmla="*/ 188 h 200"/>
                <a:gd name="T96" fmla="*/ 0 w 46"/>
                <a:gd name="T97" fmla="*/ 182 h 200"/>
                <a:gd name="T98" fmla="*/ 0 w 46"/>
                <a:gd name="T99" fmla="*/ 17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 h="200">
                  <a:moveTo>
                    <a:pt x="0" y="176"/>
                  </a:moveTo>
                  <a:lnTo>
                    <a:pt x="0" y="173"/>
                  </a:lnTo>
                  <a:lnTo>
                    <a:pt x="0" y="168"/>
                  </a:lnTo>
                  <a:lnTo>
                    <a:pt x="1" y="163"/>
                  </a:lnTo>
                  <a:lnTo>
                    <a:pt x="1" y="157"/>
                  </a:lnTo>
                  <a:lnTo>
                    <a:pt x="2" y="150"/>
                  </a:lnTo>
                  <a:lnTo>
                    <a:pt x="3" y="144"/>
                  </a:lnTo>
                  <a:lnTo>
                    <a:pt x="4" y="136"/>
                  </a:lnTo>
                  <a:lnTo>
                    <a:pt x="4" y="127"/>
                  </a:lnTo>
                  <a:lnTo>
                    <a:pt x="5" y="123"/>
                  </a:lnTo>
                  <a:lnTo>
                    <a:pt x="5" y="119"/>
                  </a:lnTo>
                  <a:lnTo>
                    <a:pt x="5" y="113"/>
                  </a:lnTo>
                  <a:lnTo>
                    <a:pt x="5" y="107"/>
                  </a:lnTo>
                  <a:lnTo>
                    <a:pt x="5" y="101"/>
                  </a:lnTo>
                  <a:lnTo>
                    <a:pt x="5" y="95"/>
                  </a:lnTo>
                  <a:lnTo>
                    <a:pt x="5" y="87"/>
                  </a:lnTo>
                  <a:lnTo>
                    <a:pt x="5" y="79"/>
                  </a:lnTo>
                  <a:lnTo>
                    <a:pt x="4" y="71"/>
                  </a:lnTo>
                  <a:lnTo>
                    <a:pt x="4" y="62"/>
                  </a:lnTo>
                  <a:lnTo>
                    <a:pt x="3" y="53"/>
                  </a:lnTo>
                  <a:lnTo>
                    <a:pt x="3" y="43"/>
                  </a:lnTo>
                  <a:lnTo>
                    <a:pt x="2" y="34"/>
                  </a:lnTo>
                  <a:lnTo>
                    <a:pt x="1" y="23"/>
                  </a:lnTo>
                  <a:lnTo>
                    <a:pt x="1" y="12"/>
                  </a:lnTo>
                  <a:lnTo>
                    <a:pt x="0" y="0"/>
                  </a:lnTo>
                  <a:lnTo>
                    <a:pt x="7" y="7"/>
                  </a:lnTo>
                  <a:lnTo>
                    <a:pt x="14" y="14"/>
                  </a:lnTo>
                  <a:lnTo>
                    <a:pt x="19" y="19"/>
                  </a:lnTo>
                  <a:lnTo>
                    <a:pt x="23" y="25"/>
                  </a:lnTo>
                  <a:lnTo>
                    <a:pt x="27" y="28"/>
                  </a:lnTo>
                  <a:lnTo>
                    <a:pt x="29" y="31"/>
                  </a:lnTo>
                  <a:lnTo>
                    <a:pt x="30" y="34"/>
                  </a:lnTo>
                  <a:lnTo>
                    <a:pt x="30" y="35"/>
                  </a:lnTo>
                  <a:lnTo>
                    <a:pt x="30" y="36"/>
                  </a:lnTo>
                  <a:lnTo>
                    <a:pt x="30" y="37"/>
                  </a:lnTo>
                  <a:lnTo>
                    <a:pt x="29" y="39"/>
                  </a:lnTo>
                  <a:lnTo>
                    <a:pt x="29" y="41"/>
                  </a:lnTo>
                  <a:lnTo>
                    <a:pt x="28" y="44"/>
                  </a:lnTo>
                  <a:lnTo>
                    <a:pt x="28" y="48"/>
                  </a:lnTo>
                  <a:lnTo>
                    <a:pt x="28" y="51"/>
                  </a:lnTo>
                  <a:lnTo>
                    <a:pt x="27" y="55"/>
                  </a:lnTo>
                  <a:lnTo>
                    <a:pt x="27" y="61"/>
                  </a:lnTo>
                  <a:lnTo>
                    <a:pt x="26" y="66"/>
                  </a:lnTo>
                  <a:lnTo>
                    <a:pt x="26" y="72"/>
                  </a:lnTo>
                  <a:lnTo>
                    <a:pt x="25" y="78"/>
                  </a:lnTo>
                  <a:lnTo>
                    <a:pt x="25" y="85"/>
                  </a:lnTo>
                  <a:lnTo>
                    <a:pt x="25" y="92"/>
                  </a:lnTo>
                  <a:lnTo>
                    <a:pt x="24" y="100"/>
                  </a:lnTo>
                  <a:lnTo>
                    <a:pt x="24" y="108"/>
                  </a:lnTo>
                  <a:lnTo>
                    <a:pt x="23" y="116"/>
                  </a:lnTo>
                  <a:lnTo>
                    <a:pt x="23" y="124"/>
                  </a:lnTo>
                  <a:lnTo>
                    <a:pt x="22" y="132"/>
                  </a:lnTo>
                  <a:lnTo>
                    <a:pt x="22" y="138"/>
                  </a:lnTo>
                  <a:lnTo>
                    <a:pt x="22" y="144"/>
                  </a:lnTo>
                  <a:lnTo>
                    <a:pt x="22" y="149"/>
                  </a:lnTo>
                  <a:lnTo>
                    <a:pt x="22" y="154"/>
                  </a:lnTo>
                  <a:lnTo>
                    <a:pt x="22" y="159"/>
                  </a:lnTo>
                  <a:lnTo>
                    <a:pt x="23" y="163"/>
                  </a:lnTo>
                  <a:lnTo>
                    <a:pt x="23" y="168"/>
                  </a:lnTo>
                  <a:lnTo>
                    <a:pt x="24" y="171"/>
                  </a:lnTo>
                  <a:lnTo>
                    <a:pt x="25" y="173"/>
                  </a:lnTo>
                  <a:lnTo>
                    <a:pt x="26" y="175"/>
                  </a:lnTo>
                  <a:lnTo>
                    <a:pt x="27" y="177"/>
                  </a:lnTo>
                  <a:lnTo>
                    <a:pt x="29" y="178"/>
                  </a:lnTo>
                  <a:lnTo>
                    <a:pt x="30" y="178"/>
                  </a:lnTo>
                  <a:lnTo>
                    <a:pt x="34" y="180"/>
                  </a:lnTo>
                  <a:lnTo>
                    <a:pt x="37" y="181"/>
                  </a:lnTo>
                  <a:lnTo>
                    <a:pt x="39" y="182"/>
                  </a:lnTo>
                  <a:lnTo>
                    <a:pt x="41" y="183"/>
                  </a:lnTo>
                  <a:lnTo>
                    <a:pt x="43" y="184"/>
                  </a:lnTo>
                  <a:lnTo>
                    <a:pt x="44" y="185"/>
                  </a:lnTo>
                  <a:lnTo>
                    <a:pt x="44" y="186"/>
                  </a:lnTo>
                  <a:lnTo>
                    <a:pt x="46" y="188"/>
                  </a:lnTo>
                  <a:lnTo>
                    <a:pt x="46" y="192"/>
                  </a:lnTo>
                  <a:lnTo>
                    <a:pt x="44" y="194"/>
                  </a:lnTo>
                  <a:lnTo>
                    <a:pt x="44" y="196"/>
                  </a:lnTo>
                  <a:lnTo>
                    <a:pt x="42" y="198"/>
                  </a:lnTo>
                  <a:lnTo>
                    <a:pt x="41" y="198"/>
                  </a:lnTo>
                  <a:lnTo>
                    <a:pt x="40" y="199"/>
                  </a:lnTo>
                  <a:lnTo>
                    <a:pt x="38" y="199"/>
                  </a:lnTo>
                  <a:lnTo>
                    <a:pt x="36" y="199"/>
                  </a:lnTo>
                  <a:lnTo>
                    <a:pt x="34" y="200"/>
                  </a:lnTo>
                  <a:lnTo>
                    <a:pt x="30" y="200"/>
                  </a:lnTo>
                  <a:lnTo>
                    <a:pt x="27" y="200"/>
                  </a:lnTo>
                  <a:lnTo>
                    <a:pt x="24" y="200"/>
                  </a:lnTo>
                  <a:lnTo>
                    <a:pt x="19" y="200"/>
                  </a:lnTo>
                  <a:lnTo>
                    <a:pt x="16" y="199"/>
                  </a:lnTo>
                  <a:lnTo>
                    <a:pt x="13" y="199"/>
                  </a:lnTo>
                  <a:lnTo>
                    <a:pt x="11" y="198"/>
                  </a:lnTo>
                  <a:lnTo>
                    <a:pt x="8" y="197"/>
                  </a:lnTo>
                  <a:lnTo>
                    <a:pt x="6" y="196"/>
                  </a:lnTo>
                  <a:lnTo>
                    <a:pt x="5" y="195"/>
                  </a:lnTo>
                  <a:lnTo>
                    <a:pt x="4" y="193"/>
                  </a:lnTo>
                  <a:lnTo>
                    <a:pt x="4" y="192"/>
                  </a:lnTo>
                  <a:lnTo>
                    <a:pt x="3" y="190"/>
                  </a:lnTo>
                  <a:lnTo>
                    <a:pt x="2" y="188"/>
                  </a:lnTo>
                  <a:lnTo>
                    <a:pt x="1" y="186"/>
                  </a:lnTo>
                  <a:lnTo>
                    <a:pt x="0" y="182"/>
                  </a:lnTo>
                  <a:lnTo>
                    <a:pt x="0" y="176"/>
                  </a:lnTo>
                  <a:lnTo>
                    <a:pt x="0" y="176"/>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87" name="Freeform 77"/>
            <p:cNvSpPr/>
            <p:nvPr/>
          </p:nvSpPr>
          <p:spPr bwMode="auto">
            <a:xfrm>
              <a:off x="1954213" y="1928813"/>
              <a:ext cx="73025" cy="338137"/>
            </a:xfrm>
            <a:custGeom>
              <a:avLst/>
              <a:gdLst>
                <a:gd name="T0" fmla="*/ 43 w 46"/>
                <a:gd name="T1" fmla="*/ 103 h 213"/>
                <a:gd name="T2" fmla="*/ 39 w 46"/>
                <a:gd name="T3" fmla="*/ 129 h 213"/>
                <a:gd name="T4" fmla="*/ 35 w 46"/>
                <a:gd name="T5" fmla="*/ 152 h 213"/>
                <a:gd name="T6" fmla="*/ 29 w 46"/>
                <a:gd name="T7" fmla="*/ 171 h 213"/>
                <a:gd name="T8" fmla="*/ 21 w 46"/>
                <a:gd name="T9" fmla="*/ 188 h 213"/>
                <a:gd name="T10" fmla="*/ 12 w 46"/>
                <a:gd name="T11" fmla="*/ 200 h 213"/>
                <a:gd name="T12" fmla="*/ 7 w 46"/>
                <a:gd name="T13" fmla="*/ 207 h 213"/>
                <a:gd name="T14" fmla="*/ 2 w 46"/>
                <a:gd name="T15" fmla="*/ 212 h 213"/>
                <a:gd name="T16" fmla="*/ 1 w 46"/>
                <a:gd name="T17" fmla="*/ 213 h 213"/>
                <a:gd name="T18" fmla="*/ 0 w 46"/>
                <a:gd name="T19" fmla="*/ 213 h 213"/>
                <a:gd name="T20" fmla="*/ 0 w 46"/>
                <a:gd name="T21" fmla="*/ 212 h 213"/>
                <a:gd name="T22" fmla="*/ 0 w 46"/>
                <a:gd name="T23" fmla="*/ 209 h 213"/>
                <a:gd name="T24" fmla="*/ 1 w 46"/>
                <a:gd name="T25" fmla="*/ 206 h 213"/>
                <a:gd name="T26" fmla="*/ 2 w 46"/>
                <a:gd name="T27" fmla="*/ 202 h 213"/>
                <a:gd name="T28" fmla="*/ 6 w 46"/>
                <a:gd name="T29" fmla="*/ 190 h 213"/>
                <a:gd name="T30" fmla="*/ 10 w 46"/>
                <a:gd name="T31" fmla="*/ 174 h 213"/>
                <a:gd name="T32" fmla="*/ 14 w 46"/>
                <a:gd name="T33" fmla="*/ 156 h 213"/>
                <a:gd name="T34" fmla="*/ 17 w 46"/>
                <a:gd name="T35" fmla="*/ 138 h 213"/>
                <a:gd name="T36" fmla="*/ 19 w 46"/>
                <a:gd name="T37" fmla="*/ 117 h 213"/>
                <a:gd name="T38" fmla="*/ 21 w 46"/>
                <a:gd name="T39" fmla="*/ 96 h 213"/>
                <a:gd name="T40" fmla="*/ 20 w 46"/>
                <a:gd name="T41" fmla="*/ 72 h 213"/>
                <a:gd name="T42" fmla="*/ 17 w 46"/>
                <a:gd name="T43" fmla="*/ 45 h 213"/>
                <a:gd name="T44" fmla="*/ 11 w 46"/>
                <a:gd name="T45" fmla="*/ 17 h 213"/>
                <a:gd name="T46" fmla="*/ 15 w 46"/>
                <a:gd name="T47" fmla="*/ 5 h 213"/>
                <a:gd name="T48" fmla="*/ 29 w 46"/>
                <a:gd name="T49" fmla="*/ 10 h 213"/>
                <a:gd name="T50" fmla="*/ 37 w 46"/>
                <a:gd name="T51" fmla="*/ 14 h 213"/>
                <a:gd name="T52" fmla="*/ 43 w 46"/>
                <a:gd name="T53" fmla="*/ 19 h 213"/>
                <a:gd name="T54" fmla="*/ 44 w 46"/>
                <a:gd name="T55" fmla="*/ 21 h 213"/>
                <a:gd name="T56" fmla="*/ 45 w 46"/>
                <a:gd name="T57" fmla="*/ 24 h 213"/>
                <a:gd name="T58" fmla="*/ 45 w 46"/>
                <a:gd name="T59" fmla="*/ 30 h 213"/>
                <a:gd name="T60" fmla="*/ 46 w 46"/>
                <a:gd name="T61" fmla="*/ 36 h 213"/>
                <a:gd name="T62" fmla="*/ 46 w 46"/>
                <a:gd name="T63" fmla="*/ 45 h 213"/>
                <a:gd name="T64" fmla="*/ 45 w 46"/>
                <a:gd name="T65" fmla="*/ 55 h 213"/>
                <a:gd name="T66" fmla="*/ 45 w 46"/>
                <a:gd name="T67" fmla="*/ 67 h 213"/>
                <a:gd name="T68" fmla="*/ 44 w 46"/>
                <a:gd name="T69" fmla="*/ 81 h 213"/>
                <a:gd name="T70" fmla="*/ 44 w 46"/>
                <a:gd name="T71" fmla="*/ 8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213">
                  <a:moveTo>
                    <a:pt x="44" y="87"/>
                  </a:moveTo>
                  <a:lnTo>
                    <a:pt x="43" y="103"/>
                  </a:lnTo>
                  <a:lnTo>
                    <a:pt x="42" y="116"/>
                  </a:lnTo>
                  <a:lnTo>
                    <a:pt x="39" y="129"/>
                  </a:lnTo>
                  <a:lnTo>
                    <a:pt x="38" y="141"/>
                  </a:lnTo>
                  <a:lnTo>
                    <a:pt x="35" y="152"/>
                  </a:lnTo>
                  <a:lnTo>
                    <a:pt x="33" y="162"/>
                  </a:lnTo>
                  <a:lnTo>
                    <a:pt x="29" y="171"/>
                  </a:lnTo>
                  <a:lnTo>
                    <a:pt x="25" y="180"/>
                  </a:lnTo>
                  <a:lnTo>
                    <a:pt x="21" y="188"/>
                  </a:lnTo>
                  <a:lnTo>
                    <a:pt x="17" y="194"/>
                  </a:lnTo>
                  <a:lnTo>
                    <a:pt x="12" y="200"/>
                  </a:lnTo>
                  <a:lnTo>
                    <a:pt x="9" y="204"/>
                  </a:lnTo>
                  <a:lnTo>
                    <a:pt x="7" y="207"/>
                  </a:lnTo>
                  <a:lnTo>
                    <a:pt x="3" y="211"/>
                  </a:lnTo>
                  <a:lnTo>
                    <a:pt x="2" y="212"/>
                  </a:lnTo>
                  <a:lnTo>
                    <a:pt x="1" y="213"/>
                  </a:lnTo>
                  <a:lnTo>
                    <a:pt x="1" y="213"/>
                  </a:lnTo>
                  <a:lnTo>
                    <a:pt x="0" y="213"/>
                  </a:lnTo>
                  <a:lnTo>
                    <a:pt x="0" y="213"/>
                  </a:lnTo>
                  <a:lnTo>
                    <a:pt x="0" y="213"/>
                  </a:lnTo>
                  <a:lnTo>
                    <a:pt x="0" y="212"/>
                  </a:lnTo>
                  <a:lnTo>
                    <a:pt x="0" y="211"/>
                  </a:lnTo>
                  <a:lnTo>
                    <a:pt x="0" y="209"/>
                  </a:lnTo>
                  <a:lnTo>
                    <a:pt x="0" y="208"/>
                  </a:lnTo>
                  <a:lnTo>
                    <a:pt x="1" y="206"/>
                  </a:lnTo>
                  <a:lnTo>
                    <a:pt x="1" y="204"/>
                  </a:lnTo>
                  <a:lnTo>
                    <a:pt x="2" y="202"/>
                  </a:lnTo>
                  <a:lnTo>
                    <a:pt x="3" y="196"/>
                  </a:lnTo>
                  <a:lnTo>
                    <a:pt x="6" y="190"/>
                  </a:lnTo>
                  <a:lnTo>
                    <a:pt x="8" y="182"/>
                  </a:lnTo>
                  <a:lnTo>
                    <a:pt x="10" y="174"/>
                  </a:lnTo>
                  <a:lnTo>
                    <a:pt x="12" y="165"/>
                  </a:lnTo>
                  <a:lnTo>
                    <a:pt x="14" y="156"/>
                  </a:lnTo>
                  <a:lnTo>
                    <a:pt x="15" y="147"/>
                  </a:lnTo>
                  <a:lnTo>
                    <a:pt x="17" y="138"/>
                  </a:lnTo>
                  <a:lnTo>
                    <a:pt x="18" y="128"/>
                  </a:lnTo>
                  <a:lnTo>
                    <a:pt x="19" y="117"/>
                  </a:lnTo>
                  <a:lnTo>
                    <a:pt x="20" y="107"/>
                  </a:lnTo>
                  <a:lnTo>
                    <a:pt x="21" y="96"/>
                  </a:lnTo>
                  <a:lnTo>
                    <a:pt x="21" y="84"/>
                  </a:lnTo>
                  <a:lnTo>
                    <a:pt x="20" y="72"/>
                  </a:lnTo>
                  <a:lnTo>
                    <a:pt x="19" y="59"/>
                  </a:lnTo>
                  <a:lnTo>
                    <a:pt x="17" y="45"/>
                  </a:lnTo>
                  <a:lnTo>
                    <a:pt x="14" y="31"/>
                  </a:lnTo>
                  <a:lnTo>
                    <a:pt x="11" y="17"/>
                  </a:lnTo>
                  <a:lnTo>
                    <a:pt x="8" y="0"/>
                  </a:lnTo>
                  <a:lnTo>
                    <a:pt x="15" y="5"/>
                  </a:lnTo>
                  <a:lnTo>
                    <a:pt x="22" y="7"/>
                  </a:lnTo>
                  <a:lnTo>
                    <a:pt x="29" y="10"/>
                  </a:lnTo>
                  <a:lnTo>
                    <a:pt x="33" y="12"/>
                  </a:lnTo>
                  <a:lnTo>
                    <a:pt x="37" y="14"/>
                  </a:lnTo>
                  <a:lnTo>
                    <a:pt x="41" y="17"/>
                  </a:lnTo>
                  <a:lnTo>
                    <a:pt x="43" y="19"/>
                  </a:lnTo>
                  <a:lnTo>
                    <a:pt x="44" y="20"/>
                  </a:lnTo>
                  <a:lnTo>
                    <a:pt x="44" y="21"/>
                  </a:lnTo>
                  <a:lnTo>
                    <a:pt x="45" y="22"/>
                  </a:lnTo>
                  <a:lnTo>
                    <a:pt x="45" y="24"/>
                  </a:lnTo>
                  <a:lnTo>
                    <a:pt x="45" y="26"/>
                  </a:lnTo>
                  <a:lnTo>
                    <a:pt x="45" y="30"/>
                  </a:lnTo>
                  <a:lnTo>
                    <a:pt x="46" y="33"/>
                  </a:lnTo>
                  <a:lnTo>
                    <a:pt x="46" y="36"/>
                  </a:lnTo>
                  <a:lnTo>
                    <a:pt x="46" y="41"/>
                  </a:lnTo>
                  <a:lnTo>
                    <a:pt x="46" y="45"/>
                  </a:lnTo>
                  <a:lnTo>
                    <a:pt x="46" y="49"/>
                  </a:lnTo>
                  <a:lnTo>
                    <a:pt x="45" y="55"/>
                  </a:lnTo>
                  <a:lnTo>
                    <a:pt x="45" y="61"/>
                  </a:lnTo>
                  <a:lnTo>
                    <a:pt x="45" y="67"/>
                  </a:lnTo>
                  <a:lnTo>
                    <a:pt x="45" y="73"/>
                  </a:lnTo>
                  <a:lnTo>
                    <a:pt x="44" y="81"/>
                  </a:lnTo>
                  <a:lnTo>
                    <a:pt x="44" y="87"/>
                  </a:lnTo>
                  <a:lnTo>
                    <a:pt x="44" y="87"/>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88" name="Freeform 78"/>
            <p:cNvSpPr/>
            <p:nvPr/>
          </p:nvSpPr>
          <p:spPr bwMode="auto">
            <a:xfrm>
              <a:off x="1885950" y="1868488"/>
              <a:ext cx="357188" cy="77787"/>
            </a:xfrm>
            <a:custGeom>
              <a:avLst/>
              <a:gdLst>
                <a:gd name="T0" fmla="*/ 115 w 225"/>
                <a:gd name="T1" fmla="*/ 13 h 49"/>
                <a:gd name="T2" fmla="*/ 137 w 225"/>
                <a:gd name="T3" fmla="*/ 9 h 49"/>
                <a:gd name="T4" fmla="*/ 155 w 225"/>
                <a:gd name="T5" fmla="*/ 6 h 49"/>
                <a:gd name="T6" fmla="*/ 172 w 225"/>
                <a:gd name="T7" fmla="*/ 3 h 49"/>
                <a:gd name="T8" fmla="*/ 186 w 225"/>
                <a:gd name="T9" fmla="*/ 2 h 49"/>
                <a:gd name="T10" fmla="*/ 197 w 225"/>
                <a:gd name="T11" fmla="*/ 1 h 49"/>
                <a:gd name="T12" fmla="*/ 206 w 225"/>
                <a:gd name="T13" fmla="*/ 0 h 49"/>
                <a:gd name="T14" fmla="*/ 211 w 225"/>
                <a:gd name="T15" fmla="*/ 0 h 49"/>
                <a:gd name="T16" fmla="*/ 216 w 225"/>
                <a:gd name="T17" fmla="*/ 2 h 49"/>
                <a:gd name="T18" fmla="*/ 221 w 225"/>
                <a:gd name="T19" fmla="*/ 7 h 49"/>
                <a:gd name="T20" fmla="*/ 223 w 225"/>
                <a:gd name="T21" fmla="*/ 10 h 49"/>
                <a:gd name="T22" fmla="*/ 225 w 225"/>
                <a:gd name="T23" fmla="*/ 13 h 49"/>
                <a:gd name="T24" fmla="*/ 225 w 225"/>
                <a:gd name="T25" fmla="*/ 16 h 49"/>
                <a:gd name="T26" fmla="*/ 223 w 225"/>
                <a:gd name="T27" fmla="*/ 18 h 49"/>
                <a:gd name="T28" fmla="*/ 219 w 225"/>
                <a:gd name="T29" fmla="*/ 20 h 49"/>
                <a:gd name="T30" fmla="*/ 213 w 225"/>
                <a:gd name="T31" fmla="*/ 22 h 49"/>
                <a:gd name="T32" fmla="*/ 204 w 225"/>
                <a:gd name="T33" fmla="*/ 23 h 49"/>
                <a:gd name="T34" fmla="*/ 194 w 225"/>
                <a:gd name="T35" fmla="*/ 25 h 49"/>
                <a:gd name="T36" fmla="*/ 182 w 225"/>
                <a:gd name="T37" fmla="*/ 27 h 49"/>
                <a:gd name="T38" fmla="*/ 166 w 225"/>
                <a:gd name="T39" fmla="*/ 31 h 49"/>
                <a:gd name="T40" fmla="*/ 150 w 225"/>
                <a:gd name="T41" fmla="*/ 33 h 49"/>
                <a:gd name="T42" fmla="*/ 135 w 225"/>
                <a:gd name="T43" fmla="*/ 35 h 49"/>
                <a:gd name="T44" fmla="*/ 121 w 225"/>
                <a:gd name="T45" fmla="*/ 37 h 49"/>
                <a:gd name="T46" fmla="*/ 107 w 225"/>
                <a:gd name="T47" fmla="*/ 39 h 49"/>
                <a:gd name="T48" fmla="*/ 96 w 225"/>
                <a:gd name="T49" fmla="*/ 42 h 49"/>
                <a:gd name="T50" fmla="*/ 85 w 225"/>
                <a:gd name="T51" fmla="*/ 43 h 49"/>
                <a:gd name="T52" fmla="*/ 75 w 225"/>
                <a:gd name="T53" fmla="*/ 44 h 49"/>
                <a:gd name="T54" fmla="*/ 67 w 225"/>
                <a:gd name="T55" fmla="*/ 45 h 49"/>
                <a:gd name="T56" fmla="*/ 56 w 225"/>
                <a:gd name="T57" fmla="*/ 47 h 49"/>
                <a:gd name="T58" fmla="*/ 43 w 225"/>
                <a:gd name="T59" fmla="*/ 49 h 49"/>
                <a:gd name="T60" fmla="*/ 33 w 225"/>
                <a:gd name="T61" fmla="*/ 49 h 49"/>
                <a:gd name="T62" fmla="*/ 26 w 225"/>
                <a:gd name="T63" fmla="*/ 49 h 49"/>
                <a:gd name="T64" fmla="*/ 19 w 225"/>
                <a:gd name="T65" fmla="*/ 47 h 49"/>
                <a:gd name="T66" fmla="*/ 13 w 225"/>
                <a:gd name="T67" fmla="*/ 45 h 49"/>
                <a:gd name="T68" fmla="*/ 8 w 225"/>
                <a:gd name="T69" fmla="*/ 43 h 49"/>
                <a:gd name="T70" fmla="*/ 4 w 225"/>
                <a:gd name="T71" fmla="*/ 40 h 49"/>
                <a:gd name="T72" fmla="*/ 2 w 225"/>
                <a:gd name="T73" fmla="*/ 38 h 49"/>
                <a:gd name="T74" fmla="*/ 0 w 225"/>
                <a:gd name="T75" fmla="*/ 36 h 49"/>
                <a:gd name="T76" fmla="*/ 0 w 225"/>
                <a:gd name="T77" fmla="*/ 35 h 49"/>
                <a:gd name="T78" fmla="*/ 2 w 225"/>
                <a:gd name="T79" fmla="*/ 34 h 49"/>
                <a:gd name="T80" fmla="*/ 4 w 225"/>
                <a:gd name="T81" fmla="*/ 34 h 49"/>
                <a:gd name="T82" fmla="*/ 8 w 225"/>
                <a:gd name="T83" fmla="*/ 33 h 49"/>
                <a:gd name="T84" fmla="*/ 15 w 225"/>
                <a:gd name="T85" fmla="*/ 32 h 49"/>
                <a:gd name="T86" fmla="*/ 25 w 225"/>
                <a:gd name="T87" fmla="*/ 31 h 49"/>
                <a:gd name="T88" fmla="*/ 37 w 225"/>
                <a:gd name="T89" fmla="*/ 27 h 49"/>
                <a:gd name="T90" fmla="*/ 52 w 225"/>
                <a:gd name="T91" fmla="*/ 25 h 49"/>
                <a:gd name="T92" fmla="*/ 70 w 225"/>
                <a:gd name="T93" fmla="*/ 21 h 49"/>
                <a:gd name="T94" fmla="*/ 92 w 225"/>
                <a:gd name="T95" fmla="*/ 18 h 49"/>
                <a:gd name="T96" fmla="*/ 103 w 225"/>
                <a:gd name="T97"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5" h="49">
                  <a:moveTo>
                    <a:pt x="103" y="15"/>
                  </a:moveTo>
                  <a:lnTo>
                    <a:pt x="115" y="13"/>
                  </a:lnTo>
                  <a:lnTo>
                    <a:pt x="126" y="11"/>
                  </a:lnTo>
                  <a:lnTo>
                    <a:pt x="137" y="9"/>
                  </a:lnTo>
                  <a:lnTo>
                    <a:pt x="147" y="8"/>
                  </a:lnTo>
                  <a:lnTo>
                    <a:pt x="155" y="6"/>
                  </a:lnTo>
                  <a:lnTo>
                    <a:pt x="164" y="4"/>
                  </a:lnTo>
                  <a:lnTo>
                    <a:pt x="172" y="3"/>
                  </a:lnTo>
                  <a:lnTo>
                    <a:pt x="179" y="2"/>
                  </a:lnTo>
                  <a:lnTo>
                    <a:pt x="186" y="2"/>
                  </a:lnTo>
                  <a:lnTo>
                    <a:pt x="191" y="1"/>
                  </a:lnTo>
                  <a:lnTo>
                    <a:pt x="197" y="1"/>
                  </a:lnTo>
                  <a:lnTo>
                    <a:pt x="201" y="0"/>
                  </a:lnTo>
                  <a:lnTo>
                    <a:pt x="206" y="0"/>
                  </a:lnTo>
                  <a:lnTo>
                    <a:pt x="209" y="0"/>
                  </a:lnTo>
                  <a:lnTo>
                    <a:pt x="211" y="0"/>
                  </a:lnTo>
                  <a:lnTo>
                    <a:pt x="213" y="1"/>
                  </a:lnTo>
                  <a:lnTo>
                    <a:pt x="216" y="2"/>
                  </a:lnTo>
                  <a:lnTo>
                    <a:pt x="219" y="4"/>
                  </a:lnTo>
                  <a:lnTo>
                    <a:pt x="221" y="7"/>
                  </a:lnTo>
                  <a:lnTo>
                    <a:pt x="222" y="8"/>
                  </a:lnTo>
                  <a:lnTo>
                    <a:pt x="223" y="10"/>
                  </a:lnTo>
                  <a:lnTo>
                    <a:pt x="224" y="11"/>
                  </a:lnTo>
                  <a:lnTo>
                    <a:pt x="225" y="13"/>
                  </a:lnTo>
                  <a:lnTo>
                    <a:pt x="225" y="15"/>
                  </a:lnTo>
                  <a:lnTo>
                    <a:pt x="225" y="16"/>
                  </a:lnTo>
                  <a:lnTo>
                    <a:pt x="224" y="16"/>
                  </a:lnTo>
                  <a:lnTo>
                    <a:pt x="223" y="18"/>
                  </a:lnTo>
                  <a:lnTo>
                    <a:pt x="221" y="19"/>
                  </a:lnTo>
                  <a:lnTo>
                    <a:pt x="219" y="20"/>
                  </a:lnTo>
                  <a:lnTo>
                    <a:pt x="216" y="21"/>
                  </a:lnTo>
                  <a:lnTo>
                    <a:pt x="213" y="22"/>
                  </a:lnTo>
                  <a:lnTo>
                    <a:pt x="209" y="22"/>
                  </a:lnTo>
                  <a:lnTo>
                    <a:pt x="204" y="23"/>
                  </a:lnTo>
                  <a:lnTo>
                    <a:pt x="199" y="24"/>
                  </a:lnTo>
                  <a:lnTo>
                    <a:pt x="194" y="25"/>
                  </a:lnTo>
                  <a:lnTo>
                    <a:pt x="188" y="26"/>
                  </a:lnTo>
                  <a:lnTo>
                    <a:pt x="182" y="27"/>
                  </a:lnTo>
                  <a:lnTo>
                    <a:pt x="174" y="28"/>
                  </a:lnTo>
                  <a:lnTo>
                    <a:pt x="166" y="31"/>
                  </a:lnTo>
                  <a:lnTo>
                    <a:pt x="159" y="32"/>
                  </a:lnTo>
                  <a:lnTo>
                    <a:pt x="150" y="33"/>
                  </a:lnTo>
                  <a:lnTo>
                    <a:pt x="142" y="34"/>
                  </a:lnTo>
                  <a:lnTo>
                    <a:pt x="135" y="35"/>
                  </a:lnTo>
                  <a:lnTo>
                    <a:pt x="127" y="36"/>
                  </a:lnTo>
                  <a:lnTo>
                    <a:pt x="121" y="37"/>
                  </a:lnTo>
                  <a:lnTo>
                    <a:pt x="113" y="38"/>
                  </a:lnTo>
                  <a:lnTo>
                    <a:pt x="107" y="39"/>
                  </a:lnTo>
                  <a:lnTo>
                    <a:pt x="101" y="40"/>
                  </a:lnTo>
                  <a:lnTo>
                    <a:pt x="96" y="42"/>
                  </a:lnTo>
                  <a:lnTo>
                    <a:pt x="90" y="42"/>
                  </a:lnTo>
                  <a:lnTo>
                    <a:pt x="85" y="43"/>
                  </a:lnTo>
                  <a:lnTo>
                    <a:pt x="79" y="44"/>
                  </a:lnTo>
                  <a:lnTo>
                    <a:pt x="75" y="44"/>
                  </a:lnTo>
                  <a:lnTo>
                    <a:pt x="70" y="45"/>
                  </a:lnTo>
                  <a:lnTo>
                    <a:pt x="67" y="45"/>
                  </a:lnTo>
                  <a:lnTo>
                    <a:pt x="63" y="46"/>
                  </a:lnTo>
                  <a:lnTo>
                    <a:pt x="56" y="47"/>
                  </a:lnTo>
                  <a:lnTo>
                    <a:pt x="50" y="48"/>
                  </a:lnTo>
                  <a:lnTo>
                    <a:pt x="43" y="49"/>
                  </a:lnTo>
                  <a:lnTo>
                    <a:pt x="38" y="49"/>
                  </a:lnTo>
                  <a:lnTo>
                    <a:pt x="33" y="49"/>
                  </a:lnTo>
                  <a:lnTo>
                    <a:pt x="29" y="49"/>
                  </a:lnTo>
                  <a:lnTo>
                    <a:pt x="26" y="49"/>
                  </a:lnTo>
                  <a:lnTo>
                    <a:pt x="22" y="48"/>
                  </a:lnTo>
                  <a:lnTo>
                    <a:pt x="19" y="47"/>
                  </a:lnTo>
                  <a:lnTo>
                    <a:pt x="16" y="46"/>
                  </a:lnTo>
                  <a:lnTo>
                    <a:pt x="13" y="45"/>
                  </a:lnTo>
                  <a:lnTo>
                    <a:pt x="11" y="44"/>
                  </a:lnTo>
                  <a:lnTo>
                    <a:pt x="8" y="43"/>
                  </a:lnTo>
                  <a:lnTo>
                    <a:pt x="6" y="42"/>
                  </a:lnTo>
                  <a:lnTo>
                    <a:pt x="4" y="40"/>
                  </a:lnTo>
                  <a:lnTo>
                    <a:pt x="3" y="38"/>
                  </a:lnTo>
                  <a:lnTo>
                    <a:pt x="2" y="38"/>
                  </a:lnTo>
                  <a:lnTo>
                    <a:pt x="1" y="37"/>
                  </a:lnTo>
                  <a:lnTo>
                    <a:pt x="0" y="36"/>
                  </a:lnTo>
                  <a:lnTo>
                    <a:pt x="0" y="35"/>
                  </a:lnTo>
                  <a:lnTo>
                    <a:pt x="0" y="35"/>
                  </a:lnTo>
                  <a:lnTo>
                    <a:pt x="1" y="34"/>
                  </a:lnTo>
                  <a:lnTo>
                    <a:pt x="2" y="34"/>
                  </a:lnTo>
                  <a:lnTo>
                    <a:pt x="3" y="34"/>
                  </a:lnTo>
                  <a:lnTo>
                    <a:pt x="4" y="34"/>
                  </a:lnTo>
                  <a:lnTo>
                    <a:pt x="6" y="34"/>
                  </a:lnTo>
                  <a:lnTo>
                    <a:pt x="8" y="33"/>
                  </a:lnTo>
                  <a:lnTo>
                    <a:pt x="11" y="33"/>
                  </a:lnTo>
                  <a:lnTo>
                    <a:pt x="15" y="32"/>
                  </a:lnTo>
                  <a:lnTo>
                    <a:pt x="19" y="31"/>
                  </a:lnTo>
                  <a:lnTo>
                    <a:pt x="25" y="31"/>
                  </a:lnTo>
                  <a:lnTo>
                    <a:pt x="30" y="28"/>
                  </a:lnTo>
                  <a:lnTo>
                    <a:pt x="37" y="27"/>
                  </a:lnTo>
                  <a:lnTo>
                    <a:pt x="44" y="26"/>
                  </a:lnTo>
                  <a:lnTo>
                    <a:pt x="52" y="25"/>
                  </a:lnTo>
                  <a:lnTo>
                    <a:pt x="61" y="23"/>
                  </a:lnTo>
                  <a:lnTo>
                    <a:pt x="70" y="21"/>
                  </a:lnTo>
                  <a:lnTo>
                    <a:pt x="81" y="20"/>
                  </a:lnTo>
                  <a:lnTo>
                    <a:pt x="92" y="18"/>
                  </a:lnTo>
                  <a:lnTo>
                    <a:pt x="103" y="15"/>
                  </a:lnTo>
                  <a:lnTo>
                    <a:pt x="103" y="15"/>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89" name="Freeform 79"/>
            <p:cNvSpPr/>
            <p:nvPr/>
          </p:nvSpPr>
          <p:spPr bwMode="auto">
            <a:xfrm>
              <a:off x="1885950" y="2065338"/>
              <a:ext cx="50800" cy="433387"/>
            </a:xfrm>
            <a:custGeom>
              <a:avLst/>
              <a:gdLst>
                <a:gd name="T0" fmla="*/ 0 w 32"/>
                <a:gd name="T1" fmla="*/ 16 h 273"/>
                <a:gd name="T2" fmla="*/ 0 w 32"/>
                <a:gd name="T3" fmla="*/ 6 h 273"/>
                <a:gd name="T4" fmla="*/ 2 w 32"/>
                <a:gd name="T5" fmla="*/ 1 h 273"/>
                <a:gd name="T6" fmla="*/ 7 w 32"/>
                <a:gd name="T7" fmla="*/ 1 h 273"/>
                <a:gd name="T8" fmla="*/ 16 w 32"/>
                <a:gd name="T9" fmla="*/ 3 h 273"/>
                <a:gd name="T10" fmla="*/ 26 w 32"/>
                <a:gd name="T11" fmla="*/ 7 h 273"/>
                <a:gd name="T12" fmla="*/ 31 w 32"/>
                <a:gd name="T13" fmla="*/ 23 h 273"/>
                <a:gd name="T14" fmla="*/ 31 w 32"/>
                <a:gd name="T15" fmla="*/ 50 h 273"/>
                <a:gd name="T16" fmla="*/ 31 w 32"/>
                <a:gd name="T17" fmla="*/ 76 h 273"/>
                <a:gd name="T18" fmla="*/ 30 w 32"/>
                <a:gd name="T19" fmla="*/ 100 h 273"/>
                <a:gd name="T20" fmla="*/ 30 w 32"/>
                <a:gd name="T21" fmla="*/ 121 h 273"/>
                <a:gd name="T22" fmla="*/ 29 w 32"/>
                <a:gd name="T23" fmla="*/ 142 h 273"/>
                <a:gd name="T24" fmla="*/ 29 w 32"/>
                <a:gd name="T25" fmla="*/ 161 h 273"/>
                <a:gd name="T26" fmla="*/ 29 w 32"/>
                <a:gd name="T27" fmla="*/ 178 h 273"/>
                <a:gd name="T28" fmla="*/ 28 w 32"/>
                <a:gd name="T29" fmla="*/ 193 h 273"/>
                <a:gd name="T30" fmla="*/ 28 w 32"/>
                <a:gd name="T31" fmla="*/ 206 h 273"/>
                <a:gd name="T32" fmla="*/ 27 w 32"/>
                <a:gd name="T33" fmla="*/ 219 h 273"/>
                <a:gd name="T34" fmla="*/ 27 w 32"/>
                <a:gd name="T35" fmla="*/ 229 h 273"/>
                <a:gd name="T36" fmla="*/ 27 w 32"/>
                <a:gd name="T37" fmla="*/ 238 h 273"/>
                <a:gd name="T38" fmla="*/ 26 w 32"/>
                <a:gd name="T39" fmla="*/ 246 h 273"/>
                <a:gd name="T40" fmla="*/ 26 w 32"/>
                <a:gd name="T41" fmla="*/ 251 h 273"/>
                <a:gd name="T42" fmla="*/ 25 w 32"/>
                <a:gd name="T43" fmla="*/ 255 h 273"/>
                <a:gd name="T44" fmla="*/ 24 w 32"/>
                <a:gd name="T45" fmla="*/ 260 h 273"/>
                <a:gd name="T46" fmla="*/ 22 w 32"/>
                <a:gd name="T47" fmla="*/ 266 h 273"/>
                <a:gd name="T48" fmla="*/ 20 w 32"/>
                <a:gd name="T49" fmla="*/ 271 h 273"/>
                <a:gd name="T50" fmla="*/ 18 w 32"/>
                <a:gd name="T51" fmla="*/ 273 h 273"/>
                <a:gd name="T52" fmla="*/ 17 w 32"/>
                <a:gd name="T53" fmla="*/ 272 h 273"/>
                <a:gd name="T54" fmla="*/ 14 w 32"/>
                <a:gd name="T55" fmla="*/ 268 h 273"/>
                <a:gd name="T56" fmla="*/ 11 w 32"/>
                <a:gd name="T57" fmla="*/ 262 h 273"/>
                <a:gd name="T58" fmla="*/ 7 w 32"/>
                <a:gd name="T59" fmla="*/ 252 h 273"/>
                <a:gd name="T60" fmla="*/ 3 w 32"/>
                <a:gd name="T61" fmla="*/ 240 h 273"/>
                <a:gd name="T62" fmla="*/ 1 w 32"/>
                <a:gd name="T63" fmla="*/ 227 h 273"/>
                <a:gd name="T64" fmla="*/ 0 w 32"/>
                <a:gd name="T65" fmla="*/ 213 h 273"/>
                <a:gd name="T66" fmla="*/ 0 w 32"/>
                <a:gd name="T67" fmla="*/ 198 h 273"/>
                <a:gd name="T68" fmla="*/ 2 w 32"/>
                <a:gd name="T69" fmla="*/ 181 h 273"/>
                <a:gd name="T70" fmla="*/ 3 w 32"/>
                <a:gd name="T71" fmla="*/ 162 h 273"/>
                <a:gd name="T72" fmla="*/ 4 w 32"/>
                <a:gd name="T73" fmla="*/ 151 h 273"/>
                <a:gd name="T74" fmla="*/ 5 w 32"/>
                <a:gd name="T75" fmla="*/ 139 h 273"/>
                <a:gd name="T76" fmla="*/ 5 w 32"/>
                <a:gd name="T77" fmla="*/ 125 h 273"/>
                <a:gd name="T78" fmla="*/ 5 w 32"/>
                <a:gd name="T79" fmla="*/ 109 h 273"/>
                <a:gd name="T80" fmla="*/ 6 w 32"/>
                <a:gd name="T81" fmla="*/ 94 h 273"/>
                <a:gd name="T82" fmla="*/ 6 w 32"/>
                <a:gd name="T83" fmla="*/ 79 h 273"/>
                <a:gd name="T84" fmla="*/ 5 w 32"/>
                <a:gd name="T85" fmla="*/ 66 h 273"/>
                <a:gd name="T86" fmla="*/ 5 w 32"/>
                <a:gd name="T87" fmla="*/ 54 h 273"/>
                <a:gd name="T88" fmla="*/ 4 w 32"/>
                <a:gd name="T89" fmla="*/ 44 h 273"/>
                <a:gd name="T90" fmla="*/ 4 w 32"/>
                <a:gd name="T91" fmla="*/ 35 h 273"/>
                <a:gd name="T92" fmla="*/ 3 w 32"/>
                <a:gd name="T93" fmla="*/ 29 h 273"/>
                <a:gd name="T94" fmla="*/ 2 w 32"/>
                <a:gd name="T95" fmla="*/ 24 h 273"/>
                <a:gd name="T96" fmla="*/ 1 w 32"/>
                <a:gd name="T97" fmla="*/ 2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273">
                  <a:moveTo>
                    <a:pt x="1" y="21"/>
                  </a:moveTo>
                  <a:lnTo>
                    <a:pt x="0" y="16"/>
                  </a:lnTo>
                  <a:lnTo>
                    <a:pt x="0" y="10"/>
                  </a:lnTo>
                  <a:lnTo>
                    <a:pt x="0" y="6"/>
                  </a:lnTo>
                  <a:lnTo>
                    <a:pt x="1" y="1"/>
                  </a:lnTo>
                  <a:lnTo>
                    <a:pt x="2" y="1"/>
                  </a:lnTo>
                  <a:lnTo>
                    <a:pt x="4" y="0"/>
                  </a:lnTo>
                  <a:lnTo>
                    <a:pt x="7" y="1"/>
                  </a:lnTo>
                  <a:lnTo>
                    <a:pt x="12" y="1"/>
                  </a:lnTo>
                  <a:lnTo>
                    <a:pt x="16" y="3"/>
                  </a:lnTo>
                  <a:lnTo>
                    <a:pt x="20" y="5"/>
                  </a:lnTo>
                  <a:lnTo>
                    <a:pt x="26" y="7"/>
                  </a:lnTo>
                  <a:lnTo>
                    <a:pt x="32" y="9"/>
                  </a:lnTo>
                  <a:lnTo>
                    <a:pt x="31" y="23"/>
                  </a:lnTo>
                  <a:lnTo>
                    <a:pt x="31" y="36"/>
                  </a:lnTo>
                  <a:lnTo>
                    <a:pt x="31" y="50"/>
                  </a:lnTo>
                  <a:lnTo>
                    <a:pt x="31" y="62"/>
                  </a:lnTo>
                  <a:lnTo>
                    <a:pt x="31" y="76"/>
                  </a:lnTo>
                  <a:lnTo>
                    <a:pt x="30" y="88"/>
                  </a:lnTo>
                  <a:lnTo>
                    <a:pt x="30" y="100"/>
                  </a:lnTo>
                  <a:lnTo>
                    <a:pt x="30" y="110"/>
                  </a:lnTo>
                  <a:lnTo>
                    <a:pt x="30" y="121"/>
                  </a:lnTo>
                  <a:lnTo>
                    <a:pt x="30" y="131"/>
                  </a:lnTo>
                  <a:lnTo>
                    <a:pt x="29" y="142"/>
                  </a:lnTo>
                  <a:lnTo>
                    <a:pt x="29" y="151"/>
                  </a:lnTo>
                  <a:lnTo>
                    <a:pt x="29" y="161"/>
                  </a:lnTo>
                  <a:lnTo>
                    <a:pt x="29" y="169"/>
                  </a:lnTo>
                  <a:lnTo>
                    <a:pt x="29" y="178"/>
                  </a:lnTo>
                  <a:lnTo>
                    <a:pt x="28" y="186"/>
                  </a:lnTo>
                  <a:lnTo>
                    <a:pt x="28" y="193"/>
                  </a:lnTo>
                  <a:lnTo>
                    <a:pt x="28" y="200"/>
                  </a:lnTo>
                  <a:lnTo>
                    <a:pt x="28" y="206"/>
                  </a:lnTo>
                  <a:lnTo>
                    <a:pt x="28" y="213"/>
                  </a:lnTo>
                  <a:lnTo>
                    <a:pt x="27" y="219"/>
                  </a:lnTo>
                  <a:lnTo>
                    <a:pt x="27" y="225"/>
                  </a:lnTo>
                  <a:lnTo>
                    <a:pt x="27" y="229"/>
                  </a:lnTo>
                  <a:lnTo>
                    <a:pt x="27" y="234"/>
                  </a:lnTo>
                  <a:lnTo>
                    <a:pt x="27" y="238"/>
                  </a:lnTo>
                  <a:lnTo>
                    <a:pt x="26" y="242"/>
                  </a:lnTo>
                  <a:lnTo>
                    <a:pt x="26" y="246"/>
                  </a:lnTo>
                  <a:lnTo>
                    <a:pt x="26" y="249"/>
                  </a:lnTo>
                  <a:lnTo>
                    <a:pt x="26" y="251"/>
                  </a:lnTo>
                  <a:lnTo>
                    <a:pt x="25" y="253"/>
                  </a:lnTo>
                  <a:lnTo>
                    <a:pt x="25" y="255"/>
                  </a:lnTo>
                  <a:lnTo>
                    <a:pt x="25" y="256"/>
                  </a:lnTo>
                  <a:lnTo>
                    <a:pt x="24" y="260"/>
                  </a:lnTo>
                  <a:lnTo>
                    <a:pt x="22" y="264"/>
                  </a:lnTo>
                  <a:lnTo>
                    <a:pt x="22" y="266"/>
                  </a:lnTo>
                  <a:lnTo>
                    <a:pt x="21" y="268"/>
                  </a:lnTo>
                  <a:lnTo>
                    <a:pt x="20" y="271"/>
                  </a:lnTo>
                  <a:lnTo>
                    <a:pt x="19" y="272"/>
                  </a:lnTo>
                  <a:lnTo>
                    <a:pt x="18" y="273"/>
                  </a:lnTo>
                  <a:lnTo>
                    <a:pt x="18" y="273"/>
                  </a:lnTo>
                  <a:lnTo>
                    <a:pt x="17" y="272"/>
                  </a:lnTo>
                  <a:lnTo>
                    <a:pt x="15" y="271"/>
                  </a:lnTo>
                  <a:lnTo>
                    <a:pt x="14" y="268"/>
                  </a:lnTo>
                  <a:lnTo>
                    <a:pt x="13" y="266"/>
                  </a:lnTo>
                  <a:lnTo>
                    <a:pt x="11" y="262"/>
                  </a:lnTo>
                  <a:lnTo>
                    <a:pt x="9" y="258"/>
                  </a:lnTo>
                  <a:lnTo>
                    <a:pt x="7" y="252"/>
                  </a:lnTo>
                  <a:lnTo>
                    <a:pt x="6" y="247"/>
                  </a:lnTo>
                  <a:lnTo>
                    <a:pt x="3" y="240"/>
                  </a:lnTo>
                  <a:lnTo>
                    <a:pt x="2" y="234"/>
                  </a:lnTo>
                  <a:lnTo>
                    <a:pt x="1" y="227"/>
                  </a:lnTo>
                  <a:lnTo>
                    <a:pt x="0" y="220"/>
                  </a:lnTo>
                  <a:lnTo>
                    <a:pt x="0" y="213"/>
                  </a:lnTo>
                  <a:lnTo>
                    <a:pt x="0" y="205"/>
                  </a:lnTo>
                  <a:lnTo>
                    <a:pt x="0" y="198"/>
                  </a:lnTo>
                  <a:lnTo>
                    <a:pt x="1" y="190"/>
                  </a:lnTo>
                  <a:lnTo>
                    <a:pt x="2" y="181"/>
                  </a:lnTo>
                  <a:lnTo>
                    <a:pt x="3" y="173"/>
                  </a:lnTo>
                  <a:lnTo>
                    <a:pt x="3" y="162"/>
                  </a:lnTo>
                  <a:lnTo>
                    <a:pt x="4" y="156"/>
                  </a:lnTo>
                  <a:lnTo>
                    <a:pt x="4" y="151"/>
                  </a:lnTo>
                  <a:lnTo>
                    <a:pt x="4" y="144"/>
                  </a:lnTo>
                  <a:lnTo>
                    <a:pt x="5" y="139"/>
                  </a:lnTo>
                  <a:lnTo>
                    <a:pt x="5" y="131"/>
                  </a:lnTo>
                  <a:lnTo>
                    <a:pt x="5" y="125"/>
                  </a:lnTo>
                  <a:lnTo>
                    <a:pt x="5" y="117"/>
                  </a:lnTo>
                  <a:lnTo>
                    <a:pt x="5" y="109"/>
                  </a:lnTo>
                  <a:lnTo>
                    <a:pt x="6" y="102"/>
                  </a:lnTo>
                  <a:lnTo>
                    <a:pt x="6" y="94"/>
                  </a:lnTo>
                  <a:lnTo>
                    <a:pt x="6" y="86"/>
                  </a:lnTo>
                  <a:lnTo>
                    <a:pt x="6" y="79"/>
                  </a:lnTo>
                  <a:lnTo>
                    <a:pt x="5" y="72"/>
                  </a:lnTo>
                  <a:lnTo>
                    <a:pt x="5" y="66"/>
                  </a:lnTo>
                  <a:lnTo>
                    <a:pt x="5" y="59"/>
                  </a:lnTo>
                  <a:lnTo>
                    <a:pt x="5" y="54"/>
                  </a:lnTo>
                  <a:lnTo>
                    <a:pt x="5" y="48"/>
                  </a:lnTo>
                  <a:lnTo>
                    <a:pt x="4" y="44"/>
                  </a:lnTo>
                  <a:lnTo>
                    <a:pt x="4" y="40"/>
                  </a:lnTo>
                  <a:lnTo>
                    <a:pt x="4" y="35"/>
                  </a:lnTo>
                  <a:lnTo>
                    <a:pt x="3" y="32"/>
                  </a:lnTo>
                  <a:lnTo>
                    <a:pt x="3" y="29"/>
                  </a:lnTo>
                  <a:lnTo>
                    <a:pt x="2" y="27"/>
                  </a:lnTo>
                  <a:lnTo>
                    <a:pt x="2" y="24"/>
                  </a:lnTo>
                  <a:lnTo>
                    <a:pt x="2" y="22"/>
                  </a:lnTo>
                  <a:lnTo>
                    <a:pt x="1" y="21"/>
                  </a:lnTo>
                  <a:lnTo>
                    <a:pt x="1" y="21"/>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90" name="Freeform 80"/>
            <p:cNvSpPr/>
            <p:nvPr/>
          </p:nvSpPr>
          <p:spPr bwMode="auto">
            <a:xfrm>
              <a:off x="1976438" y="2279650"/>
              <a:ext cx="158750" cy="42862"/>
            </a:xfrm>
            <a:custGeom>
              <a:avLst/>
              <a:gdLst>
                <a:gd name="T0" fmla="*/ 28 w 100"/>
                <a:gd name="T1" fmla="*/ 10 h 27"/>
                <a:gd name="T2" fmla="*/ 35 w 100"/>
                <a:gd name="T3" fmla="*/ 8 h 27"/>
                <a:gd name="T4" fmla="*/ 42 w 100"/>
                <a:gd name="T5" fmla="*/ 6 h 27"/>
                <a:gd name="T6" fmla="*/ 48 w 100"/>
                <a:gd name="T7" fmla="*/ 4 h 27"/>
                <a:gd name="T8" fmla="*/ 55 w 100"/>
                <a:gd name="T9" fmla="*/ 3 h 27"/>
                <a:gd name="T10" fmla="*/ 59 w 100"/>
                <a:gd name="T11" fmla="*/ 2 h 27"/>
                <a:gd name="T12" fmla="*/ 64 w 100"/>
                <a:gd name="T13" fmla="*/ 2 h 27"/>
                <a:gd name="T14" fmla="*/ 68 w 100"/>
                <a:gd name="T15" fmla="*/ 2 h 27"/>
                <a:gd name="T16" fmla="*/ 70 w 100"/>
                <a:gd name="T17" fmla="*/ 0 h 27"/>
                <a:gd name="T18" fmla="*/ 76 w 100"/>
                <a:gd name="T19" fmla="*/ 2 h 27"/>
                <a:gd name="T20" fmla="*/ 80 w 100"/>
                <a:gd name="T21" fmla="*/ 2 h 27"/>
                <a:gd name="T22" fmla="*/ 84 w 100"/>
                <a:gd name="T23" fmla="*/ 2 h 27"/>
                <a:gd name="T24" fmla="*/ 90 w 100"/>
                <a:gd name="T25" fmla="*/ 4 h 27"/>
                <a:gd name="T26" fmla="*/ 92 w 100"/>
                <a:gd name="T27" fmla="*/ 5 h 27"/>
                <a:gd name="T28" fmla="*/ 94 w 100"/>
                <a:gd name="T29" fmla="*/ 6 h 27"/>
                <a:gd name="T30" fmla="*/ 96 w 100"/>
                <a:gd name="T31" fmla="*/ 7 h 27"/>
                <a:gd name="T32" fmla="*/ 97 w 100"/>
                <a:gd name="T33" fmla="*/ 8 h 27"/>
                <a:gd name="T34" fmla="*/ 98 w 100"/>
                <a:gd name="T35" fmla="*/ 9 h 27"/>
                <a:gd name="T36" fmla="*/ 98 w 100"/>
                <a:gd name="T37" fmla="*/ 10 h 27"/>
                <a:gd name="T38" fmla="*/ 100 w 100"/>
                <a:gd name="T39" fmla="*/ 11 h 27"/>
                <a:gd name="T40" fmla="*/ 100 w 100"/>
                <a:gd name="T41" fmla="*/ 12 h 27"/>
                <a:gd name="T42" fmla="*/ 98 w 100"/>
                <a:gd name="T43" fmla="*/ 15 h 27"/>
                <a:gd name="T44" fmla="*/ 98 w 100"/>
                <a:gd name="T45" fmla="*/ 16 h 27"/>
                <a:gd name="T46" fmla="*/ 97 w 100"/>
                <a:gd name="T47" fmla="*/ 17 h 27"/>
                <a:gd name="T48" fmla="*/ 95 w 100"/>
                <a:gd name="T49" fmla="*/ 18 h 27"/>
                <a:gd name="T50" fmla="*/ 93 w 100"/>
                <a:gd name="T51" fmla="*/ 19 h 27"/>
                <a:gd name="T52" fmla="*/ 90 w 100"/>
                <a:gd name="T53" fmla="*/ 20 h 27"/>
                <a:gd name="T54" fmla="*/ 86 w 100"/>
                <a:gd name="T55" fmla="*/ 21 h 27"/>
                <a:gd name="T56" fmla="*/ 82 w 100"/>
                <a:gd name="T57" fmla="*/ 22 h 27"/>
                <a:gd name="T58" fmla="*/ 78 w 100"/>
                <a:gd name="T59" fmla="*/ 23 h 27"/>
                <a:gd name="T60" fmla="*/ 73 w 100"/>
                <a:gd name="T61" fmla="*/ 24 h 27"/>
                <a:gd name="T62" fmla="*/ 68 w 100"/>
                <a:gd name="T63" fmla="*/ 24 h 27"/>
                <a:gd name="T64" fmla="*/ 62 w 100"/>
                <a:gd name="T65" fmla="*/ 26 h 27"/>
                <a:gd name="T66" fmla="*/ 56 w 100"/>
                <a:gd name="T67" fmla="*/ 26 h 27"/>
                <a:gd name="T68" fmla="*/ 49 w 100"/>
                <a:gd name="T69" fmla="*/ 27 h 27"/>
                <a:gd name="T70" fmla="*/ 43 w 100"/>
                <a:gd name="T71" fmla="*/ 27 h 27"/>
                <a:gd name="T72" fmla="*/ 34 w 100"/>
                <a:gd name="T73" fmla="*/ 27 h 27"/>
                <a:gd name="T74" fmla="*/ 31 w 100"/>
                <a:gd name="T75" fmla="*/ 27 h 27"/>
                <a:gd name="T76" fmla="*/ 28 w 100"/>
                <a:gd name="T77" fmla="*/ 27 h 27"/>
                <a:gd name="T78" fmla="*/ 21 w 100"/>
                <a:gd name="T79" fmla="*/ 27 h 27"/>
                <a:gd name="T80" fmla="*/ 16 w 100"/>
                <a:gd name="T81" fmla="*/ 26 h 27"/>
                <a:gd name="T82" fmla="*/ 11 w 100"/>
                <a:gd name="T83" fmla="*/ 26 h 27"/>
                <a:gd name="T84" fmla="*/ 7 w 100"/>
                <a:gd name="T85" fmla="*/ 24 h 27"/>
                <a:gd name="T86" fmla="*/ 5 w 100"/>
                <a:gd name="T87" fmla="*/ 24 h 27"/>
                <a:gd name="T88" fmla="*/ 3 w 100"/>
                <a:gd name="T89" fmla="*/ 23 h 27"/>
                <a:gd name="T90" fmla="*/ 1 w 100"/>
                <a:gd name="T91" fmla="*/ 22 h 27"/>
                <a:gd name="T92" fmla="*/ 0 w 100"/>
                <a:gd name="T93" fmla="*/ 21 h 27"/>
                <a:gd name="T94" fmla="*/ 1 w 100"/>
                <a:gd name="T95" fmla="*/ 20 h 27"/>
                <a:gd name="T96" fmla="*/ 3 w 100"/>
                <a:gd name="T97" fmla="*/ 19 h 27"/>
                <a:gd name="T98" fmla="*/ 4 w 100"/>
                <a:gd name="T99" fmla="*/ 19 h 27"/>
                <a:gd name="T100" fmla="*/ 6 w 100"/>
                <a:gd name="T101" fmla="*/ 18 h 27"/>
                <a:gd name="T102" fmla="*/ 7 w 100"/>
                <a:gd name="T103" fmla="*/ 18 h 27"/>
                <a:gd name="T104" fmla="*/ 9 w 100"/>
                <a:gd name="T105" fmla="*/ 17 h 27"/>
                <a:gd name="T106" fmla="*/ 11 w 100"/>
                <a:gd name="T107" fmla="*/ 16 h 27"/>
                <a:gd name="T108" fmla="*/ 15 w 100"/>
                <a:gd name="T109" fmla="*/ 15 h 27"/>
                <a:gd name="T110" fmla="*/ 17 w 100"/>
                <a:gd name="T111" fmla="*/ 14 h 27"/>
                <a:gd name="T112" fmla="*/ 20 w 100"/>
                <a:gd name="T113" fmla="*/ 12 h 27"/>
                <a:gd name="T114" fmla="*/ 23 w 100"/>
                <a:gd name="T115" fmla="*/ 11 h 27"/>
                <a:gd name="T116" fmla="*/ 28 w 100"/>
                <a:gd name="T117" fmla="*/ 10 h 27"/>
                <a:gd name="T118" fmla="*/ 28 w 100"/>
                <a:gd name="T11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 h="27">
                  <a:moveTo>
                    <a:pt x="28" y="10"/>
                  </a:moveTo>
                  <a:lnTo>
                    <a:pt x="35" y="8"/>
                  </a:lnTo>
                  <a:lnTo>
                    <a:pt x="42" y="6"/>
                  </a:lnTo>
                  <a:lnTo>
                    <a:pt x="48" y="4"/>
                  </a:lnTo>
                  <a:lnTo>
                    <a:pt x="55" y="3"/>
                  </a:lnTo>
                  <a:lnTo>
                    <a:pt x="59" y="2"/>
                  </a:lnTo>
                  <a:lnTo>
                    <a:pt x="64" y="2"/>
                  </a:lnTo>
                  <a:lnTo>
                    <a:pt x="68" y="2"/>
                  </a:lnTo>
                  <a:lnTo>
                    <a:pt x="70" y="0"/>
                  </a:lnTo>
                  <a:lnTo>
                    <a:pt x="76" y="2"/>
                  </a:lnTo>
                  <a:lnTo>
                    <a:pt x="80" y="2"/>
                  </a:lnTo>
                  <a:lnTo>
                    <a:pt x="84" y="2"/>
                  </a:lnTo>
                  <a:lnTo>
                    <a:pt x="90" y="4"/>
                  </a:lnTo>
                  <a:lnTo>
                    <a:pt x="92" y="5"/>
                  </a:lnTo>
                  <a:lnTo>
                    <a:pt x="94" y="6"/>
                  </a:lnTo>
                  <a:lnTo>
                    <a:pt x="96" y="7"/>
                  </a:lnTo>
                  <a:lnTo>
                    <a:pt x="97" y="8"/>
                  </a:lnTo>
                  <a:lnTo>
                    <a:pt x="98" y="9"/>
                  </a:lnTo>
                  <a:lnTo>
                    <a:pt x="98" y="10"/>
                  </a:lnTo>
                  <a:lnTo>
                    <a:pt x="100" y="11"/>
                  </a:lnTo>
                  <a:lnTo>
                    <a:pt x="100" y="12"/>
                  </a:lnTo>
                  <a:lnTo>
                    <a:pt x="98" y="15"/>
                  </a:lnTo>
                  <a:lnTo>
                    <a:pt x="98" y="16"/>
                  </a:lnTo>
                  <a:lnTo>
                    <a:pt x="97" y="17"/>
                  </a:lnTo>
                  <a:lnTo>
                    <a:pt x="95" y="18"/>
                  </a:lnTo>
                  <a:lnTo>
                    <a:pt x="93" y="19"/>
                  </a:lnTo>
                  <a:lnTo>
                    <a:pt x="90" y="20"/>
                  </a:lnTo>
                  <a:lnTo>
                    <a:pt x="86" y="21"/>
                  </a:lnTo>
                  <a:lnTo>
                    <a:pt x="82" y="22"/>
                  </a:lnTo>
                  <a:lnTo>
                    <a:pt x="78" y="23"/>
                  </a:lnTo>
                  <a:lnTo>
                    <a:pt x="73" y="24"/>
                  </a:lnTo>
                  <a:lnTo>
                    <a:pt x="68" y="24"/>
                  </a:lnTo>
                  <a:lnTo>
                    <a:pt x="62" y="26"/>
                  </a:lnTo>
                  <a:lnTo>
                    <a:pt x="56" y="26"/>
                  </a:lnTo>
                  <a:lnTo>
                    <a:pt x="49" y="27"/>
                  </a:lnTo>
                  <a:lnTo>
                    <a:pt x="43" y="27"/>
                  </a:lnTo>
                  <a:lnTo>
                    <a:pt x="34" y="27"/>
                  </a:lnTo>
                  <a:lnTo>
                    <a:pt x="31" y="27"/>
                  </a:lnTo>
                  <a:lnTo>
                    <a:pt x="28" y="27"/>
                  </a:lnTo>
                  <a:lnTo>
                    <a:pt x="21" y="27"/>
                  </a:lnTo>
                  <a:lnTo>
                    <a:pt x="16" y="26"/>
                  </a:lnTo>
                  <a:lnTo>
                    <a:pt x="11" y="26"/>
                  </a:lnTo>
                  <a:lnTo>
                    <a:pt x="7" y="24"/>
                  </a:lnTo>
                  <a:lnTo>
                    <a:pt x="5" y="24"/>
                  </a:lnTo>
                  <a:lnTo>
                    <a:pt x="3" y="23"/>
                  </a:lnTo>
                  <a:lnTo>
                    <a:pt x="1" y="22"/>
                  </a:lnTo>
                  <a:lnTo>
                    <a:pt x="0" y="21"/>
                  </a:lnTo>
                  <a:lnTo>
                    <a:pt x="1" y="20"/>
                  </a:lnTo>
                  <a:lnTo>
                    <a:pt x="3" y="19"/>
                  </a:lnTo>
                  <a:lnTo>
                    <a:pt x="4" y="19"/>
                  </a:lnTo>
                  <a:lnTo>
                    <a:pt x="6" y="18"/>
                  </a:lnTo>
                  <a:lnTo>
                    <a:pt x="7" y="18"/>
                  </a:lnTo>
                  <a:lnTo>
                    <a:pt x="9" y="17"/>
                  </a:lnTo>
                  <a:lnTo>
                    <a:pt x="11" y="16"/>
                  </a:lnTo>
                  <a:lnTo>
                    <a:pt x="15" y="15"/>
                  </a:lnTo>
                  <a:lnTo>
                    <a:pt x="17" y="14"/>
                  </a:lnTo>
                  <a:lnTo>
                    <a:pt x="20" y="12"/>
                  </a:lnTo>
                  <a:lnTo>
                    <a:pt x="23" y="11"/>
                  </a:lnTo>
                  <a:lnTo>
                    <a:pt x="28" y="10"/>
                  </a:lnTo>
                  <a:lnTo>
                    <a:pt x="28" y="10"/>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sp>
          <p:nvSpPr>
            <p:cNvPr id="91" name="Freeform 81"/>
            <p:cNvSpPr/>
            <p:nvPr/>
          </p:nvSpPr>
          <p:spPr bwMode="auto">
            <a:xfrm>
              <a:off x="1909763" y="2379663"/>
              <a:ext cx="244475" cy="47625"/>
            </a:xfrm>
            <a:custGeom>
              <a:avLst/>
              <a:gdLst>
                <a:gd name="T0" fmla="*/ 0 w 154"/>
                <a:gd name="T1" fmla="*/ 16 h 30"/>
                <a:gd name="T2" fmla="*/ 12 w 154"/>
                <a:gd name="T3" fmla="*/ 14 h 30"/>
                <a:gd name="T4" fmla="*/ 23 w 154"/>
                <a:gd name="T5" fmla="*/ 12 h 30"/>
                <a:gd name="T6" fmla="*/ 34 w 154"/>
                <a:gd name="T7" fmla="*/ 9 h 30"/>
                <a:gd name="T8" fmla="*/ 43 w 154"/>
                <a:gd name="T9" fmla="*/ 8 h 30"/>
                <a:gd name="T10" fmla="*/ 53 w 154"/>
                <a:gd name="T11" fmla="*/ 6 h 30"/>
                <a:gd name="T12" fmla="*/ 62 w 154"/>
                <a:gd name="T13" fmla="*/ 5 h 30"/>
                <a:gd name="T14" fmla="*/ 70 w 154"/>
                <a:gd name="T15" fmla="*/ 4 h 30"/>
                <a:gd name="T16" fmla="*/ 77 w 154"/>
                <a:gd name="T17" fmla="*/ 3 h 30"/>
                <a:gd name="T18" fmla="*/ 84 w 154"/>
                <a:gd name="T19" fmla="*/ 2 h 30"/>
                <a:gd name="T20" fmla="*/ 90 w 154"/>
                <a:gd name="T21" fmla="*/ 2 h 30"/>
                <a:gd name="T22" fmla="*/ 96 w 154"/>
                <a:gd name="T23" fmla="*/ 1 h 30"/>
                <a:gd name="T24" fmla="*/ 101 w 154"/>
                <a:gd name="T25" fmla="*/ 0 h 30"/>
                <a:gd name="T26" fmla="*/ 106 w 154"/>
                <a:gd name="T27" fmla="*/ 0 h 30"/>
                <a:gd name="T28" fmla="*/ 109 w 154"/>
                <a:gd name="T29" fmla="*/ 0 h 30"/>
                <a:gd name="T30" fmla="*/ 112 w 154"/>
                <a:gd name="T31" fmla="*/ 0 h 30"/>
                <a:gd name="T32" fmla="*/ 115 w 154"/>
                <a:gd name="T33" fmla="*/ 0 h 30"/>
                <a:gd name="T34" fmla="*/ 120 w 154"/>
                <a:gd name="T35" fmla="*/ 0 h 30"/>
                <a:gd name="T36" fmla="*/ 124 w 154"/>
                <a:gd name="T37" fmla="*/ 1 h 30"/>
                <a:gd name="T38" fmla="*/ 130 w 154"/>
                <a:gd name="T39" fmla="*/ 2 h 30"/>
                <a:gd name="T40" fmla="*/ 134 w 154"/>
                <a:gd name="T41" fmla="*/ 4 h 30"/>
                <a:gd name="T42" fmla="*/ 139 w 154"/>
                <a:gd name="T43" fmla="*/ 7 h 30"/>
                <a:gd name="T44" fmla="*/ 144 w 154"/>
                <a:gd name="T45" fmla="*/ 10 h 30"/>
                <a:gd name="T46" fmla="*/ 148 w 154"/>
                <a:gd name="T47" fmla="*/ 14 h 30"/>
                <a:gd name="T48" fmla="*/ 154 w 154"/>
                <a:gd name="T49" fmla="*/ 18 h 30"/>
                <a:gd name="T50" fmla="*/ 76 w 154"/>
                <a:gd name="T51" fmla="*/ 24 h 30"/>
                <a:gd name="T52" fmla="*/ 0 w 154"/>
                <a:gd name="T53" fmla="*/ 30 h 30"/>
                <a:gd name="T54" fmla="*/ 0 w 154"/>
                <a:gd name="T55" fmla="*/ 16 h 30"/>
                <a:gd name="T56" fmla="*/ 0 w 154"/>
                <a:gd name="T5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4" h="30">
                  <a:moveTo>
                    <a:pt x="0" y="16"/>
                  </a:moveTo>
                  <a:lnTo>
                    <a:pt x="12" y="14"/>
                  </a:lnTo>
                  <a:lnTo>
                    <a:pt x="23" y="12"/>
                  </a:lnTo>
                  <a:lnTo>
                    <a:pt x="34" y="9"/>
                  </a:lnTo>
                  <a:lnTo>
                    <a:pt x="43" y="8"/>
                  </a:lnTo>
                  <a:lnTo>
                    <a:pt x="53" y="6"/>
                  </a:lnTo>
                  <a:lnTo>
                    <a:pt x="62" y="5"/>
                  </a:lnTo>
                  <a:lnTo>
                    <a:pt x="70" y="4"/>
                  </a:lnTo>
                  <a:lnTo>
                    <a:pt x="77" y="3"/>
                  </a:lnTo>
                  <a:lnTo>
                    <a:pt x="84" y="2"/>
                  </a:lnTo>
                  <a:lnTo>
                    <a:pt x="90" y="2"/>
                  </a:lnTo>
                  <a:lnTo>
                    <a:pt x="96" y="1"/>
                  </a:lnTo>
                  <a:lnTo>
                    <a:pt x="101" y="0"/>
                  </a:lnTo>
                  <a:lnTo>
                    <a:pt x="106" y="0"/>
                  </a:lnTo>
                  <a:lnTo>
                    <a:pt x="109" y="0"/>
                  </a:lnTo>
                  <a:lnTo>
                    <a:pt x="112" y="0"/>
                  </a:lnTo>
                  <a:lnTo>
                    <a:pt x="115" y="0"/>
                  </a:lnTo>
                  <a:lnTo>
                    <a:pt x="120" y="0"/>
                  </a:lnTo>
                  <a:lnTo>
                    <a:pt x="124" y="1"/>
                  </a:lnTo>
                  <a:lnTo>
                    <a:pt x="130" y="2"/>
                  </a:lnTo>
                  <a:lnTo>
                    <a:pt x="134" y="4"/>
                  </a:lnTo>
                  <a:lnTo>
                    <a:pt x="139" y="7"/>
                  </a:lnTo>
                  <a:lnTo>
                    <a:pt x="144" y="10"/>
                  </a:lnTo>
                  <a:lnTo>
                    <a:pt x="148" y="14"/>
                  </a:lnTo>
                  <a:lnTo>
                    <a:pt x="154" y="18"/>
                  </a:lnTo>
                  <a:lnTo>
                    <a:pt x="76" y="24"/>
                  </a:lnTo>
                  <a:lnTo>
                    <a:pt x="0" y="30"/>
                  </a:lnTo>
                  <a:lnTo>
                    <a:pt x="0" y="16"/>
                  </a:lnTo>
                  <a:lnTo>
                    <a:pt x="0" y="16"/>
                  </a:lnTo>
                </a:path>
              </a:pathLst>
            </a:custGeom>
            <a:solidFill>
              <a:schemeClr val="tx1"/>
            </a:solidFill>
            <a:ln w="11113">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92" name="Freeform 67"/>
          <p:cNvSpPr/>
          <p:nvPr/>
        </p:nvSpPr>
        <p:spPr bwMode="auto">
          <a:xfrm>
            <a:off x="6798705" y="2612774"/>
            <a:ext cx="149326" cy="956316"/>
          </a:xfrm>
          <a:custGeom>
            <a:avLst/>
            <a:gdLst>
              <a:gd name="T0" fmla="*/ 14 w 47"/>
              <a:gd name="T1" fmla="*/ 301 h 301"/>
              <a:gd name="T2" fmla="*/ 13 w 47"/>
              <a:gd name="T3" fmla="*/ 296 h 301"/>
              <a:gd name="T4" fmla="*/ 12 w 47"/>
              <a:gd name="T5" fmla="*/ 288 h 301"/>
              <a:gd name="T6" fmla="*/ 11 w 47"/>
              <a:gd name="T7" fmla="*/ 282 h 301"/>
              <a:gd name="T8" fmla="*/ 11 w 47"/>
              <a:gd name="T9" fmla="*/ 275 h 301"/>
              <a:gd name="T10" fmla="*/ 10 w 47"/>
              <a:gd name="T11" fmla="*/ 267 h 301"/>
              <a:gd name="T12" fmla="*/ 10 w 47"/>
              <a:gd name="T13" fmla="*/ 257 h 301"/>
              <a:gd name="T14" fmla="*/ 9 w 47"/>
              <a:gd name="T15" fmla="*/ 247 h 301"/>
              <a:gd name="T16" fmla="*/ 9 w 47"/>
              <a:gd name="T17" fmla="*/ 236 h 301"/>
              <a:gd name="T18" fmla="*/ 9 w 47"/>
              <a:gd name="T19" fmla="*/ 223 h 301"/>
              <a:gd name="T20" fmla="*/ 9 w 47"/>
              <a:gd name="T21" fmla="*/ 210 h 301"/>
              <a:gd name="T22" fmla="*/ 9 w 47"/>
              <a:gd name="T23" fmla="*/ 195 h 301"/>
              <a:gd name="T24" fmla="*/ 9 w 47"/>
              <a:gd name="T25" fmla="*/ 179 h 301"/>
              <a:gd name="T26" fmla="*/ 9 w 47"/>
              <a:gd name="T27" fmla="*/ 162 h 301"/>
              <a:gd name="T28" fmla="*/ 8 w 47"/>
              <a:gd name="T29" fmla="*/ 130 h 301"/>
              <a:gd name="T30" fmla="*/ 8 w 47"/>
              <a:gd name="T31" fmla="*/ 101 h 301"/>
              <a:gd name="T32" fmla="*/ 8 w 47"/>
              <a:gd name="T33" fmla="*/ 77 h 301"/>
              <a:gd name="T34" fmla="*/ 7 w 47"/>
              <a:gd name="T35" fmla="*/ 58 h 301"/>
              <a:gd name="T36" fmla="*/ 7 w 47"/>
              <a:gd name="T37" fmla="*/ 41 h 301"/>
              <a:gd name="T38" fmla="*/ 6 w 47"/>
              <a:gd name="T39" fmla="*/ 29 h 301"/>
              <a:gd name="T40" fmla="*/ 5 w 47"/>
              <a:gd name="T41" fmla="*/ 21 h 301"/>
              <a:gd name="T42" fmla="*/ 3 w 47"/>
              <a:gd name="T43" fmla="*/ 16 h 301"/>
              <a:gd name="T44" fmla="*/ 0 w 47"/>
              <a:gd name="T45" fmla="*/ 10 h 301"/>
              <a:gd name="T46" fmla="*/ 0 w 47"/>
              <a:gd name="T47" fmla="*/ 6 h 301"/>
              <a:gd name="T48" fmla="*/ 1 w 47"/>
              <a:gd name="T49" fmla="*/ 4 h 301"/>
              <a:gd name="T50" fmla="*/ 1 w 47"/>
              <a:gd name="T51" fmla="*/ 2 h 301"/>
              <a:gd name="T52" fmla="*/ 3 w 47"/>
              <a:gd name="T53" fmla="*/ 1 h 301"/>
              <a:gd name="T54" fmla="*/ 7 w 47"/>
              <a:gd name="T55" fmla="*/ 0 h 301"/>
              <a:gd name="T56" fmla="*/ 11 w 47"/>
              <a:gd name="T57" fmla="*/ 0 h 301"/>
              <a:gd name="T58" fmla="*/ 20 w 47"/>
              <a:gd name="T59" fmla="*/ 1 h 301"/>
              <a:gd name="T60" fmla="*/ 32 w 47"/>
              <a:gd name="T61" fmla="*/ 4 h 301"/>
              <a:gd name="T62" fmla="*/ 42 w 47"/>
              <a:gd name="T63" fmla="*/ 11 h 301"/>
              <a:gd name="T64" fmla="*/ 47 w 47"/>
              <a:gd name="T65" fmla="*/ 16 h 301"/>
              <a:gd name="T66" fmla="*/ 45 w 47"/>
              <a:gd name="T67" fmla="*/ 23 h 301"/>
              <a:gd name="T68" fmla="*/ 42 w 47"/>
              <a:gd name="T69" fmla="*/ 33 h 301"/>
              <a:gd name="T70" fmla="*/ 40 w 47"/>
              <a:gd name="T71" fmla="*/ 36 h 301"/>
              <a:gd name="T72" fmla="*/ 40 w 47"/>
              <a:gd name="T73" fmla="*/ 42 h 301"/>
              <a:gd name="T74" fmla="*/ 39 w 47"/>
              <a:gd name="T75" fmla="*/ 50 h 301"/>
              <a:gd name="T76" fmla="*/ 38 w 47"/>
              <a:gd name="T77" fmla="*/ 61 h 301"/>
              <a:gd name="T78" fmla="*/ 38 w 47"/>
              <a:gd name="T79" fmla="*/ 73 h 301"/>
              <a:gd name="T80" fmla="*/ 37 w 47"/>
              <a:gd name="T81" fmla="*/ 88 h 301"/>
              <a:gd name="T82" fmla="*/ 37 w 47"/>
              <a:gd name="T83" fmla="*/ 106 h 301"/>
              <a:gd name="T84" fmla="*/ 37 w 47"/>
              <a:gd name="T85" fmla="*/ 124 h 301"/>
              <a:gd name="T86" fmla="*/ 36 w 47"/>
              <a:gd name="T87" fmla="*/ 163 h 301"/>
              <a:gd name="T88" fmla="*/ 36 w 47"/>
              <a:gd name="T89" fmla="*/ 190 h 301"/>
              <a:gd name="T90" fmla="*/ 35 w 47"/>
              <a:gd name="T91" fmla="*/ 206 h 301"/>
              <a:gd name="T92" fmla="*/ 34 w 47"/>
              <a:gd name="T93" fmla="*/ 221 h 301"/>
              <a:gd name="T94" fmla="*/ 34 w 47"/>
              <a:gd name="T95" fmla="*/ 235 h 301"/>
              <a:gd name="T96" fmla="*/ 33 w 47"/>
              <a:gd name="T97" fmla="*/ 248 h 301"/>
              <a:gd name="T98" fmla="*/ 32 w 47"/>
              <a:gd name="T99" fmla="*/ 259 h 301"/>
              <a:gd name="T100" fmla="*/ 30 w 47"/>
              <a:gd name="T101" fmla="*/ 269 h 301"/>
              <a:gd name="T102" fmla="*/ 27 w 47"/>
              <a:gd name="T103" fmla="*/ 278 h 301"/>
              <a:gd name="T104" fmla="*/ 26 w 47"/>
              <a:gd name="T105" fmla="*/ 285 h 301"/>
              <a:gd name="T106" fmla="*/ 24 w 47"/>
              <a:gd name="T107" fmla="*/ 292 h 301"/>
              <a:gd name="T108" fmla="*/ 22 w 47"/>
              <a:gd name="T109" fmla="*/ 296 h 301"/>
              <a:gd name="T110" fmla="*/ 20 w 47"/>
              <a:gd name="T111" fmla="*/ 300 h 301"/>
              <a:gd name="T112" fmla="*/ 17 w 47"/>
              <a:gd name="T113" fmla="*/ 301 h 301"/>
              <a:gd name="T114" fmla="*/ 15 w 47"/>
              <a:gd name="T115" fmla="*/ 30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 h="301">
                <a:moveTo>
                  <a:pt x="15" y="301"/>
                </a:moveTo>
                <a:lnTo>
                  <a:pt x="14" y="301"/>
                </a:lnTo>
                <a:lnTo>
                  <a:pt x="14" y="298"/>
                </a:lnTo>
                <a:lnTo>
                  <a:pt x="13" y="296"/>
                </a:lnTo>
                <a:lnTo>
                  <a:pt x="12" y="292"/>
                </a:lnTo>
                <a:lnTo>
                  <a:pt x="12" y="288"/>
                </a:lnTo>
                <a:lnTo>
                  <a:pt x="11" y="284"/>
                </a:lnTo>
                <a:lnTo>
                  <a:pt x="11" y="282"/>
                </a:lnTo>
                <a:lnTo>
                  <a:pt x="11" y="279"/>
                </a:lnTo>
                <a:lnTo>
                  <a:pt x="11" y="275"/>
                </a:lnTo>
                <a:lnTo>
                  <a:pt x="10" y="271"/>
                </a:lnTo>
                <a:lnTo>
                  <a:pt x="10" y="267"/>
                </a:lnTo>
                <a:lnTo>
                  <a:pt x="10" y="263"/>
                </a:lnTo>
                <a:lnTo>
                  <a:pt x="10" y="257"/>
                </a:lnTo>
                <a:lnTo>
                  <a:pt x="10" y="253"/>
                </a:lnTo>
                <a:lnTo>
                  <a:pt x="9" y="247"/>
                </a:lnTo>
                <a:lnTo>
                  <a:pt x="9" y="242"/>
                </a:lnTo>
                <a:lnTo>
                  <a:pt x="9" y="236"/>
                </a:lnTo>
                <a:lnTo>
                  <a:pt x="9" y="230"/>
                </a:lnTo>
                <a:lnTo>
                  <a:pt x="9" y="223"/>
                </a:lnTo>
                <a:lnTo>
                  <a:pt x="9" y="217"/>
                </a:lnTo>
                <a:lnTo>
                  <a:pt x="9" y="210"/>
                </a:lnTo>
                <a:lnTo>
                  <a:pt x="9" y="203"/>
                </a:lnTo>
                <a:lnTo>
                  <a:pt x="9" y="195"/>
                </a:lnTo>
                <a:lnTo>
                  <a:pt x="9" y="187"/>
                </a:lnTo>
                <a:lnTo>
                  <a:pt x="9" y="179"/>
                </a:lnTo>
                <a:lnTo>
                  <a:pt x="9" y="171"/>
                </a:lnTo>
                <a:lnTo>
                  <a:pt x="9" y="162"/>
                </a:lnTo>
                <a:lnTo>
                  <a:pt x="8" y="145"/>
                </a:lnTo>
                <a:lnTo>
                  <a:pt x="8" y="130"/>
                </a:lnTo>
                <a:lnTo>
                  <a:pt x="8" y="115"/>
                </a:lnTo>
                <a:lnTo>
                  <a:pt x="8" y="101"/>
                </a:lnTo>
                <a:lnTo>
                  <a:pt x="8" y="89"/>
                </a:lnTo>
                <a:lnTo>
                  <a:pt x="8" y="77"/>
                </a:lnTo>
                <a:lnTo>
                  <a:pt x="7" y="66"/>
                </a:lnTo>
                <a:lnTo>
                  <a:pt x="7" y="58"/>
                </a:lnTo>
                <a:lnTo>
                  <a:pt x="7" y="49"/>
                </a:lnTo>
                <a:lnTo>
                  <a:pt x="7" y="41"/>
                </a:lnTo>
                <a:lnTo>
                  <a:pt x="6" y="35"/>
                </a:lnTo>
                <a:lnTo>
                  <a:pt x="6" y="29"/>
                </a:lnTo>
                <a:lnTo>
                  <a:pt x="5" y="24"/>
                </a:lnTo>
                <a:lnTo>
                  <a:pt x="5" y="21"/>
                </a:lnTo>
                <a:lnTo>
                  <a:pt x="5" y="17"/>
                </a:lnTo>
                <a:lnTo>
                  <a:pt x="3" y="16"/>
                </a:lnTo>
                <a:lnTo>
                  <a:pt x="2" y="13"/>
                </a:lnTo>
                <a:lnTo>
                  <a:pt x="0" y="10"/>
                </a:lnTo>
                <a:lnTo>
                  <a:pt x="0" y="8"/>
                </a:lnTo>
                <a:lnTo>
                  <a:pt x="0" y="6"/>
                </a:lnTo>
                <a:lnTo>
                  <a:pt x="0" y="5"/>
                </a:lnTo>
                <a:lnTo>
                  <a:pt x="1" y="4"/>
                </a:lnTo>
                <a:lnTo>
                  <a:pt x="1" y="3"/>
                </a:lnTo>
                <a:lnTo>
                  <a:pt x="1" y="2"/>
                </a:lnTo>
                <a:lnTo>
                  <a:pt x="2" y="2"/>
                </a:lnTo>
                <a:lnTo>
                  <a:pt x="3" y="1"/>
                </a:lnTo>
                <a:lnTo>
                  <a:pt x="5" y="0"/>
                </a:lnTo>
                <a:lnTo>
                  <a:pt x="7" y="0"/>
                </a:lnTo>
                <a:lnTo>
                  <a:pt x="8" y="0"/>
                </a:lnTo>
                <a:lnTo>
                  <a:pt x="11" y="0"/>
                </a:lnTo>
                <a:lnTo>
                  <a:pt x="14" y="0"/>
                </a:lnTo>
                <a:lnTo>
                  <a:pt x="20" y="1"/>
                </a:lnTo>
                <a:lnTo>
                  <a:pt x="25" y="2"/>
                </a:lnTo>
                <a:lnTo>
                  <a:pt x="32" y="4"/>
                </a:lnTo>
                <a:lnTo>
                  <a:pt x="37" y="8"/>
                </a:lnTo>
                <a:lnTo>
                  <a:pt x="42" y="11"/>
                </a:lnTo>
                <a:lnTo>
                  <a:pt x="45" y="14"/>
                </a:lnTo>
                <a:lnTo>
                  <a:pt x="47" y="16"/>
                </a:lnTo>
                <a:lnTo>
                  <a:pt x="46" y="20"/>
                </a:lnTo>
                <a:lnTo>
                  <a:pt x="45" y="23"/>
                </a:lnTo>
                <a:lnTo>
                  <a:pt x="44" y="27"/>
                </a:lnTo>
                <a:lnTo>
                  <a:pt x="42" y="33"/>
                </a:lnTo>
                <a:lnTo>
                  <a:pt x="42" y="34"/>
                </a:lnTo>
                <a:lnTo>
                  <a:pt x="40" y="36"/>
                </a:lnTo>
                <a:lnTo>
                  <a:pt x="40" y="39"/>
                </a:lnTo>
                <a:lnTo>
                  <a:pt x="40" y="42"/>
                </a:lnTo>
                <a:lnTo>
                  <a:pt x="39" y="46"/>
                </a:lnTo>
                <a:lnTo>
                  <a:pt x="39" y="50"/>
                </a:lnTo>
                <a:lnTo>
                  <a:pt x="38" y="55"/>
                </a:lnTo>
                <a:lnTo>
                  <a:pt x="38" y="61"/>
                </a:lnTo>
                <a:lnTo>
                  <a:pt x="38" y="66"/>
                </a:lnTo>
                <a:lnTo>
                  <a:pt x="38" y="73"/>
                </a:lnTo>
                <a:lnTo>
                  <a:pt x="37" y="81"/>
                </a:lnTo>
                <a:lnTo>
                  <a:pt x="37" y="88"/>
                </a:lnTo>
                <a:lnTo>
                  <a:pt x="37" y="96"/>
                </a:lnTo>
                <a:lnTo>
                  <a:pt x="37" y="106"/>
                </a:lnTo>
                <a:lnTo>
                  <a:pt x="37" y="114"/>
                </a:lnTo>
                <a:lnTo>
                  <a:pt x="37" y="124"/>
                </a:lnTo>
                <a:lnTo>
                  <a:pt x="37" y="144"/>
                </a:lnTo>
                <a:lnTo>
                  <a:pt x="36" y="163"/>
                </a:lnTo>
                <a:lnTo>
                  <a:pt x="36" y="181"/>
                </a:lnTo>
                <a:lnTo>
                  <a:pt x="36" y="190"/>
                </a:lnTo>
                <a:lnTo>
                  <a:pt x="35" y="198"/>
                </a:lnTo>
                <a:lnTo>
                  <a:pt x="35" y="206"/>
                </a:lnTo>
                <a:lnTo>
                  <a:pt x="35" y="213"/>
                </a:lnTo>
                <a:lnTo>
                  <a:pt x="34" y="221"/>
                </a:lnTo>
                <a:lnTo>
                  <a:pt x="34" y="229"/>
                </a:lnTo>
                <a:lnTo>
                  <a:pt x="34" y="235"/>
                </a:lnTo>
                <a:lnTo>
                  <a:pt x="33" y="242"/>
                </a:lnTo>
                <a:lnTo>
                  <a:pt x="33" y="248"/>
                </a:lnTo>
                <a:lnTo>
                  <a:pt x="32" y="254"/>
                </a:lnTo>
                <a:lnTo>
                  <a:pt x="32" y="259"/>
                </a:lnTo>
                <a:lnTo>
                  <a:pt x="31" y="265"/>
                </a:lnTo>
                <a:lnTo>
                  <a:pt x="30" y="269"/>
                </a:lnTo>
                <a:lnTo>
                  <a:pt x="28" y="275"/>
                </a:lnTo>
                <a:lnTo>
                  <a:pt x="27" y="278"/>
                </a:lnTo>
                <a:lnTo>
                  <a:pt x="26" y="282"/>
                </a:lnTo>
                <a:lnTo>
                  <a:pt x="26" y="285"/>
                </a:lnTo>
                <a:lnTo>
                  <a:pt x="25" y="289"/>
                </a:lnTo>
                <a:lnTo>
                  <a:pt x="24" y="292"/>
                </a:lnTo>
                <a:lnTo>
                  <a:pt x="23" y="294"/>
                </a:lnTo>
                <a:lnTo>
                  <a:pt x="22" y="296"/>
                </a:lnTo>
                <a:lnTo>
                  <a:pt x="21" y="297"/>
                </a:lnTo>
                <a:lnTo>
                  <a:pt x="20" y="300"/>
                </a:lnTo>
                <a:lnTo>
                  <a:pt x="18" y="301"/>
                </a:lnTo>
                <a:lnTo>
                  <a:pt x="17" y="301"/>
                </a:lnTo>
                <a:lnTo>
                  <a:pt x="15" y="301"/>
                </a:lnTo>
                <a:lnTo>
                  <a:pt x="15" y="301"/>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93" name="Freeform 68"/>
          <p:cNvSpPr/>
          <p:nvPr/>
        </p:nvSpPr>
        <p:spPr bwMode="auto">
          <a:xfrm>
            <a:off x="6395210" y="2669962"/>
            <a:ext cx="1057986" cy="212867"/>
          </a:xfrm>
          <a:custGeom>
            <a:avLst/>
            <a:gdLst>
              <a:gd name="T0" fmla="*/ 333 w 333"/>
              <a:gd name="T1" fmla="*/ 34 h 67"/>
              <a:gd name="T2" fmla="*/ 332 w 333"/>
              <a:gd name="T3" fmla="*/ 34 h 67"/>
              <a:gd name="T4" fmla="*/ 330 w 333"/>
              <a:gd name="T5" fmla="*/ 35 h 67"/>
              <a:gd name="T6" fmla="*/ 325 w 333"/>
              <a:gd name="T7" fmla="*/ 36 h 67"/>
              <a:gd name="T8" fmla="*/ 320 w 333"/>
              <a:gd name="T9" fmla="*/ 36 h 67"/>
              <a:gd name="T10" fmla="*/ 314 w 333"/>
              <a:gd name="T11" fmla="*/ 37 h 67"/>
              <a:gd name="T12" fmla="*/ 305 w 333"/>
              <a:gd name="T13" fmla="*/ 37 h 67"/>
              <a:gd name="T14" fmla="*/ 296 w 333"/>
              <a:gd name="T15" fmla="*/ 37 h 67"/>
              <a:gd name="T16" fmla="*/ 285 w 333"/>
              <a:gd name="T17" fmla="*/ 39 h 67"/>
              <a:gd name="T18" fmla="*/ 272 w 333"/>
              <a:gd name="T19" fmla="*/ 39 h 67"/>
              <a:gd name="T20" fmla="*/ 258 w 333"/>
              <a:gd name="T21" fmla="*/ 40 h 67"/>
              <a:gd name="T22" fmla="*/ 242 w 333"/>
              <a:gd name="T23" fmla="*/ 41 h 67"/>
              <a:gd name="T24" fmla="*/ 224 w 333"/>
              <a:gd name="T25" fmla="*/ 42 h 67"/>
              <a:gd name="T26" fmla="*/ 203 w 333"/>
              <a:gd name="T27" fmla="*/ 45 h 67"/>
              <a:gd name="T28" fmla="*/ 182 w 333"/>
              <a:gd name="T29" fmla="*/ 47 h 67"/>
              <a:gd name="T30" fmla="*/ 158 w 333"/>
              <a:gd name="T31" fmla="*/ 51 h 67"/>
              <a:gd name="T32" fmla="*/ 133 w 333"/>
              <a:gd name="T33" fmla="*/ 54 h 67"/>
              <a:gd name="T34" fmla="*/ 110 w 333"/>
              <a:gd name="T35" fmla="*/ 58 h 67"/>
              <a:gd name="T36" fmla="*/ 90 w 333"/>
              <a:gd name="T37" fmla="*/ 61 h 67"/>
              <a:gd name="T38" fmla="*/ 73 w 333"/>
              <a:gd name="T39" fmla="*/ 64 h 67"/>
              <a:gd name="T40" fmla="*/ 59 w 333"/>
              <a:gd name="T41" fmla="*/ 66 h 67"/>
              <a:gd name="T42" fmla="*/ 48 w 333"/>
              <a:gd name="T43" fmla="*/ 67 h 67"/>
              <a:gd name="T44" fmla="*/ 40 w 333"/>
              <a:gd name="T45" fmla="*/ 67 h 67"/>
              <a:gd name="T46" fmla="*/ 35 w 333"/>
              <a:gd name="T47" fmla="*/ 67 h 67"/>
              <a:gd name="T48" fmla="*/ 30 w 333"/>
              <a:gd name="T49" fmla="*/ 66 h 67"/>
              <a:gd name="T50" fmla="*/ 25 w 333"/>
              <a:gd name="T51" fmla="*/ 65 h 67"/>
              <a:gd name="T52" fmla="*/ 18 w 333"/>
              <a:gd name="T53" fmla="*/ 61 h 67"/>
              <a:gd name="T54" fmla="*/ 13 w 333"/>
              <a:gd name="T55" fmla="*/ 57 h 67"/>
              <a:gd name="T56" fmla="*/ 6 w 333"/>
              <a:gd name="T57" fmla="*/ 53 h 67"/>
              <a:gd name="T58" fmla="*/ 2 w 333"/>
              <a:gd name="T59" fmla="*/ 49 h 67"/>
              <a:gd name="T60" fmla="*/ 0 w 333"/>
              <a:gd name="T61" fmla="*/ 47 h 67"/>
              <a:gd name="T62" fmla="*/ 0 w 333"/>
              <a:gd name="T63" fmla="*/ 45 h 67"/>
              <a:gd name="T64" fmla="*/ 4 w 333"/>
              <a:gd name="T65" fmla="*/ 45 h 67"/>
              <a:gd name="T66" fmla="*/ 7 w 333"/>
              <a:gd name="T67" fmla="*/ 45 h 67"/>
              <a:gd name="T68" fmla="*/ 13 w 333"/>
              <a:gd name="T69" fmla="*/ 45 h 67"/>
              <a:gd name="T70" fmla="*/ 19 w 333"/>
              <a:gd name="T71" fmla="*/ 44 h 67"/>
              <a:gd name="T72" fmla="*/ 27 w 333"/>
              <a:gd name="T73" fmla="*/ 43 h 67"/>
              <a:gd name="T74" fmla="*/ 37 w 333"/>
              <a:gd name="T75" fmla="*/ 42 h 67"/>
              <a:gd name="T76" fmla="*/ 48 w 333"/>
              <a:gd name="T77" fmla="*/ 41 h 67"/>
              <a:gd name="T78" fmla="*/ 60 w 333"/>
              <a:gd name="T79" fmla="*/ 40 h 67"/>
              <a:gd name="T80" fmla="*/ 74 w 333"/>
              <a:gd name="T81" fmla="*/ 37 h 67"/>
              <a:gd name="T82" fmla="*/ 103 w 333"/>
              <a:gd name="T83" fmla="*/ 34 h 67"/>
              <a:gd name="T84" fmla="*/ 136 w 333"/>
              <a:gd name="T85" fmla="*/ 29 h 67"/>
              <a:gd name="T86" fmla="*/ 172 w 333"/>
              <a:gd name="T87" fmla="*/ 22 h 67"/>
              <a:gd name="T88" fmla="*/ 212 w 333"/>
              <a:gd name="T89" fmla="*/ 15 h 67"/>
              <a:gd name="T90" fmla="*/ 231 w 333"/>
              <a:gd name="T91" fmla="*/ 11 h 67"/>
              <a:gd name="T92" fmla="*/ 247 w 333"/>
              <a:gd name="T93" fmla="*/ 8 h 67"/>
              <a:gd name="T94" fmla="*/ 261 w 333"/>
              <a:gd name="T95" fmla="*/ 6 h 67"/>
              <a:gd name="T96" fmla="*/ 273 w 333"/>
              <a:gd name="T97" fmla="*/ 4 h 67"/>
              <a:gd name="T98" fmla="*/ 282 w 333"/>
              <a:gd name="T99" fmla="*/ 3 h 67"/>
              <a:gd name="T100" fmla="*/ 290 w 333"/>
              <a:gd name="T101" fmla="*/ 2 h 67"/>
              <a:gd name="T102" fmla="*/ 295 w 333"/>
              <a:gd name="T103" fmla="*/ 0 h 67"/>
              <a:gd name="T104" fmla="*/ 298 w 333"/>
              <a:gd name="T105" fmla="*/ 0 h 67"/>
              <a:gd name="T106" fmla="*/ 302 w 333"/>
              <a:gd name="T107" fmla="*/ 2 h 67"/>
              <a:gd name="T108" fmla="*/ 307 w 333"/>
              <a:gd name="T109" fmla="*/ 4 h 67"/>
              <a:gd name="T110" fmla="*/ 312 w 333"/>
              <a:gd name="T111" fmla="*/ 8 h 67"/>
              <a:gd name="T112" fmla="*/ 319 w 333"/>
              <a:gd name="T113" fmla="*/ 15 h 67"/>
              <a:gd name="T114" fmla="*/ 325 w 333"/>
              <a:gd name="T115" fmla="*/ 21 h 67"/>
              <a:gd name="T116" fmla="*/ 330 w 333"/>
              <a:gd name="T117" fmla="*/ 27 h 67"/>
              <a:gd name="T118" fmla="*/ 333 w 333"/>
              <a:gd name="T119" fmla="*/ 31 h 67"/>
              <a:gd name="T120" fmla="*/ 333 w 333"/>
              <a:gd name="T121"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3" h="67">
                <a:moveTo>
                  <a:pt x="333" y="33"/>
                </a:moveTo>
                <a:lnTo>
                  <a:pt x="333" y="34"/>
                </a:lnTo>
                <a:lnTo>
                  <a:pt x="333" y="34"/>
                </a:lnTo>
                <a:lnTo>
                  <a:pt x="332" y="34"/>
                </a:lnTo>
                <a:lnTo>
                  <a:pt x="331" y="35"/>
                </a:lnTo>
                <a:lnTo>
                  <a:pt x="330" y="35"/>
                </a:lnTo>
                <a:lnTo>
                  <a:pt x="328" y="35"/>
                </a:lnTo>
                <a:lnTo>
                  <a:pt x="325" y="36"/>
                </a:lnTo>
                <a:lnTo>
                  <a:pt x="323" y="36"/>
                </a:lnTo>
                <a:lnTo>
                  <a:pt x="320" y="36"/>
                </a:lnTo>
                <a:lnTo>
                  <a:pt x="317" y="37"/>
                </a:lnTo>
                <a:lnTo>
                  <a:pt x="314" y="37"/>
                </a:lnTo>
                <a:lnTo>
                  <a:pt x="309" y="37"/>
                </a:lnTo>
                <a:lnTo>
                  <a:pt x="305" y="37"/>
                </a:lnTo>
                <a:lnTo>
                  <a:pt x="300" y="37"/>
                </a:lnTo>
                <a:lnTo>
                  <a:pt x="296" y="37"/>
                </a:lnTo>
                <a:lnTo>
                  <a:pt x="291" y="37"/>
                </a:lnTo>
                <a:lnTo>
                  <a:pt x="285" y="39"/>
                </a:lnTo>
                <a:lnTo>
                  <a:pt x="279" y="39"/>
                </a:lnTo>
                <a:lnTo>
                  <a:pt x="272" y="39"/>
                </a:lnTo>
                <a:lnTo>
                  <a:pt x="266" y="39"/>
                </a:lnTo>
                <a:lnTo>
                  <a:pt x="258" y="40"/>
                </a:lnTo>
                <a:lnTo>
                  <a:pt x="250" y="40"/>
                </a:lnTo>
                <a:lnTo>
                  <a:pt x="242" y="41"/>
                </a:lnTo>
                <a:lnTo>
                  <a:pt x="233" y="42"/>
                </a:lnTo>
                <a:lnTo>
                  <a:pt x="224" y="42"/>
                </a:lnTo>
                <a:lnTo>
                  <a:pt x="214" y="43"/>
                </a:lnTo>
                <a:lnTo>
                  <a:pt x="203" y="45"/>
                </a:lnTo>
                <a:lnTo>
                  <a:pt x="193" y="46"/>
                </a:lnTo>
                <a:lnTo>
                  <a:pt x="182" y="47"/>
                </a:lnTo>
                <a:lnTo>
                  <a:pt x="170" y="48"/>
                </a:lnTo>
                <a:lnTo>
                  <a:pt x="158" y="51"/>
                </a:lnTo>
                <a:lnTo>
                  <a:pt x="145" y="52"/>
                </a:lnTo>
                <a:lnTo>
                  <a:pt x="133" y="54"/>
                </a:lnTo>
                <a:lnTo>
                  <a:pt x="121" y="56"/>
                </a:lnTo>
                <a:lnTo>
                  <a:pt x="110" y="58"/>
                </a:lnTo>
                <a:lnTo>
                  <a:pt x="99" y="59"/>
                </a:lnTo>
                <a:lnTo>
                  <a:pt x="90" y="61"/>
                </a:lnTo>
                <a:lnTo>
                  <a:pt x="81" y="63"/>
                </a:lnTo>
                <a:lnTo>
                  <a:pt x="73" y="64"/>
                </a:lnTo>
                <a:lnTo>
                  <a:pt x="65" y="65"/>
                </a:lnTo>
                <a:lnTo>
                  <a:pt x="59" y="66"/>
                </a:lnTo>
                <a:lnTo>
                  <a:pt x="53" y="66"/>
                </a:lnTo>
                <a:lnTo>
                  <a:pt x="48" y="67"/>
                </a:lnTo>
                <a:lnTo>
                  <a:pt x="43" y="67"/>
                </a:lnTo>
                <a:lnTo>
                  <a:pt x="40" y="67"/>
                </a:lnTo>
                <a:lnTo>
                  <a:pt x="37" y="67"/>
                </a:lnTo>
                <a:lnTo>
                  <a:pt x="35" y="67"/>
                </a:lnTo>
                <a:lnTo>
                  <a:pt x="32" y="66"/>
                </a:lnTo>
                <a:lnTo>
                  <a:pt x="30" y="66"/>
                </a:lnTo>
                <a:lnTo>
                  <a:pt x="27" y="66"/>
                </a:lnTo>
                <a:lnTo>
                  <a:pt x="25" y="65"/>
                </a:lnTo>
                <a:lnTo>
                  <a:pt x="21" y="63"/>
                </a:lnTo>
                <a:lnTo>
                  <a:pt x="18" y="61"/>
                </a:lnTo>
                <a:lnTo>
                  <a:pt x="16" y="59"/>
                </a:lnTo>
                <a:lnTo>
                  <a:pt x="13" y="57"/>
                </a:lnTo>
                <a:lnTo>
                  <a:pt x="8" y="55"/>
                </a:lnTo>
                <a:lnTo>
                  <a:pt x="6" y="53"/>
                </a:lnTo>
                <a:lnTo>
                  <a:pt x="5" y="52"/>
                </a:lnTo>
                <a:lnTo>
                  <a:pt x="2" y="49"/>
                </a:lnTo>
                <a:lnTo>
                  <a:pt x="0" y="48"/>
                </a:lnTo>
                <a:lnTo>
                  <a:pt x="0" y="47"/>
                </a:lnTo>
                <a:lnTo>
                  <a:pt x="0" y="46"/>
                </a:lnTo>
                <a:lnTo>
                  <a:pt x="0" y="45"/>
                </a:lnTo>
                <a:lnTo>
                  <a:pt x="2" y="45"/>
                </a:lnTo>
                <a:lnTo>
                  <a:pt x="4" y="45"/>
                </a:lnTo>
                <a:lnTo>
                  <a:pt x="5" y="45"/>
                </a:lnTo>
                <a:lnTo>
                  <a:pt x="7" y="45"/>
                </a:lnTo>
                <a:lnTo>
                  <a:pt x="9" y="45"/>
                </a:lnTo>
                <a:lnTo>
                  <a:pt x="13" y="45"/>
                </a:lnTo>
                <a:lnTo>
                  <a:pt x="16" y="44"/>
                </a:lnTo>
                <a:lnTo>
                  <a:pt x="19" y="44"/>
                </a:lnTo>
                <a:lnTo>
                  <a:pt x="23" y="44"/>
                </a:lnTo>
                <a:lnTo>
                  <a:pt x="27" y="43"/>
                </a:lnTo>
                <a:lnTo>
                  <a:pt x="31" y="43"/>
                </a:lnTo>
                <a:lnTo>
                  <a:pt x="37" y="42"/>
                </a:lnTo>
                <a:lnTo>
                  <a:pt x="42" y="42"/>
                </a:lnTo>
                <a:lnTo>
                  <a:pt x="48" y="41"/>
                </a:lnTo>
                <a:lnTo>
                  <a:pt x="53" y="41"/>
                </a:lnTo>
                <a:lnTo>
                  <a:pt x="60" y="40"/>
                </a:lnTo>
                <a:lnTo>
                  <a:pt x="66" y="39"/>
                </a:lnTo>
                <a:lnTo>
                  <a:pt x="74" y="37"/>
                </a:lnTo>
                <a:lnTo>
                  <a:pt x="88" y="36"/>
                </a:lnTo>
                <a:lnTo>
                  <a:pt x="103" y="34"/>
                </a:lnTo>
                <a:lnTo>
                  <a:pt x="120" y="32"/>
                </a:lnTo>
                <a:lnTo>
                  <a:pt x="136" y="29"/>
                </a:lnTo>
                <a:lnTo>
                  <a:pt x="154" y="25"/>
                </a:lnTo>
                <a:lnTo>
                  <a:pt x="172" y="22"/>
                </a:lnTo>
                <a:lnTo>
                  <a:pt x="191" y="19"/>
                </a:lnTo>
                <a:lnTo>
                  <a:pt x="212" y="15"/>
                </a:lnTo>
                <a:lnTo>
                  <a:pt x="221" y="12"/>
                </a:lnTo>
                <a:lnTo>
                  <a:pt x="231" y="11"/>
                </a:lnTo>
                <a:lnTo>
                  <a:pt x="238" y="9"/>
                </a:lnTo>
                <a:lnTo>
                  <a:pt x="247" y="8"/>
                </a:lnTo>
                <a:lnTo>
                  <a:pt x="254" y="7"/>
                </a:lnTo>
                <a:lnTo>
                  <a:pt x="261" y="6"/>
                </a:lnTo>
                <a:lnTo>
                  <a:pt x="267" y="5"/>
                </a:lnTo>
                <a:lnTo>
                  <a:pt x="273" y="4"/>
                </a:lnTo>
                <a:lnTo>
                  <a:pt x="278" y="3"/>
                </a:lnTo>
                <a:lnTo>
                  <a:pt x="282" y="3"/>
                </a:lnTo>
                <a:lnTo>
                  <a:pt x="286" y="2"/>
                </a:lnTo>
                <a:lnTo>
                  <a:pt x="290" y="2"/>
                </a:lnTo>
                <a:lnTo>
                  <a:pt x="293" y="0"/>
                </a:lnTo>
                <a:lnTo>
                  <a:pt x="295" y="0"/>
                </a:lnTo>
                <a:lnTo>
                  <a:pt x="296" y="0"/>
                </a:lnTo>
                <a:lnTo>
                  <a:pt x="298" y="0"/>
                </a:lnTo>
                <a:lnTo>
                  <a:pt x="299" y="0"/>
                </a:lnTo>
                <a:lnTo>
                  <a:pt x="302" y="2"/>
                </a:lnTo>
                <a:lnTo>
                  <a:pt x="304" y="3"/>
                </a:lnTo>
                <a:lnTo>
                  <a:pt x="307" y="4"/>
                </a:lnTo>
                <a:lnTo>
                  <a:pt x="309" y="6"/>
                </a:lnTo>
                <a:lnTo>
                  <a:pt x="312" y="8"/>
                </a:lnTo>
                <a:lnTo>
                  <a:pt x="316" y="11"/>
                </a:lnTo>
                <a:lnTo>
                  <a:pt x="319" y="15"/>
                </a:lnTo>
                <a:lnTo>
                  <a:pt x="322" y="18"/>
                </a:lnTo>
                <a:lnTo>
                  <a:pt x="325" y="21"/>
                </a:lnTo>
                <a:lnTo>
                  <a:pt x="328" y="24"/>
                </a:lnTo>
                <a:lnTo>
                  <a:pt x="330" y="27"/>
                </a:lnTo>
                <a:lnTo>
                  <a:pt x="332" y="29"/>
                </a:lnTo>
                <a:lnTo>
                  <a:pt x="333" y="31"/>
                </a:lnTo>
                <a:lnTo>
                  <a:pt x="333" y="32"/>
                </a:lnTo>
                <a:lnTo>
                  <a:pt x="333" y="33"/>
                </a:lnTo>
                <a:lnTo>
                  <a:pt x="333" y="33"/>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94" name="Freeform 69"/>
          <p:cNvSpPr/>
          <p:nvPr/>
        </p:nvSpPr>
        <p:spPr bwMode="auto">
          <a:xfrm>
            <a:off x="6855893" y="2174329"/>
            <a:ext cx="311359" cy="393965"/>
          </a:xfrm>
          <a:custGeom>
            <a:avLst/>
            <a:gdLst>
              <a:gd name="T0" fmla="*/ 30 w 98"/>
              <a:gd name="T1" fmla="*/ 107 h 124"/>
              <a:gd name="T2" fmla="*/ 20 w 98"/>
              <a:gd name="T3" fmla="*/ 115 h 124"/>
              <a:gd name="T4" fmla="*/ 12 w 98"/>
              <a:gd name="T5" fmla="*/ 120 h 124"/>
              <a:gd name="T6" fmla="*/ 4 w 98"/>
              <a:gd name="T7" fmla="*/ 123 h 124"/>
              <a:gd name="T8" fmla="*/ 5 w 98"/>
              <a:gd name="T9" fmla="*/ 115 h 124"/>
              <a:gd name="T10" fmla="*/ 16 w 98"/>
              <a:gd name="T11" fmla="*/ 100 h 124"/>
              <a:gd name="T12" fmla="*/ 26 w 98"/>
              <a:gd name="T13" fmla="*/ 86 h 124"/>
              <a:gd name="T14" fmla="*/ 33 w 98"/>
              <a:gd name="T15" fmla="*/ 74 h 124"/>
              <a:gd name="T16" fmla="*/ 41 w 98"/>
              <a:gd name="T17" fmla="*/ 63 h 124"/>
              <a:gd name="T18" fmla="*/ 46 w 98"/>
              <a:gd name="T19" fmla="*/ 54 h 124"/>
              <a:gd name="T20" fmla="*/ 52 w 98"/>
              <a:gd name="T21" fmla="*/ 45 h 124"/>
              <a:gd name="T22" fmla="*/ 56 w 98"/>
              <a:gd name="T23" fmla="*/ 39 h 124"/>
              <a:gd name="T24" fmla="*/ 58 w 98"/>
              <a:gd name="T25" fmla="*/ 31 h 124"/>
              <a:gd name="T26" fmla="*/ 61 w 98"/>
              <a:gd name="T27" fmla="*/ 22 h 124"/>
              <a:gd name="T28" fmla="*/ 61 w 98"/>
              <a:gd name="T29" fmla="*/ 15 h 124"/>
              <a:gd name="T30" fmla="*/ 61 w 98"/>
              <a:gd name="T31" fmla="*/ 10 h 124"/>
              <a:gd name="T32" fmla="*/ 58 w 98"/>
              <a:gd name="T33" fmla="*/ 7 h 124"/>
              <a:gd name="T34" fmla="*/ 56 w 98"/>
              <a:gd name="T35" fmla="*/ 5 h 124"/>
              <a:gd name="T36" fmla="*/ 57 w 98"/>
              <a:gd name="T37" fmla="*/ 4 h 124"/>
              <a:gd name="T38" fmla="*/ 60 w 98"/>
              <a:gd name="T39" fmla="*/ 2 h 124"/>
              <a:gd name="T40" fmla="*/ 64 w 98"/>
              <a:gd name="T41" fmla="*/ 1 h 124"/>
              <a:gd name="T42" fmla="*/ 68 w 98"/>
              <a:gd name="T43" fmla="*/ 1 h 124"/>
              <a:gd name="T44" fmla="*/ 74 w 98"/>
              <a:gd name="T45" fmla="*/ 2 h 124"/>
              <a:gd name="T46" fmla="*/ 80 w 98"/>
              <a:gd name="T47" fmla="*/ 4 h 124"/>
              <a:gd name="T48" fmla="*/ 88 w 98"/>
              <a:gd name="T49" fmla="*/ 10 h 124"/>
              <a:gd name="T50" fmla="*/ 95 w 98"/>
              <a:gd name="T51" fmla="*/ 18 h 124"/>
              <a:gd name="T52" fmla="*/ 98 w 98"/>
              <a:gd name="T53" fmla="*/ 21 h 124"/>
              <a:gd name="T54" fmla="*/ 94 w 98"/>
              <a:gd name="T55" fmla="*/ 28 h 124"/>
              <a:gd name="T56" fmla="*/ 90 w 98"/>
              <a:gd name="T57" fmla="*/ 37 h 124"/>
              <a:gd name="T58" fmla="*/ 82 w 98"/>
              <a:gd name="T59" fmla="*/ 46 h 124"/>
              <a:gd name="T60" fmla="*/ 69 w 98"/>
              <a:gd name="T61" fmla="*/ 66 h 124"/>
              <a:gd name="T62" fmla="*/ 48 w 98"/>
              <a:gd name="T63" fmla="*/ 91 h 124"/>
              <a:gd name="T64" fmla="*/ 36 w 98"/>
              <a:gd name="T65" fmla="*/ 10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124">
                <a:moveTo>
                  <a:pt x="36" y="102"/>
                </a:moveTo>
                <a:lnTo>
                  <a:pt x="30" y="107"/>
                </a:lnTo>
                <a:lnTo>
                  <a:pt x="26" y="112"/>
                </a:lnTo>
                <a:lnTo>
                  <a:pt x="20" y="115"/>
                </a:lnTo>
                <a:lnTo>
                  <a:pt x="16" y="118"/>
                </a:lnTo>
                <a:lnTo>
                  <a:pt x="12" y="120"/>
                </a:lnTo>
                <a:lnTo>
                  <a:pt x="7" y="122"/>
                </a:lnTo>
                <a:lnTo>
                  <a:pt x="4" y="123"/>
                </a:lnTo>
                <a:lnTo>
                  <a:pt x="0" y="124"/>
                </a:lnTo>
                <a:lnTo>
                  <a:pt x="5" y="115"/>
                </a:lnTo>
                <a:lnTo>
                  <a:pt x="10" y="107"/>
                </a:lnTo>
                <a:lnTo>
                  <a:pt x="16" y="100"/>
                </a:lnTo>
                <a:lnTo>
                  <a:pt x="20" y="93"/>
                </a:lnTo>
                <a:lnTo>
                  <a:pt x="26" y="86"/>
                </a:lnTo>
                <a:lnTo>
                  <a:pt x="30" y="80"/>
                </a:lnTo>
                <a:lnTo>
                  <a:pt x="33" y="74"/>
                </a:lnTo>
                <a:lnTo>
                  <a:pt x="38" y="68"/>
                </a:lnTo>
                <a:lnTo>
                  <a:pt x="41" y="63"/>
                </a:lnTo>
                <a:lnTo>
                  <a:pt x="44" y="58"/>
                </a:lnTo>
                <a:lnTo>
                  <a:pt x="46" y="54"/>
                </a:lnTo>
                <a:lnTo>
                  <a:pt x="50" y="50"/>
                </a:lnTo>
                <a:lnTo>
                  <a:pt x="52" y="45"/>
                </a:lnTo>
                <a:lnTo>
                  <a:pt x="54" y="42"/>
                </a:lnTo>
                <a:lnTo>
                  <a:pt x="56" y="39"/>
                </a:lnTo>
                <a:lnTo>
                  <a:pt x="57" y="37"/>
                </a:lnTo>
                <a:lnTo>
                  <a:pt x="58" y="31"/>
                </a:lnTo>
                <a:lnTo>
                  <a:pt x="60" y="27"/>
                </a:lnTo>
                <a:lnTo>
                  <a:pt x="61" y="22"/>
                </a:lnTo>
                <a:lnTo>
                  <a:pt x="61" y="18"/>
                </a:lnTo>
                <a:lnTo>
                  <a:pt x="61" y="15"/>
                </a:lnTo>
                <a:lnTo>
                  <a:pt x="61" y="13"/>
                </a:lnTo>
                <a:lnTo>
                  <a:pt x="61" y="10"/>
                </a:lnTo>
                <a:lnTo>
                  <a:pt x="60" y="8"/>
                </a:lnTo>
                <a:lnTo>
                  <a:pt x="58" y="7"/>
                </a:lnTo>
                <a:lnTo>
                  <a:pt x="57" y="6"/>
                </a:lnTo>
                <a:lnTo>
                  <a:pt x="56" y="5"/>
                </a:lnTo>
                <a:lnTo>
                  <a:pt x="56" y="5"/>
                </a:lnTo>
                <a:lnTo>
                  <a:pt x="57" y="4"/>
                </a:lnTo>
                <a:lnTo>
                  <a:pt x="58" y="3"/>
                </a:lnTo>
                <a:lnTo>
                  <a:pt x="60" y="2"/>
                </a:lnTo>
                <a:lnTo>
                  <a:pt x="62" y="1"/>
                </a:lnTo>
                <a:lnTo>
                  <a:pt x="64" y="1"/>
                </a:lnTo>
                <a:lnTo>
                  <a:pt x="66" y="0"/>
                </a:lnTo>
                <a:lnTo>
                  <a:pt x="68" y="1"/>
                </a:lnTo>
                <a:lnTo>
                  <a:pt x="70" y="1"/>
                </a:lnTo>
                <a:lnTo>
                  <a:pt x="74" y="2"/>
                </a:lnTo>
                <a:lnTo>
                  <a:pt x="77" y="3"/>
                </a:lnTo>
                <a:lnTo>
                  <a:pt x="80" y="4"/>
                </a:lnTo>
                <a:lnTo>
                  <a:pt x="84" y="6"/>
                </a:lnTo>
                <a:lnTo>
                  <a:pt x="88" y="10"/>
                </a:lnTo>
                <a:lnTo>
                  <a:pt x="92" y="15"/>
                </a:lnTo>
                <a:lnTo>
                  <a:pt x="95" y="18"/>
                </a:lnTo>
                <a:lnTo>
                  <a:pt x="98" y="20"/>
                </a:lnTo>
                <a:lnTo>
                  <a:pt x="98" y="21"/>
                </a:lnTo>
                <a:lnTo>
                  <a:pt x="97" y="25"/>
                </a:lnTo>
                <a:lnTo>
                  <a:pt x="94" y="28"/>
                </a:lnTo>
                <a:lnTo>
                  <a:pt x="92" y="32"/>
                </a:lnTo>
                <a:lnTo>
                  <a:pt x="90" y="37"/>
                </a:lnTo>
                <a:lnTo>
                  <a:pt x="87" y="41"/>
                </a:lnTo>
                <a:lnTo>
                  <a:pt x="82" y="46"/>
                </a:lnTo>
                <a:lnTo>
                  <a:pt x="79" y="53"/>
                </a:lnTo>
                <a:lnTo>
                  <a:pt x="69" y="66"/>
                </a:lnTo>
                <a:lnTo>
                  <a:pt x="60" y="79"/>
                </a:lnTo>
                <a:lnTo>
                  <a:pt x="48" y="91"/>
                </a:lnTo>
                <a:lnTo>
                  <a:pt x="36" y="102"/>
                </a:lnTo>
                <a:lnTo>
                  <a:pt x="36" y="102"/>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95" name="Freeform 70"/>
          <p:cNvSpPr/>
          <p:nvPr/>
        </p:nvSpPr>
        <p:spPr bwMode="auto">
          <a:xfrm>
            <a:off x="7014750" y="2409437"/>
            <a:ext cx="219223" cy="158857"/>
          </a:xfrm>
          <a:custGeom>
            <a:avLst/>
            <a:gdLst>
              <a:gd name="T0" fmla="*/ 0 w 69"/>
              <a:gd name="T1" fmla="*/ 0 h 50"/>
              <a:gd name="T2" fmla="*/ 6 w 69"/>
              <a:gd name="T3" fmla="*/ 0 h 50"/>
              <a:gd name="T4" fmla="*/ 12 w 69"/>
              <a:gd name="T5" fmla="*/ 0 h 50"/>
              <a:gd name="T6" fmla="*/ 17 w 69"/>
              <a:gd name="T7" fmla="*/ 1 h 50"/>
              <a:gd name="T8" fmla="*/ 23 w 69"/>
              <a:gd name="T9" fmla="*/ 1 h 50"/>
              <a:gd name="T10" fmla="*/ 27 w 69"/>
              <a:gd name="T11" fmla="*/ 1 h 50"/>
              <a:gd name="T12" fmla="*/ 31 w 69"/>
              <a:gd name="T13" fmla="*/ 1 h 50"/>
              <a:gd name="T14" fmla="*/ 36 w 69"/>
              <a:gd name="T15" fmla="*/ 2 h 50"/>
              <a:gd name="T16" fmla="*/ 40 w 69"/>
              <a:gd name="T17" fmla="*/ 2 h 50"/>
              <a:gd name="T18" fmla="*/ 43 w 69"/>
              <a:gd name="T19" fmla="*/ 3 h 50"/>
              <a:gd name="T20" fmla="*/ 47 w 69"/>
              <a:gd name="T21" fmla="*/ 3 h 50"/>
              <a:gd name="T22" fmla="*/ 50 w 69"/>
              <a:gd name="T23" fmla="*/ 4 h 50"/>
              <a:gd name="T24" fmla="*/ 52 w 69"/>
              <a:gd name="T25" fmla="*/ 5 h 50"/>
              <a:gd name="T26" fmla="*/ 54 w 69"/>
              <a:gd name="T27" fmla="*/ 6 h 50"/>
              <a:gd name="T28" fmla="*/ 56 w 69"/>
              <a:gd name="T29" fmla="*/ 7 h 50"/>
              <a:gd name="T30" fmla="*/ 59 w 69"/>
              <a:gd name="T31" fmla="*/ 8 h 50"/>
              <a:gd name="T32" fmla="*/ 60 w 69"/>
              <a:gd name="T33" fmla="*/ 9 h 50"/>
              <a:gd name="T34" fmla="*/ 62 w 69"/>
              <a:gd name="T35" fmla="*/ 12 h 50"/>
              <a:gd name="T36" fmla="*/ 64 w 69"/>
              <a:gd name="T37" fmla="*/ 15 h 50"/>
              <a:gd name="T38" fmla="*/ 66 w 69"/>
              <a:gd name="T39" fmla="*/ 17 h 50"/>
              <a:gd name="T40" fmla="*/ 67 w 69"/>
              <a:gd name="T41" fmla="*/ 20 h 50"/>
              <a:gd name="T42" fmla="*/ 68 w 69"/>
              <a:gd name="T43" fmla="*/ 24 h 50"/>
              <a:gd name="T44" fmla="*/ 68 w 69"/>
              <a:gd name="T45" fmla="*/ 26 h 50"/>
              <a:gd name="T46" fmla="*/ 69 w 69"/>
              <a:gd name="T47" fmla="*/ 29 h 50"/>
              <a:gd name="T48" fmla="*/ 69 w 69"/>
              <a:gd name="T49" fmla="*/ 33 h 50"/>
              <a:gd name="T50" fmla="*/ 69 w 69"/>
              <a:gd name="T51" fmla="*/ 37 h 50"/>
              <a:gd name="T52" fmla="*/ 68 w 69"/>
              <a:gd name="T53" fmla="*/ 40 h 50"/>
              <a:gd name="T54" fmla="*/ 68 w 69"/>
              <a:gd name="T55" fmla="*/ 43 h 50"/>
              <a:gd name="T56" fmla="*/ 67 w 69"/>
              <a:gd name="T57" fmla="*/ 45 h 50"/>
              <a:gd name="T58" fmla="*/ 67 w 69"/>
              <a:gd name="T59" fmla="*/ 48 h 50"/>
              <a:gd name="T60" fmla="*/ 66 w 69"/>
              <a:gd name="T61" fmla="*/ 49 h 50"/>
              <a:gd name="T62" fmla="*/ 65 w 69"/>
              <a:gd name="T63" fmla="*/ 49 h 50"/>
              <a:gd name="T64" fmla="*/ 64 w 69"/>
              <a:gd name="T65" fmla="*/ 50 h 50"/>
              <a:gd name="T66" fmla="*/ 63 w 69"/>
              <a:gd name="T67" fmla="*/ 49 h 50"/>
              <a:gd name="T68" fmla="*/ 62 w 69"/>
              <a:gd name="T69" fmla="*/ 49 h 50"/>
              <a:gd name="T70" fmla="*/ 60 w 69"/>
              <a:gd name="T71" fmla="*/ 48 h 50"/>
              <a:gd name="T72" fmla="*/ 57 w 69"/>
              <a:gd name="T73" fmla="*/ 46 h 50"/>
              <a:gd name="T74" fmla="*/ 55 w 69"/>
              <a:gd name="T75" fmla="*/ 44 h 50"/>
              <a:gd name="T76" fmla="*/ 52 w 69"/>
              <a:gd name="T77" fmla="*/ 42 h 50"/>
              <a:gd name="T78" fmla="*/ 49 w 69"/>
              <a:gd name="T79" fmla="*/ 40 h 50"/>
              <a:gd name="T80" fmla="*/ 44 w 69"/>
              <a:gd name="T81" fmla="*/ 37 h 50"/>
              <a:gd name="T82" fmla="*/ 40 w 69"/>
              <a:gd name="T83" fmla="*/ 33 h 50"/>
              <a:gd name="T84" fmla="*/ 36 w 69"/>
              <a:gd name="T85" fmla="*/ 30 h 50"/>
              <a:gd name="T86" fmla="*/ 31 w 69"/>
              <a:gd name="T87" fmla="*/ 26 h 50"/>
              <a:gd name="T88" fmla="*/ 26 w 69"/>
              <a:gd name="T89" fmla="*/ 21 h 50"/>
              <a:gd name="T90" fmla="*/ 19 w 69"/>
              <a:gd name="T91" fmla="*/ 17 h 50"/>
              <a:gd name="T92" fmla="*/ 14 w 69"/>
              <a:gd name="T93" fmla="*/ 12 h 50"/>
              <a:gd name="T94" fmla="*/ 7 w 69"/>
              <a:gd name="T95" fmla="*/ 6 h 50"/>
              <a:gd name="T96" fmla="*/ 0 w 69"/>
              <a:gd name="T97" fmla="*/ 0 h 50"/>
              <a:gd name="T98" fmla="*/ 0 w 6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 h="50">
                <a:moveTo>
                  <a:pt x="0" y="0"/>
                </a:moveTo>
                <a:lnTo>
                  <a:pt x="6" y="0"/>
                </a:lnTo>
                <a:lnTo>
                  <a:pt x="12" y="0"/>
                </a:lnTo>
                <a:lnTo>
                  <a:pt x="17" y="1"/>
                </a:lnTo>
                <a:lnTo>
                  <a:pt x="23" y="1"/>
                </a:lnTo>
                <a:lnTo>
                  <a:pt x="27" y="1"/>
                </a:lnTo>
                <a:lnTo>
                  <a:pt x="31" y="1"/>
                </a:lnTo>
                <a:lnTo>
                  <a:pt x="36" y="2"/>
                </a:lnTo>
                <a:lnTo>
                  <a:pt x="40" y="2"/>
                </a:lnTo>
                <a:lnTo>
                  <a:pt x="43" y="3"/>
                </a:lnTo>
                <a:lnTo>
                  <a:pt x="47" y="3"/>
                </a:lnTo>
                <a:lnTo>
                  <a:pt x="50" y="4"/>
                </a:lnTo>
                <a:lnTo>
                  <a:pt x="52" y="5"/>
                </a:lnTo>
                <a:lnTo>
                  <a:pt x="54" y="6"/>
                </a:lnTo>
                <a:lnTo>
                  <a:pt x="56" y="7"/>
                </a:lnTo>
                <a:lnTo>
                  <a:pt x="59" y="8"/>
                </a:lnTo>
                <a:lnTo>
                  <a:pt x="60" y="9"/>
                </a:lnTo>
                <a:lnTo>
                  <a:pt x="62" y="12"/>
                </a:lnTo>
                <a:lnTo>
                  <a:pt x="64" y="15"/>
                </a:lnTo>
                <a:lnTo>
                  <a:pt x="66" y="17"/>
                </a:lnTo>
                <a:lnTo>
                  <a:pt x="67" y="20"/>
                </a:lnTo>
                <a:lnTo>
                  <a:pt x="68" y="24"/>
                </a:lnTo>
                <a:lnTo>
                  <a:pt x="68" y="26"/>
                </a:lnTo>
                <a:lnTo>
                  <a:pt x="69" y="29"/>
                </a:lnTo>
                <a:lnTo>
                  <a:pt x="69" y="33"/>
                </a:lnTo>
                <a:lnTo>
                  <a:pt x="69" y="37"/>
                </a:lnTo>
                <a:lnTo>
                  <a:pt x="68" y="40"/>
                </a:lnTo>
                <a:lnTo>
                  <a:pt x="68" y="43"/>
                </a:lnTo>
                <a:lnTo>
                  <a:pt x="67" y="45"/>
                </a:lnTo>
                <a:lnTo>
                  <a:pt x="67" y="48"/>
                </a:lnTo>
                <a:lnTo>
                  <a:pt x="66" y="49"/>
                </a:lnTo>
                <a:lnTo>
                  <a:pt x="65" y="49"/>
                </a:lnTo>
                <a:lnTo>
                  <a:pt x="64" y="50"/>
                </a:lnTo>
                <a:lnTo>
                  <a:pt x="63" y="49"/>
                </a:lnTo>
                <a:lnTo>
                  <a:pt x="62" y="49"/>
                </a:lnTo>
                <a:lnTo>
                  <a:pt x="60" y="48"/>
                </a:lnTo>
                <a:lnTo>
                  <a:pt x="57" y="46"/>
                </a:lnTo>
                <a:lnTo>
                  <a:pt x="55" y="44"/>
                </a:lnTo>
                <a:lnTo>
                  <a:pt x="52" y="42"/>
                </a:lnTo>
                <a:lnTo>
                  <a:pt x="49" y="40"/>
                </a:lnTo>
                <a:lnTo>
                  <a:pt x="44" y="37"/>
                </a:lnTo>
                <a:lnTo>
                  <a:pt x="40" y="33"/>
                </a:lnTo>
                <a:lnTo>
                  <a:pt x="36" y="30"/>
                </a:lnTo>
                <a:lnTo>
                  <a:pt x="31" y="26"/>
                </a:lnTo>
                <a:lnTo>
                  <a:pt x="26" y="21"/>
                </a:lnTo>
                <a:lnTo>
                  <a:pt x="19" y="17"/>
                </a:lnTo>
                <a:lnTo>
                  <a:pt x="14" y="12"/>
                </a:lnTo>
                <a:lnTo>
                  <a:pt x="7" y="6"/>
                </a:lnTo>
                <a:lnTo>
                  <a:pt x="0" y="0"/>
                </a:lnTo>
                <a:lnTo>
                  <a:pt x="0" y="0"/>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96" name="Freeform 71"/>
          <p:cNvSpPr/>
          <p:nvPr/>
        </p:nvSpPr>
        <p:spPr bwMode="auto">
          <a:xfrm>
            <a:off x="6544534" y="2028181"/>
            <a:ext cx="673552" cy="155679"/>
          </a:xfrm>
          <a:custGeom>
            <a:avLst/>
            <a:gdLst>
              <a:gd name="T0" fmla="*/ 86 w 212"/>
              <a:gd name="T1" fmla="*/ 14 h 49"/>
              <a:gd name="T2" fmla="*/ 102 w 212"/>
              <a:gd name="T3" fmla="*/ 11 h 49"/>
              <a:gd name="T4" fmla="*/ 117 w 212"/>
              <a:gd name="T5" fmla="*/ 7 h 49"/>
              <a:gd name="T6" fmla="*/ 131 w 212"/>
              <a:gd name="T7" fmla="*/ 4 h 49"/>
              <a:gd name="T8" fmla="*/ 143 w 212"/>
              <a:gd name="T9" fmla="*/ 3 h 49"/>
              <a:gd name="T10" fmla="*/ 154 w 212"/>
              <a:gd name="T11" fmla="*/ 1 h 49"/>
              <a:gd name="T12" fmla="*/ 164 w 212"/>
              <a:gd name="T13" fmla="*/ 0 h 49"/>
              <a:gd name="T14" fmla="*/ 173 w 212"/>
              <a:gd name="T15" fmla="*/ 0 h 49"/>
              <a:gd name="T16" fmla="*/ 184 w 212"/>
              <a:gd name="T17" fmla="*/ 0 h 49"/>
              <a:gd name="T18" fmla="*/ 195 w 212"/>
              <a:gd name="T19" fmla="*/ 0 h 49"/>
              <a:gd name="T20" fmla="*/ 203 w 212"/>
              <a:gd name="T21" fmla="*/ 1 h 49"/>
              <a:gd name="T22" fmla="*/ 209 w 212"/>
              <a:gd name="T23" fmla="*/ 2 h 49"/>
              <a:gd name="T24" fmla="*/ 212 w 212"/>
              <a:gd name="T25" fmla="*/ 4 h 49"/>
              <a:gd name="T26" fmla="*/ 212 w 212"/>
              <a:gd name="T27" fmla="*/ 10 h 49"/>
              <a:gd name="T28" fmla="*/ 212 w 212"/>
              <a:gd name="T29" fmla="*/ 13 h 49"/>
              <a:gd name="T30" fmla="*/ 209 w 212"/>
              <a:gd name="T31" fmla="*/ 17 h 49"/>
              <a:gd name="T32" fmla="*/ 202 w 212"/>
              <a:gd name="T33" fmla="*/ 19 h 49"/>
              <a:gd name="T34" fmla="*/ 192 w 212"/>
              <a:gd name="T35" fmla="*/ 23 h 49"/>
              <a:gd name="T36" fmla="*/ 183 w 212"/>
              <a:gd name="T37" fmla="*/ 24 h 49"/>
              <a:gd name="T38" fmla="*/ 176 w 212"/>
              <a:gd name="T39" fmla="*/ 26 h 49"/>
              <a:gd name="T40" fmla="*/ 167 w 212"/>
              <a:gd name="T41" fmla="*/ 28 h 49"/>
              <a:gd name="T42" fmla="*/ 158 w 212"/>
              <a:gd name="T43" fmla="*/ 29 h 49"/>
              <a:gd name="T44" fmla="*/ 147 w 212"/>
              <a:gd name="T45" fmla="*/ 31 h 49"/>
              <a:gd name="T46" fmla="*/ 135 w 212"/>
              <a:gd name="T47" fmla="*/ 34 h 49"/>
              <a:gd name="T48" fmla="*/ 122 w 212"/>
              <a:gd name="T49" fmla="*/ 36 h 49"/>
              <a:gd name="T50" fmla="*/ 107 w 212"/>
              <a:gd name="T51" fmla="*/ 39 h 49"/>
              <a:gd name="T52" fmla="*/ 93 w 212"/>
              <a:gd name="T53" fmla="*/ 41 h 49"/>
              <a:gd name="T54" fmla="*/ 79 w 212"/>
              <a:gd name="T55" fmla="*/ 43 h 49"/>
              <a:gd name="T56" fmla="*/ 68 w 212"/>
              <a:gd name="T57" fmla="*/ 46 h 49"/>
              <a:gd name="T58" fmla="*/ 57 w 212"/>
              <a:gd name="T59" fmla="*/ 47 h 49"/>
              <a:gd name="T60" fmla="*/ 49 w 212"/>
              <a:gd name="T61" fmla="*/ 48 h 49"/>
              <a:gd name="T62" fmla="*/ 42 w 212"/>
              <a:gd name="T63" fmla="*/ 49 h 49"/>
              <a:gd name="T64" fmla="*/ 37 w 212"/>
              <a:gd name="T65" fmla="*/ 49 h 49"/>
              <a:gd name="T66" fmla="*/ 32 w 212"/>
              <a:gd name="T67" fmla="*/ 49 h 49"/>
              <a:gd name="T68" fmla="*/ 26 w 212"/>
              <a:gd name="T69" fmla="*/ 49 h 49"/>
              <a:gd name="T70" fmla="*/ 15 w 212"/>
              <a:gd name="T71" fmla="*/ 46 h 49"/>
              <a:gd name="T72" fmla="*/ 6 w 212"/>
              <a:gd name="T73" fmla="*/ 41 h 49"/>
              <a:gd name="T74" fmla="*/ 2 w 212"/>
              <a:gd name="T75" fmla="*/ 40 h 49"/>
              <a:gd name="T76" fmla="*/ 0 w 212"/>
              <a:gd name="T77" fmla="*/ 38 h 49"/>
              <a:gd name="T78" fmla="*/ 1 w 212"/>
              <a:gd name="T79" fmla="*/ 36 h 49"/>
              <a:gd name="T80" fmla="*/ 3 w 212"/>
              <a:gd name="T81" fmla="*/ 35 h 49"/>
              <a:gd name="T82" fmla="*/ 6 w 212"/>
              <a:gd name="T83" fmla="*/ 34 h 49"/>
              <a:gd name="T84" fmla="*/ 12 w 212"/>
              <a:gd name="T85" fmla="*/ 32 h 49"/>
              <a:gd name="T86" fmla="*/ 19 w 212"/>
              <a:gd name="T87" fmla="*/ 30 h 49"/>
              <a:gd name="T88" fmla="*/ 28 w 212"/>
              <a:gd name="T89" fmla="*/ 28 h 49"/>
              <a:gd name="T90" fmla="*/ 40 w 212"/>
              <a:gd name="T91" fmla="*/ 26 h 49"/>
              <a:gd name="T92" fmla="*/ 53 w 212"/>
              <a:gd name="T93" fmla="*/ 23 h 49"/>
              <a:gd name="T94" fmla="*/ 68 w 212"/>
              <a:gd name="T95" fmla="*/ 18 h 49"/>
              <a:gd name="T96" fmla="*/ 77 w 212"/>
              <a:gd name="T97" fmla="*/ 1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49">
                <a:moveTo>
                  <a:pt x="77" y="16"/>
                </a:moveTo>
                <a:lnTo>
                  <a:pt x="86" y="14"/>
                </a:lnTo>
                <a:lnTo>
                  <a:pt x="93" y="12"/>
                </a:lnTo>
                <a:lnTo>
                  <a:pt x="102" y="11"/>
                </a:lnTo>
                <a:lnTo>
                  <a:pt x="110" y="8"/>
                </a:lnTo>
                <a:lnTo>
                  <a:pt x="117" y="7"/>
                </a:lnTo>
                <a:lnTo>
                  <a:pt x="124" y="6"/>
                </a:lnTo>
                <a:lnTo>
                  <a:pt x="131" y="4"/>
                </a:lnTo>
                <a:lnTo>
                  <a:pt x="137" y="3"/>
                </a:lnTo>
                <a:lnTo>
                  <a:pt x="143" y="3"/>
                </a:lnTo>
                <a:lnTo>
                  <a:pt x="149" y="2"/>
                </a:lnTo>
                <a:lnTo>
                  <a:pt x="154" y="1"/>
                </a:lnTo>
                <a:lnTo>
                  <a:pt x="160" y="1"/>
                </a:lnTo>
                <a:lnTo>
                  <a:pt x="164" y="0"/>
                </a:lnTo>
                <a:lnTo>
                  <a:pt x="168" y="0"/>
                </a:lnTo>
                <a:lnTo>
                  <a:pt x="173" y="0"/>
                </a:lnTo>
                <a:lnTo>
                  <a:pt x="177" y="0"/>
                </a:lnTo>
                <a:lnTo>
                  <a:pt x="184" y="0"/>
                </a:lnTo>
                <a:lnTo>
                  <a:pt x="189" y="0"/>
                </a:lnTo>
                <a:lnTo>
                  <a:pt x="195" y="0"/>
                </a:lnTo>
                <a:lnTo>
                  <a:pt x="200" y="0"/>
                </a:lnTo>
                <a:lnTo>
                  <a:pt x="203" y="1"/>
                </a:lnTo>
                <a:lnTo>
                  <a:pt x="207" y="1"/>
                </a:lnTo>
                <a:lnTo>
                  <a:pt x="209" y="2"/>
                </a:lnTo>
                <a:lnTo>
                  <a:pt x="210" y="2"/>
                </a:lnTo>
                <a:lnTo>
                  <a:pt x="212" y="4"/>
                </a:lnTo>
                <a:lnTo>
                  <a:pt x="212" y="7"/>
                </a:lnTo>
                <a:lnTo>
                  <a:pt x="212" y="10"/>
                </a:lnTo>
                <a:lnTo>
                  <a:pt x="212" y="12"/>
                </a:lnTo>
                <a:lnTo>
                  <a:pt x="212" y="13"/>
                </a:lnTo>
                <a:lnTo>
                  <a:pt x="211" y="15"/>
                </a:lnTo>
                <a:lnTo>
                  <a:pt x="209" y="17"/>
                </a:lnTo>
                <a:lnTo>
                  <a:pt x="205" y="18"/>
                </a:lnTo>
                <a:lnTo>
                  <a:pt x="202" y="19"/>
                </a:lnTo>
                <a:lnTo>
                  <a:pt x="198" y="22"/>
                </a:lnTo>
                <a:lnTo>
                  <a:pt x="192" y="23"/>
                </a:lnTo>
                <a:lnTo>
                  <a:pt x="186" y="24"/>
                </a:lnTo>
                <a:lnTo>
                  <a:pt x="183" y="24"/>
                </a:lnTo>
                <a:lnTo>
                  <a:pt x="179" y="25"/>
                </a:lnTo>
                <a:lnTo>
                  <a:pt x="176" y="26"/>
                </a:lnTo>
                <a:lnTo>
                  <a:pt x="172" y="27"/>
                </a:lnTo>
                <a:lnTo>
                  <a:pt x="167" y="28"/>
                </a:lnTo>
                <a:lnTo>
                  <a:pt x="163" y="29"/>
                </a:lnTo>
                <a:lnTo>
                  <a:pt x="158" y="29"/>
                </a:lnTo>
                <a:lnTo>
                  <a:pt x="152" y="30"/>
                </a:lnTo>
                <a:lnTo>
                  <a:pt x="147" y="31"/>
                </a:lnTo>
                <a:lnTo>
                  <a:pt x="141" y="32"/>
                </a:lnTo>
                <a:lnTo>
                  <a:pt x="135" y="34"/>
                </a:lnTo>
                <a:lnTo>
                  <a:pt x="128" y="35"/>
                </a:lnTo>
                <a:lnTo>
                  <a:pt x="122" y="36"/>
                </a:lnTo>
                <a:lnTo>
                  <a:pt x="115" y="37"/>
                </a:lnTo>
                <a:lnTo>
                  <a:pt x="107" y="39"/>
                </a:lnTo>
                <a:lnTo>
                  <a:pt x="100" y="40"/>
                </a:lnTo>
                <a:lnTo>
                  <a:pt x="93" y="41"/>
                </a:lnTo>
                <a:lnTo>
                  <a:pt x="86" y="42"/>
                </a:lnTo>
                <a:lnTo>
                  <a:pt x="79" y="43"/>
                </a:lnTo>
                <a:lnTo>
                  <a:pt x="74" y="44"/>
                </a:lnTo>
                <a:lnTo>
                  <a:pt x="68" y="46"/>
                </a:lnTo>
                <a:lnTo>
                  <a:pt x="63" y="46"/>
                </a:lnTo>
                <a:lnTo>
                  <a:pt x="57" y="47"/>
                </a:lnTo>
                <a:lnTo>
                  <a:pt x="53" y="48"/>
                </a:lnTo>
                <a:lnTo>
                  <a:pt x="49" y="48"/>
                </a:lnTo>
                <a:lnTo>
                  <a:pt x="45" y="48"/>
                </a:lnTo>
                <a:lnTo>
                  <a:pt x="42" y="49"/>
                </a:lnTo>
                <a:lnTo>
                  <a:pt x="39" y="49"/>
                </a:lnTo>
                <a:lnTo>
                  <a:pt x="37" y="49"/>
                </a:lnTo>
                <a:lnTo>
                  <a:pt x="34" y="49"/>
                </a:lnTo>
                <a:lnTo>
                  <a:pt x="32" y="49"/>
                </a:lnTo>
                <a:lnTo>
                  <a:pt x="31" y="49"/>
                </a:lnTo>
                <a:lnTo>
                  <a:pt x="26" y="49"/>
                </a:lnTo>
                <a:lnTo>
                  <a:pt x="20" y="48"/>
                </a:lnTo>
                <a:lnTo>
                  <a:pt x="15" y="46"/>
                </a:lnTo>
                <a:lnTo>
                  <a:pt x="9" y="42"/>
                </a:lnTo>
                <a:lnTo>
                  <a:pt x="6" y="41"/>
                </a:lnTo>
                <a:lnTo>
                  <a:pt x="4" y="40"/>
                </a:lnTo>
                <a:lnTo>
                  <a:pt x="2" y="40"/>
                </a:lnTo>
                <a:lnTo>
                  <a:pt x="1" y="39"/>
                </a:lnTo>
                <a:lnTo>
                  <a:pt x="0" y="38"/>
                </a:lnTo>
                <a:lnTo>
                  <a:pt x="1" y="37"/>
                </a:lnTo>
                <a:lnTo>
                  <a:pt x="1" y="36"/>
                </a:lnTo>
                <a:lnTo>
                  <a:pt x="3" y="35"/>
                </a:lnTo>
                <a:lnTo>
                  <a:pt x="3" y="35"/>
                </a:lnTo>
                <a:lnTo>
                  <a:pt x="4" y="35"/>
                </a:lnTo>
                <a:lnTo>
                  <a:pt x="6" y="34"/>
                </a:lnTo>
                <a:lnTo>
                  <a:pt x="8" y="32"/>
                </a:lnTo>
                <a:lnTo>
                  <a:pt x="12" y="32"/>
                </a:lnTo>
                <a:lnTo>
                  <a:pt x="15" y="31"/>
                </a:lnTo>
                <a:lnTo>
                  <a:pt x="19" y="30"/>
                </a:lnTo>
                <a:lnTo>
                  <a:pt x="23" y="29"/>
                </a:lnTo>
                <a:lnTo>
                  <a:pt x="28" y="28"/>
                </a:lnTo>
                <a:lnTo>
                  <a:pt x="33" y="27"/>
                </a:lnTo>
                <a:lnTo>
                  <a:pt x="40" y="26"/>
                </a:lnTo>
                <a:lnTo>
                  <a:pt x="46" y="24"/>
                </a:lnTo>
                <a:lnTo>
                  <a:pt x="53" y="23"/>
                </a:lnTo>
                <a:lnTo>
                  <a:pt x="61" y="20"/>
                </a:lnTo>
                <a:lnTo>
                  <a:pt x="68" y="18"/>
                </a:lnTo>
                <a:lnTo>
                  <a:pt x="77" y="16"/>
                </a:lnTo>
                <a:lnTo>
                  <a:pt x="77" y="16"/>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97" name="Freeform 72"/>
          <p:cNvSpPr/>
          <p:nvPr/>
        </p:nvSpPr>
        <p:spPr bwMode="auto">
          <a:xfrm>
            <a:off x="6757403" y="1789895"/>
            <a:ext cx="241462" cy="206513"/>
          </a:xfrm>
          <a:custGeom>
            <a:avLst/>
            <a:gdLst>
              <a:gd name="T0" fmla="*/ 50 w 76"/>
              <a:gd name="T1" fmla="*/ 12 h 65"/>
              <a:gd name="T2" fmla="*/ 56 w 76"/>
              <a:gd name="T3" fmla="*/ 14 h 65"/>
              <a:gd name="T4" fmla="*/ 61 w 76"/>
              <a:gd name="T5" fmla="*/ 17 h 65"/>
              <a:gd name="T6" fmla="*/ 65 w 76"/>
              <a:gd name="T7" fmla="*/ 20 h 65"/>
              <a:gd name="T8" fmla="*/ 69 w 76"/>
              <a:gd name="T9" fmla="*/ 24 h 65"/>
              <a:gd name="T10" fmla="*/ 71 w 76"/>
              <a:gd name="T11" fmla="*/ 26 h 65"/>
              <a:gd name="T12" fmla="*/ 73 w 76"/>
              <a:gd name="T13" fmla="*/ 29 h 65"/>
              <a:gd name="T14" fmla="*/ 75 w 76"/>
              <a:gd name="T15" fmla="*/ 32 h 65"/>
              <a:gd name="T16" fmla="*/ 76 w 76"/>
              <a:gd name="T17" fmla="*/ 34 h 65"/>
              <a:gd name="T18" fmla="*/ 76 w 76"/>
              <a:gd name="T19" fmla="*/ 40 h 65"/>
              <a:gd name="T20" fmla="*/ 75 w 76"/>
              <a:gd name="T21" fmla="*/ 45 h 65"/>
              <a:gd name="T22" fmla="*/ 73 w 76"/>
              <a:gd name="T23" fmla="*/ 51 h 65"/>
              <a:gd name="T24" fmla="*/ 72 w 76"/>
              <a:gd name="T25" fmla="*/ 56 h 65"/>
              <a:gd name="T26" fmla="*/ 70 w 76"/>
              <a:gd name="T27" fmla="*/ 58 h 65"/>
              <a:gd name="T28" fmla="*/ 68 w 76"/>
              <a:gd name="T29" fmla="*/ 61 h 65"/>
              <a:gd name="T30" fmla="*/ 67 w 76"/>
              <a:gd name="T31" fmla="*/ 62 h 65"/>
              <a:gd name="T32" fmla="*/ 64 w 76"/>
              <a:gd name="T33" fmla="*/ 64 h 65"/>
              <a:gd name="T34" fmla="*/ 62 w 76"/>
              <a:gd name="T35" fmla="*/ 64 h 65"/>
              <a:gd name="T36" fmla="*/ 61 w 76"/>
              <a:gd name="T37" fmla="*/ 65 h 65"/>
              <a:gd name="T38" fmla="*/ 59 w 76"/>
              <a:gd name="T39" fmla="*/ 65 h 65"/>
              <a:gd name="T40" fmla="*/ 57 w 76"/>
              <a:gd name="T41" fmla="*/ 65 h 65"/>
              <a:gd name="T42" fmla="*/ 56 w 76"/>
              <a:gd name="T43" fmla="*/ 65 h 65"/>
              <a:gd name="T44" fmla="*/ 52 w 76"/>
              <a:gd name="T45" fmla="*/ 64 h 65"/>
              <a:gd name="T46" fmla="*/ 49 w 76"/>
              <a:gd name="T47" fmla="*/ 62 h 65"/>
              <a:gd name="T48" fmla="*/ 46 w 76"/>
              <a:gd name="T49" fmla="*/ 58 h 65"/>
              <a:gd name="T50" fmla="*/ 41 w 76"/>
              <a:gd name="T51" fmla="*/ 54 h 65"/>
              <a:gd name="T52" fmla="*/ 37 w 76"/>
              <a:gd name="T53" fmla="*/ 50 h 65"/>
              <a:gd name="T54" fmla="*/ 32 w 76"/>
              <a:gd name="T55" fmla="*/ 44 h 65"/>
              <a:gd name="T56" fmla="*/ 26 w 76"/>
              <a:gd name="T57" fmla="*/ 37 h 65"/>
              <a:gd name="T58" fmla="*/ 21 w 76"/>
              <a:gd name="T59" fmla="*/ 31 h 65"/>
              <a:gd name="T60" fmla="*/ 15 w 76"/>
              <a:gd name="T61" fmla="*/ 26 h 65"/>
              <a:gd name="T62" fmla="*/ 11 w 76"/>
              <a:gd name="T63" fmla="*/ 20 h 65"/>
              <a:gd name="T64" fmla="*/ 7 w 76"/>
              <a:gd name="T65" fmla="*/ 16 h 65"/>
              <a:gd name="T66" fmla="*/ 3 w 76"/>
              <a:gd name="T67" fmla="*/ 13 h 65"/>
              <a:gd name="T68" fmla="*/ 1 w 76"/>
              <a:gd name="T69" fmla="*/ 9 h 65"/>
              <a:gd name="T70" fmla="*/ 0 w 76"/>
              <a:gd name="T71" fmla="*/ 6 h 65"/>
              <a:gd name="T72" fmla="*/ 0 w 76"/>
              <a:gd name="T73" fmla="*/ 4 h 65"/>
              <a:gd name="T74" fmla="*/ 0 w 76"/>
              <a:gd name="T75" fmla="*/ 3 h 65"/>
              <a:gd name="T76" fmla="*/ 1 w 76"/>
              <a:gd name="T77" fmla="*/ 3 h 65"/>
              <a:gd name="T78" fmla="*/ 2 w 76"/>
              <a:gd name="T79" fmla="*/ 2 h 65"/>
              <a:gd name="T80" fmla="*/ 3 w 76"/>
              <a:gd name="T81" fmla="*/ 1 h 65"/>
              <a:gd name="T82" fmla="*/ 6 w 76"/>
              <a:gd name="T83" fmla="*/ 1 h 65"/>
              <a:gd name="T84" fmla="*/ 8 w 76"/>
              <a:gd name="T85" fmla="*/ 0 h 65"/>
              <a:gd name="T86" fmla="*/ 11 w 76"/>
              <a:gd name="T87" fmla="*/ 0 h 65"/>
              <a:gd name="T88" fmla="*/ 14 w 76"/>
              <a:gd name="T89" fmla="*/ 0 h 65"/>
              <a:gd name="T90" fmla="*/ 18 w 76"/>
              <a:gd name="T91" fmla="*/ 0 h 65"/>
              <a:gd name="T92" fmla="*/ 22 w 76"/>
              <a:gd name="T93" fmla="*/ 1 h 65"/>
              <a:gd name="T94" fmla="*/ 26 w 76"/>
              <a:gd name="T95" fmla="*/ 2 h 65"/>
              <a:gd name="T96" fmla="*/ 31 w 76"/>
              <a:gd name="T97" fmla="*/ 3 h 65"/>
              <a:gd name="T98" fmla="*/ 35 w 76"/>
              <a:gd name="T99" fmla="*/ 4 h 65"/>
              <a:gd name="T100" fmla="*/ 39 w 76"/>
              <a:gd name="T101" fmla="*/ 6 h 65"/>
              <a:gd name="T102" fmla="*/ 45 w 76"/>
              <a:gd name="T103" fmla="*/ 8 h 65"/>
              <a:gd name="T104" fmla="*/ 50 w 76"/>
              <a:gd name="T105" fmla="*/ 12 h 65"/>
              <a:gd name="T106" fmla="*/ 50 w 76"/>
              <a:gd name="T107"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65">
                <a:moveTo>
                  <a:pt x="50" y="12"/>
                </a:moveTo>
                <a:lnTo>
                  <a:pt x="56" y="14"/>
                </a:lnTo>
                <a:lnTo>
                  <a:pt x="61" y="17"/>
                </a:lnTo>
                <a:lnTo>
                  <a:pt x="65" y="20"/>
                </a:lnTo>
                <a:lnTo>
                  <a:pt x="69" y="24"/>
                </a:lnTo>
                <a:lnTo>
                  <a:pt x="71" y="26"/>
                </a:lnTo>
                <a:lnTo>
                  <a:pt x="73" y="29"/>
                </a:lnTo>
                <a:lnTo>
                  <a:pt x="75" y="32"/>
                </a:lnTo>
                <a:lnTo>
                  <a:pt x="76" y="34"/>
                </a:lnTo>
                <a:lnTo>
                  <a:pt x="76" y="40"/>
                </a:lnTo>
                <a:lnTo>
                  <a:pt x="75" y="45"/>
                </a:lnTo>
                <a:lnTo>
                  <a:pt x="73" y="51"/>
                </a:lnTo>
                <a:lnTo>
                  <a:pt x="72" y="56"/>
                </a:lnTo>
                <a:lnTo>
                  <a:pt x="70" y="58"/>
                </a:lnTo>
                <a:lnTo>
                  <a:pt x="68" y="61"/>
                </a:lnTo>
                <a:lnTo>
                  <a:pt x="67" y="62"/>
                </a:lnTo>
                <a:lnTo>
                  <a:pt x="64" y="64"/>
                </a:lnTo>
                <a:lnTo>
                  <a:pt x="62" y="64"/>
                </a:lnTo>
                <a:lnTo>
                  <a:pt x="61" y="65"/>
                </a:lnTo>
                <a:lnTo>
                  <a:pt x="59" y="65"/>
                </a:lnTo>
                <a:lnTo>
                  <a:pt x="57" y="65"/>
                </a:lnTo>
                <a:lnTo>
                  <a:pt x="56" y="65"/>
                </a:lnTo>
                <a:lnTo>
                  <a:pt x="52" y="64"/>
                </a:lnTo>
                <a:lnTo>
                  <a:pt x="49" y="62"/>
                </a:lnTo>
                <a:lnTo>
                  <a:pt x="46" y="58"/>
                </a:lnTo>
                <a:lnTo>
                  <a:pt x="41" y="54"/>
                </a:lnTo>
                <a:lnTo>
                  <a:pt x="37" y="50"/>
                </a:lnTo>
                <a:lnTo>
                  <a:pt x="32" y="44"/>
                </a:lnTo>
                <a:lnTo>
                  <a:pt x="26" y="37"/>
                </a:lnTo>
                <a:lnTo>
                  <a:pt x="21" y="31"/>
                </a:lnTo>
                <a:lnTo>
                  <a:pt x="15" y="26"/>
                </a:lnTo>
                <a:lnTo>
                  <a:pt x="11" y="20"/>
                </a:lnTo>
                <a:lnTo>
                  <a:pt x="7" y="16"/>
                </a:lnTo>
                <a:lnTo>
                  <a:pt x="3" y="13"/>
                </a:lnTo>
                <a:lnTo>
                  <a:pt x="1" y="9"/>
                </a:lnTo>
                <a:lnTo>
                  <a:pt x="0" y="6"/>
                </a:lnTo>
                <a:lnTo>
                  <a:pt x="0" y="4"/>
                </a:lnTo>
                <a:lnTo>
                  <a:pt x="0" y="3"/>
                </a:lnTo>
                <a:lnTo>
                  <a:pt x="1" y="3"/>
                </a:lnTo>
                <a:lnTo>
                  <a:pt x="2" y="2"/>
                </a:lnTo>
                <a:lnTo>
                  <a:pt x="3" y="1"/>
                </a:lnTo>
                <a:lnTo>
                  <a:pt x="6" y="1"/>
                </a:lnTo>
                <a:lnTo>
                  <a:pt x="8" y="0"/>
                </a:lnTo>
                <a:lnTo>
                  <a:pt x="11" y="0"/>
                </a:lnTo>
                <a:lnTo>
                  <a:pt x="14" y="0"/>
                </a:lnTo>
                <a:lnTo>
                  <a:pt x="18" y="0"/>
                </a:lnTo>
                <a:lnTo>
                  <a:pt x="22" y="1"/>
                </a:lnTo>
                <a:lnTo>
                  <a:pt x="26" y="2"/>
                </a:lnTo>
                <a:lnTo>
                  <a:pt x="31" y="3"/>
                </a:lnTo>
                <a:lnTo>
                  <a:pt x="35" y="4"/>
                </a:lnTo>
                <a:lnTo>
                  <a:pt x="39" y="6"/>
                </a:lnTo>
                <a:lnTo>
                  <a:pt x="45" y="8"/>
                </a:lnTo>
                <a:lnTo>
                  <a:pt x="50" y="12"/>
                </a:lnTo>
                <a:lnTo>
                  <a:pt x="50" y="12"/>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98" name="Freeform 73"/>
          <p:cNvSpPr/>
          <p:nvPr/>
        </p:nvSpPr>
        <p:spPr bwMode="auto">
          <a:xfrm>
            <a:off x="6446044" y="2237872"/>
            <a:ext cx="349485" cy="409849"/>
          </a:xfrm>
          <a:custGeom>
            <a:avLst/>
            <a:gdLst>
              <a:gd name="T0" fmla="*/ 72 w 110"/>
              <a:gd name="T1" fmla="*/ 72 h 129"/>
              <a:gd name="T2" fmla="*/ 59 w 110"/>
              <a:gd name="T3" fmla="*/ 88 h 129"/>
              <a:gd name="T4" fmla="*/ 46 w 110"/>
              <a:gd name="T5" fmla="*/ 102 h 129"/>
              <a:gd name="T6" fmla="*/ 34 w 110"/>
              <a:gd name="T7" fmla="*/ 112 h 129"/>
              <a:gd name="T8" fmla="*/ 24 w 110"/>
              <a:gd name="T9" fmla="*/ 121 h 129"/>
              <a:gd name="T10" fmla="*/ 14 w 110"/>
              <a:gd name="T11" fmla="*/ 127 h 129"/>
              <a:gd name="T12" fmla="*/ 8 w 110"/>
              <a:gd name="T13" fmla="*/ 129 h 129"/>
              <a:gd name="T14" fmla="*/ 2 w 110"/>
              <a:gd name="T15" fmla="*/ 129 h 129"/>
              <a:gd name="T16" fmla="*/ 7 w 110"/>
              <a:gd name="T17" fmla="*/ 119 h 129"/>
              <a:gd name="T18" fmla="*/ 19 w 110"/>
              <a:gd name="T19" fmla="*/ 104 h 129"/>
              <a:gd name="T20" fmla="*/ 29 w 110"/>
              <a:gd name="T21" fmla="*/ 90 h 129"/>
              <a:gd name="T22" fmla="*/ 38 w 110"/>
              <a:gd name="T23" fmla="*/ 78 h 129"/>
              <a:gd name="T24" fmla="*/ 47 w 110"/>
              <a:gd name="T25" fmla="*/ 66 h 129"/>
              <a:gd name="T26" fmla="*/ 53 w 110"/>
              <a:gd name="T27" fmla="*/ 57 h 129"/>
              <a:gd name="T28" fmla="*/ 59 w 110"/>
              <a:gd name="T29" fmla="*/ 48 h 129"/>
              <a:gd name="T30" fmla="*/ 63 w 110"/>
              <a:gd name="T31" fmla="*/ 41 h 129"/>
              <a:gd name="T32" fmla="*/ 66 w 110"/>
              <a:gd name="T33" fmla="*/ 32 h 129"/>
              <a:gd name="T34" fmla="*/ 71 w 110"/>
              <a:gd name="T35" fmla="*/ 22 h 129"/>
              <a:gd name="T36" fmla="*/ 72 w 110"/>
              <a:gd name="T37" fmla="*/ 14 h 129"/>
              <a:gd name="T38" fmla="*/ 72 w 110"/>
              <a:gd name="T39" fmla="*/ 10 h 129"/>
              <a:gd name="T40" fmla="*/ 70 w 110"/>
              <a:gd name="T41" fmla="*/ 8 h 129"/>
              <a:gd name="T42" fmla="*/ 69 w 110"/>
              <a:gd name="T43" fmla="*/ 5 h 129"/>
              <a:gd name="T44" fmla="*/ 69 w 110"/>
              <a:gd name="T45" fmla="*/ 3 h 129"/>
              <a:gd name="T46" fmla="*/ 71 w 110"/>
              <a:gd name="T47" fmla="*/ 1 h 129"/>
              <a:gd name="T48" fmla="*/ 74 w 110"/>
              <a:gd name="T49" fmla="*/ 0 h 129"/>
              <a:gd name="T50" fmla="*/ 80 w 110"/>
              <a:gd name="T51" fmla="*/ 0 h 129"/>
              <a:gd name="T52" fmla="*/ 86 w 110"/>
              <a:gd name="T53" fmla="*/ 1 h 129"/>
              <a:gd name="T54" fmla="*/ 95 w 110"/>
              <a:gd name="T55" fmla="*/ 3 h 129"/>
              <a:gd name="T56" fmla="*/ 102 w 110"/>
              <a:gd name="T57" fmla="*/ 8 h 129"/>
              <a:gd name="T58" fmla="*/ 107 w 110"/>
              <a:gd name="T59" fmla="*/ 11 h 129"/>
              <a:gd name="T60" fmla="*/ 109 w 110"/>
              <a:gd name="T61" fmla="*/ 14 h 129"/>
              <a:gd name="T62" fmla="*/ 109 w 110"/>
              <a:gd name="T63" fmla="*/ 19 h 129"/>
              <a:gd name="T64" fmla="*/ 106 w 110"/>
              <a:gd name="T65" fmla="*/ 27 h 129"/>
              <a:gd name="T66" fmla="*/ 98 w 110"/>
              <a:gd name="T67" fmla="*/ 38 h 129"/>
              <a:gd name="T68" fmla="*/ 86 w 110"/>
              <a:gd name="T69" fmla="*/ 54 h 129"/>
              <a:gd name="T70" fmla="*/ 78 w 110"/>
              <a:gd name="T71" fmla="*/ 6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0" h="129">
                <a:moveTo>
                  <a:pt x="78" y="63"/>
                </a:moveTo>
                <a:lnTo>
                  <a:pt x="72" y="72"/>
                </a:lnTo>
                <a:lnTo>
                  <a:pt x="65" y="81"/>
                </a:lnTo>
                <a:lnTo>
                  <a:pt x="59" y="88"/>
                </a:lnTo>
                <a:lnTo>
                  <a:pt x="52" y="96"/>
                </a:lnTo>
                <a:lnTo>
                  <a:pt x="46" y="102"/>
                </a:lnTo>
                <a:lnTo>
                  <a:pt x="39" y="108"/>
                </a:lnTo>
                <a:lnTo>
                  <a:pt x="34" y="112"/>
                </a:lnTo>
                <a:lnTo>
                  <a:pt x="28" y="118"/>
                </a:lnTo>
                <a:lnTo>
                  <a:pt x="24" y="121"/>
                </a:lnTo>
                <a:lnTo>
                  <a:pt x="19" y="124"/>
                </a:lnTo>
                <a:lnTo>
                  <a:pt x="14" y="127"/>
                </a:lnTo>
                <a:lnTo>
                  <a:pt x="11" y="129"/>
                </a:lnTo>
                <a:lnTo>
                  <a:pt x="8" y="129"/>
                </a:lnTo>
                <a:lnTo>
                  <a:pt x="4" y="129"/>
                </a:lnTo>
                <a:lnTo>
                  <a:pt x="2" y="129"/>
                </a:lnTo>
                <a:lnTo>
                  <a:pt x="0" y="127"/>
                </a:lnTo>
                <a:lnTo>
                  <a:pt x="7" y="119"/>
                </a:lnTo>
                <a:lnTo>
                  <a:pt x="13" y="110"/>
                </a:lnTo>
                <a:lnTo>
                  <a:pt x="19" y="104"/>
                </a:lnTo>
                <a:lnTo>
                  <a:pt x="24" y="96"/>
                </a:lnTo>
                <a:lnTo>
                  <a:pt x="29" y="90"/>
                </a:lnTo>
                <a:lnTo>
                  <a:pt x="34" y="83"/>
                </a:lnTo>
                <a:lnTo>
                  <a:pt x="38" y="78"/>
                </a:lnTo>
                <a:lnTo>
                  <a:pt x="43" y="71"/>
                </a:lnTo>
                <a:lnTo>
                  <a:pt x="47" y="66"/>
                </a:lnTo>
                <a:lnTo>
                  <a:pt x="50" y="61"/>
                </a:lnTo>
                <a:lnTo>
                  <a:pt x="53" y="57"/>
                </a:lnTo>
                <a:lnTo>
                  <a:pt x="57" y="53"/>
                </a:lnTo>
                <a:lnTo>
                  <a:pt x="59" y="48"/>
                </a:lnTo>
                <a:lnTo>
                  <a:pt x="61" y="44"/>
                </a:lnTo>
                <a:lnTo>
                  <a:pt x="63" y="41"/>
                </a:lnTo>
                <a:lnTo>
                  <a:pt x="64" y="37"/>
                </a:lnTo>
                <a:lnTo>
                  <a:pt x="66" y="32"/>
                </a:lnTo>
                <a:lnTo>
                  <a:pt x="69" y="26"/>
                </a:lnTo>
                <a:lnTo>
                  <a:pt x="71" y="22"/>
                </a:lnTo>
                <a:lnTo>
                  <a:pt x="72" y="18"/>
                </a:lnTo>
                <a:lnTo>
                  <a:pt x="72" y="14"/>
                </a:lnTo>
                <a:lnTo>
                  <a:pt x="73" y="12"/>
                </a:lnTo>
                <a:lnTo>
                  <a:pt x="72" y="10"/>
                </a:lnTo>
                <a:lnTo>
                  <a:pt x="72" y="9"/>
                </a:lnTo>
                <a:lnTo>
                  <a:pt x="70" y="8"/>
                </a:lnTo>
                <a:lnTo>
                  <a:pt x="69" y="6"/>
                </a:lnTo>
                <a:lnTo>
                  <a:pt x="69" y="5"/>
                </a:lnTo>
                <a:lnTo>
                  <a:pt x="69" y="3"/>
                </a:lnTo>
                <a:lnTo>
                  <a:pt x="69" y="3"/>
                </a:lnTo>
                <a:lnTo>
                  <a:pt x="70" y="2"/>
                </a:lnTo>
                <a:lnTo>
                  <a:pt x="71" y="1"/>
                </a:lnTo>
                <a:lnTo>
                  <a:pt x="72" y="0"/>
                </a:lnTo>
                <a:lnTo>
                  <a:pt x="74" y="0"/>
                </a:lnTo>
                <a:lnTo>
                  <a:pt x="76" y="0"/>
                </a:lnTo>
                <a:lnTo>
                  <a:pt x="80" y="0"/>
                </a:lnTo>
                <a:lnTo>
                  <a:pt x="83" y="0"/>
                </a:lnTo>
                <a:lnTo>
                  <a:pt x="86" y="1"/>
                </a:lnTo>
                <a:lnTo>
                  <a:pt x="90" y="2"/>
                </a:lnTo>
                <a:lnTo>
                  <a:pt x="95" y="3"/>
                </a:lnTo>
                <a:lnTo>
                  <a:pt x="99" y="6"/>
                </a:lnTo>
                <a:lnTo>
                  <a:pt x="102" y="8"/>
                </a:lnTo>
                <a:lnTo>
                  <a:pt x="105" y="9"/>
                </a:lnTo>
                <a:lnTo>
                  <a:pt x="107" y="11"/>
                </a:lnTo>
                <a:lnTo>
                  <a:pt x="109" y="12"/>
                </a:lnTo>
                <a:lnTo>
                  <a:pt x="109" y="14"/>
                </a:lnTo>
                <a:lnTo>
                  <a:pt x="110" y="17"/>
                </a:lnTo>
                <a:lnTo>
                  <a:pt x="109" y="19"/>
                </a:lnTo>
                <a:lnTo>
                  <a:pt x="108" y="23"/>
                </a:lnTo>
                <a:lnTo>
                  <a:pt x="106" y="27"/>
                </a:lnTo>
                <a:lnTo>
                  <a:pt x="102" y="33"/>
                </a:lnTo>
                <a:lnTo>
                  <a:pt x="98" y="38"/>
                </a:lnTo>
                <a:lnTo>
                  <a:pt x="93" y="46"/>
                </a:lnTo>
                <a:lnTo>
                  <a:pt x="86" y="54"/>
                </a:lnTo>
                <a:lnTo>
                  <a:pt x="83" y="59"/>
                </a:lnTo>
                <a:lnTo>
                  <a:pt x="78" y="63"/>
                </a:lnTo>
                <a:lnTo>
                  <a:pt x="78" y="63"/>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99" name="Freeform 74"/>
          <p:cNvSpPr/>
          <p:nvPr/>
        </p:nvSpPr>
        <p:spPr bwMode="auto">
          <a:xfrm>
            <a:off x="6611255" y="2479334"/>
            <a:ext cx="184274" cy="136616"/>
          </a:xfrm>
          <a:custGeom>
            <a:avLst/>
            <a:gdLst>
              <a:gd name="T0" fmla="*/ 44 w 58"/>
              <a:gd name="T1" fmla="*/ 4 h 43"/>
              <a:gd name="T2" fmla="*/ 47 w 58"/>
              <a:gd name="T3" fmla="*/ 6 h 43"/>
              <a:gd name="T4" fmla="*/ 49 w 58"/>
              <a:gd name="T5" fmla="*/ 8 h 43"/>
              <a:gd name="T6" fmla="*/ 53 w 58"/>
              <a:gd name="T7" fmla="*/ 11 h 43"/>
              <a:gd name="T8" fmla="*/ 54 w 58"/>
              <a:gd name="T9" fmla="*/ 14 h 43"/>
              <a:gd name="T10" fmla="*/ 56 w 58"/>
              <a:gd name="T11" fmla="*/ 18 h 43"/>
              <a:gd name="T12" fmla="*/ 57 w 58"/>
              <a:gd name="T13" fmla="*/ 21 h 43"/>
              <a:gd name="T14" fmla="*/ 58 w 58"/>
              <a:gd name="T15" fmla="*/ 26 h 43"/>
              <a:gd name="T16" fmla="*/ 58 w 58"/>
              <a:gd name="T17" fmla="*/ 30 h 43"/>
              <a:gd name="T18" fmla="*/ 58 w 58"/>
              <a:gd name="T19" fmla="*/ 34 h 43"/>
              <a:gd name="T20" fmla="*/ 57 w 58"/>
              <a:gd name="T21" fmla="*/ 38 h 43"/>
              <a:gd name="T22" fmla="*/ 56 w 58"/>
              <a:gd name="T23" fmla="*/ 40 h 43"/>
              <a:gd name="T24" fmla="*/ 55 w 58"/>
              <a:gd name="T25" fmla="*/ 42 h 43"/>
              <a:gd name="T26" fmla="*/ 53 w 58"/>
              <a:gd name="T27" fmla="*/ 43 h 43"/>
              <a:gd name="T28" fmla="*/ 50 w 58"/>
              <a:gd name="T29" fmla="*/ 43 h 43"/>
              <a:gd name="T30" fmla="*/ 48 w 58"/>
              <a:gd name="T31" fmla="*/ 43 h 43"/>
              <a:gd name="T32" fmla="*/ 46 w 58"/>
              <a:gd name="T33" fmla="*/ 42 h 43"/>
              <a:gd name="T34" fmla="*/ 42 w 58"/>
              <a:gd name="T35" fmla="*/ 40 h 43"/>
              <a:gd name="T36" fmla="*/ 37 w 58"/>
              <a:gd name="T37" fmla="*/ 38 h 43"/>
              <a:gd name="T38" fmla="*/ 33 w 58"/>
              <a:gd name="T39" fmla="*/ 34 h 43"/>
              <a:gd name="T40" fmla="*/ 28 w 58"/>
              <a:gd name="T41" fmla="*/ 30 h 43"/>
              <a:gd name="T42" fmla="*/ 22 w 58"/>
              <a:gd name="T43" fmla="*/ 24 h 43"/>
              <a:gd name="T44" fmla="*/ 16 w 58"/>
              <a:gd name="T45" fmla="*/ 18 h 43"/>
              <a:gd name="T46" fmla="*/ 8 w 58"/>
              <a:gd name="T47" fmla="*/ 11 h 43"/>
              <a:gd name="T48" fmla="*/ 0 w 58"/>
              <a:gd name="T49" fmla="*/ 4 h 43"/>
              <a:gd name="T50" fmla="*/ 8 w 58"/>
              <a:gd name="T51" fmla="*/ 3 h 43"/>
              <a:gd name="T52" fmla="*/ 14 w 58"/>
              <a:gd name="T53" fmla="*/ 2 h 43"/>
              <a:gd name="T54" fmla="*/ 20 w 58"/>
              <a:gd name="T55" fmla="*/ 0 h 43"/>
              <a:gd name="T56" fmla="*/ 25 w 58"/>
              <a:gd name="T57" fmla="*/ 0 h 43"/>
              <a:gd name="T58" fmla="*/ 31 w 58"/>
              <a:gd name="T59" fmla="*/ 0 h 43"/>
              <a:gd name="T60" fmla="*/ 35 w 58"/>
              <a:gd name="T61" fmla="*/ 2 h 43"/>
              <a:gd name="T62" fmla="*/ 40 w 58"/>
              <a:gd name="T63" fmla="*/ 3 h 43"/>
              <a:gd name="T64" fmla="*/ 44 w 58"/>
              <a:gd name="T65" fmla="*/ 4 h 43"/>
              <a:gd name="T66" fmla="*/ 44 w 58"/>
              <a:gd name="T67"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 h="43">
                <a:moveTo>
                  <a:pt x="44" y="4"/>
                </a:moveTo>
                <a:lnTo>
                  <a:pt x="47" y="6"/>
                </a:lnTo>
                <a:lnTo>
                  <a:pt x="49" y="8"/>
                </a:lnTo>
                <a:lnTo>
                  <a:pt x="53" y="11"/>
                </a:lnTo>
                <a:lnTo>
                  <a:pt x="54" y="14"/>
                </a:lnTo>
                <a:lnTo>
                  <a:pt x="56" y="18"/>
                </a:lnTo>
                <a:lnTo>
                  <a:pt x="57" y="21"/>
                </a:lnTo>
                <a:lnTo>
                  <a:pt x="58" y="26"/>
                </a:lnTo>
                <a:lnTo>
                  <a:pt x="58" y="30"/>
                </a:lnTo>
                <a:lnTo>
                  <a:pt x="58" y="34"/>
                </a:lnTo>
                <a:lnTo>
                  <a:pt x="57" y="38"/>
                </a:lnTo>
                <a:lnTo>
                  <a:pt x="56" y="40"/>
                </a:lnTo>
                <a:lnTo>
                  <a:pt x="55" y="42"/>
                </a:lnTo>
                <a:lnTo>
                  <a:pt x="53" y="43"/>
                </a:lnTo>
                <a:lnTo>
                  <a:pt x="50" y="43"/>
                </a:lnTo>
                <a:lnTo>
                  <a:pt x="48" y="43"/>
                </a:lnTo>
                <a:lnTo>
                  <a:pt x="46" y="42"/>
                </a:lnTo>
                <a:lnTo>
                  <a:pt x="42" y="40"/>
                </a:lnTo>
                <a:lnTo>
                  <a:pt x="37" y="38"/>
                </a:lnTo>
                <a:lnTo>
                  <a:pt x="33" y="34"/>
                </a:lnTo>
                <a:lnTo>
                  <a:pt x="28" y="30"/>
                </a:lnTo>
                <a:lnTo>
                  <a:pt x="22" y="24"/>
                </a:lnTo>
                <a:lnTo>
                  <a:pt x="16" y="18"/>
                </a:lnTo>
                <a:lnTo>
                  <a:pt x="8" y="11"/>
                </a:lnTo>
                <a:lnTo>
                  <a:pt x="0" y="4"/>
                </a:lnTo>
                <a:lnTo>
                  <a:pt x="8" y="3"/>
                </a:lnTo>
                <a:lnTo>
                  <a:pt x="14" y="2"/>
                </a:lnTo>
                <a:lnTo>
                  <a:pt x="20" y="0"/>
                </a:lnTo>
                <a:lnTo>
                  <a:pt x="25" y="0"/>
                </a:lnTo>
                <a:lnTo>
                  <a:pt x="31" y="0"/>
                </a:lnTo>
                <a:lnTo>
                  <a:pt x="35" y="2"/>
                </a:lnTo>
                <a:lnTo>
                  <a:pt x="40" y="3"/>
                </a:lnTo>
                <a:lnTo>
                  <a:pt x="44" y="4"/>
                </a:lnTo>
                <a:lnTo>
                  <a:pt x="44" y="4"/>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100" name="Freeform 76"/>
          <p:cNvSpPr/>
          <p:nvPr/>
        </p:nvSpPr>
        <p:spPr bwMode="auto">
          <a:xfrm>
            <a:off x="6128330" y="2028181"/>
            <a:ext cx="146148" cy="635427"/>
          </a:xfrm>
          <a:custGeom>
            <a:avLst/>
            <a:gdLst>
              <a:gd name="T0" fmla="*/ 0 w 46"/>
              <a:gd name="T1" fmla="*/ 173 h 200"/>
              <a:gd name="T2" fmla="*/ 1 w 46"/>
              <a:gd name="T3" fmla="*/ 163 h 200"/>
              <a:gd name="T4" fmla="*/ 2 w 46"/>
              <a:gd name="T5" fmla="*/ 150 h 200"/>
              <a:gd name="T6" fmla="*/ 4 w 46"/>
              <a:gd name="T7" fmla="*/ 136 h 200"/>
              <a:gd name="T8" fmla="*/ 5 w 46"/>
              <a:gd name="T9" fmla="*/ 123 h 200"/>
              <a:gd name="T10" fmla="*/ 5 w 46"/>
              <a:gd name="T11" fmla="*/ 113 h 200"/>
              <a:gd name="T12" fmla="*/ 5 w 46"/>
              <a:gd name="T13" fmla="*/ 101 h 200"/>
              <a:gd name="T14" fmla="*/ 5 w 46"/>
              <a:gd name="T15" fmla="*/ 87 h 200"/>
              <a:gd name="T16" fmla="*/ 4 w 46"/>
              <a:gd name="T17" fmla="*/ 71 h 200"/>
              <a:gd name="T18" fmla="*/ 3 w 46"/>
              <a:gd name="T19" fmla="*/ 53 h 200"/>
              <a:gd name="T20" fmla="*/ 2 w 46"/>
              <a:gd name="T21" fmla="*/ 34 h 200"/>
              <a:gd name="T22" fmla="*/ 1 w 46"/>
              <a:gd name="T23" fmla="*/ 12 h 200"/>
              <a:gd name="T24" fmla="*/ 7 w 46"/>
              <a:gd name="T25" fmla="*/ 7 h 200"/>
              <a:gd name="T26" fmla="*/ 19 w 46"/>
              <a:gd name="T27" fmla="*/ 19 h 200"/>
              <a:gd name="T28" fmla="*/ 27 w 46"/>
              <a:gd name="T29" fmla="*/ 28 h 200"/>
              <a:gd name="T30" fmla="*/ 30 w 46"/>
              <a:gd name="T31" fmla="*/ 34 h 200"/>
              <a:gd name="T32" fmla="*/ 30 w 46"/>
              <a:gd name="T33" fmla="*/ 36 h 200"/>
              <a:gd name="T34" fmla="*/ 29 w 46"/>
              <a:gd name="T35" fmla="*/ 39 h 200"/>
              <a:gd name="T36" fmla="*/ 28 w 46"/>
              <a:gd name="T37" fmla="*/ 44 h 200"/>
              <a:gd name="T38" fmla="*/ 28 w 46"/>
              <a:gd name="T39" fmla="*/ 51 h 200"/>
              <a:gd name="T40" fmla="*/ 27 w 46"/>
              <a:gd name="T41" fmla="*/ 61 h 200"/>
              <a:gd name="T42" fmla="*/ 26 w 46"/>
              <a:gd name="T43" fmla="*/ 72 h 200"/>
              <a:gd name="T44" fmla="*/ 25 w 46"/>
              <a:gd name="T45" fmla="*/ 85 h 200"/>
              <a:gd name="T46" fmla="*/ 24 w 46"/>
              <a:gd name="T47" fmla="*/ 100 h 200"/>
              <a:gd name="T48" fmla="*/ 23 w 46"/>
              <a:gd name="T49" fmla="*/ 116 h 200"/>
              <a:gd name="T50" fmla="*/ 22 w 46"/>
              <a:gd name="T51" fmla="*/ 132 h 200"/>
              <a:gd name="T52" fmla="*/ 22 w 46"/>
              <a:gd name="T53" fmla="*/ 144 h 200"/>
              <a:gd name="T54" fmla="*/ 22 w 46"/>
              <a:gd name="T55" fmla="*/ 154 h 200"/>
              <a:gd name="T56" fmla="*/ 23 w 46"/>
              <a:gd name="T57" fmla="*/ 163 h 200"/>
              <a:gd name="T58" fmla="*/ 24 w 46"/>
              <a:gd name="T59" fmla="*/ 171 h 200"/>
              <a:gd name="T60" fmla="*/ 26 w 46"/>
              <a:gd name="T61" fmla="*/ 175 h 200"/>
              <a:gd name="T62" fmla="*/ 29 w 46"/>
              <a:gd name="T63" fmla="*/ 178 h 200"/>
              <a:gd name="T64" fmla="*/ 34 w 46"/>
              <a:gd name="T65" fmla="*/ 180 h 200"/>
              <a:gd name="T66" fmla="*/ 39 w 46"/>
              <a:gd name="T67" fmla="*/ 182 h 200"/>
              <a:gd name="T68" fmla="*/ 43 w 46"/>
              <a:gd name="T69" fmla="*/ 184 h 200"/>
              <a:gd name="T70" fmla="*/ 44 w 46"/>
              <a:gd name="T71" fmla="*/ 186 h 200"/>
              <a:gd name="T72" fmla="*/ 46 w 46"/>
              <a:gd name="T73" fmla="*/ 192 h 200"/>
              <a:gd name="T74" fmla="*/ 44 w 46"/>
              <a:gd name="T75" fmla="*/ 196 h 200"/>
              <a:gd name="T76" fmla="*/ 41 w 46"/>
              <a:gd name="T77" fmla="*/ 198 h 200"/>
              <a:gd name="T78" fmla="*/ 38 w 46"/>
              <a:gd name="T79" fmla="*/ 199 h 200"/>
              <a:gd name="T80" fmla="*/ 34 w 46"/>
              <a:gd name="T81" fmla="*/ 200 h 200"/>
              <a:gd name="T82" fmla="*/ 27 w 46"/>
              <a:gd name="T83" fmla="*/ 200 h 200"/>
              <a:gd name="T84" fmla="*/ 19 w 46"/>
              <a:gd name="T85" fmla="*/ 200 h 200"/>
              <a:gd name="T86" fmla="*/ 13 w 46"/>
              <a:gd name="T87" fmla="*/ 199 h 200"/>
              <a:gd name="T88" fmla="*/ 8 w 46"/>
              <a:gd name="T89" fmla="*/ 197 h 200"/>
              <a:gd name="T90" fmla="*/ 5 w 46"/>
              <a:gd name="T91" fmla="*/ 195 h 200"/>
              <a:gd name="T92" fmla="*/ 4 w 46"/>
              <a:gd name="T93" fmla="*/ 192 h 200"/>
              <a:gd name="T94" fmla="*/ 2 w 46"/>
              <a:gd name="T95" fmla="*/ 188 h 200"/>
              <a:gd name="T96" fmla="*/ 0 w 46"/>
              <a:gd name="T97" fmla="*/ 182 h 200"/>
              <a:gd name="T98" fmla="*/ 0 w 46"/>
              <a:gd name="T99" fmla="*/ 17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 h="200">
                <a:moveTo>
                  <a:pt x="0" y="176"/>
                </a:moveTo>
                <a:lnTo>
                  <a:pt x="0" y="173"/>
                </a:lnTo>
                <a:lnTo>
                  <a:pt x="0" y="168"/>
                </a:lnTo>
                <a:lnTo>
                  <a:pt x="1" y="163"/>
                </a:lnTo>
                <a:lnTo>
                  <a:pt x="1" y="157"/>
                </a:lnTo>
                <a:lnTo>
                  <a:pt x="2" y="150"/>
                </a:lnTo>
                <a:lnTo>
                  <a:pt x="3" y="144"/>
                </a:lnTo>
                <a:lnTo>
                  <a:pt x="4" y="136"/>
                </a:lnTo>
                <a:lnTo>
                  <a:pt x="4" y="127"/>
                </a:lnTo>
                <a:lnTo>
                  <a:pt x="5" y="123"/>
                </a:lnTo>
                <a:lnTo>
                  <a:pt x="5" y="119"/>
                </a:lnTo>
                <a:lnTo>
                  <a:pt x="5" y="113"/>
                </a:lnTo>
                <a:lnTo>
                  <a:pt x="5" y="107"/>
                </a:lnTo>
                <a:lnTo>
                  <a:pt x="5" y="101"/>
                </a:lnTo>
                <a:lnTo>
                  <a:pt x="5" y="95"/>
                </a:lnTo>
                <a:lnTo>
                  <a:pt x="5" y="87"/>
                </a:lnTo>
                <a:lnTo>
                  <a:pt x="5" y="79"/>
                </a:lnTo>
                <a:lnTo>
                  <a:pt x="4" y="71"/>
                </a:lnTo>
                <a:lnTo>
                  <a:pt x="4" y="62"/>
                </a:lnTo>
                <a:lnTo>
                  <a:pt x="3" y="53"/>
                </a:lnTo>
                <a:lnTo>
                  <a:pt x="3" y="43"/>
                </a:lnTo>
                <a:lnTo>
                  <a:pt x="2" y="34"/>
                </a:lnTo>
                <a:lnTo>
                  <a:pt x="1" y="23"/>
                </a:lnTo>
                <a:lnTo>
                  <a:pt x="1" y="12"/>
                </a:lnTo>
                <a:lnTo>
                  <a:pt x="0" y="0"/>
                </a:lnTo>
                <a:lnTo>
                  <a:pt x="7" y="7"/>
                </a:lnTo>
                <a:lnTo>
                  <a:pt x="14" y="14"/>
                </a:lnTo>
                <a:lnTo>
                  <a:pt x="19" y="19"/>
                </a:lnTo>
                <a:lnTo>
                  <a:pt x="23" y="25"/>
                </a:lnTo>
                <a:lnTo>
                  <a:pt x="27" y="28"/>
                </a:lnTo>
                <a:lnTo>
                  <a:pt x="29" y="31"/>
                </a:lnTo>
                <a:lnTo>
                  <a:pt x="30" y="34"/>
                </a:lnTo>
                <a:lnTo>
                  <a:pt x="30" y="35"/>
                </a:lnTo>
                <a:lnTo>
                  <a:pt x="30" y="36"/>
                </a:lnTo>
                <a:lnTo>
                  <a:pt x="30" y="37"/>
                </a:lnTo>
                <a:lnTo>
                  <a:pt x="29" y="39"/>
                </a:lnTo>
                <a:lnTo>
                  <a:pt x="29" y="41"/>
                </a:lnTo>
                <a:lnTo>
                  <a:pt x="28" y="44"/>
                </a:lnTo>
                <a:lnTo>
                  <a:pt x="28" y="48"/>
                </a:lnTo>
                <a:lnTo>
                  <a:pt x="28" y="51"/>
                </a:lnTo>
                <a:lnTo>
                  <a:pt x="27" y="55"/>
                </a:lnTo>
                <a:lnTo>
                  <a:pt x="27" y="61"/>
                </a:lnTo>
                <a:lnTo>
                  <a:pt x="26" y="66"/>
                </a:lnTo>
                <a:lnTo>
                  <a:pt x="26" y="72"/>
                </a:lnTo>
                <a:lnTo>
                  <a:pt x="25" y="78"/>
                </a:lnTo>
                <a:lnTo>
                  <a:pt x="25" y="85"/>
                </a:lnTo>
                <a:lnTo>
                  <a:pt x="25" y="92"/>
                </a:lnTo>
                <a:lnTo>
                  <a:pt x="24" y="100"/>
                </a:lnTo>
                <a:lnTo>
                  <a:pt x="24" y="108"/>
                </a:lnTo>
                <a:lnTo>
                  <a:pt x="23" y="116"/>
                </a:lnTo>
                <a:lnTo>
                  <a:pt x="23" y="124"/>
                </a:lnTo>
                <a:lnTo>
                  <a:pt x="22" y="132"/>
                </a:lnTo>
                <a:lnTo>
                  <a:pt x="22" y="138"/>
                </a:lnTo>
                <a:lnTo>
                  <a:pt x="22" y="144"/>
                </a:lnTo>
                <a:lnTo>
                  <a:pt x="22" y="149"/>
                </a:lnTo>
                <a:lnTo>
                  <a:pt x="22" y="154"/>
                </a:lnTo>
                <a:lnTo>
                  <a:pt x="22" y="159"/>
                </a:lnTo>
                <a:lnTo>
                  <a:pt x="23" y="163"/>
                </a:lnTo>
                <a:lnTo>
                  <a:pt x="23" y="168"/>
                </a:lnTo>
                <a:lnTo>
                  <a:pt x="24" y="171"/>
                </a:lnTo>
                <a:lnTo>
                  <a:pt x="25" y="173"/>
                </a:lnTo>
                <a:lnTo>
                  <a:pt x="26" y="175"/>
                </a:lnTo>
                <a:lnTo>
                  <a:pt x="27" y="177"/>
                </a:lnTo>
                <a:lnTo>
                  <a:pt x="29" y="178"/>
                </a:lnTo>
                <a:lnTo>
                  <a:pt x="30" y="178"/>
                </a:lnTo>
                <a:lnTo>
                  <a:pt x="34" y="180"/>
                </a:lnTo>
                <a:lnTo>
                  <a:pt x="37" y="181"/>
                </a:lnTo>
                <a:lnTo>
                  <a:pt x="39" y="182"/>
                </a:lnTo>
                <a:lnTo>
                  <a:pt x="41" y="183"/>
                </a:lnTo>
                <a:lnTo>
                  <a:pt x="43" y="184"/>
                </a:lnTo>
                <a:lnTo>
                  <a:pt x="44" y="185"/>
                </a:lnTo>
                <a:lnTo>
                  <a:pt x="44" y="186"/>
                </a:lnTo>
                <a:lnTo>
                  <a:pt x="46" y="188"/>
                </a:lnTo>
                <a:lnTo>
                  <a:pt x="46" y="192"/>
                </a:lnTo>
                <a:lnTo>
                  <a:pt x="44" y="194"/>
                </a:lnTo>
                <a:lnTo>
                  <a:pt x="44" y="196"/>
                </a:lnTo>
                <a:lnTo>
                  <a:pt x="42" y="198"/>
                </a:lnTo>
                <a:lnTo>
                  <a:pt x="41" y="198"/>
                </a:lnTo>
                <a:lnTo>
                  <a:pt x="40" y="199"/>
                </a:lnTo>
                <a:lnTo>
                  <a:pt x="38" y="199"/>
                </a:lnTo>
                <a:lnTo>
                  <a:pt x="36" y="199"/>
                </a:lnTo>
                <a:lnTo>
                  <a:pt x="34" y="200"/>
                </a:lnTo>
                <a:lnTo>
                  <a:pt x="30" y="200"/>
                </a:lnTo>
                <a:lnTo>
                  <a:pt x="27" y="200"/>
                </a:lnTo>
                <a:lnTo>
                  <a:pt x="24" y="200"/>
                </a:lnTo>
                <a:lnTo>
                  <a:pt x="19" y="200"/>
                </a:lnTo>
                <a:lnTo>
                  <a:pt x="16" y="199"/>
                </a:lnTo>
                <a:lnTo>
                  <a:pt x="13" y="199"/>
                </a:lnTo>
                <a:lnTo>
                  <a:pt x="11" y="198"/>
                </a:lnTo>
                <a:lnTo>
                  <a:pt x="8" y="197"/>
                </a:lnTo>
                <a:lnTo>
                  <a:pt x="6" y="196"/>
                </a:lnTo>
                <a:lnTo>
                  <a:pt x="5" y="195"/>
                </a:lnTo>
                <a:lnTo>
                  <a:pt x="4" y="193"/>
                </a:lnTo>
                <a:lnTo>
                  <a:pt x="4" y="192"/>
                </a:lnTo>
                <a:lnTo>
                  <a:pt x="3" y="190"/>
                </a:lnTo>
                <a:lnTo>
                  <a:pt x="2" y="188"/>
                </a:lnTo>
                <a:lnTo>
                  <a:pt x="1" y="186"/>
                </a:lnTo>
                <a:lnTo>
                  <a:pt x="0" y="182"/>
                </a:lnTo>
                <a:lnTo>
                  <a:pt x="0" y="176"/>
                </a:lnTo>
                <a:lnTo>
                  <a:pt x="0" y="176"/>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101" name="Freeform 77"/>
          <p:cNvSpPr/>
          <p:nvPr/>
        </p:nvSpPr>
        <p:spPr bwMode="auto">
          <a:xfrm>
            <a:off x="5874160" y="2085369"/>
            <a:ext cx="146148" cy="676729"/>
          </a:xfrm>
          <a:custGeom>
            <a:avLst/>
            <a:gdLst>
              <a:gd name="T0" fmla="*/ 43 w 46"/>
              <a:gd name="T1" fmla="*/ 103 h 213"/>
              <a:gd name="T2" fmla="*/ 39 w 46"/>
              <a:gd name="T3" fmla="*/ 129 h 213"/>
              <a:gd name="T4" fmla="*/ 35 w 46"/>
              <a:gd name="T5" fmla="*/ 152 h 213"/>
              <a:gd name="T6" fmla="*/ 29 w 46"/>
              <a:gd name="T7" fmla="*/ 171 h 213"/>
              <a:gd name="T8" fmla="*/ 21 w 46"/>
              <a:gd name="T9" fmla="*/ 188 h 213"/>
              <a:gd name="T10" fmla="*/ 12 w 46"/>
              <a:gd name="T11" fmla="*/ 200 h 213"/>
              <a:gd name="T12" fmla="*/ 7 w 46"/>
              <a:gd name="T13" fmla="*/ 207 h 213"/>
              <a:gd name="T14" fmla="*/ 2 w 46"/>
              <a:gd name="T15" fmla="*/ 212 h 213"/>
              <a:gd name="T16" fmla="*/ 1 w 46"/>
              <a:gd name="T17" fmla="*/ 213 h 213"/>
              <a:gd name="T18" fmla="*/ 0 w 46"/>
              <a:gd name="T19" fmla="*/ 213 h 213"/>
              <a:gd name="T20" fmla="*/ 0 w 46"/>
              <a:gd name="T21" fmla="*/ 212 h 213"/>
              <a:gd name="T22" fmla="*/ 0 w 46"/>
              <a:gd name="T23" fmla="*/ 209 h 213"/>
              <a:gd name="T24" fmla="*/ 1 w 46"/>
              <a:gd name="T25" fmla="*/ 206 h 213"/>
              <a:gd name="T26" fmla="*/ 2 w 46"/>
              <a:gd name="T27" fmla="*/ 202 h 213"/>
              <a:gd name="T28" fmla="*/ 6 w 46"/>
              <a:gd name="T29" fmla="*/ 190 h 213"/>
              <a:gd name="T30" fmla="*/ 10 w 46"/>
              <a:gd name="T31" fmla="*/ 174 h 213"/>
              <a:gd name="T32" fmla="*/ 14 w 46"/>
              <a:gd name="T33" fmla="*/ 156 h 213"/>
              <a:gd name="T34" fmla="*/ 17 w 46"/>
              <a:gd name="T35" fmla="*/ 138 h 213"/>
              <a:gd name="T36" fmla="*/ 19 w 46"/>
              <a:gd name="T37" fmla="*/ 117 h 213"/>
              <a:gd name="T38" fmla="*/ 21 w 46"/>
              <a:gd name="T39" fmla="*/ 96 h 213"/>
              <a:gd name="T40" fmla="*/ 20 w 46"/>
              <a:gd name="T41" fmla="*/ 72 h 213"/>
              <a:gd name="T42" fmla="*/ 17 w 46"/>
              <a:gd name="T43" fmla="*/ 45 h 213"/>
              <a:gd name="T44" fmla="*/ 11 w 46"/>
              <a:gd name="T45" fmla="*/ 17 h 213"/>
              <a:gd name="T46" fmla="*/ 15 w 46"/>
              <a:gd name="T47" fmla="*/ 5 h 213"/>
              <a:gd name="T48" fmla="*/ 29 w 46"/>
              <a:gd name="T49" fmla="*/ 10 h 213"/>
              <a:gd name="T50" fmla="*/ 37 w 46"/>
              <a:gd name="T51" fmla="*/ 14 h 213"/>
              <a:gd name="T52" fmla="*/ 43 w 46"/>
              <a:gd name="T53" fmla="*/ 19 h 213"/>
              <a:gd name="T54" fmla="*/ 44 w 46"/>
              <a:gd name="T55" fmla="*/ 21 h 213"/>
              <a:gd name="T56" fmla="*/ 45 w 46"/>
              <a:gd name="T57" fmla="*/ 24 h 213"/>
              <a:gd name="T58" fmla="*/ 45 w 46"/>
              <a:gd name="T59" fmla="*/ 30 h 213"/>
              <a:gd name="T60" fmla="*/ 46 w 46"/>
              <a:gd name="T61" fmla="*/ 36 h 213"/>
              <a:gd name="T62" fmla="*/ 46 w 46"/>
              <a:gd name="T63" fmla="*/ 45 h 213"/>
              <a:gd name="T64" fmla="*/ 45 w 46"/>
              <a:gd name="T65" fmla="*/ 55 h 213"/>
              <a:gd name="T66" fmla="*/ 45 w 46"/>
              <a:gd name="T67" fmla="*/ 67 h 213"/>
              <a:gd name="T68" fmla="*/ 44 w 46"/>
              <a:gd name="T69" fmla="*/ 81 h 213"/>
              <a:gd name="T70" fmla="*/ 44 w 46"/>
              <a:gd name="T71" fmla="*/ 8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213">
                <a:moveTo>
                  <a:pt x="44" y="87"/>
                </a:moveTo>
                <a:lnTo>
                  <a:pt x="43" y="103"/>
                </a:lnTo>
                <a:lnTo>
                  <a:pt x="42" y="116"/>
                </a:lnTo>
                <a:lnTo>
                  <a:pt x="39" y="129"/>
                </a:lnTo>
                <a:lnTo>
                  <a:pt x="38" y="141"/>
                </a:lnTo>
                <a:lnTo>
                  <a:pt x="35" y="152"/>
                </a:lnTo>
                <a:lnTo>
                  <a:pt x="33" y="162"/>
                </a:lnTo>
                <a:lnTo>
                  <a:pt x="29" y="171"/>
                </a:lnTo>
                <a:lnTo>
                  <a:pt x="25" y="180"/>
                </a:lnTo>
                <a:lnTo>
                  <a:pt x="21" y="188"/>
                </a:lnTo>
                <a:lnTo>
                  <a:pt x="17" y="194"/>
                </a:lnTo>
                <a:lnTo>
                  <a:pt x="12" y="200"/>
                </a:lnTo>
                <a:lnTo>
                  <a:pt x="9" y="204"/>
                </a:lnTo>
                <a:lnTo>
                  <a:pt x="7" y="207"/>
                </a:lnTo>
                <a:lnTo>
                  <a:pt x="3" y="211"/>
                </a:lnTo>
                <a:lnTo>
                  <a:pt x="2" y="212"/>
                </a:lnTo>
                <a:lnTo>
                  <a:pt x="1" y="213"/>
                </a:lnTo>
                <a:lnTo>
                  <a:pt x="1" y="213"/>
                </a:lnTo>
                <a:lnTo>
                  <a:pt x="0" y="213"/>
                </a:lnTo>
                <a:lnTo>
                  <a:pt x="0" y="213"/>
                </a:lnTo>
                <a:lnTo>
                  <a:pt x="0" y="213"/>
                </a:lnTo>
                <a:lnTo>
                  <a:pt x="0" y="212"/>
                </a:lnTo>
                <a:lnTo>
                  <a:pt x="0" y="211"/>
                </a:lnTo>
                <a:lnTo>
                  <a:pt x="0" y="209"/>
                </a:lnTo>
                <a:lnTo>
                  <a:pt x="0" y="208"/>
                </a:lnTo>
                <a:lnTo>
                  <a:pt x="1" y="206"/>
                </a:lnTo>
                <a:lnTo>
                  <a:pt x="1" y="204"/>
                </a:lnTo>
                <a:lnTo>
                  <a:pt x="2" y="202"/>
                </a:lnTo>
                <a:lnTo>
                  <a:pt x="3" y="196"/>
                </a:lnTo>
                <a:lnTo>
                  <a:pt x="6" y="190"/>
                </a:lnTo>
                <a:lnTo>
                  <a:pt x="8" y="182"/>
                </a:lnTo>
                <a:lnTo>
                  <a:pt x="10" y="174"/>
                </a:lnTo>
                <a:lnTo>
                  <a:pt x="12" y="165"/>
                </a:lnTo>
                <a:lnTo>
                  <a:pt x="14" y="156"/>
                </a:lnTo>
                <a:lnTo>
                  <a:pt x="15" y="147"/>
                </a:lnTo>
                <a:lnTo>
                  <a:pt x="17" y="138"/>
                </a:lnTo>
                <a:lnTo>
                  <a:pt x="18" y="128"/>
                </a:lnTo>
                <a:lnTo>
                  <a:pt x="19" y="117"/>
                </a:lnTo>
                <a:lnTo>
                  <a:pt x="20" y="107"/>
                </a:lnTo>
                <a:lnTo>
                  <a:pt x="21" y="96"/>
                </a:lnTo>
                <a:lnTo>
                  <a:pt x="21" y="84"/>
                </a:lnTo>
                <a:lnTo>
                  <a:pt x="20" y="72"/>
                </a:lnTo>
                <a:lnTo>
                  <a:pt x="19" y="59"/>
                </a:lnTo>
                <a:lnTo>
                  <a:pt x="17" y="45"/>
                </a:lnTo>
                <a:lnTo>
                  <a:pt x="14" y="31"/>
                </a:lnTo>
                <a:lnTo>
                  <a:pt x="11" y="17"/>
                </a:lnTo>
                <a:lnTo>
                  <a:pt x="8" y="0"/>
                </a:lnTo>
                <a:lnTo>
                  <a:pt x="15" y="5"/>
                </a:lnTo>
                <a:lnTo>
                  <a:pt x="22" y="7"/>
                </a:lnTo>
                <a:lnTo>
                  <a:pt x="29" y="10"/>
                </a:lnTo>
                <a:lnTo>
                  <a:pt x="33" y="12"/>
                </a:lnTo>
                <a:lnTo>
                  <a:pt x="37" y="14"/>
                </a:lnTo>
                <a:lnTo>
                  <a:pt x="41" y="17"/>
                </a:lnTo>
                <a:lnTo>
                  <a:pt x="43" y="19"/>
                </a:lnTo>
                <a:lnTo>
                  <a:pt x="44" y="20"/>
                </a:lnTo>
                <a:lnTo>
                  <a:pt x="44" y="21"/>
                </a:lnTo>
                <a:lnTo>
                  <a:pt x="45" y="22"/>
                </a:lnTo>
                <a:lnTo>
                  <a:pt x="45" y="24"/>
                </a:lnTo>
                <a:lnTo>
                  <a:pt x="45" y="26"/>
                </a:lnTo>
                <a:lnTo>
                  <a:pt x="45" y="30"/>
                </a:lnTo>
                <a:lnTo>
                  <a:pt x="46" y="33"/>
                </a:lnTo>
                <a:lnTo>
                  <a:pt x="46" y="36"/>
                </a:lnTo>
                <a:lnTo>
                  <a:pt x="46" y="41"/>
                </a:lnTo>
                <a:lnTo>
                  <a:pt x="46" y="45"/>
                </a:lnTo>
                <a:lnTo>
                  <a:pt x="46" y="49"/>
                </a:lnTo>
                <a:lnTo>
                  <a:pt x="45" y="55"/>
                </a:lnTo>
                <a:lnTo>
                  <a:pt x="45" y="61"/>
                </a:lnTo>
                <a:lnTo>
                  <a:pt x="45" y="67"/>
                </a:lnTo>
                <a:lnTo>
                  <a:pt x="45" y="73"/>
                </a:lnTo>
                <a:lnTo>
                  <a:pt x="44" y="81"/>
                </a:lnTo>
                <a:lnTo>
                  <a:pt x="44" y="87"/>
                </a:lnTo>
                <a:lnTo>
                  <a:pt x="44" y="87"/>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102" name="Freeform 78"/>
          <p:cNvSpPr/>
          <p:nvPr/>
        </p:nvSpPr>
        <p:spPr bwMode="auto">
          <a:xfrm>
            <a:off x="5737542" y="1964638"/>
            <a:ext cx="714856" cy="155679"/>
          </a:xfrm>
          <a:custGeom>
            <a:avLst/>
            <a:gdLst>
              <a:gd name="T0" fmla="*/ 115 w 225"/>
              <a:gd name="T1" fmla="*/ 13 h 49"/>
              <a:gd name="T2" fmla="*/ 137 w 225"/>
              <a:gd name="T3" fmla="*/ 9 h 49"/>
              <a:gd name="T4" fmla="*/ 155 w 225"/>
              <a:gd name="T5" fmla="*/ 6 h 49"/>
              <a:gd name="T6" fmla="*/ 172 w 225"/>
              <a:gd name="T7" fmla="*/ 3 h 49"/>
              <a:gd name="T8" fmla="*/ 186 w 225"/>
              <a:gd name="T9" fmla="*/ 2 h 49"/>
              <a:gd name="T10" fmla="*/ 197 w 225"/>
              <a:gd name="T11" fmla="*/ 1 h 49"/>
              <a:gd name="T12" fmla="*/ 206 w 225"/>
              <a:gd name="T13" fmla="*/ 0 h 49"/>
              <a:gd name="T14" fmla="*/ 211 w 225"/>
              <a:gd name="T15" fmla="*/ 0 h 49"/>
              <a:gd name="T16" fmla="*/ 216 w 225"/>
              <a:gd name="T17" fmla="*/ 2 h 49"/>
              <a:gd name="T18" fmla="*/ 221 w 225"/>
              <a:gd name="T19" fmla="*/ 7 h 49"/>
              <a:gd name="T20" fmla="*/ 223 w 225"/>
              <a:gd name="T21" fmla="*/ 10 h 49"/>
              <a:gd name="T22" fmla="*/ 225 w 225"/>
              <a:gd name="T23" fmla="*/ 13 h 49"/>
              <a:gd name="T24" fmla="*/ 225 w 225"/>
              <a:gd name="T25" fmla="*/ 16 h 49"/>
              <a:gd name="T26" fmla="*/ 223 w 225"/>
              <a:gd name="T27" fmla="*/ 18 h 49"/>
              <a:gd name="T28" fmla="*/ 219 w 225"/>
              <a:gd name="T29" fmla="*/ 20 h 49"/>
              <a:gd name="T30" fmla="*/ 213 w 225"/>
              <a:gd name="T31" fmla="*/ 22 h 49"/>
              <a:gd name="T32" fmla="*/ 204 w 225"/>
              <a:gd name="T33" fmla="*/ 23 h 49"/>
              <a:gd name="T34" fmla="*/ 194 w 225"/>
              <a:gd name="T35" fmla="*/ 25 h 49"/>
              <a:gd name="T36" fmla="*/ 182 w 225"/>
              <a:gd name="T37" fmla="*/ 27 h 49"/>
              <a:gd name="T38" fmla="*/ 166 w 225"/>
              <a:gd name="T39" fmla="*/ 31 h 49"/>
              <a:gd name="T40" fmla="*/ 150 w 225"/>
              <a:gd name="T41" fmla="*/ 33 h 49"/>
              <a:gd name="T42" fmla="*/ 135 w 225"/>
              <a:gd name="T43" fmla="*/ 35 h 49"/>
              <a:gd name="T44" fmla="*/ 121 w 225"/>
              <a:gd name="T45" fmla="*/ 37 h 49"/>
              <a:gd name="T46" fmla="*/ 107 w 225"/>
              <a:gd name="T47" fmla="*/ 39 h 49"/>
              <a:gd name="T48" fmla="*/ 96 w 225"/>
              <a:gd name="T49" fmla="*/ 42 h 49"/>
              <a:gd name="T50" fmla="*/ 85 w 225"/>
              <a:gd name="T51" fmla="*/ 43 h 49"/>
              <a:gd name="T52" fmla="*/ 75 w 225"/>
              <a:gd name="T53" fmla="*/ 44 h 49"/>
              <a:gd name="T54" fmla="*/ 67 w 225"/>
              <a:gd name="T55" fmla="*/ 45 h 49"/>
              <a:gd name="T56" fmla="*/ 56 w 225"/>
              <a:gd name="T57" fmla="*/ 47 h 49"/>
              <a:gd name="T58" fmla="*/ 43 w 225"/>
              <a:gd name="T59" fmla="*/ 49 h 49"/>
              <a:gd name="T60" fmla="*/ 33 w 225"/>
              <a:gd name="T61" fmla="*/ 49 h 49"/>
              <a:gd name="T62" fmla="*/ 26 w 225"/>
              <a:gd name="T63" fmla="*/ 49 h 49"/>
              <a:gd name="T64" fmla="*/ 19 w 225"/>
              <a:gd name="T65" fmla="*/ 47 h 49"/>
              <a:gd name="T66" fmla="*/ 13 w 225"/>
              <a:gd name="T67" fmla="*/ 45 h 49"/>
              <a:gd name="T68" fmla="*/ 8 w 225"/>
              <a:gd name="T69" fmla="*/ 43 h 49"/>
              <a:gd name="T70" fmla="*/ 4 w 225"/>
              <a:gd name="T71" fmla="*/ 40 h 49"/>
              <a:gd name="T72" fmla="*/ 2 w 225"/>
              <a:gd name="T73" fmla="*/ 38 h 49"/>
              <a:gd name="T74" fmla="*/ 0 w 225"/>
              <a:gd name="T75" fmla="*/ 36 h 49"/>
              <a:gd name="T76" fmla="*/ 0 w 225"/>
              <a:gd name="T77" fmla="*/ 35 h 49"/>
              <a:gd name="T78" fmla="*/ 2 w 225"/>
              <a:gd name="T79" fmla="*/ 34 h 49"/>
              <a:gd name="T80" fmla="*/ 4 w 225"/>
              <a:gd name="T81" fmla="*/ 34 h 49"/>
              <a:gd name="T82" fmla="*/ 8 w 225"/>
              <a:gd name="T83" fmla="*/ 33 h 49"/>
              <a:gd name="T84" fmla="*/ 15 w 225"/>
              <a:gd name="T85" fmla="*/ 32 h 49"/>
              <a:gd name="T86" fmla="*/ 25 w 225"/>
              <a:gd name="T87" fmla="*/ 31 h 49"/>
              <a:gd name="T88" fmla="*/ 37 w 225"/>
              <a:gd name="T89" fmla="*/ 27 h 49"/>
              <a:gd name="T90" fmla="*/ 52 w 225"/>
              <a:gd name="T91" fmla="*/ 25 h 49"/>
              <a:gd name="T92" fmla="*/ 70 w 225"/>
              <a:gd name="T93" fmla="*/ 21 h 49"/>
              <a:gd name="T94" fmla="*/ 92 w 225"/>
              <a:gd name="T95" fmla="*/ 18 h 49"/>
              <a:gd name="T96" fmla="*/ 103 w 225"/>
              <a:gd name="T97"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5" h="49">
                <a:moveTo>
                  <a:pt x="103" y="15"/>
                </a:moveTo>
                <a:lnTo>
                  <a:pt x="115" y="13"/>
                </a:lnTo>
                <a:lnTo>
                  <a:pt x="126" y="11"/>
                </a:lnTo>
                <a:lnTo>
                  <a:pt x="137" y="9"/>
                </a:lnTo>
                <a:lnTo>
                  <a:pt x="147" y="8"/>
                </a:lnTo>
                <a:lnTo>
                  <a:pt x="155" y="6"/>
                </a:lnTo>
                <a:lnTo>
                  <a:pt x="164" y="4"/>
                </a:lnTo>
                <a:lnTo>
                  <a:pt x="172" y="3"/>
                </a:lnTo>
                <a:lnTo>
                  <a:pt x="179" y="2"/>
                </a:lnTo>
                <a:lnTo>
                  <a:pt x="186" y="2"/>
                </a:lnTo>
                <a:lnTo>
                  <a:pt x="191" y="1"/>
                </a:lnTo>
                <a:lnTo>
                  <a:pt x="197" y="1"/>
                </a:lnTo>
                <a:lnTo>
                  <a:pt x="201" y="0"/>
                </a:lnTo>
                <a:lnTo>
                  <a:pt x="206" y="0"/>
                </a:lnTo>
                <a:lnTo>
                  <a:pt x="209" y="0"/>
                </a:lnTo>
                <a:lnTo>
                  <a:pt x="211" y="0"/>
                </a:lnTo>
                <a:lnTo>
                  <a:pt x="213" y="1"/>
                </a:lnTo>
                <a:lnTo>
                  <a:pt x="216" y="2"/>
                </a:lnTo>
                <a:lnTo>
                  <a:pt x="219" y="4"/>
                </a:lnTo>
                <a:lnTo>
                  <a:pt x="221" y="7"/>
                </a:lnTo>
                <a:lnTo>
                  <a:pt x="222" y="8"/>
                </a:lnTo>
                <a:lnTo>
                  <a:pt x="223" y="10"/>
                </a:lnTo>
                <a:lnTo>
                  <a:pt x="224" y="11"/>
                </a:lnTo>
                <a:lnTo>
                  <a:pt x="225" y="13"/>
                </a:lnTo>
                <a:lnTo>
                  <a:pt x="225" y="15"/>
                </a:lnTo>
                <a:lnTo>
                  <a:pt x="225" y="16"/>
                </a:lnTo>
                <a:lnTo>
                  <a:pt x="224" y="16"/>
                </a:lnTo>
                <a:lnTo>
                  <a:pt x="223" y="18"/>
                </a:lnTo>
                <a:lnTo>
                  <a:pt x="221" y="19"/>
                </a:lnTo>
                <a:lnTo>
                  <a:pt x="219" y="20"/>
                </a:lnTo>
                <a:lnTo>
                  <a:pt x="216" y="21"/>
                </a:lnTo>
                <a:lnTo>
                  <a:pt x="213" y="22"/>
                </a:lnTo>
                <a:lnTo>
                  <a:pt x="209" y="22"/>
                </a:lnTo>
                <a:lnTo>
                  <a:pt x="204" y="23"/>
                </a:lnTo>
                <a:lnTo>
                  <a:pt x="199" y="24"/>
                </a:lnTo>
                <a:lnTo>
                  <a:pt x="194" y="25"/>
                </a:lnTo>
                <a:lnTo>
                  <a:pt x="188" y="26"/>
                </a:lnTo>
                <a:lnTo>
                  <a:pt x="182" y="27"/>
                </a:lnTo>
                <a:lnTo>
                  <a:pt x="174" y="28"/>
                </a:lnTo>
                <a:lnTo>
                  <a:pt x="166" y="31"/>
                </a:lnTo>
                <a:lnTo>
                  <a:pt x="159" y="32"/>
                </a:lnTo>
                <a:lnTo>
                  <a:pt x="150" y="33"/>
                </a:lnTo>
                <a:lnTo>
                  <a:pt x="142" y="34"/>
                </a:lnTo>
                <a:lnTo>
                  <a:pt x="135" y="35"/>
                </a:lnTo>
                <a:lnTo>
                  <a:pt x="127" y="36"/>
                </a:lnTo>
                <a:lnTo>
                  <a:pt x="121" y="37"/>
                </a:lnTo>
                <a:lnTo>
                  <a:pt x="113" y="38"/>
                </a:lnTo>
                <a:lnTo>
                  <a:pt x="107" y="39"/>
                </a:lnTo>
                <a:lnTo>
                  <a:pt x="101" y="40"/>
                </a:lnTo>
                <a:lnTo>
                  <a:pt x="96" y="42"/>
                </a:lnTo>
                <a:lnTo>
                  <a:pt x="90" y="42"/>
                </a:lnTo>
                <a:lnTo>
                  <a:pt x="85" y="43"/>
                </a:lnTo>
                <a:lnTo>
                  <a:pt x="79" y="44"/>
                </a:lnTo>
                <a:lnTo>
                  <a:pt x="75" y="44"/>
                </a:lnTo>
                <a:lnTo>
                  <a:pt x="70" y="45"/>
                </a:lnTo>
                <a:lnTo>
                  <a:pt x="67" y="45"/>
                </a:lnTo>
                <a:lnTo>
                  <a:pt x="63" y="46"/>
                </a:lnTo>
                <a:lnTo>
                  <a:pt x="56" y="47"/>
                </a:lnTo>
                <a:lnTo>
                  <a:pt x="50" y="48"/>
                </a:lnTo>
                <a:lnTo>
                  <a:pt x="43" y="49"/>
                </a:lnTo>
                <a:lnTo>
                  <a:pt x="38" y="49"/>
                </a:lnTo>
                <a:lnTo>
                  <a:pt x="33" y="49"/>
                </a:lnTo>
                <a:lnTo>
                  <a:pt x="29" y="49"/>
                </a:lnTo>
                <a:lnTo>
                  <a:pt x="26" y="49"/>
                </a:lnTo>
                <a:lnTo>
                  <a:pt x="22" y="48"/>
                </a:lnTo>
                <a:lnTo>
                  <a:pt x="19" y="47"/>
                </a:lnTo>
                <a:lnTo>
                  <a:pt x="16" y="46"/>
                </a:lnTo>
                <a:lnTo>
                  <a:pt x="13" y="45"/>
                </a:lnTo>
                <a:lnTo>
                  <a:pt x="11" y="44"/>
                </a:lnTo>
                <a:lnTo>
                  <a:pt x="8" y="43"/>
                </a:lnTo>
                <a:lnTo>
                  <a:pt x="6" y="42"/>
                </a:lnTo>
                <a:lnTo>
                  <a:pt x="4" y="40"/>
                </a:lnTo>
                <a:lnTo>
                  <a:pt x="3" y="38"/>
                </a:lnTo>
                <a:lnTo>
                  <a:pt x="2" y="38"/>
                </a:lnTo>
                <a:lnTo>
                  <a:pt x="1" y="37"/>
                </a:lnTo>
                <a:lnTo>
                  <a:pt x="0" y="36"/>
                </a:lnTo>
                <a:lnTo>
                  <a:pt x="0" y="35"/>
                </a:lnTo>
                <a:lnTo>
                  <a:pt x="0" y="35"/>
                </a:lnTo>
                <a:lnTo>
                  <a:pt x="1" y="34"/>
                </a:lnTo>
                <a:lnTo>
                  <a:pt x="2" y="34"/>
                </a:lnTo>
                <a:lnTo>
                  <a:pt x="3" y="34"/>
                </a:lnTo>
                <a:lnTo>
                  <a:pt x="4" y="34"/>
                </a:lnTo>
                <a:lnTo>
                  <a:pt x="6" y="34"/>
                </a:lnTo>
                <a:lnTo>
                  <a:pt x="8" y="33"/>
                </a:lnTo>
                <a:lnTo>
                  <a:pt x="11" y="33"/>
                </a:lnTo>
                <a:lnTo>
                  <a:pt x="15" y="32"/>
                </a:lnTo>
                <a:lnTo>
                  <a:pt x="19" y="31"/>
                </a:lnTo>
                <a:lnTo>
                  <a:pt x="25" y="31"/>
                </a:lnTo>
                <a:lnTo>
                  <a:pt x="30" y="28"/>
                </a:lnTo>
                <a:lnTo>
                  <a:pt x="37" y="27"/>
                </a:lnTo>
                <a:lnTo>
                  <a:pt x="44" y="26"/>
                </a:lnTo>
                <a:lnTo>
                  <a:pt x="52" y="25"/>
                </a:lnTo>
                <a:lnTo>
                  <a:pt x="61" y="23"/>
                </a:lnTo>
                <a:lnTo>
                  <a:pt x="70" y="21"/>
                </a:lnTo>
                <a:lnTo>
                  <a:pt x="81" y="20"/>
                </a:lnTo>
                <a:lnTo>
                  <a:pt x="92" y="18"/>
                </a:lnTo>
                <a:lnTo>
                  <a:pt x="103" y="15"/>
                </a:lnTo>
                <a:lnTo>
                  <a:pt x="103" y="15"/>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103" name="Freeform 79"/>
          <p:cNvSpPr/>
          <p:nvPr/>
        </p:nvSpPr>
        <p:spPr bwMode="auto">
          <a:xfrm>
            <a:off x="5737542" y="2358603"/>
            <a:ext cx="101668" cy="867357"/>
          </a:xfrm>
          <a:custGeom>
            <a:avLst/>
            <a:gdLst>
              <a:gd name="T0" fmla="*/ 0 w 32"/>
              <a:gd name="T1" fmla="*/ 16 h 273"/>
              <a:gd name="T2" fmla="*/ 0 w 32"/>
              <a:gd name="T3" fmla="*/ 6 h 273"/>
              <a:gd name="T4" fmla="*/ 2 w 32"/>
              <a:gd name="T5" fmla="*/ 1 h 273"/>
              <a:gd name="T6" fmla="*/ 7 w 32"/>
              <a:gd name="T7" fmla="*/ 1 h 273"/>
              <a:gd name="T8" fmla="*/ 16 w 32"/>
              <a:gd name="T9" fmla="*/ 3 h 273"/>
              <a:gd name="T10" fmla="*/ 26 w 32"/>
              <a:gd name="T11" fmla="*/ 7 h 273"/>
              <a:gd name="T12" fmla="*/ 31 w 32"/>
              <a:gd name="T13" fmla="*/ 23 h 273"/>
              <a:gd name="T14" fmla="*/ 31 w 32"/>
              <a:gd name="T15" fmla="*/ 50 h 273"/>
              <a:gd name="T16" fmla="*/ 31 w 32"/>
              <a:gd name="T17" fmla="*/ 76 h 273"/>
              <a:gd name="T18" fmla="*/ 30 w 32"/>
              <a:gd name="T19" fmla="*/ 100 h 273"/>
              <a:gd name="T20" fmla="*/ 30 w 32"/>
              <a:gd name="T21" fmla="*/ 121 h 273"/>
              <a:gd name="T22" fmla="*/ 29 w 32"/>
              <a:gd name="T23" fmla="*/ 142 h 273"/>
              <a:gd name="T24" fmla="*/ 29 w 32"/>
              <a:gd name="T25" fmla="*/ 161 h 273"/>
              <a:gd name="T26" fmla="*/ 29 w 32"/>
              <a:gd name="T27" fmla="*/ 178 h 273"/>
              <a:gd name="T28" fmla="*/ 28 w 32"/>
              <a:gd name="T29" fmla="*/ 193 h 273"/>
              <a:gd name="T30" fmla="*/ 28 w 32"/>
              <a:gd name="T31" fmla="*/ 206 h 273"/>
              <a:gd name="T32" fmla="*/ 27 w 32"/>
              <a:gd name="T33" fmla="*/ 219 h 273"/>
              <a:gd name="T34" fmla="*/ 27 w 32"/>
              <a:gd name="T35" fmla="*/ 229 h 273"/>
              <a:gd name="T36" fmla="*/ 27 w 32"/>
              <a:gd name="T37" fmla="*/ 238 h 273"/>
              <a:gd name="T38" fmla="*/ 26 w 32"/>
              <a:gd name="T39" fmla="*/ 246 h 273"/>
              <a:gd name="T40" fmla="*/ 26 w 32"/>
              <a:gd name="T41" fmla="*/ 251 h 273"/>
              <a:gd name="T42" fmla="*/ 25 w 32"/>
              <a:gd name="T43" fmla="*/ 255 h 273"/>
              <a:gd name="T44" fmla="*/ 24 w 32"/>
              <a:gd name="T45" fmla="*/ 260 h 273"/>
              <a:gd name="T46" fmla="*/ 22 w 32"/>
              <a:gd name="T47" fmla="*/ 266 h 273"/>
              <a:gd name="T48" fmla="*/ 20 w 32"/>
              <a:gd name="T49" fmla="*/ 271 h 273"/>
              <a:gd name="T50" fmla="*/ 18 w 32"/>
              <a:gd name="T51" fmla="*/ 273 h 273"/>
              <a:gd name="T52" fmla="*/ 17 w 32"/>
              <a:gd name="T53" fmla="*/ 272 h 273"/>
              <a:gd name="T54" fmla="*/ 14 w 32"/>
              <a:gd name="T55" fmla="*/ 268 h 273"/>
              <a:gd name="T56" fmla="*/ 11 w 32"/>
              <a:gd name="T57" fmla="*/ 262 h 273"/>
              <a:gd name="T58" fmla="*/ 7 w 32"/>
              <a:gd name="T59" fmla="*/ 252 h 273"/>
              <a:gd name="T60" fmla="*/ 3 w 32"/>
              <a:gd name="T61" fmla="*/ 240 h 273"/>
              <a:gd name="T62" fmla="*/ 1 w 32"/>
              <a:gd name="T63" fmla="*/ 227 h 273"/>
              <a:gd name="T64" fmla="*/ 0 w 32"/>
              <a:gd name="T65" fmla="*/ 213 h 273"/>
              <a:gd name="T66" fmla="*/ 0 w 32"/>
              <a:gd name="T67" fmla="*/ 198 h 273"/>
              <a:gd name="T68" fmla="*/ 2 w 32"/>
              <a:gd name="T69" fmla="*/ 181 h 273"/>
              <a:gd name="T70" fmla="*/ 3 w 32"/>
              <a:gd name="T71" fmla="*/ 162 h 273"/>
              <a:gd name="T72" fmla="*/ 4 w 32"/>
              <a:gd name="T73" fmla="*/ 151 h 273"/>
              <a:gd name="T74" fmla="*/ 5 w 32"/>
              <a:gd name="T75" fmla="*/ 139 h 273"/>
              <a:gd name="T76" fmla="*/ 5 w 32"/>
              <a:gd name="T77" fmla="*/ 125 h 273"/>
              <a:gd name="T78" fmla="*/ 5 w 32"/>
              <a:gd name="T79" fmla="*/ 109 h 273"/>
              <a:gd name="T80" fmla="*/ 6 w 32"/>
              <a:gd name="T81" fmla="*/ 94 h 273"/>
              <a:gd name="T82" fmla="*/ 6 w 32"/>
              <a:gd name="T83" fmla="*/ 79 h 273"/>
              <a:gd name="T84" fmla="*/ 5 w 32"/>
              <a:gd name="T85" fmla="*/ 66 h 273"/>
              <a:gd name="T86" fmla="*/ 5 w 32"/>
              <a:gd name="T87" fmla="*/ 54 h 273"/>
              <a:gd name="T88" fmla="*/ 4 w 32"/>
              <a:gd name="T89" fmla="*/ 44 h 273"/>
              <a:gd name="T90" fmla="*/ 4 w 32"/>
              <a:gd name="T91" fmla="*/ 35 h 273"/>
              <a:gd name="T92" fmla="*/ 3 w 32"/>
              <a:gd name="T93" fmla="*/ 29 h 273"/>
              <a:gd name="T94" fmla="*/ 2 w 32"/>
              <a:gd name="T95" fmla="*/ 24 h 273"/>
              <a:gd name="T96" fmla="*/ 1 w 32"/>
              <a:gd name="T97" fmla="*/ 2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273">
                <a:moveTo>
                  <a:pt x="1" y="21"/>
                </a:moveTo>
                <a:lnTo>
                  <a:pt x="0" y="16"/>
                </a:lnTo>
                <a:lnTo>
                  <a:pt x="0" y="10"/>
                </a:lnTo>
                <a:lnTo>
                  <a:pt x="0" y="6"/>
                </a:lnTo>
                <a:lnTo>
                  <a:pt x="1" y="1"/>
                </a:lnTo>
                <a:lnTo>
                  <a:pt x="2" y="1"/>
                </a:lnTo>
                <a:lnTo>
                  <a:pt x="4" y="0"/>
                </a:lnTo>
                <a:lnTo>
                  <a:pt x="7" y="1"/>
                </a:lnTo>
                <a:lnTo>
                  <a:pt x="12" y="1"/>
                </a:lnTo>
                <a:lnTo>
                  <a:pt x="16" y="3"/>
                </a:lnTo>
                <a:lnTo>
                  <a:pt x="20" y="5"/>
                </a:lnTo>
                <a:lnTo>
                  <a:pt x="26" y="7"/>
                </a:lnTo>
                <a:lnTo>
                  <a:pt x="32" y="9"/>
                </a:lnTo>
                <a:lnTo>
                  <a:pt x="31" y="23"/>
                </a:lnTo>
                <a:lnTo>
                  <a:pt x="31" y="36"/>
                </a:lnTo>
                <a:lnTo>
                  <a:pt x="31" y="50"/>
                </a:lnTo>
                <a:lnTo>
                  <a:pt x="31" y="62"/>
                </a:lnTo>
                <a:lnTo>
                  <a:pt x="31" y="76"/>
                </a:lnTo>
                <a:lnTo>
                  <a:pt x="30" y="88"/>
                </a:lnTo>
                <a:lnTo>
                  <a:pt x="30" y="100"/>
                </a:lnTo>
                <a:lnTo>
                  <a:pt x="30" y="110"/>
                </a:lnTo>
                <a:lnTo>
                  <a:pt x="30" y="121"/>
                </a:lnTo>
                <a:lnTo>
                  <a:pt x="30" y="131"/>
                </a:lnTo>
                <a:lnTo>
                  <a:pt x="29" y="142"/>
                </a:lnTo>
                <a:lnTo>
                  <a:pt x="29" y="151"/>
                </a:lnTo>
                <a:lnTo>
                  <a:pt x="29" y="161"/>
                </a:lnTo>
                <a:lnTo>
                  <a:pt x="29" y="169"/>
                </a:lnTo>
                <a:lnTo>
                  <a:pt x="29" y="178"/>
                </a:lnTo>
                <a:lnTo>
                  <a:pt x="28" y="186"/>
                </a:lnTo>
                <a:lnTo>
                  <a:pt x="28" y="193"/>
                </a:lnTo>
                <a:lnTo>
                  <a:pt x="28" y="200"/>
                </a:lnTo>
                <a:lnTo>
                  <a:pt x="28" y="206"/>
                </a:lnTo>
                <a:lnTo>
                  <a:pt x="28" y="213"/>
                </a:lnTo>
                <a:lnTo>
                  <a:pt x="27" y="219"/>
                </a:lnTo>
                <a:lnTo>
                  <a:pt x="27" y="225"/>
                </a:lnTo>
                <a:lnTo>
                  <a:pt x="27" y="229"/>
                </a:lnTo>
                <a:lnTo>
                  <a:pt x="27" y="234"/>
                </a:lnTo>
                <a:lnTo>
                  <a:pt x="27" y="238"/>
                </a:lnTo>
                <a:lnTo>
                  <a:pt x="26" y="242"/>
                </a:lnTo>
                <a:lnTo>
                  <a:pt x="26" y="246"/>
                </a:lnTo>
                <a:lnTo>
                  <a:pt x="26" y="249"/>
                </a:lnTo>
                <a:lnTo>
                  <a:pt x="26" y="251"/>
                </a:lnTo>
                <a:lnTo>
                  <a:pt x="25" y="253"/>
                </a:lnTo>
                <a:lnTo>
                  <a:pt x="25" y="255"/>
                </a:lnTo>
                <a:lnTo>
                  <a:pt x="25" y="256"/>
                </a:lnTo>
                <a:lnTo>
                  <a:pt x="24" y="260"/>
                </a:lnTo>
                <a:lnTo>
                  <a:pt x="22" y="264"/>
                </a:lnTo>
                <a:lnTo>
                  <a:pt x="22" y="266"/>
                </a:lnTo>
                <a:lnTo>
                  <a:pt x="21" y="268"/>
                </a:lnTo>
                <a:lnTo>
                  <a:pt x="20" y="271"/>
                </a:lnTo>
                <a:lnTo>
                  <a:pt x="19" y="272"/>
                </a:lnTo>
                <a:lnTo>
                  <a:pt x="18" y="273"/>
                </a:lnTo>
                <a:lnTo>
                  <a:pt x="18" y="273"/>
                </a:lnTo>
                <a:lnTo>
                  <a:pt x="17" y="272"/>
                </a:lnTo>
                <a:lnTo>
                  <a:pt x="15" y="271"/>
                </a:lnTo>
                <a:lnTo>
                  <a:pt x="14" y="268"/>
                </a:lnTo>
                <a:lnTo>
                  <a:pt x="13" y="266"/>
                </a:lnTo>
                <a:lnTo>
                  <a:pt x="11" y="262"/>
                </a:lnTo>
                <a:lnTo>
                  <a:pt x="9" y="258"/>
                </a:lnTo>
                <a:lnTo>
                  <a:pt x="7" y="252"/>
                </a:lnTo>
                <a:lnTo>
                  <a:pt x="6" y="247"/>
                </a:lnTo>
                <a:lnTo>
                  <a:pt x="3" y="240"/>
                </a:lnTo>
                <a:lnTo>
                  <a:pt x="2" y="234"/>
                </a:lnTo>
                <a:lnTo>
                  <a:pt x="1" y="227"/>
                </a:lnTo>
                <a:lnTo>
                  <a:pt x="0" y="220"/>
                </a:lnTo>
                <a:lnTo>
                  <a:pt x="0" y="213"/>
                </a:lnTo>
                <a:lnTo>
                  <a:pt x="0" y="205"/>
                </a:lnTo>
                <a:lnTo>
                  <a:pt x="0" y="198"/>
                </a:lnTo>
                <a:lnTo>
                  <a:pt x="1" y="190"/>
                </a:lnTo>
                <a:lnTo>
                  <a:pt x="2" y="181"/>
                </a:lnTo>
                <a:lnTo>
                  <a:pt x="3" y="173"/>
                </a:lnTo>
                <a:lnTo>
                  <a:pt x="3" y="162"/>
                </a:lnTo>
                <a:lnTo>
                  <a:pt x="4" y="156"/>
                </a:lnTo>
                <a:lnTo>
                  <a:pt x="4" y="151"/>
                </a:lnTo>
                <a:lnTo>
                  <a:pt x="4" y="144"/>
                </a:lnTo>
                <a:lnTo>
                  <a:pt x="5" y="139"/>
                </a:lnTo>
                <a:lnTo>
                  <a:pt x="5" y="131"/>
                </a:lnTo>
                <a:lnTo>
                  <a:pt x="5" y="125"/>
                </a:lnTo>
                <a:lnTo>
                  <a:pt x="5" y="117"/>
                </a:lnTo>
                <a:lnTo>
                  <a:pt x="5" y="109"/>
                </a:lnTo>
                <a:lnTo>
                  <a:pt x="6" y="102"/>
                </a:lnTo>
                <a:lnTo>
                  <a:pt x="6" y="94"/>
                </a:lnTo>
                <a:lnTo>
                  <a:pt x="6" y="86"/>
                </a:lnTo>
                <a:lnTo>
                  <a:pt x="6" y="79"/>
                </a:lnTo>
                <a:lnTo>
                  <a:pt x="5" y="72"/>
                </a:lnTo>
                <a:lnTo>
                  <a:pt x="5" y="66"/>
                </a:lnTo>
                <a:lnTo>
                  <a:pt x="5" y="59"/>
                </a:lnTo>
                <a:lnTo>
                  <a:pt x="5" y="54"/>
                </a:lnTo>
                <a:lnTo>
                  <a:pt x="5" y="48"/>
                </a:lnTo>
                <a:lnTo>
                  <a:pt x="4" y="44"/>
                </a:lnTo>
                <a:lnTo>
                  <a:pt x="4" y="40"/>
                </a:lnTo>
                <a:lnTo>
                  <a:pt x="4" y="35"/>
                </a:lnTo>
                <a:lnTo>
                  <a:pt x="3" y="32"/>
                </a:lnTo>
                <a:lnTo>
                  <a:pt x="3" y="29"/>
                </a:lnTo>
                <a:lnTo>
                  <a:pt x="2" y="27"/>
                </a:lnTo>
                <a:lnTo>
                  <a:pt x="2" y="24"/>
                </a:lnTo>
                <a:lnTo>
                  <a:pt x="2" y="22"/>
                </a:lnTo>
                <a:lnTo>
                  <a:pt x="1" y="21"/>
                </a:lnTo>
                <a:lnTo>
                  <a:pt x="1" y="21"/>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104" name="Freeform 80"/>
          <p:cNvSpPr/>
          <p:nvPr/>
        </p:nvSpPr>
        <p:spPr bwMode="auto">
          <a:xfrm>
            <a:off x="5918640" y="2787515"/>
            <a:ext cx="317713" cy="85782"/>
          </a:xfrm>
          <a:custGeom>
            <a:avLst/>
            <a:gdLst>
              <a:gd name="T0" fmla="*/ 28 w 100"/>
              <a:gd name="T1" fmla="*/ 10 h 27"/>
              <a:gd name="T2" fmla="*/ 35 w 100"/>
              <a:gd name="T3" fmla="*/ 8 h 27"/>
              <a:gd name="T4" fmla="*/ 42 w 100"/>
              <a:gd name="T5" fmla="*/ 6 h 27"/>
              <a:gd name="T6" fmla="*/ 48 w 100"/>
              <a:gd name="T7" fmla="*/ 4 h 27"/>
              <a:gd name="T8" fmla="*/ 55 w 100"/>
              <a:gd name="T9" fmla="*/ 3 h 27"/>
              <a:gd name="T10" fmla="*/ 59 w 100"/>
              <a:gd name="T11" fmla="*/ 2 h 27"/>
              <a:gd name="T12" fmla="*/ 64 w 100"/>
              <a:gd name="T13" fmla="*/ 2 h 27"/>
              <a:gd name="T14" fmla="*/ 68 w 100"/>
              <a:gd name="T15" fmla="*/ 2 h 27"/>
              <a:gd name="T16" fmla="*/ 70 w 100"/>
              <a:gd name="T17" fmla="*/ 0 h 27"/>
              <a:gd name="T18" fmla="*/ 76 w 100"/>
              <a:gd name="T19" fmla="*/ 2 h 27"/>
              <a:gd name="T20" fmla="*/ 80 w 100"/>
              <a:gd name="T21" fmla="*/ 2 h 27"/>
              <a:gd name="T22" fmla="*/ 84 w 100"/>
              <a:gd name="T23" fmla="*/ 2 h 27"/>
              <a:gd name="T24" fmla="*/ 90 w 100"/>
              <a:gd name="T25" fmla="*/ 4 h 27"/>
              <a:gd name="T26" fmla="*/ 92 w 100"/>
              <a:gd name="T27" fmla="*/ 5 h 27"/>
              <a:gd name="T28" fmla="*/ 94 w 100"/>
              <a:gd name="T29" fmla="*/ 6 h 27"/>
              <a:gd name="T30" fmla="*/ 96 w 100"/>
              <a:gd name="T31" fmla="*/ 7 h 27"/>
              <a:gd name="T32" fmla="*/ 97 w 100"/>
              <a:gd name="T33" fmla="*/ 8 h 27"/>
              <a:gd name="T34" fmla="*/ 98 w 100"/>
              <a:gd name="T35" fmla="*/ 9 h 27"/>
              <a:gd name="T36" fmla="*/ 98 w 100"/>
              <a:gd name="T37" fmla="*/ 10 h 27"/>
              <a:gd name="T38" fmla="*/ 100 w 100"/>
              <a:gd name="T39" fmla="*/ 11 h 27"/>
              <a:gd name="T40" fmla="*/ 100 w 100"/>
              <a:gd name="T41" fmla="*/ 12 h 27"/>
              <a:gd name="T42" fmla="*/ 98 w 100"/>
              <a:gd name="T43" fmla="*/ 15 h 27"/>
              <a:gd name="T44" fmla="*/ 98 w 100"/>
              <a:gd name="T45" fmla="*/ 16 h 27"/>
              <a:gd name="T46" fmla="*/ 97 w 100"/>
              <a:gd name="T47" fmla="*/ 17 h 27"/>
              <a:gd name="T48" fmla="*/ 95 w 100"/>
              <a:gd name="T49" fmla="*/ 18 h 27"/>
              <a:gd name="T50" fmla="*/ 93 w 100"/>
              <a:gd name="T51" fmla="*/ 19 h 27"/>
              <a:gd name="T52" fmla="*/ 90 w 100"/>
              <a:gd name="T53" fmla="*/ 20 h 27"/>
              <a:gd name="T54" fmla="*/ 86 w 100"/>
              <a:gd name="T55" fmla="*/ 21 h 27"/>
              <a:gd name="T56" fmla="*/ 82 w 100"/>
              <a:gd name="T57" fmla="*/ 22 h 27"/>
              <a:gd name="T58" fmla="*/ 78 w 100"/>
              <a:gd name="T59" fmla="*/ 23 h 27"/>
              <a:gd name="T60" fmla="*/ 73 w 100"/>
              <a:gd name="T61" fmla="*/ 24 h 27"/>
              <a:gd name="T62" fmla="*/ 68 w 100"/>
              <a:gd name="T63" fmla="*/ 24 h 27"/>
              <a:gd name="T64" fmla="*/ 62 w 100"/>
              <a:gd name="T65" fmla="*/ 26 h 27"/>
              <a:gd name="T66" fmla="*/ 56 w 100"/>
              <a:gd name="T67" fmla="*/ 26 h 27"/>
              <a:gd name="T68" fmla="*/ 49 w 100"/>
              <a:gd name="T69" fmla="*/ 27 h 27"/>
              <a:gd name="T70" fmla="*/ 43 w 100"/>
              <a:gd name="T71" fmla="*/ 27 h 27"/>
              <a:gd name="T72" fmla="*/ 34 w 100"/>
              <a:gd name="T73" fmla="*/ 27 h 27"/>
              <a:gd name="T74" fmla="*/ 31 w 100"/>
              <a:gd name="T75" fmla="*/ 27 h 27"/>
              <a:gd name="T76" fmla="*/ 28 w 100"/>
              <a:gd name="T77" fmla="*/ 27 h 27"/>
              <a:gd name="T78" fmla="*/ 21 w 100"/>
              <a:gd name="T79" fmla="*/ 27 h 27"/>
              <a:gd name="T80" fmla="*/ 16 w 100"/>
              <a:gd name="T81" fmla="*/ 26 h 27"/>
              <a:gd name="T82" fmla="*/ 11 w 100"/>
              <a:gd name="T83" fmla="*/ 26 h 27"/>
              <a:gd name="T84" fmla="*/ 7 w 100"/>
              <a:gd name="T85" fmla="*/ 24 h 27"/>
              <a:gd name="T86" fmla="*/ 5 w 100"/>
              <a:gd name="T87" fmla="*/ 24 h 27"/>
              <a:gd name="T88" fmla="*/ 3 w 100"/>
              <a:gd name="T89" fmla="*/ 23 h 27"/>
              <a:gd name="T90" fmla="*/ 1 w 100"/>
              <a:gd name="T91" fmla="*/ 22 h 27"/>
              <a:gd name="T92" fmla="*/ 0 w 100"/>
              <a:gd name="T93" fmla="*/ 21 h 27"/>
              <a:gd name="T94" fmla="*/ 1 w 100"/>
              <a:gd name="T95" fmla="*/ 20 h 27"/>
              <a:gd name="T96" fmla="*/ 3 w 100"/>
              <a:gd name="T97" fmla="*/ 19 h 27"/>
              <a:gd name="T98" fmla="*/ 4 w 100"/>
              <a:gd name="T99" fmla="*/ 19 h 27"/>
              <a:gd name="T100" fmla="*/ 6 w 100"/>
              <a:gd name="T101" fmla="*/ 18 h 27"/>
              <a:gd name="T102" fmla="*/ 7 w 100"/>
              <a:gd name="T103" fmla="*/ 18 h 27"/>
              <a:gd name="T104" fmla="*/ 9 w 100"/>
              <a:gd name="T105" fmla="*/ 17 h 27"/>
              <a:gd name="T106" fmla="*/ 11 w 100"/>
              <a:gd name="T107" fmla="*/ 16 h 27"/>
              <a:gd name="T108" fmla="*/ 15 w 100"/>
              <a:gd name="T109" fmla="*/ 15 h 27"/>
              <a:gd name="T110" fmla="*/ 17 w 100"/>
              <a:gd name="T111" fmla="*/ 14 h 27"/>
              <a:gd name="T112" fmla="*/ 20 w 100"/>
              <a:gd name="T113" fmla="*/ 12 h 27"/>
              <a:gd name="T114" fmla="*/ 23 w 100"/>
              <a:gd name="T115" fmla="*/ 11 h 27"/>
              <a:gd name="T116" fmla="*/ 28 w 100"/>
              <a:gd name="T117" fmla="*/ 10 h 27"/>
              <a:gd name="T118" fmla="*/ 28 w 100"/>
              <a:gd name="T11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 h="27">
                <a:moveTo>
                  <a:pt x="28" y="10"/>
                </a:moveTo>
                <a:lnTo>
                  <a:pt x="35" y="8"/>
                </a:lnTo>
                <a:lnTo>
                  <a:pt x="42" y="6"/>
                </a:lnTo>
                <a:lnTo>
                  <a:pt x="48" y="4"/>
                </a:lnTo>
                <a:lnTo>
                  <a:pt x="55" y="3"/>
                </a:lnTo>
                <a:lnTo>
                  <a:pt x="59" y="2"/>
                </a:lnTo>
                <a:lnTo>
                  <a:pt x="64" y="2"/>
                </a:lnTo>
                <a:lnTo>
                  <a:pt x="68" y="2"/>
                </a:lnTo>
                <a:lnTo>
                  <a:pt x="70" y="0"/>
                </a:lnTo>
                <a:lnTo>
                  <a:pt x="76" y="2"/>
                </a:lnTo>
                <a:lnTo>
                  <a:pt x="80" y="2"/>
                </a:lnTo>
                <a:lnTo>
                  <a:pt x="84" y="2"/>
                </a:lnTo>
                <a:lnTo>
                  <a:pt x="90" y="4"/>
                </a:lnTo>
                <a:lnTo>
                  <a:pt x="92" y="5"/>
                </a:lnTo>
                <a:lnTo>
                  <a:pt x="94" y="6"/>
                </a:lnTo>
                <a:lnTo>
                  <a:pt x="96" y="7"/>
                </a:lnTo>
                <a:lnTo>
                  <a:pt x="97" y="8"/>
                </a:lnTo>
                <a:lnTo>
                  <a:pt x="98" y="9"/>
                </a:lnTo>
                <a:lnTo>
                  <a:pt x="98" y="10"/>
                </a:lnTo>
                <a:lnTo>
                  <a:pt x="100" y="11"/>
                </a:lnTo>
                <a:lnTo>
                  <a:pt x="100" y="12"/>
                </a:lnTo>
                <a:lnTo>
                  <a:pt x="98" y="15"/>
                </a:lnTo>
                <a:lnTo>
                  <a:pt x="98" y="16"/>
                </a:lnTo>
                <a:lnTo>
                  <a:pt x="97" y="17"/>
                </a:lnTo>
                <a:lnTo>
                  <a:pt x="95" y="18"/>
                </a:lnTo>
                <a:lnTo>
                  <a:pt x="93" y="19"/>
                </a:lnTo>
                <a:lnTo>
                  <a:pt x="90" y="20"/>
                </a:lnTo>
                <a:lnTo>
                  <a:pt x="86" y="21"/>
                </a:lnTo>
                <a:lnTo>
                  <a:pt x="82" y="22"/>
                </a:lnTo>
                <a:lnTo>
                  <a:pt x="78" y="23"/>
                </a:lnTo>
                <a:lnTo>
                  <a:pt x="73" y="24"/>
                </a:lnTo>
                <a:lnTo>
                  <a:pt x="68" y="24"/>
                </a:lnTo>
                <a:lnTo>
                  <a:pt x="62" y="26"/>
                </a:lnTo>
                <a:lnTo>
                  <a:pt x="56" y="26"/>
                </a:lnTo>
                <a:lnTo>
                  <a:pt x="49" y="27"/>
                </a:lnTo>
                <a:lnTo>
                  <a:pt x="43" y="27"/>
                </a:lnTo>
                <a:lnTo>
                  <a:pt x="34" y="27"/>
                </a:lnTo>
                <a:lnTo>
                  <a:pt x="31" y="27"/>
                </a:lnTo>
                <a:lnTo>
                  <a:pt x="28" y="27"/>
                </a:lnTo>
                <a:lnTo>
                  <a:pt x="21" y="27"/>
                </a:lnTo>
                <a:lnTo>
                  <a:pt x="16" y="26"/>
                </a:lnTo>
                <a:lnTo>
                  <a:pt x="11" y="26"/>
                </a:lnTo>
                <a:lnTo>
                  <a:pt x="7" y="24"/>
                </a:lnTo>
                <a:lnTo>
                  <a:pt x="5" y="24"/>
                </a:lnTo>
                <a:lnTo>
                  <a:pt x="3" y="23"/>
                </a:lnTo>
                <a:lnTo>
                  <a:pt x="1" y="22"/>
                </a:lnTo>
                <a:lnTo>
                  <a:pt x="0" y="21"/>
                </a:lnTo>
                <a:lnTo>
                  <a:pt x="1" y="20"/>
                </a:lnTo>
                <a:lnTo>
                  <a:pt x="3" y="19"/>
                </a:lnTo>
                <a:lnTo>
                  <a:pt x="4" y="19"/>
                </a:lnTo>
                <a:lnTo>
                  <a:pt x="6" y="18"/>
                </a:lnTo>
                <a:lnTo>
                  <a:pt x="7" y="18"/>
                </a:lnTo>
                <a:lnTo>
                  <a:pt x="9" y="17"/>
                </a:lnTo>
                <a:lnTo>
                  <a:pt x="11" y="16"/>
                </a:lnTo>
                <a:lnTo>
                  <a:pt x="15" y="15"/>
                </a:lnTo>
                <a:lnTo>
                  <a:pt x="17" y="14"/>
                </a:lnTo>
                <a:lnTo>
                  <a:pt x="20" y="12"/>
                </a:lnTo>
                <a:lnTo>
                  <a:pt x="23" y="11"/>
                </a:lnTo>
                <a:lnTo>
                  <a:pt x="28" y="10"/>
                </a:lnTo>
                <a:lnTo>
                  <a:pt x="28" y="10"/>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105" name="Freeform 81"/>
          <p:cNvSpPr/>
          <p:nvPr/>
        </p:nvSpPr>
        <p:spPr bwMode="auto">
          <a:xfrm>
            <a:off x="5785200" y="2987675"/>
            <a:ext cx="489279" cy="95314"/>
          </a:xfrm>
          <a:custGeom>
            <a:avLst/>
            <a:gdLst>
              <a:gd name="T0" fmla="*/ 0 w 154"/>
              <a:gd name="T1" fmla="*/ 16 h 30"/>
              <a:gd name="T2" fmla="*/ 12 w 154"/>
              <a:gd name="T3" fmla="*/ 14 h 30"/>
              <a:gd name="T4" fmla="*/ 23 w 154"/>
              <a:gd name="T5" fmla="*/ 12 h 30"/>
              <a:gd name="T6" fmla="*/ 34 w 154"/>
              <a:gd name="T7" fmla="*/ 9 h 30"/>
              <a:gd name="T8" fmla="*/ 43 w 154"/>
              <a:gd name="T9" fmla="*/ 8 h 30"/>
              <a:gd name="T10" fmla="*/ 53 w 154"/>
              <a:gd name="T11" fmla="*/ 6 h 30"/>
              <a:gd name="T12" fmla="*/ 62 w 154"/>
              <a:gd name="T13" fmla="*/ 5 h 30"/>
              <a:gd name="T14" fmla="*/ 70 w 154"/>
              <a:gd name="T15" fmla="*/ 4 h 30"/>
              <a:gd name="T16" fmla="*/ 77 w 154"/>
              <a:gd name="T17" fmla="*/ 3 h 30"/>
              <a:gd name="T18" fmla="*/ 84 w 154"/>
              <a:gd name="T19" fmla="*/ 2 h 30"/>
              <a:gd name="T20" fmla="*/ 90 w 154"/>
              <a:gd name="T21" fmla="*/ 2 h 30"/>
              <a:gd name="T22" fmla="*/ 96 w 154"/>
              <a:gd name="T23" fmla="*/ 1 h 30"/>
              <a:gd name="T24" fmla="*/ 101 w 154"/>
              <a:gd name="T25" fmla="*/ 0 h 30"/>
              <a:gd name="T26" fmla="*/ 106 w 154"/>
              <a:gd name="T27" fmla="*/ 0 h 30"/>
              <a:gd name="T28" fmla="*/ 109 w 154"/>
              <a:gd name="T29" fmla="*/ 0 h 30"/>
              <a:gd name="T30" fmla="*/ 112 w 154"/>
              <a:gd name="T31" fmla="*/ 0 h 30"/>
              <a:gd name="T32" fmla="*/ 115 w 154"/>
              <a:gd name="T33" fmla="*/ 0 h 30"/>
              <a:gd name="T34" fmla="*/ 120 w 154"/>
              <a:gd name="T35" fmla="*/ 0 h 30"/>
              <a:gd name="T36" fmla="*/ 124 w 154"/>
              <a:gd name="T37" fmla="*/ 1 h 30"/>
              <a:gd name="T38" fmla="*/ 130 w 154"/>
              <a:gd name="T39" fmla="*/ 2 h 30"/>
              <a:gd name="T40" fmla="*/ 134 w 154"/>
              <a:gd name="T41" fmla="*/ 4 h 30"/>
              <a:gd name="T42" fmla="*/ 139 w 154"/>
              <a:gd name="T43" fmla="*/ 7 h 30"/>
              <a:gd name="T44" fmla="*/ 144 w 154"/>
              <a:gd name="T45" fmla="*/ 10 h 30"/>
              <a:gd name="T46" fmla="*/ 148 w 154"/>
              <a:gd name="T47" fmla="*/ 14 h 30"/>
              <a:gd name="T48" fmla="*/ 154 w 154"/>
              <a:gd name="T49" fmla="*/ 18 h 30"/>
              <a:gd name="T50" fmla="*/ 76 w 154"/>
              <a:gd name="T51" fmla="*/ 24 h 30"/>
              <a:gd name="T52" fmla="*/ 0 w 154"/>
              <a:gd name="T53" fmla="*/ 30 h 30"/>
              <a:gd name="T54" fmla="*/ 0 w 154"/>
              <a:gd name="T55" fmla="*/ 16 h 30"/>
              <a:gd name="T56" fmla="*/ 0 w 154"/>
              <a:gd name="T5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4" h="30">
                <a:moveTo>
                  <a:pt x="0" y="16"/>
                </a:moveTo>
                <a:lnTo>
                  <a:pt x="12" y="14"/>
                </a:lnTo>
                <a:lnTo>
                  <a:pt x="23" y="12"/>
                </a:lnTo>
                <a:lnTo>
                  <a:pt x="34" y="9"/>
                </a:lnTo>
                <a:lnTo>
                  <a:pt x="43" y="8"/>
                </a:lnTo>
                <a:lnTo>
                  <a:pt x="53" y="6"/>
                </a:lnTo>
                <a:lnTo>
                  <a:pt x="62" y="5"/>
                </a:lnTo>
                <a:lnTo>
                  <a:pt x="70" y="4"/>
                </a:lnTo>
                <a:lnTo>
                  <a:pt x="77" y="3"/>
                </a:lnTo>
                <a:lnTo>
                  <a:pt x="84" y="2"/>
                </a:lnTo>
                <a:lnTo>
                  <a:pt x="90" y="2"/>
                </a:lnTo>
                <a:lnTo>
                  <a:pt x="96" y="1"/>
                </a:lnTo>
                <a:lnTo>
                  <a:pt x="101" y="0"/>
                </a:lnTo>
                <a:lnTo>
                  <a:pt x="106" y="0"/>
                </a:lnTo>
                <a:lnTo>
                  <a:pt x="109" y="0"/>
                </a:lnTo>
                <a:lnTo>
                  <a:pt x="112" y="0"/>
                </a:lnTo>
                <a:lnTo>
                  <a:pt x="115" y="0"/>
                </a:lnTo>
                <a:lnTo>
                  <a:pt x="120" y="0"/>
                </a:lnTo>
                <a:lnTo>
                  <a:pt x="124" y="1"/>
                </a:lnTo>
                <a:lnTo>
                  <a:pt x="130" y="2"/>
                </a:lnTo>
                <a:lnTo>
                  <a:pt x="134" y="4"/>
                </a:lnTo>
                <a:lnTo>
                  <a:pt x="139" y="7"/>
                </a:lnTo>
                <a:lnTo>
                  <a:pt x="144" y="10"/>
                </a:lnTo>
                <a:lnTo>
                  <a:pt x="148" y="14"/>
                </a:lnTo>
                <a:lnTo>
                  <a:pt x="154" y="18"/>
                </a:lnTo>
                <a:lnTo>
                  <a:pt x="76" y="24"/>
                </a:lnTo>
                <a:lnTo>
                  <a:pt x="0" y="30"/>
                </a:lnTo>
                <a:lnTo>
                  <a:pt x="0" y="16"/>
                </a:lnTo>
                <a:lnTo>
                  <a:pt x="0" y="16"/>
                </a:lnTo>
              </a:path>
            </a:pathLst>
          </a:custGeom>
          <a:solidFill>
            <a:srgbClr val="FF0000"/>
          </a:solidFill>
          <a:ln w="11113">
            <a:solidFill>
              <a:srgbClr val="FF0000"/>
            </a:solidFill>
            <a:prstDash val="solid"/>
            <a:round/>
          </a:ln>
        </p:spPr>
        <p:txBody>
          <a:bodyPr vert="horz" wrap="square" lIns="91440" tIns="45720" rIns="91440" bIns="45720" numCol="1" anchor="t" anchorCtr="0" compatLnSpc="1"/>
          <a:lstStyle/>
          <a:p>
            <a:endParaRPr lang="zh-CN" altLang="en-US"/>
          </a:p>
        </p:txBody>
      </p:sp>
      <p:sp>
        <p:nvSpPr>
          <p:cNvPr id="106" name="任意多边形 105"/>
          <p:cNvSpPr/>
          <p:nvPr/>
        </p:nvSpPr>
        <p:spPr bwMode="auto">
          <a:xfrm>
            <a:off x="6210936" y="2393157"/>
            <a:ext cx="219450" cy="905878"/>
          </a:xfrm>
          <a:custGeom>
            <a:avLst/>
            <a:gdLst>
              <a:gd name="connsiteX0" fmla="*/ 146069 w 219450"/>
              <a:gd name="connsiteY0" fmla="*/ 0 h 905878"/>
              <a:gd name="connsiteX1" fmla="*/ 200970 w 219450"/>
              <a:gd name="connsiteY1" fmla="*/ 17463 h 905878"/>
              <a:gd name="connsiteX2" fmla="*/ 219450 w 219450"/>
              <a:gd name="connsiteY2" fmla="*/ 19002 h 905878"/>
              <a:gd name="connsiteX3" fmla="*/ 219222 w 219450"/>
              <a:gd name="connsiteY3" fmla="*/ 19458 h 905878"/>
              <a:gd name="connsiteX4" fmla="*/ 212868 w 219450"/>
              <a:gd name="connsiteY4" fmla="*/ 22635 h 905878"/>
              <a:gd name="connsiteX5" fmla="*/ 209691 w 219450"/>
              <a:gd name="connsiteY5" fmla="*/ 32166 h 905878"/>
              <a:gd name="connsiteX6" fmla="*/ 206514 w 219450"/>
              <a:gd name="connsiteY6" fmla="*/ 38520 h 905878"/>
              <a:gd name="connsiteX7" fmla="*/ 203336 w 219450"/>
              <a:gd name="connsiteY7" fmla="*/ 51229 h 905878"/>
              <a:gd name="connsiteX8" fmla="*/ 200159 w 219450"/>
              <a:gd name="connsiteY8" fmla="*/ 63938 h 905878"/>
              <a:gd name="connsiteX9" fmla="*/ 196982 w 219450"/>
              <a:gd name="connsiteY9" fmla="*/ 76646 h 905878"/>
              <a:gd name="connsiteX10" fmla="*/ 196982 w 219450"/>
              <a:gd name="connsiteY10" fmla="*/ 83000 h 905878"/>
              <a:gd name="connsiteX11" fmla="*/ 193805 w 219450"/>
              <a:gd name="connsiteY11" fmla="*/ 95709 h 905878"/>
              <a:gd name="connsiteX12" fmla="*/ 193805 w 219450"/>
              <a:gd name="connsiteY12" fmla="*/ 108417 h 905878"/>
              <a:gd name="connsiteX13" fmla="*/ 190628 w 219450"/>
              <a:gd name="connsiteY13" fmla="*/ 121126 h 905878"/>
              <a:gd name="connsiteX14" fmla="*/ 190628 w 219450"/>
              <a:gd name="connsiteY14" fmla="*/ 140189 h 905878"/>
              <a:gd name="connsiteX15" fmla="*/ 190628 w 219450"/>
              <a:gd name="connsiteY15" fmla="*/ 156074 h 905878"/>
              <a:gd name="connsiteX16" fmla="*/ 187451 w 219450"/>
              <a:gd name="connsiteY16" fmla="*/ 178314 h 905878"/>
              <a:gd name="connsiteX17" fmla="*/ 187451 w 219450"/>
              <a:gd name="connsiteY17" fmla="*/ 200554 h 905878"/>
              <a:gd name="connsiteX18" fmla="*/ 187451 w 219450"/>
              <a:gd name="connsiteY18" fmla="*/ 229149 h 905878"/>
              <a:gd name="connsiteX19" fmla="*/ 184274 w 219450"/>
              <a:gd name="connsiteY19" fmla="*/ 257743 h 905878"/>
              <a:gd name="connsiteX20" fmla="*/ 184274 w 219450"/>
              <a:gd name="connsiteY20" fmla="*/ 286337 h 905878"/>
              <a:gd name="connsiteX21" fmla="*/ 184274 w 219450"/>
              <a:gd name="connsiteY21" fmla="*/ 314931 h 905878"/>
              <a:gd name="connsiteX22" fmla="*/ 184274 w 219450"/>
              <a:gd name="connsiteY22" fmla="*/ 349880 h 905878"/>
              <a:gd name="connsiteX23" fmla="*/ 184274 w 219450"/>
              <a:gd name="connsiteY23" fmla="*/ 388005 h 905878"/>
              <a:gd name="connsiteX24" fmla="*/ 184274 w 219450"/>
              <a:gd name="connsiteY24" fmla="*/ 422954 h 905878"/>
              <a:gd name="connsiteX25" fmla="*/ 184274 w 219450"/>
              <a:gd name="connsiteY25" fmla="*/ 464256 h 905878"/>
              <a:gd name="connsiteX26" fmla="*/ 184274 w 219450"/>
              <a:gd name="connsiteY26" fmla="*/ 502382 h 905878"/>
              <a:gd name="connsiteX27" fmla="*/ 181097 w 219450"/>
              <a:gd name="connsiteY27" fmla="*/ 540508 h 905878"/>
              <a:gd name="connsiteX28" fmla="*/ 181097 w 219450"/>
              <a:gd name="connsiteY28" fmla="*/ 575456 h 905878"/>
              <a:gd name="connsiteX29" fmla="*/ 181097 w 219450"/>
              <a:gd name="connsiteY29" fmla="*/ 610405 h 905878"/>
              <a:gd name="connsiteX30" fmla="*/ 181097 w 219450"/>
              <a:gd name="connsiteY30" fmla="*/ 642176 h 905878"/>
              <a:gd name="connsiteX31" fmla="*/ 181097 w 219450"/>
              <a:gd name="connsiteY31" fmla="*/ 670770 h 905878"/>
              <a:gd name="connsiteX32" fmla="*/ 174742 w 219450"/>
              <a:gd name="connsiteY32" fmla="*/ 696187 h 905878"/>
              <a:gd name="connsiteX33" fmla="*/ 174742 w 219450"/>
              <a:gd name="connsiteY33" fmla="*/ 721604 h 905878"/>
              <a:gd name="connsiteX34" fmla="*/ 171565 w 219450"/>
              <a:gd name="connsiteY34" fmla="*/ 747021 h 905878"/>
              <a:gd name="connsiteX35" fmla="*/ 168388 w 219450"/>
              <a:gd name="connsiteY35" fmla="*/ 766084 h 905878"/>
              <a:gd name="connsiteX36" fmla="*/ 168388 w 219450"/>
              <a:gd name="connsiteY36" fmla="*/ 785147 h 905878"/>
              <a:gd name="connsiteX37" fmla="*/ 165211 w 219450"/>
              <a:gd name="connsiteY37" fmla="*/ 801033 h 905878"/>
              <a:gd name="connsiteX38" fmla="*/ 162034 w 219450"/>
              <a:gd name="connsiteY38" fmla="*/ 813741 h 905878"/>
              <a:gd name="connsiteX39" fmla="*/ 158857 w 219450"/>
              <a:gd name="connsiteY39" fmla="*/ 829627 h 905878"/>
              <a:gd name="connsiteX40" fmla="*/ 155679 w 219450"/>
              <a:gd name="connsiteY40" fmla="*/ 839158 h 905878"/>
              <a:gd name="connsiteX41" fmla="*/ 152502 w 219450"/>
              <a:gd name="connsiteY41" fmla="*/ 845513 h 905878"/>
              <a:gd name="connsiteX42" fmla="*/ 146148 w 219450"/>
              <a:gd name="connsiteY42" fmla="*/ 858221 h 905878"/>
              <a:gd name="connsiteX43" fmla="*/ 133440 w 219450"/>
              <a:gd name="connsiteY43" fmla="*/ 870930 h 905878"/>
              <a:gd name="connsiteX44" fmla="*/ 127085 w 219450"/>
              <a:gd name="connsiteY44" fmla="*/ 880461 h 905878"/>
              <a:gd name="connsiteX45" fmla="*/ 120731 w 219450"/>
              <a:gd name="connsiteY45" fmla="*/ 889992 h 905878"/>
              <a:gd name="connsiteX46" fmla="*/ 117554 w 219450"/>
              <a:gd name="connsiteY46" fmla="*/ 896347 h 905878"/>
              <a:gd name="connsiteX47" fmla="*/ 111200 w 219450"/>
              <a:gd name="connsiteY47" fmla="*/ 902701 h 905878"/>
              <a:gd name="connsiteX48" fmla="*/ 104845 w 219450"/>
              <a:gd name="connsiteY48" fmla="*/ 905878 h 905878"/>
              <a:gd name="connsiteX49" fmla="*/ 101668 w 219450"/>
              <a:gd name="connsiteY49" fmla="*/ 905878 h 905878"/>
              <a:gd name="connsiteX50" fmla="*/ 92137 w 219450"/>
              <a:gd name="connsiteY50" fmla="*/ 905878 h 905878"/>
              <a:gd name="connsiteX51" fmla="*/ 88960 w 219450"/>
              <a:gd name="connsiteY51" fmla="*/ 902701 h 905878"/>
              <a:gd name="connsiteX52" fmla="*/ 85783 w 219450"/>
              <a:gd name="connsiteY52" fmla="*/ 896347 h 905878"/>
              <a:gd name="connsiteX53" fmla="*/ 82605 w 219450"/>
              <a:gd name="connsiteY53" fmla="*/ 889992 h 905878"/>
              <a:gd name="connsiteX54" fmla="*/ 79428 w 219450"/>
              <a:gd name="connsiteY54" fmla="*/ 880461 h 905878"/>
              <a:gd name="connsiteX55" fmla="*/ 79428 w 219450"/>
              <a:gd name="connsiteY55" fmla="*/ 867753 h 905878"/>
              <a:gd name="connsiteX56" fmla="*/ 82605 w 219450"/>
              <a:gd name="connsiteY56" fmla="*/ 855044 h 905878"/>
              <a:gd name="connsiteX57" fmla="*/ 82605 w 219450"/>
              <a:gd name="connsiteY57" fmla="*/ 839158 h 905878"/>
              <a:gd name="connsiteX58" fmla="*/ 82605 w 219450"/>
              <a:gd name="connsiteY58" fmla="*/ 823273 h 905878"/>
              <a:gd name="connsiteX59" fmla="*/ 79428 w 219450"/>
              <a:gd name="connsiteY59" fmla="*/ 801033 h 905878"/>
              <a:gd name="connsiteX60" fmla="*/ 73074 w 219450"/>
              <a:gd name="connsiteY60" fmla="*/ 778793 h 905878"/>
              <a:gd name="connsiteX61" fmla="*/ 63543 w 219450"/>
              <a:gd name="connsiteY61" fmla="*/ 756553 h 905878"/>
              <a:gd name="connsiteX62" fmla="*/ 47657 w 219450"/>
              <a:gd name="connsiteY62" fmla="*/ 727959 h 905878"/>
              <a:gd name="connsiteX63" fmla="*/ 34948 w 219450"/>
              <a:gd name="connsiteY63" fmla="*/ 699364 h 905878"/>
              <a:gd name="connsiteX64" fmla="*/ 15886 w 219450"/>
              <a:gd name="connsiteY64" fmla="*/ 670770 h 905878"/>
              <a:gd name="connsiteX65" fmla="*/ 0 w 219450"/>
              <a:gd name="connsiteY65" fmla="*/ 638999 h 905878"/>
              <a:gd name="connsiteX66" fmla="*/ 15886 w 219450"/>
              <a:gd name="connsiteY66" fmla="*/ 638999 h 905878"/>
              <a:gd name="connsiteX67" fmla="*/ 34948 w 219450"/>
              <a:gd name="connsiteY67" fmla="*/ 642176 h 905878"/>
              <a:gd name="connsiteX68" fmla="*/ 50834 w 219450"/>
              <a:gd name="connsiteY68" fmla="*/ 642176 h 905878"/>
              <a:gd name="connsiteX69" fmla="*/ 63543 w 219450"/>
              <a:gd name="connsiteY69" fmla="*/ 642176 h 905878"/>
              <a:gd name="connsiteX70" fmla="*/ 73074 w 219450"/>
              <a:gd name="connsiteY70" fmla="*/ 642176 h 905878"/>
              <a:gd name="connsiteX71" fmla="*/ 79428 w 219450"/>
              <a:gd name="connsiteY71" fmla="*/ 642176 h 905878"/>
              <a:gd name="connsiteX72" fmla="*/ 85783 w 219450"/>
              <a:gd name="connsiteY72" fmla="*/ 638999 h 905878"/>
              <a:gd name="connsiteX73" fmla="*/ 88960 w 219450"/>
              <a:gd name="connsiteY73" fmla="*/ 638999 h 905878"/>
              <a:gd name="connsiteX74" fmla="*/ 92137 w 219450"/>
              <a:gd name="connsiteY74" fmla="*/ 632645 h 905878"/>
              <a:gd name="connsiteX75" fmla="*/ 92137 w 219450"/>
              <a:gd name="connsiteY75" fmla="*/ 626290 h 905878"/>
              <a:gd name="connsiteX76" fmla="*/ 92137 w 219450"/>
              <a:gd name="connsiteY76" fmla="*/ 616759 h 905878"/>
              <a:gd name="connsiteX77" fmla="*/ 95314 w 219450"/>
              <a:gd name="connsiteY77" fmla="*/ 607228 h 905878"/>
              <a:gd name="connsiteX78" fmla="*/ 95314 w 219450"/>
              <a:gd name="connsiteY78" fmla="*/ 597696 h 905878"/>
              <a:gd name="connsiteX79" fmla="*/ 95314 w 219450"/>
              <a:gd name="connsiteY79" fmla="*/ 581810 h 905878"/>
              <a:gd name="connsiteX80" fmla="*/ 95314 w 219450"/>
              <a:gd name="connsiteY80" fmla="*/ 565925 h 905878"/>
              <a:gd name="connsiteX81" fmla="*/ 95314 w 219450"/>
              <a:gd name="connsiteY81" fmla="*/ 543685 h 905878"/>
              <a:gd name="connsiteX82" fmla="*/ 95314 w 219450"/>
              <a:gd name="connsiteY82" fmla="*/ 524622 h 905878"/>
              <a:gd name="connsiteX83" fmla="*/ 95314 w 219450"/>
              <a:gd name="connsiteY83" fmla="*/ 502382 h 905878"/>
              <a:gd name="connsiteX84" fmla="*/ 95314 w 219450"/>
              <a:gd name="connsiteY84" fmla="*/ 476965 h 905878"/>
              <a:gd name="connsiteX85" fmla="*/ 95314 w 219450"/>
              <a:gd name="connsiteY85" fmla="*/ 448371 h 905878"/>
              <a:gd name="connsiteX86" fmla="*/ 101668 w 219450"/>
              <a:gd name="connsiteY86" fmla="*/ 419777 h 905878"/>
              <a:gd name="connsiteX87" fmla="*/ 101668 w 219450"/>
              <a:gd name="connsiteY87" fmla="*/ 384828 h 905878"/>
              <a:gd name="connsiteX88" fmla="*/ 101668 w 219450"/>
              <a:gd name="connsiteY88" fmla="*/ 349880 h 905878"/>
              <a:gd name="connsiteX89" fmla="*/ 101668 w 219450"/>
              <a:gd name="connsiteY89" fmla="*/ 314931 h 905878"/>
              <a:gd name="connsiteX90" fmla="*/ 101668 w 219450"/>
              <a:gd name="connsiteY90" fmla="*/ 276806 h 905878"/>
              <a:gd name="connsiteX91" fmla="*/ 101668 w 219450"/>
              <a:gd name="connsiteY91" fmla="*/ 248211 h 905878"/>
              <a:gd name="connsiteX92" fmla="*/ 101668 w 219450"/>
              <a:gd name="connsiteY92" fmla="*/ 216440 h 905878"/>
              <a:gd name="connsiteX93" fmla="*/ 95314 w 219450"/>
              <a:gd name="connsiteY93" fmla="*/ 184669 h 905878"/>
              <a:gd name="connsiteX94" fmla="*/ 95314 w 219450"/>
              <a:gd name="connsiteY94" fmla="*/ 159252 h 905878"/>
              <a:gd name="connsiteX95" fmla="*/ 95314 w 219450"/>
              <a:gd name="connsiteY95" fmla="*/ 133834 h 905878"/>
              <a:gd name="connsiteX96" fmla="*/ 95314 w 219450"/>
              <a:gd name="connsiteY96" fmla="*/ 111595 h 905878"/>
              <a:gd name="connsiteX97" fmla="*/ 95314 w 219450"/>
              <a:gd name="connsiteY97" fmla="*/ 92532 h 905878"/>
              <a:gd name="connsiteX98" fmla="*/ 95314 w 219450"/>
              <a:gd name="connsiteY98" fmla="*/ 73469 h 905878"/>
              <a:gd name="connsiteX99" fmla="*/ 95314 w 219450"/>
              <a:gd name="connsiteY99" fmla="*/ 57583 h 905878"/>
              <a:gd name="connsiteX100" fmla="*/ 95314 w 219450"/>
              <a:gd name="connsiteY100" fmla="*/ 41698 h 905878"/>
              <a:gd name="connsiteX101" fmla="*/ 95314 w 219450"/>
              <a:gd name="connsiteY101" fmla="*/ 28989 h 905878"/>
              <a:gd name="connsiteX102" fmla="*/ 92137 w 219450"/>
              <a:gd name="connsiteY102" fmla="*/ 19458 h 905878"/>
              <a:gd name="connsiteX103" fmla="*/ 92137 w 219450"/>
              <a:gd name="connsiteY103" fmla="*/ 13103 h 905878"/>
              <a:gd name="connsiteX104" fmla="*/ 92137 w 219450"/>
              <a:gd name="connsiteY104" fmla="*/ 5511 h 905878"/>
              <a:gd name="connsiteX105" fmla="*/ 146069 w 219450"/>
              <a:gd name="connsiteY105" fmla="*/ 0 h 905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19450" h="905878">
                <a:moveTo>
                  <a:pt x="146069" y="0"/>
                </a:moveTo>
                <a:cubicBezTo>
                  <a:pt x="159892" y="8636"/>
                  <a:pt x="178924" y="13998"/>
                  <a:pt x="200970" y="17463"/>
                </a:cubicBezTo>
                <a:lnTo>
                  <a:pt x="219450" y="19002"/>
                </a:lnTo>
                <a:lnTo>
                  <a:pt x="219222" y="19458"/>
                </a:lnTo>
                <a:lnTo>
                  <a:pt x="212868" y="22635"/>
                </a:lnTo>
                <a:lnTo>
                  <a:pt x="209691" y="32166"/>
                </a:lnTo>
                <a:lnTo>
                  <a:pt x="206514" y="38520"/>
                </a:lnTo>
                <a:lnTo>
                  <a:pt x="203336" y="51229"/>
                </a:lnTo>
                <a:lnTo>
                  <a:pt x="200159" y="63938"/>
                </a:lnTo>
                <a:lnTo>
                  <a:pt x="196982" y="76646"/>
                </a:lnTo>
                <a:lnTo>
                  <a:pt x="196982" y="83000"/>
                </a:lnTo>
                <a:lnTo>
                  <a:pt x="193805" y="95709"/>
                </a:lnTo>
                <a:lnTo>
                  <a:pt x="193805" y="108417"/>
                </a:lnTo>
                <a:lnTo>
                  <a:pt x="190628" y="121126"/>
                </a:lnTo>
                <a:lnTo>
                  <a:pt x="190628" y="140189"/>
                </a:lnTo>
                <a:lnTo>
                  <a:pt x="190628" y="156074"/>
                </a:lnTo>
                <a:lnTo>
                  <a:pt x="187451" y="178314"/>
                </a:lnTo>
                <a:lnTo>
                  <a:pt x="187451" y="200554"/>
                </a:lnTo>
                <a:lnTo>
                  <a:pt x="187451" y="229149"/>
                </a:lnTo>
                <a:lnTo>
                  <a:pt x="184274" y="257743"/>
                </a:lnTo>
                <a:lnTo>
                  <a:pt x="184274" y="286337"/>
                </a:lnTo>
                <a:lnTo>
                  <a:pt x="184274" y="314931"/>
                </a:lnTo>
                <a:lnTo>
                  <a:pt x="184274" y="349880"/>
                </a:lnTo>
                <a:lnTo>
                  <a:pt x="184274" y="388005"/>
                </a:lnTo>
                <a:lnTo>
                  <a:pt x="184274" y="422954"/>
                </a:lnTo>
                <a:lnTo>
                  <a:pt x="184274" y="464256"/>
                </a:lnTo>
                <a:lnTo>
                  <a:pt x="184274" y="502382"/>
                </a:lnTo>
                <a:lnTo>
                  <a:pt x="181097" y="540508"/>
                </a:lnTo>
                <a:lnTo>
                  <a:pt x="181097" y="575456"/>
                </a:lnTo>
                <a:lnTo>
                  <a:pt x="181097" y="610405"/>
                </a:lnTo>
                <a:lnTo>
                  <a:pt x="181097" y="642176"/>
                </a:lnTo>
                <a:lnTo>
                  <a:pt x="181097" y="670770"/>
                </a:lnTo>
                <a:lnTo>
                  <a:pt x="174742" y="696187"/>
                </a:lnTo>
                <a:lnTo>
                  <a:pt x="174742" y="721604"/>
                </a:lnTo>
                <a:lnTo>
                  <a:pt x="171565" y="747021"/>
                </a:lnTo>
                <a:lnTo>
                  <a:pt x="168388" y="766084"/>
                </a:lnTo>
                <a:lnTo>
                  <a:pt x="168388" y="785147"/>
                </a:lnTo>
                <a:lnTo>
                  <a:pt x="165211" y="801033"/>
                </a:lnTo>
                <a:lnTo>
                  <a:pt x="162034" y="813741"/>
                </a:lnTo>
                <a:lnTo>
                  <a:pt x="158857" y="829627"/>
                </a:lnTo>
                <a:lnTo>
                  <a:pt x="155679" y="839158"/>
                </a:lnTo>
                <a:lnTo>
                  <a:pt x="152502" y="845513"/>
                </a:lnTo>
                <a:lnTo>
                  <a:pt x="146148" y="858221"/>
                </a:lnTo>
                <a:lnTo>
                  <a:pt x="133440" y="870930"/>
                </a:lnTo>
                <a:lnTo>
                  <a:pt x="127085" y="880461"/>
                </a:lnTo>
                <a:lnTo>
                  <a:pt x="120731" y="889992"/>
                </a:lnTo>
                <a:lnTo>
                  <a:pt x="117554" y="896347"/>
                </a:lnTo>
                <a:lnTo>
                  <a:pt x="111200" y="902701"/>
                </a:lnTo>
                <a:lnTo>
                  <a:pt x="104845" y="905878"/>
                </a:lnTo>
                <a:lnTo>
                  <a:pt x="101668" y="905878"/>
                </a:lnTo>
                <a:lnTo>
                  <a:pt x="92137" y="905878"/>
                </a:lnTo>
                <a:lnTo>
                  <a:pt x="88960" y="902701"/>
                </a:lnTo>
                <a:lnTo>
                  <a:pt x="85783" y="896347"/>
                </a:lnTo>
                <a:lnTo>
                  <a:pt x="82605" y="889992"/>
                </a:lnTo>
                <a:lnTo>
                  <a:pt x="79428" y="880461"/>
                </a:lnTo>
                <a:lnTo>
                  <a:pt x="79428" y="867753"/>
                </a:lnTo>
                <a:lnTo>
                  <a:pt x="82605" y="855044"/>
                </a:lnTo>
                <a:lnTo>
                  <a:pt x="82605" y="839158"/>
                </a:lnTo>
                <a:lnTo>
                  <a:pt x="82605" y="823273"/>
                </a:lnTo>
                <a:lnTo>
                  <a:pt x="79428" y="801033"/>
                </a:lnTo>
                <a:lnTo>
                  <a:pt x="73074" y="778793"/>
                </a:lnTo>
                <a:lnTo>
                  <a:pt x="63543" y="756553"/>
                </a:lnTo>
                <a:lnTo>
                  <a:pt x="47657" y="727959"/>
                </a:lnTo>
                <a:lnTo>
                  <a:pt x="34948" y="699364"/>
                </a:lnTo>
                <a:lnTo>
                  <a:pt x="15886" y="670770"/>
                </a:lnTo>
                <a:lnTo>
                  <a:pt x="0" y="638999"/>
                </a:lnTo>
                <a:lnTo>
                  <a:pt x="15886" y="638999"/>
                </a:lnTo>
                <a:lnTo>
                  <a:pt x="34948" y="642176"/>
                </a:lnTo>
                <a:lnTo>
                  <a:pt x="50834" y="642176"/>
                </a:lnTo>
                <a:lnTo>
                  <a:pt x="63543" y="642176"/>
                </a:lnTo>
                <a:lnTo>
                  <a:pt x="73074" y="642176"/>
                </a:lnTo>
                <a:lnTo>
                  <a:pt x="79428" y="642176"/>
                </a:lnTo>
                <a:lnTo>
                  <a:pt x="85783" y="638999"/>
                </a:lnTo>
                <a:lnTo>
                  <a:pt x="88960" y="638999"/>
                </a:lnTo>
                <a:lnTo>
                  <a:pt x="92137" y="632645"/>
                </a:lnTo>
                <a:lnTo>
                  <a:pt x="92137" y="626290"/>
                </a:lnTo>
                <a:lnTo>
                  <a:pt x="92137" y="616759"/>
                </a:lnTo>
                <a:lnTo>
                  <a:pt x="95314" y="607228"/>
                </a:lnTo>
                <a:lnTo>
                  <a:pt x="95314" y="597696"/>
                </a:lnTo>
                <a:lnTo>
                  <a:pt x="95314" y="581810"/>
                </a:lnTo>
                <a:lnTo>
                  <a:pt x="95314" y="565925"/>
                </a:lnTo>
                <a:lnTo>
                  <a:pt x="95314" y="543685"/>
                </a:lnTo>
                <a:lnTo>
                  <a:pt x="95314" y="524622"/>
                </a:lnTo>
                <a:lnTo>
                  <a:pt x="95314" y="502382"/>
                </a:lnTo>
                <a:lnTo>
                  <a:pt x="95314" y="476965"/>
                </a:lnTo>
                <a:lnTo>
                  <a:pt x="95314" y="448371"/>
                </a:lnTo>
                <a:lnTo>
                  <a:pt x="101668" y="419777"/>
                </a:lnTo>
                <a:lnTo>
                  <a:pt x="101668" y="384828"/>
                </a:lnTo>
                <a:lnTo>
                  <a:pt x="101668" y="349880"/>
                </a:lnTo>
                <a:lnTo>
                  <a:pt x="101668" y="314931"/>
                </a:lnTo>
                <a:lnTo>
                  <a:pt x="101668" y="276806"/>
                </a:lnTo>
                <a:lnTo>
                  <a:pt x="101668" y="248211"/>
                </a:lnTo>
                <a:lnTo>
                  <a:pt x="101668" y="216440"/>
                </a:lnTo>
                <a:lnTo>
                  <a:pt x="95314" y="184669"/>
                </a:lnTo>
                <a:lnTo>
                  <a:pt x="95314" y="159252"/>
                </a:lnTo>
                <a:lnTo>
                  <a:pt x="95314" y="133834"/>
                </a:lnTo>
                <a:lnTo>
                  <a:pt x="95314" y="111595"/>
                </a:lnTo>
                <a:lnTo>
                  <a:pt x="95314" y="92532"/>
                </a:lnTo>
                <a:lnTo>
                  <a:pt x="95314" y="73469"/>
                </a:lnTo>
                <a:lnTo>
                  <a:pt x="95314" y="57583"/>
                </a:lnTo>
                <a:lnTo>
                  <a:pt x="95314" y="41698"/>
                </a:lnTo>
                <a:lnTo>
                  <a:pt x="95314" y="28989"/>
                </a:lnTo>
                <a:lnTo>
                  <a:pt x="92137" y="19458"/>
                </a:lnTo>
                <a:lnTo>
                  <a:pt x="92137" y="13103"/>
                </a:lnTo>
                <a:lnTo>
                  <a:pt x="92137" y="5511"/>
                </a:lnTo>
                <a:lnTo>
                  <a:pt x="146069" y="0"/>
                </a:lnTo>
                <a:close/>
              </a:path>
            </a:pathLst>
          </a:custGeom>
          <a:solidFill>
            <a:srgbClr val="FF0000"/>
          </a:solidFill>
          <a:ln w="11113">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107" name="任意多边形 106"/>
          <p:cNvSpPr/>
          <p:nvPr/>
        </p:nvSpPr>
        <p:spPr bwMode="auto">
          <a:xfrm>
            <a:off x="5785200" y="2282352"/>
            <a:ext cx="667198" cy="187451"/>
          </a:xfrm>
          <a:custGeom>
            <a:avLst/>
            <a:gdLst>
              <a:gd name="connsiteX0" fmla="*/ 527404 w 667198"/>
              <a:gd name="connsiteY0" fmla="*/ 0 h 187451"/>
              <a:gd name="connsiteX1" fmla="*/ 533758 w 667198"/>
              <a:gd name="connsiteY1" fmla="*/ 0 h 187451"/>
              <a:gd name="connsiteX2" fmla="*/ 540113 w 667198"/>
              <a:gd name="connsiteY2" fmla="*/ 0 h 187451"/>
              <a:gd name="connsiteX3" fmla="*/ 546467 w 667198"/>
              <a:gd name="connsiteY3" fmla="*/ 0 h 187451"/>
              <a:gd name="connsiteX4" fmla="*/ 552821 w 667198"/>
              <a:gd name="connsiteY4" fmla="*/ 0 h 187451"/>
              <a:gd name="connsiteX5" fmla="*/ 559176 w 667198"/>
              <a:gd name="connsiteY5" fmla="*/ 3177 h 187451"/>
              <a:gd name="connsiteX6" fmla="*/ 568707 w 667198"/>
              <a:gd name="connsiteY6" fmla="*/ 9532 h 187451"/>
              <a:gd name="connsiteX7" fmla="*/ 578238 w 667198"/>
              <a:gd name="connsiteY7" fmla="*/ 12709 h 187451"/>
              <a:gd name="connsiteX8" fmla="*/ 584593 w 667198"/>
              <a:gd name="connsiteY8" fmla="*/ 19063 h 187451"/>
              <a:gd name="connsiteX9" fmla="*/ 597301 w 667198"/>
              <a:gd name="connsiteY9" fmla="*/ 22240 h 187451"/>
              <a:gd name="connsiteX10" fmla="*/ 610010 w 667198"/>
              <a:gd name="connsiteY10" fmla="*/ 28594 h 187451"/>
              <a:gd name="connsiteX11" fmla="*/ 622718 w 667198"/>
              <a:gd name="connsiteY11" fmla="*/ 34949 h 187451"/>
              <a:gd name="connsiteX12" fmla="*/ 632250 w 667198"/>
              <a:gd name="connsiteY12" fmla="*/ 47657 h 187451"/>
              <a:gd name="connsiteX13" fmla="*/ 644958 w 667198"/>
              <a:gd name="connsiteY13" fmla="*/ 54011 h 187451"/>
              <a:gd name="connsiteX14" fmla="*/ 651312 w 667198"/>
              <a:gd name="connsiteY14" fmla="*/ 60366 h 187451"/>
              <a:gd name="connsiteX15" fmla="*/ 657667 w 667198"/>
              <a:gd name="connsiteY15" fmla="*/ 63543 h 187451"/>
              <a:gd name="connsiteX16" fmla="*/ 660844 w 667198"/>
              <a:gd name="connsiteY16" fmla="*/ 69897 h 187451"/>
              <a:gd name="connsiteX17" fmla="*/ 664021 w 667198"/>
              <a:gd name="connsiteY17" fmla="*/ 73074 h 187451"/>
              <a:gd name="connsiteX18" fmla="*/ 667198 w 667198"/>
              <a:gd name="connsiteY18" fmla="*/ 76251 h 187451"/>
              <a:gd name="connsiteX19" fmla="*/ 667198 w 667198"/>
              <a:gd name="connsiteY19" fmla="*/ 79428 h 187451"/>
              <a:gd name="connsiteX20" fmla="*/ 667198 w 667198"/>
              <a:gd name="connsiteY20" fmla="*/ 92137 h 187451"/>
              <a:gd name="connsiteX21" fmla="*/ 664021 w 667198"/>
              <a:gd name="connsiteY21" fmla="*/ 101668 h 187451"/>
              <a:gd name="connsiteX22" fmla="*/ 657667 w 667198"/>
              <a:gd name="connsiteY22" fmla="*/ 111200 h 187451"/>
              <a:gd name="connsiteX23" fmla="*/ 654490 w 667198"/>
              <a:gd name="connsiteY23" fmla="*/ 117554 h 187451"/>
              <a:gd name="connsiteX24" fmla="*/ 648135 w 667198"/>
              <a:gd name="connsiteY24" fmla="*/ 123908 h 187451"/>
              <a:gd name="connsiteX25" fmla="*/ 645186 w 667198"/>
              <a:gd name="connsiteY25" fmla="*/ 129807 h 187451"/>
              <a:gd name="connsiteX26" fmla="*/ 626706 w 667198"/>
              <a:gd name="connsiteY26" fmla="*/ 128268 h 187451"/>
              <a:gd name="connsiteX27" fmla="*/ 571805 w 667198"/>
              <a:gd name="connsiteY27" fmla="*/ 110805 h 187451"/>
              <a:gd name="connsiteX28" fmla="*/ 517873 w 667198"/>
              <a:gd name="connsiteY28" fmla="*/ 116316 h 187451"/>
              <a:gd name="connsiteX29" fmla="*/ 517873 w 667198"/>
              <a:gd name="connsiteY29" fmla="*/ 114377 h 187451"/>
              <a:gd name="connsiteX30" fmla="*/ 514696 w 667198"/>
              <a:gd name="connsiteY30" fmla="*/ 111200 h 187451"/>
              <a:gd name="connsiteX31" fmla="*/ 511519 w 667198"/>
              <a:gd name="connsiteY31" fmla="*/ 104846 h 187451"/>
              <a:gd name="connsiteX32" fmla="*/ 505164 w 667198"/>
              <a:gd name="connsiteY32" fmla="*/ 101668 h 187451"/>
              <a:gd name="connsiteX33" fmla="*/ 498810 w 667198"/>
              <a:gd name="connsiteY33" fmla="*/ 98491 h 187451"/>
              <a:gd name="connsiteX34" fmla="*/ 489279 w 667198"/>
              <a:gd name="connsiteY34" fmla="*/ 98491 h 187451"/>
              <a:gd name="connsiteX35" fmla="*/ 479747 w 667198"/>
              <a:gd name="connsiteY35" fmla="*/ 98491 h 187451"/>
              <a:gd name="connsiteX36" fmla="*/ 473393 w 667198"/>
              <a:gd name="connsiteY36" fmla="*/ 98491 h 187451"/>
              <a:gd name="connsiteX37" fmla="*/ 463862 w 667198"/>
              <a:gd name="connsiteY37" fmla="*/ 98491 h 187451"/>
              <a:gd name="connsiteX38" fmla="*/ 444799 w 667198"/>
              <a:gd name="connsiteY38" fmla="*/ 101668 h 187451"/>
              <a:gd name="connsiteX39" fmla="*/ 428913 w 667198"/>
              <a:gd name="connsiteY39" fmla="*/ 104846 h 187451"/>
              <a:gd name="connsiteX40" fmla="*/ 406673 w 667198"/>
              <a:gd name="connsiteY40" fmla="*/ 108023 h 187451"/>
              <a:gd name="connsiteX41" fmla="*/ 384433 w 667198"/>
              <a:gd name="connsiteY41" fmla="*/ 111200 h 187451"/>
              <a:gd name="connsiteX42" fmla="*/ 352662 w 667198"/>
              <a:gd name="connsiteY42" fmla="*/ 117554 h 187451"/>
              <a:gd name="connsiteX43" fmla="*/ 339953 w 667198"/>
              <a:gd name="connsiteY43" fmla="*/ 123908 h 187451"/>
              <a:gd name="connsiteX44" fmla="*/ 320891 w 667198"/>
              <a:gd name="connsiteY44" fmla="*/ 127086 h 187451"/>
              <a:gd name="connsiteX45" fmla="*/ 305005 w 667198"/>
              <a:gd name="connsiteY45" fmla="*/ 130263 h 187451"/>
              <a:gd name="connsiteX46" fmla="*/ 285942 w 667198"/>
              <a:gd name="connsiteY46" fmla="*/ 133440 h 187451"/>
              <a:gd name="connsiteX47" fmla="*/ 270056 w 667198"/>
              <a:gd name="connsiteY47" fmla="*/ 136617 h 187451"/>
              <a:gd name="connsiteX48" fmla="*/ 247816 w 667198"/>
              <a:gd name="connsiteY48" fmla="*/ 139794 h 187451"/>
              <a:gd name="connsiteX49" fmla="*/ 228754 w 667198"/>
              <a:gd name="connsiteY49" fmla="*/ 142971 h 187451"/>
              <a:gd name="connsiteX50" fmla="*/ 206514 w 667198"/>
              <a:gd name="connsiteY50" fmla="*/ 146148 h 187451"/>
              <a:gd name="connsiteX51" fmla="*/ 184274 w 667198"/>
              <a:gd name="connsiteY51" fmla="*/ 149325 h 187451"/>
              <a:gd name="connsiteX52" fmla="*/ 158857 w 667198"/>
              <a:gd name="connsiteY52" fmla="*/ 155680 h 187451"/>
              <a:gd name="connsiteX53" fmla="*/ 133440 w 667198"/>
              <a:gd name="connsiteY53" fmla="*/ 162034 h 187451"/>
              <a:gd name="connsiteX54" fmla="*/ 111200 w 667198"/>
              <a:gd name="connsiteY54" fmla="*/ 165211 h 187451"/>
              <a:gd name="connsiteX55" fmla="*/ 82606 w 667198"/>
              <a:gd name="connsiteY55" fmla="*/ 171565 h 187451"/>
              <a:gd name="connsiteX56" fmla="*/ 57188 w 667198"/>
              <a:gd name="connsiteY56" fmla="*/ 174743 h 187451"/>
              <a:gd name="connsiteX57" fmla="*/ 31771 w 667198"/>
              <a:gd name="connsiteY57" fmla="*/ 181097 h 187451"/>
              <a:gd name="connsiteX58" fmla="*/ 0 w 667198"/>
              <a:gd name="connsiteY58" fmla="*/ 187451 h 187451"/>
              <a:gd name="connsiteX59" fmla="*/ 0 w 667198"/>
              <a:gd name="connsiteY59" fmla="*/ 104846 h 187451"/>
              <a:gd name="connsiteX60" fmla="*/ 34949 w 667198"/>
              <a:gd name="connsiteY60" fmla="*/ 104846 h 187451"/>
              <a:gd name="connsiteX61" fmla="*/ 66720 w 667198"/>
              <a:gd name="connsiteY61" fmla="*/ 101668 h 187451"/>
              <a:gd name="connsiteX62" fmla="*/ 104845 w 667198"/>
              <a:gd name="connsiteY62" fmla="*/ 98491 h 187451"/>
              <a:gd name="connsiteX63" fmla="*/ 136617 w 667198"/>
              <a:gd name="connsiteY63" fmla="*/ 95314 h 187451"/>
              <a:gd name="connsiteX64" fmla="*/ 181097 w 667198"/>
              <a:gd name="connsiteY64" fmla="*/ 88960 h 187451"/>
              <a:gd name="connsiteX65" fmla="*/ 222399 w 667198"/>
              <a:gd name="connsiteY65" fmla="*/ 79428 h 187451"/>
              <a:gd name="connsiteX66" fmla="*/ 266879 w 667198"/>
              <a:gd name="connsiteY66" fmla="*/ 73074 h 187451"/>
              <a:gd name="connsiteX67" fmla="*/ 311359 w 667198"/>
              <a:gd name="connsiteY67" fmla="*/ 66720 h 187451"/>
              <a:gd name="connsiteX68" fmla="*/ 336776 w 667198"/>
              <a:gd name="connsiteY68" fmla="*/ 63543 h 187451"/>
              <a:gd name="connsiteX69" fmla="*/ 355839 w 667198"/>
              <a:gd name="connsiteY69" fmla="*/ 60366 h 187451"/>
              <a:gd name="connsiteX70" fmla="*/ 378079 w 667198"/>
              <a:gd name="connsiteY70" fmla="*/ 54011 h 187451"/>
              <a:gd name="connsiteX71" fmla="*/ 393965 w 667198"/>
              <a:gd name="connsiteY71" fmla="*/ 50834 h 187451"/>
              <a:gd name="connsiteX72" fmla="*/ 413027 w 667198"/>
              <a:gd name="connsiteY72" fmla="*/ 47657 h 187451"/>
              <a:gd name="connsiteX73" fmla="*/ 428913 w 667198"/>
              <a:gd name="connsiteY73" fmla="*/ 41303 h 187451"/>
              <a:gd name="connsiteX74" fmla="*/ 441622 w 667198"/>
              <a:gd name="connsiteY74" fmla="*/ 38126 h 187451"/>
              <a:gd name="connsiteX75" fmla="*/ 457507 w 667198"/>
              <a:gd name="connsiteY75" fmla="*/ 34949 h 187451"/>
              <a:gd name="connsiteX76" fmla="*/ 467039 w 667198"/>
              <a:gd name="connsiteY76" fmla="*/ 31771 h 187451"/>
              <a:gd name="connsiteX77" fmla="*/ 476570 w 667198"/>
              <a:gd name="connsiteY77" fmla="*/ 28594 h 187451"/>
              <a:gd name="connsiteX78" fmla="*/ 482924 w 667198"/>
              <a:gd name="connsiteY78" fmla="*/ 25417 h 187451"/>
              <a:gd name="connsiteX79" fmla="*/ 495633 w 667198"/>
              <a:gd name="connsiteY79" fmla="*/ 22240 h 187451"/>
              <a:gd name="connsiteX80" fmla="*/ 498810 w 667198"/>
              <a:gd name="connsiteY80" fmla="*/ 19063 h 187451"/>
              <a:gd name="connsiteX81" fmla="*/ 505164 w 667198"/>
              <a:gd name="connsiteY81" fmla="*/ 19063 h 187451"/>
              <a:gd name="connsiteX82" fmla="*/ 508341 w 667198"/>
              <a:gd name="connsiteY82" fmla="*/ 15886 h 187451"/>
              <a:gd name="connsiteX83" fmla="*/ 514696 w 667198"/>
              <a:gd name="connsiteY83" fmla="*/ 9532 h 187451"/>
              <a:gd name="connsiteX84" fmla="*/ 521050 w 667198"/>
              <a:gd name="connsiteY84" fmla="*/ 3177 h 187451"/>
              <a:gd name="connsiteX85" fmla="*/ 527404 w 667198"/>
              <a:gd name="connsiteY85" fmla="*/ 0 h 18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67198" h="187451">
                <a:moveTo>
                  <a:pt x="527404" y="0"/>
                </a:moveTo>
                <a:lnTo>
                  <a:pt x="533758" y="0"/>
                </a:lnTo>
                <a:lnTo>
                  <a:pt x="540113" y="0"/>
                </a:lnTo>
                <a:lnTo>
                  <a:pt x="546467" y="0"/>
                </a:lnTo>
                <a:lnTo>
                  <a:pt x="552821" y="0"/>
                </a:lnTo>
                <a:lnTo>
                  <a:pt x="559176" y="3177"/>
                </a:lnTo>
                <a:lnTo>
                  <a:pt x="568707" y="9532"/>
                </a:lnTo>
                <a:lnTo>
                  <a:pt x="578238" y="12709"/>
                </a:lnTo>
                <a:lnTo>
                  <a:pt x="584593" y="19063"/>
                </a:lnTo>
                <a:lnTo>
                  <a:pt x="597301" y="22240"/>
                </a:lnTo>
                <a:lnTo>
                  <a:pt x="610010" y="28594"/>
                </a:lnTo>
                <a:lnTo>
                  <a:pt x="622718" y="34949"/>
                </a:lnTo>
                <a:lnTo>
                  <a:pt x="632250" y="47657"/>
                </a:lnTo>
                <a:lnTo>
                  <a:pt x="644958" y="54011"/>
                </a:lnTo>
                <a:lnTo>
                  <a:pt x="651312" y="60366"/>
                </a:lnTo>
                <a:lnTo>
                  <a:pt x="657667" y="63543"/>
                </a:lnTo>
                <a:lnTo>
                  <a:pt x="660844" y="69897"/>
                </a:lnTo>
                <a:lnTo>
                  <a:pt x="664021" y="73074"/>
                </a:lnTo>
                <a:lnTo>
                  <a:pt x="667198" y="76251"/>
                </a:lnTo>
                <a:lnTo>
                  <a:pt x="667198" y="79428"/>
                </a:lnTo>
                <a:lnTo>
                  <a:pt x="667198" y="92137"/>
                </a:lnTo>
                <a:lnTo>
                  <a:pt x="664021" y="101668"/>
                </a:lnTo>
                <a:lnTo>
                  <a:pt x="657667" y="111200"/>
                </a:lnTo>
                <a:lnTo>
                  <a:pt x="654490" y="117554"/>
                </a:lnTo>
                <a:lnTo>
                  <a:pt x="648135" y="123908"/>
                </a:lnTo>
                <a:lnTo>
                  <a:pt x="645186" y="129807"/>
                </a:lnTo>
                <a:lnTo>
                  <a:pt x="626706" y="128268"/>
                </a:lnTo>
                <a:cubicBezTo>
                  <a:pt x="604660" y="124803"/>
                  <a:pt x="585628" y="119441"/>
                  <a:pt x="571805" y="110805"/>
                </a:cubicBezTo>
                <a:lnTo>
                  <a:pt x="517873" y="116316"/>
                </a:lnTo>
                <a:lnTo>
                  <a:pt x="517873" y="114377"/>
                </a:lnTo>
                <a:lnTo>
                  <a:pt x="514696" y="111200"/>
                </a:lnTo>
                <a:lnTo>
                  <a:pt x="511519" y="104846"/>
                </a:lnTo>
                <a:lnTo>
                  <a:pt x="505164" y="101668"/>
                </a:lnTo>
                <a:lnTo>
                  <a:pt x="498810" y="98491"/>
                </a:lnTo>
                <a:lnTo>
                  <a:pt x="489279" y="98491"/>
                </a:lnTo>
                <a:lnTo>
                  <a:pt x="479747" y="98491"/>
                </a:lnTo>
                <a:lnTo>
                  <a:pt x="473393" y="98491"/>
                </a:lnTo>
                <a:lnTo>
                  <a:pt x="463862" y="98491"/>
                </a:lnTo>
                <a:lnTo>
                  <a:pt x="444799" y="101668"/>
                </a:lnTo>
                <a:lnTo>
                  <a:pt x="428913" y="104846"/>
                </a:lnTo>
                <a:lnTo>
                  <a:pt x="406673" y="108023"/>
                </a:lnTo>
                <a:lnTo>
                  <a:pt x="384433" y="111200"/>
                </a:lnTo>
                <a:lnTo>
                  <a:pt x="352662" y="117554"/>
                </a:lnTo>
                <a:lnTo>
                  <a:pt x="339953" y="123908"/>
                </a:lnTo>
                <a:lnTo>
                  <a:pt x="320891" y="127086"/>
                </a:lnTo>
                <a:lnTo>
                  <a:pt x="305005" y="130263"/>
                </a:lnTo>
                <a:lnTo>
                  <a:pt x="285942" y="133440"/>
                </a:lnTo>
                <a:lnTo>
                  <a:pt x="270056" y="136617"/>
                </a:lnTo>
                <a:lnTo>
                  <a:pt x="247816" y="139794"/>
                </a:lnTo>
                <a:lnTo>
                  <a:pt x="228754" y="142971"/>
                </a:lnTo>
                <a:lnTo>
                  <a:pt x="206514" y="146148"/>
                </a:lnTo>
                <a:lnTo>
                  <a:pt x="184274" y="149325"/>
                </a:lnTo>
                <a:lnTo>
                  <a:pt x="158857" y="155680"/>
                </a:lnTo>
                <a:lnTo>
                  <a:pt x="133440" y="162034"/>
                </a:lnTo>
                <a:lnTo>
                  <a:pt x="111200" y="165211"/>
                </a:lnTo>
                <a:lnTo>
                  <a:pt x="82606" y="171565"/>
                </a:lnTo>
                <a:lnTo>
                  <a:pt x="57188" y="174743"/>
                </a:lnTo>
                <a:lnTo>
                  <a:pt x="31771" y="181097"/>
                </a:lnTo>
                <a:lnTo>
                  <a:pt x="0" y="187451"/>
                </a:lnTo>
                <a:lnTo>
                  <a:pt x="0" y="104846"/>
                </a:lnTo>
                <a:lnTo>
                  <a:pt x="34949" y="104846"/>
                </a:lnTo>
                <a:lnTo>
                  <a:pt x="66720" y="101668"/>
                </a:lnTo>
                <a:lnTo>
                  <a:pt x="104845" y="98491"/>
                </a:lnTo>
                <a:lnTo>
                  <a:pt x="136617" y="95314"/>
                </a:lnTo>
                <a:lnTo>
                  <a:pt x="181097" y="88960"/>
                </a:lnTo>
                <a:lnTo>
                  <a:pt x="222399" y="79428"/>
                </a:lnTo>
                <a:lnTo>
                  <a:pt x="266879" y="73074"/>
                </a:lnTo>
                <a:lnTo>
                  <a:pt x="311359" y="66720"/>
                </a:lnTo>
                <a:lnTo>
                  <a:pt x="336776" y="63543"/>
                </a:lnTo>
                <a:lnTo>
                  <a:pt x="355839" y="60366"/>
                </a:lnTo>
                <a:lnTo>
                  <a:pt x="378079" y="54011"/>
                </a:lnTo>
                <a:lnTo>
                  <a:pt x="393965" y="50834"/>
                </a:lnTo>
                <a:lnTo>
                  <a:pt x="413027" y="47657"/>
                </a:lnTo>
                <a:lnTo>
                  <a:pt x="428913" y="41303"/>
                </a:lnTo>
                <a:lnTo>
                  <a:pt x="441622" y="38126"/>
                </a:lnTo>
                <a:lnTo>
                  <a:pt x="457507" y="34949"/>
                </a:lnTo>
                <a:lnTo>
                  <a:pt x="467039" y="31771"/>
                </a:lnTo>
                <a:lnTo>
                  <a:pt x="476570" y="28594"/>
                </a:lnTo>
                <a:lnTo>
                  <a:pt x="482924" y="25417"/>
                </a:lnTo>
                <a:lnTo>
                  <a:pt x="495633" y="22240"/>
                </a:lnTo>
                <a:lnTo>
                  <a:pt x="498810" y="19063"/>
                </a:lnTo>
                <a:lnTo>
                  <a:pt x="505164" y="19063"/>
                </a:lnTo>
                <a:lnTo>
                  <a:pt x="508341" y="15886"/>
                </a:lnTo>
                <a:lnTo>
                  <a:pt x="514696" y="9532"/>
                </a:lnTo>
                <a:lnTo>
                  <a:pt x="521050" y="3177"/>
                </a:lnTo>
                <a:lnTo>
                  <a:pt x="527404" y="0"/>
                </a:lnTo>
                <a:close/>
              </a:path>
            </a:pathLst>
          </a:custGeom>
          <a:solidFill>
            <a:srgbClr val="FF0000"/>
          </a:solidFill>
          <a:ln w="11113">
            <a:solidFill>
              <a:srgbClr val="FF0000"/>
            </a:solidFill>
            <a:prstDash val="solid"/>
            <a:round/>
          </a:ln>
        </p:spPr>
        <p:txBody>
          <a:bodyPr vert="horz" wrap="square" lIns="91440" tIns="45720" rIns="91440" bIns="45720" numCol="1" anchor="t" anchorCtr="0" compatLnSpc="1">
            <a:noAutofit/>
          </a:bodyPr>
          <a:lstStyle/>
          <a:p>
            <a:endParaRPr lang="zh-CN" altLang="en-US"/>
          </a:p>
        </p:txBody>
      </p:sp>
      <p:sp>
        <p:nvSpPr>
          <p:cNvPr id="108" name="Freeform 80"/>
          <p:cNvSpPr/>
          <p:nvPr/>
        </p:nvSpPr>
        <p:spPr bwMode="auto">
          <a:xfrm>
            <a:off x="5938327" y="2787774"/>
            <a:ext cx="317713" cy="85782"/>
          </a:xfrm>
          <a:custGeom>
            <a:avLst/>
            <a:gdLst>
              <a:gd name="T0" fmla="*/ 28 w 100"/>
              <a:gd name="T1" fmla="*/ 10 h 27"/>
              <a:gd name="T2" fmla="*/ 35 w 100"/>
              <a:gd name="T3" fmla="*/ 8 h 27"/>
              <a:gd name="T4" fmla="*/ 42 w 100"/>
              <a:gd name="T5" fmla="*/ 6 h 27"/>
              <a:gd name="T6" fmla="*/ 48 w 100"/>
              <a:gd name="T7" fmla="*/ 4 h 27"/>
              <a:gd name="T8" fmla="*/ 55 w 100"/>
              <a:gd name="T9" fmla="*/ 3 h 27"/>
              <a:gd name="T10" fmla="*/ 59 w 100"/>
              <a:gd name="T11" fmla="*/ 2 h 27"/>
              <a:gd name="T12" fmla="*/ 64 w 100"/>
              <a:gd name="T13" fmla="*/ 2 h 27"/>
              <a:gd name="T14" fmla="*/ 68 w 100"/>
              <a:gd name="T15" fmla="*/ 2 h 27"/>
              <a:gd name="T16" fmla="*/ 70 w 100"/>
              <a:gd name="T17" fmla="*/ 0 h 27"/>
              <a:gd name="T18" fmla="*/ 76 w 100"/>
              <a:gd name="T19" fmla="*/ 2 h 27"/>
              <a:gd name="T20" fmla="*/ 80 w 100"/>
              <a:gd name="T21" fmla="*/ 2 h 27"/>
              <a:gd name="T22" fmla="*/ 84 w 100"/>
              <a:gd name="T23" fmla="*/ 2 h 27"/>
              <a:gd name="T24" fmla="*/ 90 w 100"/>
              <a:gd name="T25" fmla="*/ 4 h 27"/>
              <a:gd name="T26" fmla="*/ 92 w 100"/>
              <a:gd name="T27" fmla="*/ 5 h 27"/>
              <a:gd name="T28" fmla="*/ 94 w 100"/>
              <a:gd name="T29" fmla="*/ 6 h 27"/>
              <a:gd name="T30" fmla="*/ 96 w 100"/>
              <a:gd name="T31" fmla="*/ 7 h 27"/>
              <a:gd name="T32" fmla="*/ 97 w 100"/>
              <a:gd name="T33" fmla="*/ 8 h 27"/>
              <a:gd name="T34" fmla="*/ 98 w 100"/>
              <a:gd name="T35" fmla="*/ 9 h 27"/>
              <a:gd name="T36" fmla="*/ 98 w 100"/>
              <a:gd name="T37" fmla="*/ 10 h 27"/>
              <a:gd name="T38" fmla="*/ 100 w 100"/>
              <a:gd name="T39" fmla="*/ 11 h 27"/>
              <a:gd name="T40" fmla="*/ 100 w 100"/>
              <a:gd name="T41" fmla="*/ 12 h 27"/>
              <a:gd name="T42" fmla="*/ 98 w 100"/>
              <a:gd name="T43" fmla="*/ 15 h 27"/>
              <a:gd name="T44" fmla="*/ 98 w 100"/>
              <a:gd name="T45" fmla="*/ 16 h 27"/>
              <a:gd name="T46" fmla="*/ 97 w 100"/>
              <a:gd name="T47" fmla="*/ 17 h 27"/>
              <a:gd name="T48" fmla="*/ 95 w 100"/>
              <a:gd name="T49" fmla="*/ 18 h 27"/>
              <a:gd name="T50" fmla="*/ 93 w 100"/>
              <a:gd name="T51" fmla="*/ 19 h 27"/>
              <a:gd name="T52" fmla="*/ 90 w 100"/>
              <a:gd name="T53" fmla="*/ 20 h 27"/>
              <a:gd name="T54" fmla="*/ 86 w 100"/>
              <a:gd name="T55" fmla="*/ 21 h 27"/>
              <a:gd name="T56" fmla="*/ 82 w 100"/>
              <a:gd name="T57" fmla="*/ 22 h 27"/>
              <a:gd name="T58" fmla="*/ 78 w 100"/>
              <a:gd name="T59" fmla="*/ 23 h 27"/>
              <a:gd name="T60" fmla="*/ 73 w 100"/>
              <a:gd name="T61" fmla="*/ 24 h 27"/>
              <a:gd name="T62" fmla="*/ 68 w 100"/>
              <a:gd name="T63" fmla="*/ 24 h 27"/>
              <a:gd name="T64" fmla="*/ 62 w 100"/>
              <a:gd name="T65" fmla="*/ 26 h 27"/>
              <a:gd name="T66" fmla="*/ 56 w 100"/>
              <a:gd name="T67" fmla="*/ 26 h 27"/>
              <a:gd name="T68" fmla="*/ 49 w 100"/>
              <a:gd name="T69" fmla="*/ 27 h 27"/>
              <a:gd name="T70" fmla="*/ 43 w 100"/>
              <a:gd name="T71" fmla="*/ 27 h 27"/>
              <a:gd name="T72" fmla="*/ 34 w 100"/>
              <a:gd name="T73" fmla="*/ 27 h 27"/>
              <a:gd name="T74" fmla="*/ 31 w 100"/>
              <a:gd name="T75" fmla="*/ 27 h 27"/>
              <a:gd name="T76" fmla="*/ 28 w 100"/>
              <a:gd name="T77" fmla="*/ 27 h 27"/>
              <a:gd name="T78" fmla="*/ 21 w 100"/>
              <a:gd name="T79" fmla="*/ 27 h 27"/>
              <a:gd name="T80" fmla="*/ 16 w 100"/>
              <a:gd name="T81" fmla="*/ 26 h 27"/>
              <a:gd name="T82" fmla="*/ 11 w 100"/>
              <a:gd name="T83" fmla="*/ 26 h 27"/>
              <a:gd name="T84" fmla="*/ 7 w 100"/>
              <a:gd name="T85" fmla="*/ 24 h 27"/>
              <a:gd name="T86" fmla="*/ 5 w 100"/>
              <a:gd name="T87" fmla="*/ 24 h 27"/>
              <a:gd name="T88" fmla="*/ 3 w 100"/>
              <a:gd name="T89" fmla="*/ 23 h 27"/>
              <a:gd name="T90" fmla="*/ 1 w 100"/>
              <a:gd name="T91" fmla="*/ 22 h 27"/>
              <a:gd name="T92" fmla="*/ 0 w 100"/>
              <a:gd name="T93" fmla="*/ 21 h 27"/>
              <a:gd name="T94" fmla="*/ 1 w 100"/>
              <a:gd name="T95" fmla="*/ 20 h 27"/>
              <a:gd name="T96" fmla="*/ 3 w 100"/>
              <a:gd name="T97" fmla="*/ 19 h 27"/>
              <a:gd name="T98" fmla="*/ 4 w 100"/>
              <a:gd name="T99" fmla="*/ 19 h 27"/>
              <a:gd name="T100" fmla="*/ 6 w 100"/>
              <a:gd name="T101" fmla="*/ 18 h 27"/>
              <a:gd name="T102" fmla="*/ 7 w 100"/>
              <a:gd name="T103" fmla="*/ 18 h 27"/>
              <a:gd name="T104" fmla="*/ 9 w 100"/>
              <a:gd name="T105" fmla="*/ 17 h 27"/>
              <a:gd name="T106" fmla="*/ 11 w 100"/>
              <a:gd name="T107" fmla="*/ 16 h 27"/>
              <a:gd name="T108" fmla="*/ 15 w 100"/>
              <a:gd name="T109" fmla="*/ 15 h 27"/>
              <a:gd name="T110" fmla="*/ 17 w 100"/>
              <a:gd name="T111" fmla="*/ 14 h 27"/>
              <a:gd name="T112" fmla="*/ 20 w 100"/>
              <a:gd name="T113" fmla="*/ 12 h 27"/>
              <a:gd name="T114" fmla="*/ 23 w 100"/>
              <a:gd name="T115" fmla="*/ 11 h 27"/>
              <a:gd name="T116" fmla="*/ 28 w 100"/>
              <a:gd name="T117" fmla="*/ 10 h 27"/>
              <a:gd name="T118" fmla="*/ 28 w 100"/>
              <a:gd name="T11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 h="27">
                <a:moveTo>
                  <a:pt x="28" y="10"/>
                </a:moveTo>
                <a:lnTo>
                  <a:pt x="35" y="8"/>
                </a:lnTo>
                <a:lnTo>
                  <a:pt x="42" y="6"/>
                </a:lnTo>
                <a:lnTo>
                  <a:pt x="48" y="4"/>
                </a:lnTo>
                <a:lnTo>
                  <a:pt x="55" y="3"/>
                </a:lnTo>
                <a:lnTo>
                  <a:pt x="59" y="2"/>
                </a:lnTo>
                <a:lnTo>
                  <a:pt x="64" y="2"/>
                </a:lnTo>
                <a:lnTo>
                  <a:pt x="68" y="2"/>
                </a:lnTo>
                <a:lnTo>
                  <a:pt x="70" y="0"/>
                </a:lnTo>
                <a:lnTo>
                  <a:pt x="76" y="2"/>
                </a:lnTo>
                <a:lnTo>
                  <a:pt x="80" y="2"/>
                </a:lnTo>
                <a:lnTo>
                  <a:pt x="84" y="2"/>
                </a:lnTo>
                <a:lnTo>
                  <a:pt x="90" y="4"/>
                </a:lnTo>
                <a:lnTo>
                  <a:pt x="92" y="5"/>
                </a:lnTo>
                <a:lnTo>
                  <a:pt x="94" y="6"/>
                </a:lnTo>
                <a:lnTo>
                  <a:pt x="96" y="7"/>
                </a:lnTo>
                <a:lnTo>
                  <a:pt x="97" y="8"/>
                </a:lnTo>
                <a:lnTo>
                  <a:pt x="98" y="9"/>
                </a:lnTo>
                <a:lnTo>
                  <a:pt x="98" y="10"/>
                </a:lnTo>
                <a:lnTo>
                  <a:pt x="100" y="11"/>
                </a:lnTo>
                <a:lnTo>
                  <a:pt x="100" y="12"/>
                </a:lnTo>
                <a:lnTo>
                  <a:pt x="98" y="15"/>
                </a:lnTo>
                <a:lnTo>
                  <a:pt x="98" y="16"/>
                </a:lnTo>
                <a:lnTo>
                  <a:pt x="97" y="17"/>
                </a:lnTo>
                <a:lnTo>
                  <a:pt x="95" y="18"/>
                </a:lnTo>
                <a:lnTo>
                  <a:pt x="93" y="19"/>
                </a:lnTo>
                <a:lnTo>
                  <a:pt x="90" y="20"/>
                </a:lnTo>
                <a:lnTo>
                  <a:pt x="86" y="21"/>
                </a:lnTo>
                <a:lnTo>
                  <a:pt x="82" y="22"/>
                </a:lnTo>
                <a:lnTo>
                  <a:pt x="78" y="23"/>
                </a:lnTo>
                <a:lnTo>
                  <a:pt x="73" y="24"/>
                </a:lnTo>
                <a:lnTo>
                  <a:pt x="68" y="24"/>
                </a:lnTo>
                <a:lnTo>
                  <a:pt x="62" y="26"/>
                </a:lnTo>
                <a:lnTo>
                  <a:pt x="56" y="26"/>
                </a:lnTo>
                <a:lnTo>
                  <a:pt x="49" y="27"/>
                </a:lnTo>
                <a:lnTo>
                  <a:pt x="43" y="27"/>
                </a:lnTo>
                <a:lnTo>
                  <a:pt x="34" y="27"/>
                </a:lnTo>
                <a:lnTo>
                  <a:pt x="31" y="27"/>
                </a:lnTo>
                <a:lnTo>
                  <a:pt x="28" y="27"/>
                </a:lnTo>
                <a:lnTo>
                  <a:pt x="21" y="27"/>
                </a:lnTo>
                <a:lnTo>
                  <a:pt x="16" y="26"/>
                </a:lnTo>
                <a:lnTo>
                  <a:pt x="11" y="26"/>
                </a:lnTo>
                <a:lnTo>
                  <a:pt x="7" y="24"/>
                </a:lnTo>
                <a:lnTo>
                  <a:pt x="5" y="24"/>
                </a:lnTo>
                <a:lnTo>
                  <a:pt x="3" y="23"/>
                </a:lnTo>
                <a:lnTo>
                  <a:pt x="1" y="22"/>
                </a:lnTo>
                <a:lnTo>
                  <a:pt x="0" y="21"/>
                </a:lnTo>
                <a:lnTo>
                  <a:pt x="1" y="20"/>
                </a:lnTo>
                <a:lnTo>
                  <a:pt x="3" y="19"/>
                </a:lnTo>
                <a:lnTo>
                  <a:pt x="4" y="19"/>
                </a:lnTo>
                <a:lnTo>
                  <a:pt x="6" y="18"/>
                </a:lnTo>
                <a:lnTo>
                  <a:pt x="7" y="18"/>
                </a:lnTo>
                <a:lnTo>
                  <a:pt x="9" y="17"/>
                </a:lnTo>
                <a:lnTo>
                  <a:pt x="11" y="16"/>
                </a:lnTo>
                <a:lnTo>
                  <a:pt x="15" y="15"/>
                </a:lnTo>
                <a:lnTo>
                  <a:pt x="17" y="14"/>
                </a:lnTo>
                <a:lnTo>
                  <a:pt x="20" y="12"/>
                </a:lnTo>
                <a:lnTo>
                  <a:pt x="23" y="11"/>
                </a:lnTo>
                <a:lnTo>
                  <a:pt x="28" y="10"/>
                </a:lnTo>
                <a:lnTo>
                  <a:pt x="28" y="10"/>
                </a:lnTo>
              </a:path>
            </a:pathLst>
          </a:custGeom>
          <a:solidFill>
            <a:srgbClr val="221DD3"/>
          </a:solidFill>
          <a:ln w="11113">
            <a:solidFill>
              <a:srgbClr val="221DD3"/>
            </a:solidFill>
            <a:prstDash val="solid"/>
            <a:round/>
          </a:ln>
        </p:spPr>
        <p:txBody>
          <a:bodyPr vert="horz" wrap="square" lIns="91440" tIns="45720" rIns="91440" bIns="45720" numCol="1" anchor="t" anchorCtr="0" compatLnSpc="1"/>
          <a:lstStyle/>
          <a:p>
            <a:endParaRPr lang="zh-CN" altLang="en-US"/>
          </a:p>
        </p:txBody>
      </p:sp>
      <p:sp>
        <p:nvSpPr>
          <p:cNvPr id="109" name="Freeform 67"/>
          <p:cNvSpPr/>
          <p:nvPr/>
        </p:nvSpPr>
        <p:spPr bwMode="auto">
          <a:xfrm>
            <a:off x="6792077" y="2615328"/>
            <a:ext cx="149326" cy="956316"/>
          </a:xfrm>
          <a:custGeom>
            <a:avLst/>
            <a:gdLst>
              <a:gd name="T0" fmla="*/ 14 w 47"/>
              <a:gd name="T1" fmla="*/ 301 h 301"/>
              <a:gd name="T2" fmla="*/ 13 w 47"/>
              <a:gd name="T3" fmla="*/ 296 h 301"/>
              <a:gd name="T4" fmla="*/ 12 w 47"/>
              <a:gd name="T5" fmla="*/ 288 h 301"/>
              <a:gd name="T6" fmla="*/ 11 w 47"/>
              <a:gd name="T7" fmla="*/ 282 h 301"/>
              <a:gd name="T8" fmla="*/ 11 w 47"/>
              <a:gd name="T9" fmla="*/ 275 h 301"/>
              <a:gd name="T10" fmla="*/ 10 w 47"/>
              <a:gd name="T11" fmla="*/ 267 h 301"/>
              <a:gd name="T12" fmla="*/ 10 w 47"/>
              <a:gd name="T13" fmla="*/ 257 h 301"/>
              <a:gd name="T14" fmla="*/ 9 w 47"/>
              <a:gd name="T15" fmla="*/ 247 h 301"/>
              <a:gd name="T16" fmla="*/ 9 w 47"/>
              <a:gd name="T17" fmla="*/ 236 h 301"/>
              <a:gd name="T18" fmla="*/ 9 w 47"/>
              <a:gd name="T19" fmla="*/ 223 h 301"/>
              <a:gd name="T20" fmla="*/ 9 w 47"/>
              <a:gd name="T21" fmla="*/ 210 h 301"/>
              <a:gd name="T22" fmla="*/ 9 w 47"/>
              <a:gd name="T23" fmla="*/ 195 h 301"/>
              <a:gd name="T24" fmla="*/ 9 w 47"/>
              <a:gd name="T25" fmla="*/ 179 h 301"/>
              <a:gd name="T26" fmla="*/ 9 w 47"/>
              <a:gd name="T27" fmla="*/ 162 h 301"/>
              <a:gd name="T28" fmla="*/ 8 w 47"/>
              <a:gd name="T29" fmla="*/ 130 h 301"/>
              <a:gd name="T30" fmla="*/ 8 w 47"/>
              <a:gd name="T31" fmla="*/ 101 h 301"/>
              <a:gd name="T32" fmla="*/ 8 w 47"/>
              <a:gd name="T33" fmla="*/ 77 h 301"/>
              <a:gd name="T34" fmla="*/ 7 w 47"/>
              <a:gd name="T35" fmla="*/ 58 h 301"/>
              <a:gd name="T36" fmla="*/ 7 w 47"/>
              <a:gd name="T37" fmla="*/ 41 h 301"/>
              <a:gd name="T38" fmla="*/ 6 w 47"/>
              <a:gd name="T39" fmla="*/ 29 h 301"/>
              <a:gd name="T40" fmla="*/ 5 w 47"/>
              <a:gd name="T41" fmla="*/ 21 h 301"/>
              <a:gd name="T42" fmla="*/ 3 w 47"/>
              <a:gd name="T43" fmla="*/ 16 h 301"/>
              <a:gd name="T44" fmla="*/ 0 w 47"/>
              <a:gd name="T45" fmla="*/ 10 h 301"/>
              <a:gd name="T46" fmla="*/ 0 w 47"/>
              <a:gd name="T47" fmla="*/ 6 h 301"/>
              <a:gd name="T48" fmla="*/ 1 w 47"/>
              <a:gd name="T49" fmla="*/ 4 h 301"/>
              <a:gd name="T50" fmla="*/ 1 w 47"/>
              <a:gd name="T51" fmla="*/ 2 h 301"/>
              <a:gd name="T52" fmla="*/ 3 w 47"/>
              <a:gd name="T53" fmla="*/ 1 h 301"/>
              <a:gd name="T54" fmla="*/ 7 w 47"/>
              <a:gd name="T55" fmla="*/ 0 h 301"/>
              <a:gd name="T56" fmla="*/ 11 w 47"/>
              <a:gd name="T57" fmla="*/ 0 h 301"/>
              <a:gd name="T58" fmla="*/ 20 w 47"/>
              <a:gd name="T59" fmla="*/ 1 h 301"/>
              <a:gd name="T60" fmla="*/ 32 w 47"/>
              <a:gd name="T61" fmla="*/ 4 h 301"/>
              <a:gd name="T62" fmla="*/ 42 w 47"/>
              <a:gd name="T63" fmla="*/ 11 h 301"/>
              <a:gd name="T64" fmla="*/ 47 w 47"/>
              <a:gd name="T65" fmla="*/ 16 h 301"/>
              <a:gd name="T66" fmla="*/ 45 w 47"/>
              <a:gd name="T67" fmla="*/ 23 h 301"/>
              <a:gd name="T68" fmla="*/ 42 w 47"/>
              <a:gd name="T69" fmla="*/ 33 h 301"/>
              <a:gd name="T70" fmla="*/ 40 w 47"/>
              <a:gd name="T71" fmla="*/ 36 h 301"/>
              <a:gd name="T72" fmla="*/ 40 w 47"/>
              <a:gd name="T73" fmla="*/ 42 h 301"/>
              <a:gd name="T74" fmla="*/ 39 w 47"/>
              <a:gd name="T75" fmla="*/ 50 h 301"/>
              <a:gd name="T76" fmla="*/ 38 w 47"/>
              <a:gd name="T77" fmla="*/ 61 h 301"/>
              <a:gd name="T78" fmla="*/ 38 w 47"/>
              <a:gd name="T79" fmla="*/ 73 h 301"/>
              <a:gd name="T80" fmla="*/ 37 w 47"/>
              <a:gd name="T81" fmla="*/ 88 h 301"/>
              <a:gd name="T82" fmla="*/ 37 w 47"/>
              <a:gd name="T83" fmla="*/ 106 h 301"/>
              <a:gd name="T84" fmla="*/ 37 w 47"/>
              <a:gd name="T85" fmla="*/ 124 h 301"/>
              <a:gd name="T86" fmla="*/ 36 w 47"/>
              <a:gd name="T87" fmla="*/ 163 h 301"/>
              <a:gd name="T88" fmla="*/ 36 w 47"/>
              <a:gd name="T89" fmla="*/ 190 h 301"/>
              <a:gd name="T90" fmla="*/ 35 w 47"/>
              <a:gd name="T91" fmla="*/ 206 h 301"/>
              <a:gd name="T92" fmla="*/ 34 w 47"/>
              <a:gd name="T93" fmla="*/ 221 h 301"/>
              <a:gd name="T94" fmla="*/ 34 w 47"/>
              <a:gd name="T95" fmla="*/ 235 h 301"/>
              <a:gd name="T96" fmla="*/ 33 w 47"/>
              <a:gd name="T97" fmla="*/ 248 h 301"/>
              <a:gd name="T98" fmla="*/ 32 w 47"/>
              <a:gd name="T99" fmla="*/ 259 h 301"/>
              <a:gd name="T100" fmla="*/ 30 w 47"/>
              <a:gd name="T101" fmla="*/ 269 h 301"/>
              <a:gd name="T102" fmla="*/ 27 w 47"/>
              <a:gd name="T103" fmla="*/ 278 h 301"/>
              <a:gd name="T104" fmla="*/ 26 w 47"/>
              <a:gd name="T105" fmla="*/ 285 h 301"/>
              <a:gd name="T106" fmla="*/ 24 w 47"/>
              <a:gd name="T107" fmla="*/ 292 h 301"/>
              <a:gd name="T108" fmla="*/ 22 w 47"/>
              <a:gd name="T109" fmla="*/ 296 h 301"/>
              <a:gd name="T110" fmla="*/ 20 w 47"/>
              <a:gd name="T111" fmla="*/ 300 h 301"/>
              <a:gd name="T112" fmla="*/ 17 w 47"/>
              <a:gd name="T113" fmla="*/ 301 h 301"/>
              <a:gd name="T114" fmla="*/ 15 w 47"/>
              <a:gd name="T115" fmla="*/ 30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 h="301">
                <a:moveTo>
                  <a:pt x="15" y="301"/>
                </a:moveTo>
                <a:lnTo>
                  <a:pt x="14" y="301"/>
                </a:lnTo>
                <a:lnTo>
                  <a:pt x="14" y="298"/>
                </a:lnTo>
                <a:lnTo>
                  <a:pt x="13" y="296"/>
                </a:lnTo>
                <a:lnTo>
                  <a:pt x="12" y="292"/>
                </a:lnTo>
                <a:lnTo>
                  <a:pt x="12" y="288"/>
                </a:lnTo>
                <a:lnTo>
                  <a:pt x="11" y="284"/>
                </a:lnTo>
                <a:lnTo>
                  <a:pt x="11" y="282"/>
                </a:lnTo>
                <a:lnTo>
                  <a:pt x="11" y="279"/>
                </a:lnTo>
                <a:lnTo>
                  <a:pt x="11" y="275"/>
                </a:lnTo>
                <a:lnTo>
                  <a:pt x="10" y="271"/>
                </a:lnTo>
                <a:lnTo>
                  <a:pt x="10" y="267"/>
                </a:lnTo>
                <a:lnTo>
                  <a:pt x="10" y="263"/>
                </a:lnTo>
                <a:lnTo>
                  <a:pt x="10" y="257"/>
                </a:lnTo>
                <a:lnTo>
                  <a:pt x="10" y="253"/>
                </a:lnTo>
                <a:lnTo>
                  <a:pt x="9" y="247"/>
                </a:lnTo>
                <a:lnTo>
                  <a:pt x="9" y="242"/>
                </a:lnTo>
                <a:lnTo>
                  <a:pt x="9" y="236"/>
                </a:lnTo>
                <a:lnTo>
                  <a:pt x="9" y="230"/>
                </a:lnTo>
                <a:lnTo>
                  <a:pt x="9" y="223"/>
                </a:lnTo>
                <a:lnTo>
                  <a:pt x="9" y="217"/>
                </a:lnTo>
                <a:lnTo>
                  <a:pt x="9" y="210"/>
                </a:lnTo>
                <a:lnTo>
                  <a:pt x="9" y="203"/>
                </a:lnTo>
                <a:lnTo>
                  <a:pt x="9" y="195"/>
                </a:lnTo>
                <a:lnTo>
                  <a:pt x="9" y="187"/>
                </a:lnTo>
                <a:lnTo>
                  <a:pt x="9" y="179"/>
                </a:lnTo>
                <a:lnTo>
                  <a:pt x="9" y="171"/>
                </a:lnTo>
                <a:lnTo>
                  <a:pt x="9" y="162"/>
                </a:lnTo>
                <a:lnTo>
                  <a:pt x="8" y="145"/>
                </a:lnTo>
                <a:lnTo>
                  <a:pt x="8" y="130"/>
                </a:lnTo>
                <a:lnTo>
                  <a:pt x="8" y="115"/>
                </a:lnTo>
                <a:lnTo>
                  <a:pt x="8" y="101"/>
                </a:lnTo>
                <a:lnTo>
                  <a:pt x="8" y="89"/>
                </a:lnTo>
                <a:lnTo>
                  <a:pt x="8" y="77"/>
                </a:lnTo>
                <a:lnTo>
                  <a:pt x="7" y="66"/>
                </a:lnTo>
                <a:lnTo>
                  <a:pt x="7" y="58"/>
                </a:lnTo>
                <a:lnTo>
                  <a:pt x="7" y="49"/>
                </a:lnTo>
                <a:lnTo>
                  <a:pt x="7" y="41"/>
                </a:lnTo>
                <a:lnTo>
                  <a:pt x="6" y="35"/>
                </a:lnTo>
                <a:lnTo>
                  <a:pt x="6" y="29"/>
                </a:lnTo>
                <a:lnTo>
                  <a:pt x="5" y="24"/>
                </a:lnTo>
                <a:lnTo>
                  <a:pt x="5" y="21"/>
                </a:lnTo>
                <a:lnTo>
                  <a:pt x="5" y="17"/>
                </a:lnTo>
                <a:lnTo>
                  <a:pt x="3" y="16"/>
                </a:lnTo>
                <a:lnTo>
                  <a:pt x="2" y="13"/>
                </a:lnTo>
                <a:lnTo>
                  <a:pt x="0" y="10"/>
                </a:lnTo>
                <a:lnTo>
                  <a:pt x="0" y="8"/>
                </a:lnTo>
                <a:lnTo>
                  <a:pt x="0" y="6"/>
                </a:lnTo>
                <a:lnTo>
                  <a:pt x="0" y="5"/>
                </a:lnTo>
                <a:lnTo>
                  <a:pt x="1" y="4"/>
                </a:lnTo>
                <a:lnTo>
                  <a:pt x="1" y="3"/>
                </a:lnTo>
                <a:lnTo>
                  <a:pt x="1" y="2"/>
                </a:lnTo>
                <a:lnTo>
                  <a:pt x="2" y="2"/>
                </a:lnTo>
                <a:lnTo>
                  <a:pt x="3" y="1"/>
                </a:lnTo>
                <a:lnTo>
                  <a:pt x="5" y="0"/>
                </a:lnTo>
                <a:lnTo>
                  <a:pt x="7" y="0"/>
                </a:lnTo>
                <a:lnTo>
                  <a:pt x="8" y="0"/>
                </a:lnTo>
                <a:lnTo>
                  <a:pt x="11" y="0"/>
                </a:lnTo>
                <a:lnTo>
                  <a:pt x="14" y="0"/>
                </a:lnTo>
                <a:lnTo>
                  <a:pt x="20" y="1"/>
                </a:lnTo>
                <a:lnTo>
                  <a:pt x="25" y="2"/>
                </a:lnTo>
                <a:lnTo>
                  <a:pt x="32" y="4"/>
                </a:lnTo>
                <a:lnTo>
                  <a:pt x="37" y="8"/>
                </a:lnTo>
                <a:lnTo>
                  <a:pt x="42" y="11"/>
                </a:lnTo>
                <a:lnTo>
                  <a:pt x="45" y="14"/>
                </a:lnTo>
                <a:lnTo>
                  <a:pt x="47" y="16"/>
                </a:lnTo>
                <a:lnTo>
                  <a:pt x="46" y="20"/>
                </a:lnTo>
                <a:lnTo>
                  <a:pt x="45" y="23"/>
                </a:lnTo>
                <a:lnTo>
                  <a:pt x="44" y="27"/>
                </a:lnTo>
                <a:lnTo>
                  <a:pt x="42" y="33"/>
                </a:lnTo>
                <a:lnTo>
                  <a:pt x="42" y="34"/>
                </a:lnTo>
                <a:lnTo>
                  <a:pt x="40" y="36"/>
                </a:lnTo>
                <a:lnTo>
                  <a:pt x="40" y="39"/>
                </a:lnTo>
                <a:lnTo>
                  <a:pt x="40" y="42"/>
                </a:lnTo>
                <a:lnTo>
                  <a:pt x="39" y="46"/>
                </a:lnTo>
                <a:lnTo>
                  <a:pt x="39" y="50"/>
                </a:lnTo>
                <a:lnTo>
                  <a:pt x="38" y="55"/>
                </a:lnTo>
                <a:lnTo>
                  <a:pt x="38" y="61"/>
                </a:lnTo>
                <a:lnTo>
                  <a:pt x="38" y="66"/>
                </a:lnTo>
                <a:lnTo>
                  <a:pt x="38" y="73"/>
                </a:lnTo>
                <a:lnTo>
                  <a:pt x="37" y="81"/>
                </a:lnTo>
                <a:lnTo>
                  <a:pt x="37" y="88"/>
                </a:lnTo>
                <a:lnTo>
                  <a:pt x="37" y="96"/>
                </a:lnTo>
                <a:lnTo>
                  <a:pt x="37" y="106"/>
                </a:lnTo>
                <a:lnTo>
                  <a:pt x="37" y="114"/>
                </a:lnTo>
                <a:lnTo>
                  <a:pt x="37" y="124"/>
                </a:lnTo>
                <a:lnTo>
                  <a:pt x="37" y="144"/>
                </a:lnTo>
                <a:lnTo>
                  <a:pt x="36" y="163"/>
                </a:lnTo>
                <a:lnTo>
                  <a:pt x="36" y="181"/>
                </a:lnTo>
                <a:lnTo>
                  <a:pt x="36" y="190"/>
                </a:lnTo>
                <a:lnTo>
                  <a:pt x="35" y="198"/>
                </a:lnTo>
                <a:lnTo>
                  <a:pt x="35" y="206"/>
                </a:lnTo>
                <a:lnTo>
                  <a:pt x="35" y="213"/>
                </a:lnTo>
                <a:lnTo>
                  <a:pt x="34" y="221"/>
                </a:lnTo>
                <a:lnTo>
                  <a:pt x="34" y="229"/>
                </a:lnTo>
                <a:lnTo>
                  <a:pt x="34" y="235"/>
                </a:lnTo>
                <a:lnTo>
                  <a:pt x="33" y="242"/>
                </a:lnTo>
                <a:lnTo>
                  <a:pt x="33" y="248"/>
                </a:lnTo>
                <a:lnTo>
                  <a:pt x="32" y="254"/>
                </a:lnTo>
                <a:lnTo>
                  <a:pt x="32" y="259"/>
                </a:lnTo>
                <a:lnTo>
                  <a:pt x="31" y="265"/>
                </a:lnTo>
                <a:lnTo>
                  <a:pt x="30" y="269"/>
                </a:lnTo>
                <a:lnTo>
                  <a:pt x="28" y="275"/>
                </a:lnTo>
                <a:lnTo>
                  <a:pt x="27" y="278"/>
                </a:lnTo>
                <a:lnTo>
                  <a:pt x="26" y="282"/>
                </a:lnTo>
                <a:lnTo>
                  <a:pt x="26" y="285"/>
                </a:lnTo>
                <a:lnTo>
                  <a:pt x="25" y="289"/>
                </a:lnTo>
                <a:lnTo>
                  <a:pt x="24" y="292"/>
                </a:lnTo>
                <a:lnTo>
                  <a:pt x="23" y="294"/>
                </a:lnTo>
                <a:lnTo>
                  <a:pt x="22" y="296"/>
                </a:lnTo>
                <a:lnTo>
                  <a:pt x="21" y="297"/>
                </a:lnTo>
                <a:lnTo>
                  <a:pt x="20" y="300"/>
                </a:lnTo>
                <a:lnTo>
                  <a:pt x="18" y="301"/>
                </a:lnTo>
                <a:lnTo>
                  <a:pt x="17" y="301"/>
                </a:lnTo>
                <a:lnTo>
                  <a:pt x="15" y="301"/>
                </a:lnTo>
                <a:lnTo>
                  <a:pt x="15" y="301"/>
                </a:lnTo>
              </a:path>
            </a:pathLst>
          </a:custGeom>
          <a:solidFill>
            <a:srgbClr val="0070C0"/>
          </a:solidFill>
          <a:ln w="11113">
            <a:solidFill>
              <a:srgbClr val="0070C0"/>
            </a:solidFill>
            <a:prstDash val="solid"/>
            <a:round/>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up)">
                                      <p:cBhvr>
                                        <p:cTn id="15" dur="500"/>
                                        <p:tgtEl>
                                          <p:spTgt spid="6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wipe(up)">
                                      <p:cBhvr>
                                        <p:cTn id="20" dur="500"/>
                                        <p:tgtEl>
                                          <p:spTgt spid="5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wipe(up)">
                                      <p:cBhvr>
                                        <p:cTn id="25" dur="500"/>
                                        <p:tgtEl>
                                          <p:spTgt spid="5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wipe(up)">
                                      <p:cBhvr>
                                        <p:cTn id="30" dur="500"/>
                                        <p:tgtEl>
                                          <p:spTgt spid="65"/>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wipe(left)">
                                      <p:cBhvr>
                                        <p:cTn id="34" dur="500"/>
                                        <p:tgtEl>
                                          <p:spTgt spid="6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500"/>
                                        <p:tgtEl>
                                          <p:spTgt spid="5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up)">
                                      <p:cBhvr>
                                        <p:cTn id="44" dur="500"/>
                                        <p:tgtEl>
                                          <p:spTgt spid="5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up)">
                                      <p:cBhvr>
                                        <p:cTn id="49" dur="500"/>
                                        <p:tgtEl>
                                          <p:spTgt spid="5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up)">
                                      <p:cBhvr>
                                        <p:cTn id="54" dur="500"/>
                                        <p:tgtEl>
                                          <p:spTgt spid="5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wipe(left)">
                                      <p:cBhvr>
                                        <p:cTn id="64" dur="500"/>
                                        <p:tgtEl>
                                          <p:spTgt spid="5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wipe(left)">
                                      <p:cBhvr>
                                        <p:cTn id="69" dur="500"/>
                                        <p:tgtEl>
                                          <p:spTgt spid="6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62"/>
                                        </p:tgtEl>
                                        <p:attrNameLst>
                                          <p:attrName>style.visibility</p:attrName>
                                        </p:attrNameLst>
                                      </p:cBhvr>
                                      <p:to>
                                        <p:strVal val="visible"/>
                                      </p:to>
                                    </p:set>
                                    <p:animEffect transition="in" filter="wipe(up)">
                                      <p:cBhvr>
                                        <p:cTn id="74" dur="500"/>
                                        <p:tgtEl>
                                          <p:spTgt spid="6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66"/>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67"/>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68"/>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69"/>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102"/>
                                        </p:tgtEl>
                                        <p:attrNameLst>
                                          <p:attrName>style.visibility</p:attrName>
                                        </p:attrNameLst>
                                      </p:cBhvr>
                                      <p:to>
                                        <p:strVal val="visible"/>
                                      </p:to>
                                    </p:set>
                                    <p:animEffect transition="in" filter="wipe(left)">
                                      <p:cBhvr>
                                        <p:cTn id="94" dur="500"/>
                                        <p:tgtEl>
                                          <p:spTgt spid="102"/>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grpId="0" nodeType="clickEffect">
                                  <p:stCondLst>
                                    <p:cond delay="0"/>
                                  </p:stCondLst>
                                  <p:childTnLst>
                                    <p:set>
                                      <p:cBhvr>
                                        <p:cTn id="98" dur="1" fill="hold">
                                          <p:stCondLst>
                                            <p:cond delay="0"/>
                                          </p:stCondLst>
                                        </p:cTn>
                                        <p:tgtEl>
                                          <p:spTgt spid="103"/>
                                        </p:tgtEl>
                                        <p:attrNameLst>
                                          <p:attrName>style.visibility</p:attrName>
                                        </p:attrNameLst>
                                      </p:cBhvr>
                                      <p:to>
                                        <p:strVal val="visible"/>
                                      </p:to>
                                    </p:set>
                                    <p:animEffect transition="in" filter="wipe(up)">
                                      <p:cBhvr>
                                        <p:cTn id="99" dur="500"/>
                                        <p:tgtEl>
                                          <p:spTgt spid="103"/>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107"/>
                                        </p:tgtEl>
                                        <p:attrNameLst>
                                          <p:attrName>style.visibility</p:attrName>
                                        </p:attrNameLst>
                                      </p:cBhvr>
                                      <p:to>
                                        <p:strVal val="visible"/>
                                      </p:to>
                                    </p:set>
                                    <p:animEffect transition="in" filter="wipe(left)">
                                      <p:cBhvr>
                                        <p:cTn id="104" dur="500"/>
                                        <p:tgtEl>
                                          <p:spTgt spid="107"/>
                                        </p:tgtEl>
                                      </p:cBhvr>
                                    </p:animEffect>
                                  </p:childTnLst>
                                </p:cTn>
                              </p:par>
                            </p:childTnLst>
                          </p:cTn>
                        </p:par>
                        <p:par>
                          <p:cTn id="105" fill="hold">
                            <p:stCondLst>
                              <p:cond delay="500"/>
                            </p:stCondLst>
                            <p:childTnLst>
                              <p:par>
                                <p:cTn id="106" presetID="22" presetClass="entr" presetSubtype="1" fill="hold" grpId="0" nodeType="afterEffect">
                                  <p:stCondLst>
                                    <p:cond delay="0"/>
                                  </p:stCondLst>
                                  <p:childTnLst>
                                    <p:set>
                                      <p:cBhvr>
                                        <p:cTn id="107" dur="1" fill="hold">
                                          <p:stCondLst>
                                            <p:cond delay="0"/>
                                          </p:stCondLst>
                                        </p:cTn>
                                        <p:tgtEl>
                                          <p:spTgt spid="106"/>
                                        </p:tgtEl>
                                        <p:attrNameLst>
                                          <p:attrName>style.visibility</p:attrName>
                                        </p:attrNameLst>
                                      </p:cBhvr>
                                      <p:to>
                                        <p:strVal val="visible"/>
                                      </p:to>
                                    </p:set>
                                    <p:animEffect transition="in" filter="wipe(up)">
                                      <p:cBhvr>
                                        <p:cTn id="108" dur="500"/>
                                        <p:tgtEl>
                                          <p:spTgt spid="106"/>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childTnLst>
                                    <p:set>
                                      <p:cBhvr>
                                        <p:cTn id="112" dur="1" fill="hold">
                                          <p:stCondLst>
                                            <p:cond delay="0"/>
                                          </p:stCondLst>
                                        </p:cTn>
                                        <p:tgtEl>
                                          <p:spTgt spid="101"/>
                                        </p:tgtEl>
                                        <p:attrNameLst>
                                          <p:attrName>style.visibility</p:attrName>
                                        </p:attrNameLst>
                                      </p:cBhvr>
                                      <p:to>
                                        <p:strVal val="visible"/>
                                      </p:to>
                                    </p:set>
                                    <p:animEffect transition="in" filter="wipe(up)">
                                      <p:cBhvr>
                                        <p:cTn id="113" dur="500"/>
                                        <p:tgtEl>
                                          <p:spTgt spid="101"/>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grpId="0" nodeType="clickEffect">
                                  <p:stCondLst>
                                    <p:cond delay="0"/>
                                  </p:stCondLst>
                                  <p:childTnLst>
                                    <p:set>
                                      <p:cBhvr>
                                        <p:cTn id="117" dur="1" fill="hold">
                                          <p:stCondLst>
                                            <p:cond delay="0"/>
                                          </p:stCondLst>
                                        </p:cTn>
                                        <p:tgtEl>
                                          <p:spTgt spid="100"/>
                                        </p:tgtEl>
                                        <p:attrNameLst>
                                          <p:attrName>style.visibility</p:attrName>
                                        </p:attrNameLst>
                                      </p:cBhvr>
                                      <p:to>
                                        <p:strVal val="visible"/>
                                      </p:to>
                                    </p:set>
                                    <p:animEffect transition="in" filter="wipe(up)">
                                      <p:cBhvr>
                                        <p:cTn id="118" dur="500"/>
                                        <p:tgtEl>
                                          <p:spTgt spid="100"/>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104"/>
                                        </p:tgtEl>
                                        <p:attrNameLst>
                                          <p:attrName>style.visibility</p:attrName>
                                        </p:attrNameLst>
                                      </p:cBhvr>
                                      <p:to>
                                        <p:strVal val="visible"/>
                                      </p:to>
                                    </p:set>
                                    <p:animEffect transition="in" filter="wipe(left)">
                                      <p:cBhvr>
                                        <p:cTn id="123" dur="500"/>
                                        <p:tgtEl>
                                          <p:spTgt spid="104"/>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grpId="0" nodeType="clickEffect">
                                  <p:stCondLst>
                                    <p:cond delay="0"/>
                                  </p:stCondLst>
                                  <p:childTnLst>
                                    <p:set>
                                      <p:cBhvr>
                                        <p:cTn id="127" dur="1" fill="hold">
                                          <p:stCondLst>
                                            <p:cond delay="0"/>
                                          </p:stCondLst>
                                        </p:cTn>
                                        <p:tgtEl>
                                          <p:spTgt spid="105"/>
                                        </p:tgtEl>
                                        <p:attrNameLst>
                                          <p:attrName>style.visibility</p:attrName>
                                        </p:attrNameLst>
                                      </p:cBhvr>
                                      <p:to>
                                        <p:strVal val="visible"/>
                                      </p:to>
                                    </p:set>
                                    <p:animEffect transition="in" filter="wipe(left)">
                                      <p:cBhvr>
                                        <p:cTn id="128" dur="500"/>
                                        <p:tgtEl>
                                          <p:spTgt spid="105"/>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1" fill="hold" grpId="0" nodeType="clickEffect">
                                  <p:stCondLst>
                                    <p:cond delay="0"/>
                                  </p:stCondLst>
                                  <p:childTnLst>
                                    <p:set>
                                      <p:cBhvr>
                                        <p:cTn id="132" dur="1" fill="hold">
                                          <p:stCondLst>
                                            <p:cond delay="0"/>
                                          </p:stCondLst>
                                        </p:cTn>
                                        <p:tgtEl>
                                          <p:spTgt spid="97"/>
                                        </p:tgtEl>
                                        <p:attrNameLst>
                                          <p:attrName>style.visibility</p:attrName>
                                        </p:attrNameLst>
                                      </p:cBhvr>
                                      <p:to>
                                        <p:strVal val="visible"/>
                                      </p:to>
                                    </p:set>
                                    <p:animEffect transition="in" filter="wipe(up)">
                                      <p:cBhvr>
                                        <p:cTn id="133" dur="500"/>
                                        <p:tgtEl>
                                          <p:spTgt spid="97"/>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grpId="0" nodeType="clickEffect">
                                  <p:stCondLst>
                                    <p:cond delay="0"/>
                                  </p:stCondLst>
                                  <p:childTnLst>
                                    <p:set>
                                      <p:cBhvr>
                                        <p:cTn id="137" dur="1" fill="hold">
                                          <p:stCondLst>
                                            <p:cond delay="0"/>
                                          </p:stCondLst>
                                        </p:cTn>
                                        <p:tgtEl>
                                          <p:spTgt spid="96"/>
                                        </p:tgtEl>
                                        <p:attrNameLst>
                                          <p:attrName>style.visibility</p:attrName>
                                        </p:attrNameLst>
                                      </p:cBhvr>
                                      <p:to>
                                        <p:strVal val="visible"/>
                                      </p:to>
                                    </p:set>
                                    <p:animEffect transition="in" filter="wipe(left)">
                                      <p:cBhvr>
                                        <p:cTn id="138" dur="500"/>
                                        <p:tgtEl>
                                          <p:spTgt spid="96"/>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1" fill="hold" grpId="0" nodeType="clickEffect">
                                  <p:stCondLst>
                                    <p:cond delay="0"/>
                                  </p:stCondLst>
                                  <p:childTnLst>
                                    <p:set>
                                      <p:cBhvr>
                                        <p:cTn id="142" dur="1" fill="hold">
                                          <p:stCondLst>
                                            <p:cond delay="0"/>
                                          </p:stCondLst>
                                        </p:cTn>
                                        <p:tgtEl>
                                          <p:spTgt spid="98"/>
                                        </p:tgtEl>
                                        <p:attrNameLst>
                                          <p:attrName>style.visibility</p:attrName>
                                        </p:attrNameLst>
                                      </p:cBhvr>
                                      <p:to>
                                        <p:strVal val="visible"/>
                                      </p:to>
                                    </p:set>
                                    <p:animEffect transition="in" filter="wipe(up)">
                                      <p:cBhvr>
                                        <p:cTn id="143" dur="500"/>
                                        <p:tgtEl>
                                          <p:spTgt spid="98"/>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1" fill="hold" grpId="0" nodeType="clickEffect">
                                  <p:stCondLst>
                                    <p:cond delay="0"/>
                                  </p:stCondLst>
                                  <p:childTnLst>
                                    <p:set>
                                      <p:cBhvr>
                                        <p:cTn id="147" dur="1" fill="hold">
                                          <p:stCondLst>
                                            <p:cond delay="0"/>
                                          </p:stCondLst>
                                        </p:cTn>
                                        <p:tgtEl>
                                          <p:spTgt spid="99"/>
                                        </p:tgtEl>
                                        <p:attrNameLst>
                                          <p:attrName>style.visibility</p:attrName>
                                        </p:attrNameLst>
                                      </p:cBhvr>
                                      <p:to>
                                        <p:strVal val="visible"/>
                                      </p:to>
                                    </p:set>
                                    <p:animEffect transition="in" filter="wipe(up)">
                                      <p:cBhvr>
                                        <p:cTn id="148" dur="500"/>
                                        <p:tgtEl>
                                          <p:spTgt spid="99"/>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1" fill="hold" grpId="0" nodeType="clickEffect">
                                  <p:stCondLst>
                                    <p:cond delay="0"/>
                                  </p:stCondLst>
                                  <p:childTnLst>
                                    <p:set>
                                      <p:cBhvr>
                                        <p:cTn id="152" dur="1" fill="hold">
                                          <p:stCondLst>
                                            <p:cond delay="0"/>
                                          </p:stCondLst>
                                        </p:cTn>
                                        <p:tgtEl>
                                          <p:spTgt spid="94"/>
                                        </p:tgtEl>
                                        <p:attrNameLst>
                                          <p:attrName>style.visibility</p:attrName>
                                        </p:attrNameLst>
                                      </p:cBhvr>
                                      <p:to>
                                        <p:strVal val="visible"/>
                                      </p:to>
                                    </p:set>
                                    <p:animEffect transition="in" filter="wipe(up)">
                                      <p:cBhvr>
                                        <p:cTn id="153" dur="500"/>
                                        <p:tgtEl>
                                          <p:spTgt spid="94"/>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1" fill="hold" grpId="0" nodeType="clickEffect">
                                  <p:stCondLst>
                                    <p:cond delay="0"/>
                                  </p:stCondLst>
                                  <p:childTnLst>
                                    <p:set>
                                      <p:cBhvr>
                                        <p:cTn id="157" dur="1" fill="hold">
                                          <p:stCondLst>
                                            <p:cond delay="0"/>
                                          </p:stCondLst>
                                        </p:cTn>
                                        <p:tgtEl>
                                          <p:spTgt spid="95"/>
                                        </p:tgtEl>
                                        <p:attrNameLst>
                                          <p:attrName>style.visibility</p:attrName>
                                        </p:attrNameLst>
                                      </p:cBhvr>
                                      <p:to>
                                        <p:strVal val="visible"/>
                                      </p:to>
                                    </p:set>
                                    <p:animEffect transition="in" filter="wipe(up)">
                                      <p:cBhvr>
                                        <p:cTn id="158" dur="500"/>
                                        <p:tgtEl>
                                          <p:spTgt spid="95"/>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8" fill="hold" grpId="0" nodeType="clickEffect">
                                  <p:stCondLst>
                                    <p:cond delay="0"/>
                                  </p:stCondLst>
                                  <p:childTnLst>
                                    <p:set>
                                      <p:cBhvr>
                                        <p:cTn id="162" dur="1" fill="hold">
                                          <p:stCondLst>
                                            <p:cond delay="0"/>
                                          </p:stCondLst>
                                        </p:cTn>
                                        <p:tgtEl>
                                          <p:spTgt spid="93"/>
                                        </p:tgtEl>
                                        <p:attrNameLst>
                                          <p:attrName>style.visibility</p:attrName>
                                        </p:attrNameLst>
                                      </p:cBhvr>
                                      <p:to>
                                        <p:strVal val="visible"/>
                                      </p:to>
                                    </p:set>
                                    <p:animEffect transition="in" filter="wipe(left)">
                                      <p:cBhvr>
                                        <p:cTn id="163" dur="500"/>
                                        <p:tgtEl>
                                          <p:spTgt spid="93"/>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1" fill="hold" grpId="0" nodeType="clickEffect">
                                  <p:stCondLst>
                                    <p:cond delay="0"/>
                                  </p:stCondLst>
                                  <p:childTnLst>
                                    <p:set>
                                      <p:cBhvr>
                                        <p:cTn id="167" dur="1" fill="hold">
                                          <p:stCondLst>
                                            <p:cond delay="0"/>
                                          </p:stCondLst>
                                        </p:cTn>
                                        <p:tgtEl>
                                          <p:spTgt spid="92"/>
                                        </p:tgtEl>
                                        <p:attrNameLst>
                                          <p:attrName>style.visibility</p:attrName>
                                        </p:attrNameLst>
                                      </p:cBhvr>
                                      <p:to>
                                        <p:strVal val="visible"/>
                                      </p:to>
                                    </p:set>
                                    <p:animEffect transition="in" filter="wipe(up)">
                                      <p:cBhvr>
                                        <p:cTn id="168" dur="500"/>
                                        <p:tgtEl>
                                          <p:spTgt spid="92"/>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8" fill="hold" grpId="0" nodeType="clickEffect">
                                  <p:stCondLst>
                                    <p:cond delay="0"/>
                                  </p:stCondLst>
                                  <p:childTnLst>
                                    <p:set>
                                      <p:cBhvr>
                                        <p:cTn id="172" dur="1" fill="hold">
                                          <p:stCondLst>
                                            <p:cond delay="0"/>
                                          </p:stCondLst>
                                        </p:cTn>
                                        <p:tgtEl>
                                          <p:spTgt spid="108"/>
                                        </p:tgtEl>
                                        <p:attrNameLst>
                                          <p:attrName>style.visibility</p:attrName>
                                        </p:attrNameLst>
                                      </p:cBhvr>
                                      <p:to>
                                        <p:strVal val="visible"/>
                                      </p:to>
                                    </p:set>
                                    <p:animEffect transition="in" filter="wipe(left)">
                                      <p:cBhvr>
                                        <p:cTn id="173" dur="500"/>
                                        <p:tgtEl>
                                          <p:spTgt spid="108"/>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1" fill="hold" grpId="0" nodeType="clickEffect">
                                  <p:stCondLst>
                                    <p:cond delay="0"/>
                                  </p:stCondLst>
                                  <p:childTnLst>
                                    <p:set>
                                      <p:cBhvr>
                                        <p:cTn id="177" dur="1" fill="hold">
                                          <p:stCondLst>
                                            <p:cond delay="0"/>
                                          </p:stCondLst>
                                        </p:cTn>
                                        <p:tgtEl>
                                          <p:spTgt spid="109"/>
                                        </p:tgtEl>
                                        <p:attrNameLst>
                                          <p:attrName>style.visibility</p:attrName>
                                        </p:attrNameLst>
                                      </p:cBhvr>
                                      <p:to>
                                        <p:strVal val="visible"/>
                                      </p:to>
                                    </p:set>
                                    <p:animEffect transition="in" filter="wipe(up)">
                                      <p:cBhvr>
                                        <p:cTn id="178"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9"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txBox="1"/>
          <p:nvPr/>
        </p:nvSpPr>
        <p:spPr>
          <a:xfrm>
            <a:off x="467544" y="896402"/>
            <a:ext cx="8208912" cy="523220"/>
          </a:xfrm>
          <a:prstGeom prst="rect">
            <a:avLst/>
          </a:prstGeom>
          <a:noFill/>
        </p:spPr>
        <p:txBody>
          <a:bodyPr wrap="square" rtlCol="0" anchor="t">
            <a:spAutoFit/>
          </a:bodyPr>
          <a:lstStyle/>
          <a:p>
            <a:pPr algn="just" defTabSz="685800"/>
            <a:r>
              <a:rPr lang="zh-CN" altLang="en-US" sz="2800"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借助</a:t>
            </a:r>
            <a:r>
              <a:rPr lang="zh-CN" altLang="en-US" sz="2800"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注释，理解诗句</a:t>
            </a:r>
            <a:r>
              <a:rPr lang="zh-CN" altLang="en-US" sz="2800"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大意。</a:t>
            </a:r>
            <a:endParaRPr lang="zh-CN" altLang="en-US" sz="2800"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矩形 1"/>
          <p:cNvSpPr/>
          <p:nvPr/>
        </p:nvSpPr>
        <p:spPr>
          <a:xfrm>
            <a:off x="578966" y="3491653"/>
            <a:ext cx="8097490" cy="1514261"/>
          </a:xfrm>
          <a:prstGeom prst="rect">
            <a:avLst/>
          </a:prstGeom>
        </p:spPr>
        <p:txBody>
          <a:bodyPr wrap="square">
            <a:spAutoFit/>
          </a:bodyPr>
          <a:lstStyle/>
          <a:p>
            <a:pPr lvl="0" defTabSz="685165">
              <a:lnSpc>
                <a:spcPct val="110000"/>
              </a:lnSpc>
            </a:pPr>
            <a:r>
              <a:rPr lang="en-US" altLang="zh-CN"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酒筵上甘醇的葡萄美酒盛满在精美的夜光杯之中</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。正要举杯痛饮</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，却听</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到马上弹起琵琶的声音，在催促人出发</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了</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6" name="图片 5"/>
          <p:cNvPicPr>
            <a:picLocks noChangeAspect="1"/>
          </p:cNvPicPr>
          <p:nvPr/>
        </p:nvPicPr>
        <p:blipFill>
          <a:blip r:embed="rId1"/>
          <a:stretch>
            <a:fillRect/>
          </a:stretch>
        </p:blipFill>
        <p:spPr>
          <a:xfrm>
            <a:off x="557504" y="222989"/>
            <a:ext cx="2268000" cy="692577"/>
          </a:xfrm>
          <a:prstGeom prst="rect">
            <a:avLst/>
          </a:prstGeom>
        </p:spPr>
      </p:pic>
      <p:sp>
        <p:nvSpPr>
          <p:cNvPr id="7" name="文本框 14"/>
          <p:cNvSpPr txBox="1"/>
          <p:nvPr/>
        </p:nvSpPr>
        <p:spPr>
          <a:xfrm>
            <a:off x="738869"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互动课堂</a:t>
            </a:r>
            <a:endParaRPr lang="zh-CN" altLang="en-US" sz="3600" b="1" dirty="0">
              <a:latin typeface="黑体" panose="02010609060101010101" pitchFamily="49" charset="-122"/>
              <a:ea typeface="黑体" panose="02010609060101010101" pitchFamily="49"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227232"/>
            <a:ext cx="450000" cy="559756"/>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869" y="1575435"/>
            <a:ext cx="4409195" cy="1560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1846" y="915566"/>
            <a:ext cx="3060594" cy="25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2555776" y="994741"/>
            <a:ext cx="3778129" cy="13609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圆角矩形 4"/>
          <p:cNvSpPr/>
          <p:nvPr/>
        </p:nvSpPr>
        <p:spPr>
          <a:xfrm>
            <a:off x="772433" y="3219822"/>
            <a:ext cx="4447639" cy="129171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如</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果醉卧在沙扬上，也请你不要笑话，古来出外打仗的能有几人返回家乡？</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椭圆 8"/>
          <p:cNvSpPr/>
          <p:nvPr/>
        </p:nvSpPr>
        <p:spPr>
          <a:xfrm>
            <a:off x="3527393" y="1018507"/>
            <a:ext cx="1018040" cy="5803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0" name="矩形 9"/>
          <p:cNvSpPr/>
          <p:nvPr/>
        </p:nvSpPr>
        <p:spPr>
          <a:xfrm>
            <a:off x="2233057" y="267494"/>
            <a:ext cx="1186815" cy="560705"/>
          </a:xfrm>
          <a:prstGeom prst="rect">
            <a:avLst/>
          </a:prstGeom>
          <a:solidFill>
            <a:schemeClr val="accent6">
              <a:lumMod val="40000"/>
              <a:lumOff val="60000"/>
            </a:schemeClr>
          </a:solidFill>
        </p:spPr>
        <p:txBody>
          <a:bodyPr wrap="square" lIns="68580" tIns="34290" rIns="68580" bIns="34290">
            <a:spAutoFit/>
          </a:bodyPr>
          <a:lstStyle/>
          <a:p>
            <a:pPr algn="ctr" defTabSz="685800"/>
            <a:r>
              <a:rPr lang="zh-CN" altLang="en-US" sz="3200" b="1" dirty="0">
                <a:solidFill>
                  <a:srgbClr val="0066FF"/>
                </a:solidFill>
                <a:latin typeface="楷体" panose="02010609060101010101" pitchFamily="49" charset="-122"/>
                <a:ea typeface="楷体" panose="02010609060101010101" pitchFamily="49" charset="-122"/>
              </a:rPr>
              <a:t>战场</a:t>
            </a:r>
            <a:endParaRPr lang="zh-CN" altLang="en-US" sz="3200" b="1" dirty="0">
              <a:solidFill>
                <a:srgbClr val="0066FF"/>
              </a:solidFill>
              <a:latin typeface="楷体" panose="02010609060101010101" pitchFamily="49" charset="-122"/>
              <a:ea typeface="楷体" panose="02010609060101010101" pitchFamily="49" charset="-122"/>
            </a:endParaRPr>
          </a:p>
        </p:txBody>
      </p:sp>
      <p:sp>
        <p:nvSpPr>
          <p:cNvPr id="11" name="左箭头 10"/>
          <p:cNvSpPr/>
          <p:nvPr/>
        </p:nvSpPr>
        <p:spPr>
          <a:xfrm rot="2168263">
            <a:off x="3355557" y="752170"/>
            <a:ext cx="504056" cy="290195"/>
          </a:xfrm>
          <a:prstGeom prst="lef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0"/>
          <p:cNvSpPr txBox="1"/>
          <p:nvPr/>
        </p:nvSpPr>
        <p:spPr>
          <a:xfrm>
            <a:off x="6408033" y="2884216"/>
            <a:ext cx="1620351" cy="492443"/>
          </a:xfrm>
          <a:prstGeom prst="rect">
            <a:avLst/>
          </a:prstGeom>
          <a:noFill/>
        </p:spPr>
        <p:txBody>
          <a:bodyPr wrap="square" rtlCol="0">
            <a:spAutoFit/>
          </a:bodyPr>
          <a:lstStyle/>
          <a:p>
            <a:pPr defTabSz="685800"/>
            <a:r>
              <a:rPr lang="zh-CN" altLang="en-US" sz="2600" b="1" dirty="0" smtClean="0">
                <a:solidFill>
                  <a:prstClr val="black"/>
                </a:solidFill>
                <a:latin typeface="宋体" panose="02010600030101010101" pitchFamily="2" charset="-122"/>
              </a:rPr>
              <a:t>朗读指导</a:t>
            </a:r>
            <a:endParaRPr lang="zh-CN" altLang="en-US" sz="2600" b="1" dirty="0">
              <a:solidFill>
                <a:prstClr val="black"/>
              </a:solidFill>
              <a:latin typeface="宋体" panose="02010600030101010101" pitchFamily="2" charset="-122"/>
            </a:endParaRPr>
          </a:p>
        </p:txBody>
      </p:sp>
      <p:sp>
        <p:nvSpPr>
          <p:cNvPr id="14" name="文本框 2"/>
          <p:cNvSpPr txBox="1"/>
          <p:nvPr/>
        </p:nvSpPr>
        <p:spPr>
          <a:xfrm>
            <a:off x="5652120" y="3419003"/>
            <a:ext cx="3059832" cy="1384995"/>
          </a:xfrm>
          <a:prstGeom prst="rect">
            <a:avLst/>
          </a:prstGeom>
          <a:solidFill>
            <a:srgbClr val="FFC000"/>
          </a:solidFill>
        </p:spPr>
        <p:txBody>
          <a:bodyPr wrap="square" rtlCol="0" anchor="t">
            <a:spAutoFit/>
          </a:bodyPr>
          <a:lstStyle/>
          <a:p>
            <a:pPr defTabSz="685800"/>
            <a:r>
              <a:rPr lang="zh-CN" altLang="en-US" sz="2800" b="1" dirty="0" smtClean="0">
                <a:latin typeface="宋体" panose="02010600030101010101" pitchFamily="2" charset="-122"/>
                <a:ea typeface="宋体" panose="02010600030101010101" pitchFamily="2" charset="-122"/>
                <a:cs typeface="黑体" panose="02010609060101010101" pitchFamily="49" charset="-122"/>
              </a:rPr>
              <a:t>要读出</a:t>
            </a:r>
            <a:r>
              <a:rPr lang="zh-CN" altLang="en-US" sz="2800" b="1" dirty="0">
                <a:latin typeface="宋体" panose="02010600030101010101" pitchFamily="2" charset="-122"/>
                <a:ea typeface="宋体" panose="02010600030101010101" pitchFamily="2" charset="-122"/>
                <a:cs typeface="黑体" panose="02010609060101010101" pitchFamily="49" charset="-122"/>
              </a:rPr>
              <a:t>将士们的豪迈气度和醉卧沙场的潇洒从容。</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5724128" y="2663156"/>
            <a:ext cx="755913" cy="75591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P spid="11" grpId="0" animBg="1"/>
      <p:bldP spid="13" grpId="0"/>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
          <p:cNvSpPr txBox="1">
            <a:spLocks noChangeArrowheads="1"/>
          </p:cNvSpPr>
          <p:nvPr/>
        </p:nvSpPr>
        <p:spPr bwMode="auto">
          <a:xfrm>
            <a:off x="1043608" y="1811092"/>
            <a:ext cx="3570177" cy="130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spcBef>
                <a:spcPct val="50000"/>
              </a:spcBef>
            </a:pPr>
            <a:r>
              <a:rPr lang="en-US" altLang="zh-CN" sz="3200" b="1" dirty="0">
                <a:solidFill>
                  <a:srgbClr val="0070C0"/>
                </a:solidFill>
                <a:latin typeface="+mn-ea"/>
                <a:ea typeface="+mn-ea"/>
              </a:rPr>
              <a:t> </a:t>
            </a:r>
            <a:r>
              <a:rPr lang="zh-CN" altLang="en-US" sz="3200" b="1" dirty="0">
                <a:solidFill>
                  <a:srgbClr val="0070C0"/>
                </a:solidFill>
                <a:latin typeface="+mn-ea"/>
                <a:ea typeface="+mn-ea"/>
              </a:rPr>
              <a:t>歌曲</a:t>
            </a:r>
            <a:endParaRPr lang="en-US" altLang="zh-CN" sz="3200" b="1" dirty="0">
              <a:solidFill>
                <a:srgbClr val="0070C0"/>
              </a:solidFill>
              <a:latin typeface="+mn-ea"/>
              <a:ea typeface="+mn-ea"/>
            </a:endParaRPr>
          </a:p>
          <a:p>
            <a:pPr>
              <a:spcBef>
                <a:spcPct val="50000"/>
              </a:spcBef>
            </a:pPr>
            <a:r>
              <a:rPr lang="en-US" altLang="zh-CN" sz="3200" b="1" dirty="0" smtClean="0">
                <a:solidFill>
                  <a:srgbClr val="0070C0"/>
                </a:solidFill>
                <a:latin typeface="+mn-ea"/>
                <a:ea typeface="+mn-ea"/>
              </a:rPr>
              <a:t>《</a:t>
            </a:r>
            <a:r>
              <a:rPr lang="zh-CN" altLang="en-US" sz="3200" b="1" dirty="0" smtClean="0">
                <a:solidFill>
                  <a:srgbClr val="0070C0"/>
                </a:solidFill>
                <a:latin typeface="+mn-ea"/>
                <a:ea typeface="+mn-ea"/>
              </a:rPr>
              <a:t>凉州词</a:t>
            </a:r>
            <a:r>
              <a:rPr lang="en-US" altLang="zh-CN" sz="3200" b="1" dirty="0" smtClean="0">
                <a:solidFill>
                  <a:srgbClr val="0070C0"/>
                </a:solidFill>
                <a:latin typeface="+mn-ea"/>
                <a:ea typeface="+mn-ea"/>
              </a:rPr>
              <a:t>》</a:t>
            </a:r>
            <a:endParaRPr lang="zh-CN" altLang="en-US" sz="3200" dirty="0">
              <a:solidFill>
                <a:srgbClr val="0070C0"/>
              </a:solidFill>
              <a:latin typeface="+mn-ea"/>
              <a:ea typeface="+mn-ea"/>
            </a:endParaRPr>
          </a:p>
        </p:txBody>
      </p:sp>
      <p:pic>
        <p:nvPicPr>
          <p:cNvPr id="4" name="歌曲：凉州词.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2411760" y="1851670"/>
            <a:ext cx="609600" cy="609600"/>
          </a:xfrm>
          <a:prstGeom prst="rect">
            <a:avLst/>
          </a:prstGeom>
        </p:spPr>
      </p:pic>
      <p:sp>
        <p:nvSpPr>
          <p:cNvPr id="5" name="文本框 15"/>
          <p:cNvSpPr txBox="1"/>
          <p:nvPr/>
        </p:nvSpPr>
        <p:spPr>
          <a:xfrm>
            <a:off x="1043608" y="410595"/>
            <a:ext cx="3456384" cy="646331"/>
          </a:xfrm>
          <a:prstGeom prst="rect">
            <a:avLst/>
          </a:prstGeom>
          <a:noFill/>
        </p:spPr>
        <p:txBody>
          <a:bodyPr wrap="square" rtlCol="0">
            <a:spAutoFit/>
          </a:bodyPr>
          <a:lstStyle/>
          <a:p>
            <a:r>
              <a:rPr kumimoji="1" lang="zh-CN" altLang="en-US" sz="3600" b="1" dirty="0" smtClean="0">
                <a:latin typeface="+mn-ea"/>
              </a:rPr>
              <a:t>唱一唱，背一背</a:t>
            </a:r>
            <a:endParaRPr kumimoji="1" lang="zh-CN" altLang="en-US" sz="3600" b="1" dirty="0">
              <a:latin typeface="+mn-ea"/>
            </a:endParaRPr>
          </a:p>
        </p:txBody>
      </p:sp>
      <p:pic>
        <p:nvPicPr>
          <p:cNvPr id="6" name="图片 5"/>
          <p:cNvPicPr>
            <a:picLocks noChangeAspect="1"/>
          </p:cNvPicPr>
          <p:nvPr/>
        </p:nvPicPr>
        <p:blipFill>
          <a:blip r:embed="rId4"/>
          <a:stretch>
            <a:fillRect/>
          </a:stretch>
        </p:blipFill>
        <p:spPr>
          <a:xfrm>
            <a:off x="323528" y="414166"/>
            <a:ext cx="669869" cy="657657"/>
          </a:xfrm>
          <a:prstGeom prst="rect">
            <a:avLst/>
          </a:prstGeom>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355976" y="1070009"/>
            <a:ext cx="3352800" cy="355523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286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81772" y="1365620"/>
            <a:ext cx="7262635" cy="566420"/>
          </a:xfrm>
          <a:prstGeom prst="rect">
            <a:avLst/>
          </a:prstGeom>
        </p:spPr>
        <p:txBody>
          <a:bodyPr wrap="square" lIns="68580" tIns="34290" rIns="68580" bIns="34290">
            <a:spAutoFit/>
          </a:bodyPr>
          <a:lstStyle/>
          <a:p>
            <a:pPr algn="just" defTabSz="685800">
              <a:lnSpc>
                <a:spcPct val="120000"/>
              </a:lnSpc>
            </a:pPr>
            <a:r>
              <a:rPr lang="zh-CN" altLang="en-US" sz="2700" dirty="0">
                <a:solidFill>
                  <a:prstClr val="black"/>
                </a:solidFill>
                <a:latin typeface="宋体" panose="02010600030101010101" pitchFamily="2" charset="-122"/>
                <a:ea typeface="宋体" panose="02010600030101010101" pitchFamily="2" charset="-122"/>
              </a:rPr>
              <a:t>    </a:t>
            </a:r>
            <a:endParaRPr lang="zh-CN" altLang="en-US" sz="2700" dirty="0">
              <a:solidFill>
                <a:prstClr val="black"/>
              </a:solidFill>
              <a:latin typeface="宋体" panose="02010600030101010101" pitchFamily="2" charset="-122"/>
              <a:ea typeface="宋体" panose="02010600030101010101" pitchFamily="2" charset="-122"/>
            </a:endParaRPr>
          </a:p>
        </p:txBody>
      </p:sp>
      <p:sp>
        <p:nvSpPr>
          <p:cNvPr id="3" name="文本框 2"/>
          <p:cNvSpPr txBox="1"/>
          <p:nvPr/>
        </p:nvSpPr>
        <p:spPr>
          <a:xfrm>
            <a:off x="830711" y="1419622"/>
            <a:ext cx="7564755" cy="2031325"/>
          </a:xfrm>
          <a:prstGeom prst="rect">
            <a:avLst/>
          </a:prstGeom>
          <a:noFill/>
        </p:spPr>
        <p:txBody>
          <a:bodyPr wrap="square" rtlCol="0" anchor="t">
            <a:spAutoFit/>
          </a:bodyPr>
          <a:lstStyle/>
          <a:p>
            <a:pPr defTabSz="685800">
              <a:lnSpc>
                <a:spcPct val="150000"/>
              </a:lnSpc>
            </a:pPr>
            <a:r>
              <a:rPr lang="zh-CN" altLang="en-US" sz="28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《出塞》</a:t>
            </a:r>
            <a:r>
              <a:rPr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rPr>
              <a:t>通过描写边关将士慨叹         ，国无良将，反应出戍边将士思念家乡、      的心情。</a:t>
            </a:r>
            <a:endParaRPr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endParaRPr>
          </a:p>
        </p:txBody>
      </p:sp>
      <p:sp>
        <p:nvSpPr>
          <p:cNvPr id="9" name="文本框 8"/>
          <p:cNvSpPr txBox="1"/>
          <p:nvPr/>
        </p:nvSpPr>
        <p:spPr>
          <a:xfrm>
            <a:off x="6608013" y="1491630"/>
            <a:ext cx="1636395" cy="521970"/>
          </a:xfrm>
          <a:prstGeom prst="rect">
            <a:avLst/>
          </a:prstGeom>
          <a:noFill/>
        </p:spPr>
        <p:txBody>
          <a:bodyPr wrap="square" rtlCol="0">
            <a:spAutoFit/>
          </a:bodyPr>
          <a:lstStyle/>
          <a:p>
            <a:pPr defTabSz="685800"/>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边战不断</a:t>
            </a:r>
            <a:endPar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endParaRPr>
          </a:p>
        </p:txBody>
      </p:sp>
      <p:cxnSp>
        <p:nvCxnSpPr>
          <p:cNvPr id="10" name="直接连接符 9"/>
          <p:cNvCxnSpPr/>
          <p:nvPr/>
        </p:nvCxnSpPr>
        <p:spPr>
          <a:xfrm>
            <a:off x="6898592" y="2571750"/>
            <a:ext cx="1469390" cy="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660232" y="2079898"/>
            <a:ext cx="158417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754903" y="2079898"/>
            <a:ext cx="1633220" cy="521970"/>
          </a:xfrm>
          <a:prstGeom prst="rect">
            <a:avLst/>
          </a:prstGeom>
          <a:noFill/>
        </p:spPr>
        <p:txBody>
          <a:bodyPr wrap="square" rtlCol="0">
            <a:spAutoFit/>
          </a:bodyPr>
          <a:lstStyle/>
          <a:p>
            <a:pPr defTabSz="685800"/>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渴望和平</a:t>
            </a:r>
            <a:endPar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endParaRPr>
          </a:p>
        </p:txBody>
      </p:sp>
      <p:pic>
        <p:nvPicPr>
          <p:cNvPr id="16" name="图片 15"/>
          <p:cNvPicPr>
            <a:picLocks noChangeAspect="1"/>
          </p:cNvPicPr>
          <p:nvPr/>
        </p:nvPicPr>
        <p:blipFill>
          <a:blip r:embed="rId1"/>
          <a:stretch>
            <a:fillRect/>
          </a:stretch>
        </p:blipFill>
        <p:spPr>
          <a:xfrm>
            <a:off x="555935" y="234169"/>
            <a:ext cx="2268000" cy="692577"/>
          </a:xfrm>
          <a:prstGeom prst="rect">
            <a:avLst/>
          </a:prstGeom>
        </p:spPr>
      </p:pic>
      <p:sp>
        <p:nvSpPr>
          <p:cNvPr id="17" name="文本框 14"/>
          <p:cNvSpPr txBox="1"/>
          <p:nvPr/>
        </p:nvSpPr>
        <p:spPr>
          <a:xfrm>
            <a:off x="735703" y="195486"/>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主题概括</a:t>
            </a:r>
            <a:endParaRPr lang="zh-CN" altLang="en-US" sz="3600" b="1" dirty="0">
              <a:latin typeface="黑体" panose="02010609060101010101" pitchFamily="49" charset="-122"/>
              <a:ea typeface="黑体" panose="02010609060101010101" pitchFamily="49"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6259" y="224410"/>
            <a:ext cx="460522" cy="5728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04215" y="987574"/>
            <a:ext cx="7068185" cy="2677656"/>
          </a:xfrm>
          <a:prstGeom prst="rect">
            <a:avLst/>
          </a:prstGeom>
          <a:noFill/>
        </p:spPr>
        <p:txBody>
          <a:bodyPr wrap="square" rtlCol="0" anchor="t">
            <a:spAutoFit/>
          </a:bodyPr>
          <a:lstStyle/>
          <a:p>
            <a:pPr defTabSz="685800">
              <a:lnSpc>
                <a:spcPct val="150000"/>
              </a:lnSpc>
            </a:pPr>
            <a:r>
              <a:rPr lang="en-US" altLang="zh-CN" sz="2800" dirty="0">
                <a:solidFill>
                  <a:prstClr val="black"/>
                </a:solidFill>
                <a:latin typeface="宋体" panose="02010600030101010101" pitchFamily="2" charset="-122"/>
                <a:ea typeface="宋体" panose="02010600030101010101" pitchFamily="2" charset="-122"/>
                <a:cs typeface="楷体" panose="02010609060101010101" pitchFamily="49" charset="-122"/>
              </a:rPr>
              <a:t>   </a:t>
            </a:r>
            <a:r>
              <a:rPr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rPr>
              <a:t>《凉州词》通过描写将士们在阵阵催人的琵琶声中痛饮美酒，即使醉卧沙场也不在意，表达了作者        、视死如归的旷达和         的情怀。</a:t>
            </a:r>
            <a:endParaRPr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endParaRPr>
          </a:p>
        </p:txBody>
      </p:sp>
      <p:sp>
        <p:nvSpPr>
          <p:cNvPr id="9" name="文本框 8"/>
          <p:cNvSpPr txBox="1"/>
          <p:nvPr/>
        </p:nvSpPr>
        <p:spPr>
          <a:xfrm>
            <a:off x="3586886" y="2369947"/>
            <a:ext cx="1661795" cy="521970"/>
          </a:xfrm>
          <a:prstGeom prst="rect">
            <a:avLst/>
          </a:prstGeom>
          <a:noFill/>
        </p:spPr>
        <p:txBody>
          <a:bodyPr wrap="square" rtlCol="0">
            <a:spAutoFit/>
          </a:bodyPr>
          <a:lstStyle/>
          <a:p>
            <a:pPr defTabSz="685800"/>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豪放诙谐</a:t>
            </a:r>
            <a:endPar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endParaRPr>
          </a:p>
        </p:txBody>
      </p:sp>
      <p:cxnSp>
        <p:nvCxnSpPr>
          <p:cNvPr id="10" name="直接连接符 9"/>
          <p:cNvCxnSpPr/>
          <p:nvPr/>
        </p:nvCxnSpPr>
        <p:spPr>
          <a:xfrm flipV="1">
            <a:off x="3630243" y="2878088"/>
            <a:ext cx="1565275" cy="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73934" y="3454152"/>
            <a:ext cx="1584176"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490294" y="2940262"/>
            <a:ext cx="2091690" cy="521970"/>
          </a:xfrm>
          <a:prstGeom prst="rect">
            <a:avLst/>
          </a:prstGeom>
          <a:noFill/>
        </p:spPr>
        <p:txBody>
          <a:bodyPr wrap="square" rtlCol="0">
            <a:spAutoFit/>
          </a:bodyPr>
          <a:lstStyle/>
          <a:p>
            <a:pPr defTabSz="685800"/>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厌恶战争</a:t>
            </a:r>
            <a:endPar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61135" y="2356609"/>
            <a:ext cx="6423233" cy="953135"/>
          </a:xfrm>
          <a:prstGeom prst="rect">
            <a:avLst/>
          </a:prstGeom>
          <a:noFill/>
          <a:ln w="9525">
            <a:noFill/>
          </a:ln>
        </p:spPr>
        <p:txBody>
          <a:bodyPr wrap="square">
            <a:spAutoFit/>
          </a:bodyPr>
          <a:lstStyle/>
          <a:p>
            <a:pPr defTabSz="685800"/>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赛（    ）</a:t>
            </a:r>
            <a:r>
              <a:rPr 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秦</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征</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endParaRPr 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defTabSz="685800"/>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塞（    ）</a:t>
            </a:r>
            <a:r>
              <a:rPr 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泰</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证</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endPar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568196" y="1463675"/>
            <a:ext cx="3070071" cy="523220"/>
          </a:xfrm>
          <a:prstGeom prst="rect">
            <a:avLst/>
          </a:prstGeom>
          <a:noFill/>
        </p:spPr>
        <p:txBody>
          <a:bodyPr wrap="none" rtlCol="0" anchor="t">
            <a:spAutoFit/>
          </a:bodyPr>
          <a:lstStyle/>
          <a:p>
            <a:pPr defTabSz="685800"/>
            <a:r>
              <a:rPr lang="zh-CN" altLang="en-US" sz="28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一、形近字组词。</a:t>
            </a:r>
            <a:endParaRPr lang="zh-CN" altLang="en-US" sz="1400" dirty="0">
              <a:solidFill>
                <a:prstClr val="black"/>
              </a:solidFill>
            </a:endParaRPr>
          </a:p>
        </p:txBody>
      </p:sp>
      <p:sp>
        <p:nvSpPr>
          <p:cNvPr id="4" name="文本框 3"/>
          <p:cNvSpPr txBox="1"/>
          <p:nvPr/>
        </p:nvSpPr>
        <p:spPr>
          <a:xfrm>
            <a:off x="2162810" y="2356609"/>
            <a:ext cx="897890" cy="521970"/>
          </a:xfrm>
          <a:prstGeom prst="rect">
            <a:avLst/>
          </a:prstGeom>
          <a:noFill/>
        </p:spPr>
        <p:txBody>
          <a:bodyPr wrap="none" rtlCol="0" anchor="t">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赛跑</a:t>
            </a:r>
            <a:endPar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5" name="文本框 4"/>
          <p:cNvSpPr txBox="1"/>
          <p:nvPr/>
        </p:nvSpPr>
        <p:spPr>
          <a:xfrm>
            <a:off x="2215515" y="2787774"/>
            <a:ext cx="897890" cy="521970"/>
          </a:xfrm>
          <a:prstGeom prst="rect">
            <a:avLst/>
          </a:prstGeom>
          <a:noFill/>
        </p:spPr>
        <p:txBody>
          <a:bodyPr wrap="none" rtlCol="0" anchor="t">
            <a:spAutoFit/>
          </a:bodyPr>
          <a:lstStyle/>
          <a:p>
            <a:pPr defTabSz="685800"/>
            <a:r>
              <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边塞</a:t>
            </a:r>
            <a:endParaRPr lang="zh-CN" altLang="en-US"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6" name="文本框 5"/>
          <p:cNvSpPr txBox="1"/>
          <p:nvPr/>
        </p:nvSpPr>
        <p:spPr>
          <a:xfrm>
            <a:off x="4394190" y="2356609"/>
            <a:ext cx="897890" cy="521970"/>
          </a:xfrm>
          <a:prstGeom prst="rect">
            <a:avLst/>
          </a:prstGeom>
          <a:noFill/>
        </p:spPr>
        <p:txBody>
          <a:bodyPr wrap="none" rtlCol="0" anchor="t">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秦朝</a:t>
            </a:r>
            <a:endPar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7" name="文本框 6"/>
          <p:cNvSpPr txBox="1"/>
          <p:nvPr/>
        </p:nvSpPr>
        <p:spPr>
          <a:xfrm>
            <a:off x="4394190" y="2787774"/>
            <a:ext cx="897890" cy="521970"/>
          </a:xfrm>
          <a:prstGeom prst="rect">
            <a:avLst/>
          </a:prstGeom>
          <a:noFill/>
        </p:spPr>
        <p:txBody>
          <a:bodyPr wrap="none" rtlCol="0" anchor="t">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泰山</a:t>
            </a:r>
            <a:endPar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8" name="文本框 7"/>
          <p:cNvSpPr txBox="1"/>
          <p:nvPr/>
        </p:nvSpPr>
        <p:spPr>
          <a:xfrm>
            <a:off x="6705709" y="2356609"/>
            <a:ext cx="897890" cy="521970"/>
          </a:xfrm>
          <a:prstGeom prst="rect">
            <a:avLst/>
          </a:prstGeom>
          <a:noFill/>
        </p:spPr>
        <p:txBody>
          <a:bodyPr wrap="none" rtlCol="0" anchor="t">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征战</a:t>
            </a:r>
            <a:endPar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9" name="文本框 8"/>
          <p:cNvSpPr txBox="1"/>
          <p:nvPr/>
        </p:nvSpPr>
        <p:spPr>
          <a:xfrm>
            <a:off x="6770454" y="2789216"/>
            <a:ext cx="897890" cy="521970"/>
          </a:xfrm>
          <a:prstGeom prst="rect">
            <a:avLst/>
          </a:prstGeom>
          <a:noFill/>
        </p:spPr>
        <p:txBody>
          <a:bodyPr wrap="none" rtlCol="0" anchor="t">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证明</a:t>
            </a:r>
            <a:endPar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3" name="左大括号 2"/>
          <p:cNvSpPr/>
          <p:nvPr/>
        </p:nvSpPr>
        <p:spPr>
          <a:xfrm>
            <a:off x="1366267" y="2530046"/>
            <a:ext cx="189735" cy="697065"/>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zh-CN" altLang="en-US" sz="1400">
              <a:solidFill>
                <a:prstClr val="black"/>
              </a:solidFill>
            </a:endParaRPr>
          </a:p>
        </p:txBody>
      </p:sp>
      <p:sp>
        <p:nvSpPr>
          <p:cNvPr id="19" name="左大括号 18"/>
          <p:cNvSpPr/>
          <p:nvPr/>
        </p:nvSpPr>
        <p:spPr>
          <a:xfrm>
            <a:off x="3498209" y="2524526"/>
            <a:ext cx="189735" cy="697065"/>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zh-CN" altLang="en-US" sz="1400">
              <a:solidFill>
                <a:prstClr val="black"/>
              </a:solidFill>
            </a:endParaRPr>
          </a:p>
        </p:txBody>
      </p:sp>
      <p:sp>
        <p:nvSpPr>
          <p:cNvPr id="20" name="左大括号 19"/>
          <p:cNvSpPr/>
          <p:nvPr/>
        </p:nvSpPr>
        <p:spPr>
          <a:xfrm>
            <a:off x="5868144" y="2524525"/>
            <a:ext cx="189735" cy="697065"/>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zh-CN" altLang="en-US" sz="1400">
              <a:solidFill>
                <a:prstClr val="black"/>
              </a:solidFill>
            </a:endParaRPr>
          </a:p>
        </p:txBody>
      </p:sp>
      <p:pic>
        <p:nvPicPr>
          <p:cNvPr id="17" name="图片 16"/>
          <p:cNvPicPr>
            <a:picLocks noChangeAspect="1"/>
          </p:cNvPicPr>
          <p:nvPr/>
        </p:nvPicPr>
        <p:blipFill>
          <a:blip r:embed="rId1"/>
          <a:stretch>
            <a:fillRect/>
          </a:stretch>
        </p:blipFill>
        <p:spPr>
          <a:xfrm>
            <a:off x="539552" y="242670"/>
            <a:ext cx="2268000" cy="692577"/>
          </a:xfrm>
          <a:prstGeom prst="rect">
            <a:avLst/>
          </a:prstGeom>
        </p:spPr>
      </p:pic>
      <p:sp>
        <p:nvSpPr>
          <p:cNvPr id="18" name="文本框 14"/>
          <p:cNvSpPr txBox="1"/>
          <p:nvPr/>
        </p:nvSpPr>
        <p:spPr>
          <a:xfrm>
            <a:off x="720917"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课堂演练</a:t>
            </a:r>
            <a:endParaRPr lang="zh-CN" altLang="en-US" sz="3600" b="1" dirty="0">
              <a:latin typeface="黑体" panose="02010609060101010101" pitchFamily="49" charset="-122"/>
              <a:ea typeface="黑体" panose="02010609060101010101" pitchFamily="49" charset="-122"/>
            </a:endParaRPr>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568" y="232670"/>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61134" y="2283718"/>
            <a:ext cx="6718935" cy="953135"/>
          </a:xfrm>
          <a:prstGeom prst="rect">
            <a:avLst/>
          </a:prstGeom>
          <a:noFill/>
          <a:ln w="9525">
            <a:noFill/>
          </a:ln>
        </p:spPr>
        <p:txBody>
          <a:bodyPr wrap="square">
            <a:spAutoFit/>
          </a:bodyPr>
          <a:lstStyle/>
          <a:p>
            <a:pPr defTabSz="685800"/>
            <a:r>
              <a:rPr 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王</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维、王昌龄      </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B.</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王翰、王昌龄</a:t>
            </a:r>
            <a:endPar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defTabSz="685800"/>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C.</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李白、白居易      </a:t>
            </a:r>
            <a:r>
              <a:rPr lang="en-US" altLang="zh-CN"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D.</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王昌龄、王维</a:t>
            </a:r>
            <a:endPar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552450" y="1350645"/>
            <a:ext cx="8303876" cy="523220"/>
          </a:xfrm>
          <a:prstGeom prst="rect">
            <a:avLst/>
          </a:prstGeom>
          <a:noFill/>
        </p:spPr>
        <p:txBody>
          <a:bodyPr wrap="none" rtlCol="0" anchor="t">
            <a:spAutoFit/>
          </a:bodyPr>
          <a:lstStyle/>
          <a:p>
            <a:pPr defTabSz="685800"/>
            <a:r>
              <a:rPr lang="zh-CN" altLang="en-US" sz="2800" dirty="0"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二、</a:t>
            </a:r>
            <a:r>
              <a:rPr lang="en-US" altLang="zh-CN" sz="28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凉州词</a:t>
            </a:r>
            <a:r>
              <a:rPr lang="en-US" altLang="zh-CN" sz="28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出塞</a:t>
            </a:r>
            <a:r>
              <a:rPr lang="en-US" altLang="zh-CN" sz="28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的作者分别是（     ）。</a:t>
            </a:r>
            <a:endParaRPr lang="zh-CN" altLang="en-US" sz="1400" dirty="0">
              <a:solidFill>
                <a:prstClr val="black"/>
              </a:solidFill>
            </a:endParaRPr>
          </a:p>
        </p:txBody>
      </p:sp>
      <p:sp>
        <p:nvSpPr>
          <p:cNvPr id="4" name="文本框 3"/>
          <p:cNvSpPr txBox="1"/>
          <p:nvPr/>
        </p:nvSpPr>
        <p:spPr>
          <a:xfrm>
            <a:off x="7273989" y="1283129"/>
            <a:ext cx="362585" cy="521970"/>
          </a:xfrm>
          <a:prstGeom prst="rect">
            <a:avLst/>
          </a:prstGeom>
          <a:noFill/>
        </p:spPr>
        <p:txBody>
          <a:bodyPr wrap="none" rtlCol="0" anchor="t">
            <a:spAutoFit/>
          </a:bodyPr>
          <a:lstStyle/>
          <a:p>
            <a:pPr defTabSz="685800"/>
            <a:r>
              <a:rPr lang="en-US" altLang="zh-CN"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B</a:t>
            </a:r>
            <a:endParaRPr lang="en-US" altLang="zh-CN"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54"/>
            <a:ext cx="9144000" cy="5143245"/>
          </a:xfrm>
          <a:prstGeom prst="rect">
            <a:avLst/>
          </a:prstGeom>
        </p:spPr>
      </p:pic>
      <p:sp>
        <p:nvSpPr>
          <p:cNvPr id="2" name="文本框 3"/>
          <p:cNvSpPr txBox="1"/>
          <p:nvPr/>
        </p:nvSpPr>
        <p:spPr>
          <a:xfrm>
            <a:off x="2627784" y="555526"/>
            <a:ext cx="5976664" cy="4228850"/>
          </a:xfrm>
          <a:prstGeom prst="rect">
            <a:avLst/>
          </a:prstGeom>
          <a:noFill/>
        </p:spPr>
        <p:txBody>
          <a:bodyPr wrap="square" rtlCol="0" anchor="t">
            <a:spAutoFit/>
          </a:bodyPr>
          <a:lstStyle/>
          <a:p>
            <a:pPr>
              <a:lnSpc>
                <a:spcPct val="120000"/>
              </a:lnSpc>
            </a:pPr>
            <a:r>
              <a:rPr lang="en-US" altLang="zh-CN" sz="2800"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sz="2800" b="1" u="sng"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王昌龄</a:t>
            </a:r>
            <a:r>
              <a:rPr sz="2800" b="1" dirty="0" smtClean="0">
                <a:latin typeface="楷体" panose="02010609060101010101" pitchFamily="49" charset="-122"/>
                <a:ea typeface="楷体" panose="02010609060101010101" pitchFamily="49" charset="-122"/>
                <a:cs typeface="楷体" panose="02010609060101010101" pitchFamily="49" charset="-122"/>
              </a:rPr>
              <a:t>（698—757），</a:t>
            </a:r>
            <a:r>
              <a:rPr sz="2800" b="1" dirty="0" err="1" smtClean="0">
                <a:latin typeface="楷体" panose="02010609060101010101" pitchFamily="49" charset="-122"/>
                <a:ea typeface="楷体" panose="02010609060101010101" pitchFamily="49" charset="-122"/>
                <a:cs typeface="楷体" panose="02010609060101010101" pitchFamily="49" charset="-122"/>
              </a:rPr>
              <a:t>字少伯</a:t>
            </a:r>
            <a:r>
              <a:rPr sz="28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盛</a:t>
            </a:r>
            <a:r>
              <a:rPr lang="zh-CN" altLang="en-US" sz="2800" b="1" dirty="0">
                <a:latin typeface="楷体" panose="02010609060101010101" pitchFamily="49" charset="-122"/>
                <a:ea typeface="楷体" panose="02010609060101010101" pitchFamily="49" charset="-122"/>
                <a:cs typeface="楷体" panose="02010609060101010101" pitchFamily="49" charset="-122"/>
              </a:rPr>
              <a:t>唐著名边塞诗人，与</a:t>
            </a:r>
            <a:r>
              <a:rPr lang="zh-CN" altLang="en-US" sz="2800" b="1" dirty="0">
                <a:solidFill>
                  <a:srgbClr val="3333FF"/>
                </a:solidFill>
                <a:latin typeface="楷体" panose="02010609060101010101" pitchFamily="49" charset="-122"/>
                <a:ea typeface="楷体" panose="02010609060101010101" pitchFamily="49" charset="-122"/>
                <a:cs typeface="楷体" panose="02010609060101010101" pitchFamily="49" charset="-122"/>
              </a:rPr>
              <a:t>高适</a:t>
            </a:r>
            <a:r>
              <a:rPr lang="zh-CN" altLang="en-US"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3333FF"/>
                </a:solidFill>
                <a:latin typeface="楷体" panose="02010609060101010101" pitchFamily="49" charset="-122"/>
                <a:ea typeface="楷体" panose="02010609060101010101" pitchFamily="49" charset="-122"/>
                <a:cs typeface="楷体" panose="02010609060101010101" pitchFamily="49" charset="-122"/>
              </a:rPr>
              <a:t>岑参</a:t>
            </a:r>
            <a:r>
              <a:rPr lang="zh-CN" altLang="en-US"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3333FF"/>
                </a:solidFill>
                <a:latin typeface="楷体" panose="02010609060101010101" pitchFamily="49" charset="-122"/>
                <a:ea typeface="楷体" panose="02010609060101010101" pitchFamily="49" charset="-122"/>
                <a:cs typeface="楷体" panose="02010609060101010101" pitchFamily="49" charset="-122"/>
              </a:rPr>
              <a:t>王之涣</a:t>
            </a:r>
            <a:r>
              <a:rPr lang="zh-CN" altLang="en-US" sz="2800" b="1" dirty="0">
                <a:latin typeface="楷体" panose="02010609060101010101" pitchFamily="49" charset="-122"/>
                <a:ea typeface="楷体" panose="02010609060101010101" pitchFamily="49" charset="-122"/>
                <a:cs typeface="楷体" panose="02010609060101010101" pitchFamily="49" charset="-122"/>
              </a:rPr>
              <a:t>并称“</a:t>
            </a:r>
            <a:r>
              <a:rPr lang="zh-CN" altLang="en-US" sz="2800" b="1" dirty="0">
                <a:solidFill>
                  <a:srgbClr val="3333FF"/>
                </a:solidFill>
                <a:latin typeface="楷体" panose="02010609060101010101" pitchFamily="49" charset="-122"/>
                <a:ea typeface="楷体" panose="02010609060101010101" pitchFamily="49" charset="-122"/>
                <a:cs typeface="楷体" panose="02010609060101010101" pitchFamily="49" charset="-122"/>
              </a:rPr>
              <a:t>四大边塞诗人</a:t>
            </a:r>
            <a:r>
              <a:rPr lang="zh-CN" altLang="en-US" sz="2800" b="1" dirty="0">
                <a:latin typeface="楷体" panose="02010609060101010101" pitchFamily="49" charset="-122"/>
                <a:ea typeface="楷体" panose="02010609060101010101" pitchFamily="49" charset="-122"/>
                <a:cs typeface="楷体" panose="02010609060101010101" pitchFamily="49" charset="-122"/>
              </a:rPr>
              <a:t>”。尤善七绝，后人誉之为“</a:t>
            </a:r>
            <a:r>
              <a:rPr lang="zh-CN" altLang="en-US" sz="2800" b="1" dirty="0">
                <a:solidFill>
                  <a:srgbClr val="3333FF"/>
                </a:solidFill>
                <a:latin typeface="楷体" panose="02010609060101010101" pitchFamily="49" charset="-122"/>
                <a:ea typeface="楷体" panose="02010609060101010101" pitchFamily="49" charset="-122"/>
                <a:cs typeface="楷体" panose="02010609060101010101" pitchFamily="49" charset="-122"/>
              </a:rPr>
              <a:t>七绝圣手</a:t>
            </a:r>
            <a:r>
              <a:rPr lang="zh-CN" altLang="en-US" sz="2800" b="1" dirty="0">
                <a:latin typeface="楷体" panose="02010609060101010101" pitchFamily="49" charset="-122"/>
                <a:ea typeface="楷体" panose="02010609060101010101" pitchFamily="49" charset="-122"/>
                <a:cs typeface="楷体" panose="02010609060101010101" pitchFamily="49" charset="-122"/>
              </a:rPr>
              <a:t>”。曾任江宁丞，故有“</a:t>
            </a:r>
            <a:r>
              <a:rPr lang="zh-CN" altLang="en-US" sz="2800" b="1" dirty="0">
                <a:solidFill>
                  <a:srgbClr val="3333FF"/>
                </a:solidFill>
                <a:latin typeface="楷体" panose="02010609060101010101" pitchFamily="49" charset="-122"/>
                <a:ea typeface="楷体" panose="02010609060101010101" pitchFamily="49" charset="-122"/>
                <a:cs typeface="楷体" panose="02010609060101010101" pitchFamily="49" charset="-122"/>
              </a:rPr>
              <a:t>诗家夫子王江宁</a:t>
            </a:r>
            <a:r>
              <a:rPr lang="zh-CN" altLang="en-US" sz="2800" b="1" dirty="0">
                <a:latin typeface="楷体" panose="02010609060101010101" pitchFamily="49" charset="-122"/>
                <a:ea typeface="楷体" panose="02010609060101010101" pitchFamily="49" charset="-122"/>
                <a:cs typeface="楷体" panose="02010609060101010101" pitchFamily="49" charset="-122"/>
              </a:rPr>
              <a:t>”之誉。有文集六卷，今编诗四卷。代表作有</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从军行七首</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出塞</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闺怨</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等。</a:t>
            </a:r>
            <a:endParaRPr sz="2800" b="1" dirty="0">
              <a:latin typeface="楷体" panose="02010609060101010101" pitchFamily="49" charset="-122"/>
              <a:ea typeface="楷体" panose="02010609060101010101" pitchFamily="49" charset="-122"/>
              <a:cs typeface="楷体" panose="02010609060101010101" pitchFamily="49"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extLst>
              <a:ext uri="{BEBA8EAE-BF5A-486C-A8C5-ECC9F3942E4B}">
                <a14:imgProps xmlns:a14="http://schemas.microsoft.com/office/drawing/2010/main">
                  <a14:imgLayer r:embed="rId3">
                    <a14:imgEffect>
                      <a14:backgroundRemoval t="0" b="100000" l="0" r="100000"/>
                    </a14:imgEffect>
                  </a14:imgLayer>
                </a14:imgProps>
              </a:ext>
            </a:extLst>
          </a:blip>
          <a:stretch>
            <a:fillRect/>
          </a:stretch>
        </p:blipFill>
        <p:spPr>
          <a:xfrm>
            <a:off x="179512" y="526794"/>
            <a:ext cx="2567206" cy="3159677"/>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04875" y="483518"/>
            <a:ext cx="7583170" cy="1311193"/>
          </a:xfrm>
          <a:prstGeom prst="rect">
            <a:avLst/>
          </a:prstGeom>
          <a:noFill/>
        </p:spPr>
        <p:txBody>
          <a:bodyPr wrap="square" rtlCol="0" anchor="t">
            <a:spAutoFit/>
          </a:bodyPr>
          <a:lstStyle/>
          <a:p>
            <a:pPr defTabSz="685800">
              <a:lnSpc>
                <a:spcPct val="150000"/>
              </a:lnSpc>
            </a:pPr>
            <a:r>
              <a:rPr lang="zh-CN" altLang="en-US" sz="2800" dirty="0"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    三、</a:t>
            </a:r>
            <a:r>
              <a:rPr lang="zh-CN" altLang="en-US" sz="28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说说“秦时明月汉时关，万里长征人未还”这两句诗的意思。</a:t>
            </a:r>
            <a:endParaRPr lang="zh-CN" altLang="en-US" sz="1400" dirty="0">
              <a:solidFill>
                <a:prstClr val="black"/>
              </a:solidFill>
            </a:endParaRPr>
          </a:p>
        </p:txBody>
      </p:sp>
      <p:sp>
        <p:nvSpPr>
          <p:cNvPr id="4" name="文本框 3"/>
          <p:cNvSpPr txBox="1"/>
          <p:nvPr/>
        </p:nvSpPr>
        <p:spPr>
          <a:xfrm>
            <a:off x="928848" y="2194867"/>
            <a:ext cx="7614106" cy="1384995"/>
          </a:xfrm>
          <a:prstGeom prst="rect">
            <a:avLst/>
          </a:prstGeom>
          <a:noFill/>
        </p:spPr>
        <p:txBody>
          <a:bodyPr wrap="square" rtlCol="0" anchor="t">
            <a:spAutoFit/>
          </a:bodyPr>
          <a:lstStyle/>
          <a:p>
            <a:pPr defTabSz="685800"/>
            <a:r>
              <a:rPr lang="en-US" altLang="zh-CN" sz="2800" b="1" dirty="0">
                <a:solidFill>
                  <a:srgbClr val="FF0000"/>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明月还是秦汉时的明月，关塞还是秦汉时的关塞，自秦汉以来，无数的将士战死沙场</a:t>
            </a:r>
            <a:r>
              <a:rPr lang="zh-CN" altLang="en-US" sz="2800" b="1" dirty="0" smtClean="0">
                <a:solidFill>
                  <a:srgbClr val="FF0000"/>
                </a:solidFill>
                <a:latin typeface="楷体" panose="02010609060101010101" pitchFamily="49" charset="-122"/>
                <a:ea typeface="楷体" panose="02010609060101010101" pitchFamily="49" charset="-122"/>
              </a:rPr>
              <a:t>未能还乡。</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92551" y="1059582"/>
            <a:ext cx="8011897" cy="3816424"/>
            <a:chOff x="710067" y="895028"/>
            <a:chExt cx="8011897" cy="3816424"/>
          </a:xfrm>
        </p:grpSpPr>
        <p:pic>
          <p:nvPicPr>
            <p:cNvPr id="7" name="图片 6"/>
            <p:cNvPicPr>
              <a:picLocks noChangeAspect="1"/>
            </p:cNvPicPr>
            <p:nvPr/>
          </p:nvPicPr>
          <p:blipFill>
            <a:blip r:embed="rId1">
              <a:clrChange>
                <a:clrFrom>
                  <a:srgbClr val="FFFFFF">
                    <a:alpha val="100000"/>
                  </a:srgbClr>
                </a:clrFrom>
                <a:clrTo>
                  <a:srgbClr val="FFFFFF">
                    <a:alpha val="100000"/>
                    <a:alpha val="0"/>
                  </a:srgbClr>
                </a:clrTo>
              </a:clrChange>
            </a:blip>
            <a:srcRect l="9425" t="15201" r="7411" b="15497"/>
            <a:stretch>
              <a:fillRect/>
            </a:stretch>
          </p:blipFill>
          <p:spPr>
            <a:xfrm>
              <a:off x="710067" y="895028"/>
              <a:ext cx="8011897" cy="3816424"/>
            </a:xfrm>
            <a:prstGeom prst="rect">
              <a:avLst/>
            </a:prstGeom>
          </p:spPr>
        </p:pic>
        <p:sp>
          <p:nvSpPr>
            <p:cNvPr id="8" name="文本框 1"/>
            <p:cNvSpPr txBox="1"/>
            <p:nvPr/>
          </p:nvSpPr>
          <p:spPr>
            <a:xfrm>
              <a:off x="1475656" y="1490173"/>
              <a:ext cx="6480720" cy="2608984"/>
            </a:xfrm>
            <a:prstGeom prst="rect">
              <a:avLst/>
            </a:prstGeom>
            <a:noFill/>
          </p:spPr>
          <p:txBody>
            <a:bodyPr wrap="square" rtlCol="0">
              <a:spAutoFit/>
            </a:bodyPr>
            <a:lstStyle/>
            <a:p>
              <a:pPr>
                <a:lnSpc>
                  <a:spcPct val="120000"/>
                </a:lnSpc>
              </a:pPr>
              <a:r>
                <a:rPr lang="zh-CN" altLang="en-US" sz="2800" b="1" dirty="0" smtClean="0">
                  <a:solidFill>
                    <a:schemeClr val="bg1"/>
                  </a:solidFill>
                  <a:latin typeface="楷体" panose="02010609060101010101" pitchFamily="49" charset="-122"/>
                  <a:ea typeface="楷体" panose="02010609060101010101" pitchFamily="49" charset="-122"/>
                </a:rPr>
                <a:t>    同</a:t>
              </a:r>
              <a:r>
                <a:rPr lang="zh-CN" altLang="en-US" sz="2800" b="1" dirty="0">
                  <a:solidFill>
                    <a:schemeClr val="bg1"/>
                  </a:solidFill>
                  <a:latin typeface="楷体" panose="02010609060101010101" pitchFamily="49" charset="-122"/>
                  <a:ea typeface="楷体" panose="02010609060101010101" pitchFamily="49" charset="-122"/>
                </a:rPr>
                <a:t>学们，古时战事不断，今天的世界仍不太平，世界上战争从未停止。但历史却留下了</a:t>
              </a:r>
              <a:r>
                <a:rPr lang="en-US" altLang="zh-CN" sz="2800" b="1" dirty="0">
                  <a:solidFill>
                    <a:schemeClr val="bg1"/>
                  </a:solidFill>
                  <a:latin typeface="楷体" panose="02010609060101010101" pitchFamily="49" charset="-122"/>
                  <a:ea typeface="楷体" panose="02010609060101010101" pitchFamily="49" charset="-122"/>
                </a:rPr>
                <a:t>《</a:t>
              </a:r>
              <a:r>
                <a:rPr lang="zh-CN" altLang="en-US" sz="2800" b="1" dirty="0">
                  <a:solidFill>
                    <a:schemeClr val="bg1"/>
                  </a:solidFill>
                  <a:latin typeface="楷体" panose="02010609060101010101" pitchFamily="49" charset="-122"/>
                  <a:ea typeface="楷体" panose="02010609060101010101" pitchFamily="49" charset="-122"/>
                </a:rPr>
                <a:t>出塞</a:t>
              </a:r>
              <a:r>
                <a:rPr lang="en-US" altLang="zh-CN" sz="2800" b="1" dirty="0">
                  <a:solidFill>
                    <a:schemeClr val="bg1"/>
                  </a:solidFill>
                  <a:latin typeface="楷体" panose="02010609060101010101" pitchFamily="49" charset="-122"/>
                  <a:ea typeface="楷体" panose="02010609060101010101" pitchFamily="49" charset="-122"/>
                </a:rPr>
                <a:t>》</a:t>
              </a:r>
              <a:r>
                <a:rPr lang="zh-CN" altLang="en-US" sz="2800" b="1" dirty="0">
                  <a:solidFill>
                    <a:schemeClr val="bg1"/>
                  </a:solidFill>
                  <a:latin typeface="楷体" panose="02010609060101010101" pitchFamily="49" charset="-122"/>
                  <a:ea typeface="楷体" panose="02010609060101010101" pitchFamily="49" charset="-122"/>
                </a:rPr>
                <a:t>和</a:t>
              </a:r>
              <a:r>
                <a:rPr lang="en-US" altLang="zh-CN" sz="2800" b="1" dirty="0">
                  <a:solidFill>
                    <a:schemeClr val="bg1"/>
                  </a:solidFill>
                  <a:latin typeface="楷体" panose="02010609060101010101" pitchFamily="49" charset="-122"/>
                  <a:ea typeface="楷体" panose="02010609060101010101" pitchFamily="49" charset="-122"/>
                </a:rPr>
                <a:t>《</a:t>
              </a:r>
              <a:r>
                <a:rPr lang="zh-CN" altLang="en-US" sz="2800" b="1" dirty="0">
                  <a:solidFill>
                    <a:schemeClr val="bg1"/>
                  </a:solidFill>
                  <a:latin typeface="楷体" panose="02010609060101010101" pitchFamily="49" charset="-122"/>
                  <a:ea typeface="楷体" panose="02010609060101010101" pitchFamily="49" charset="-122"/>
                </a:rPr>
                <a:t>凉州词</a:t>
              </a:r>
              <a:r>
                <a:rPr lang="en-US" altLang="zh-CN" sz="2800" b="1" dirty="0">
                  <a:solidFill>
                    <a:schemeClr val="bg1"/>
                  </a:solidFill>
                  <a:latin typeface="楷体" panose="02010609060101010101" pitchFamily="49" charset="-122"/>
                  <a:ea typeface="楷体" panose="02010609060101010101" pitchFamily="49" charset="-122"/>
                </a:rPr>
                <a:t>》</a:t>
              </a:r>
              <a:r>
                <a:rPr lang="zh-CN" altLang="en-US" sz="2800" b="1" dirty="0">
                  <a:solidFill>
                    <a:schemeClr val="bg1"/>
                  </a:solidFill>
                  <a:latin typeface="楷体" panose="02010609060101010101" pitchFamily="49" charset="-122"/>
                  <a:ea typeface="楷体" panose="02010609060101010101" pitchFamily="49" charset="-122"/>
                </a:rPr>
                <a:t>这样渴望和平，关爱生命的诗篇。下节课我们将一起学习李清照的</a:t>
              </a:r>
              <a:r>
                <a:rPr lang="en-US" altLang="zh-CN" sz="2800" b="1" dirty="0">
                  <a:solidFill>
                    <a:schemeClr val="bg1"/>
                  </a:solidFill>
                  <a:latin typeface="楷体" panose="02010609060101010101" pitchFamily="49" charset="-122"/>
                  <a:ea typeface="楷体" panose="02010609060101010101" pitchFamily="49" charset="-122"/>
                </a:rPr>
                <a:t>《</a:t>
              </a:r>
              <a:r>
                <a:rPr lang="zh-CN" altLang="en-US" sz="2800" b="1" dirty="0">
                  <a:solidFill>
                    <a:schemeClr val="bg1"/>
                  </a:solidFill>
                  <a:latin typeface="楷体" panose="02010609060101010101" pitchFamily="49" charset="-122"/>
                  <a:ea typeface="楷体" panose="02010609060101010101" pitchFamily="49" charset="-122"/>
                </a:rPr>
                <a:t>夏日绝句</a:t>
              </a:r>
              <a:r>
                <a:rPr lang="en-US" altLang="zh-CN" sz="2800" b="1" dirty="0">
                  <a:solidFill>
                    <a:schemeClr val="bg1"/>
                  </a:solidFill>
                  <a:latin typeface="楷体" panose="02010609060101010101" pitchFamily="49" charset="-122"/>
                  <a:ea typeface="楷体" panose="02010609060101010101" pitchFamily="49" charset="-122"/>
                </a:rPr>
                <a:t>》</a:t>
              </a:r>
              <a:r>
                <a:rPr lang="zh-CN" altLang="en-US" sz="2800" b="1" dirty="0" smtClean="0">
                  <a:solidFill>
                    <a:schemeClr val="bg1"/>
                  </a:solidFill>
                  <a:latin typeface="楷体" panose="02010609060101010101" pitchFamily="49" charset="-122"/>
                  <a:ea typeface="楷体" panose="02010609060101010101" pitchFamily="49" charset="-122"/>
                </a:rPr>
                <a:t>。</a:t>
              </a:r>
              <a:endParaRPr lang="zh-CN" altLang="en-US" sz="2800" b="1" dirty="0">
                <a:solidFill>
                  <a:schemeClr val="bg1"/>
                </a:solidFill>
                <a:latin typeface="楷体" panose="02010609060101010101" pitchFamily="49" charset="-122"/>
                <a:ea typeface="楷体" panose="02010609060101010101" pitchFamily="49" charset="-122"/>
              </a:endParaRPr>
            </a:p>
          </p:txBody>
        </p:sp>
      </p:grpSp>
      <p:pic>
        <p:nvPicPr>
          <p:cNvPr id="9" name="图片 8"/>
          <p:cNvPicPr>
            <a:picLocks noChangeAspect="1"/>
          </p:cNvPicPr>
          <p:nvPr/>
        </p:nvPicPr>
        <p:blipFill>
          <a:blip r:embed="rId2"/>
          <a:stretch>
            <a:fillRect/>
          </a:stretch>
        </p:blipFill>
        <p:spPr>
          <a:xfrm>
            <a:off x="561196" y="234169"/>
            <a:ext cx="2268000" cy="692577"/>
          </a:xfrm>
          <a:prstGeom prst="rect">
            <a:avLst/>
          </a:prstGeom>
        </p:spPr>
      </p:pic>
      <p:sp>
        <p:nvSpPr>
          <p:cNvPr id="10" name="文本框 14"/>
          <p:cNvSpPr txBox="1"/>
          <p:nvPr/>
        </p:nvSpPr>
        <p:spPr>
          <a:xfrm>
            <a:off x="740964" y="195486"/>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课文小结</a:t>
            </a:r>
            <a:endParaRPr lang="zh-CN" altLang="en-US" sz="3600" b="1" dirty="0">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224410"/>
            <a:ext cx="460522" cy="572844"/>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546795"/>
            <a:ext cx="7056784" cy="1384995"/>
          </a:xfrm>
          <a:prstGeom prst="rect">
            <a:avLst/>
          </a:prstGeom>
          <a:noFill/>
        </p:spPr>
        <p:txBody>
          <a:bodyPr wrap="square" rtlCol="0">
            <a:spAutoFit/>
          </a:bodyPr>
          <a:lstStyle/>
          <a:p>
            <a:pPr defTabSz="685800">
              <a:lnSpc>
                <a:spcPct val="150000"/>
              </a:lnSpc>
            </a:pPr>
            <a:r>
              <a:rPr lang="zh-CN" altLang="en-US" sz="2800" b="1" dirty="0" smtClean="0">
                <a:solidFill>
                  <a:prstClr val="black"/>
                </a:solidFill>
                <a:latin typeface="黑体" panose="02010609060101010101" pitchFamily="49" charset="-122"/>
                <a:ea typeface="黑体" panose="02010609060101010101" pitchFamily="49" charset="-122"/>
              </a:rPr>
              <a:t>　</a:t>
            </a:r>
            <a:r>
              <a:rPr lang="en-US" altLang="zh-CN" sz="2800" b="1" dirty="0" smtClean="0">
                <a:solidFill>
                  <a:prstClr val="black"/>
                </a:solidFill>
                <a:latin typeface="黑体" panose="02010609060101010101" pitchFamily="49" charset="-122"/>
                <a:ea typeface="黑体" panose="02010609060101010101" pitchFamily="49" charset="-122"/>
              </a:rPr>
              <a:t>1.</a:t>
            </a:r>
            <a:r>
              <a:rPr lang="zh-CN" altLang="en-US" sz="2800" b="1" dirty="0" smtClean="0">
                <a:solidFill>
                  <a:prstClr val="black"/>
                </a:solidFill>
                <a:latin typeface="黑体" panose="02010609060101010101" pitchFamily="49" charset="-122"/>
                <a:ea typeface="黑体" panose="02010609060101010101" pitchFamily="49" charset="-122"/>
              </a:rPr>
              <a:t>写一写本节课所学的生字。</a:t>
            </a:r>
            <a:endParaRPr lang="zh-CN" altLang="en-US" sz="2800" b="1" dirty="0" smtClean="0">
              <a:solidFill>
                <a:prstClr val="black"/>
              </a:solidFill>
              <a:latin typeface="黑体" panose="02010609060101010101" pitchFamily="49" charset="-122"/>
              <a:ea typeface="黑体" panose="02010609060101010101" pitchFamily="49" charset="-122"/>
            </a:endParaRPr>
          </a:p>
          <a:p>
            <a:pPr defTabSz="685800">
              <a:lnSpc>
                <a:spcPct val="150000"/>
              </a:lnSpc>
            </a:pPr>
            <a:r>
              <a:rPr lang="zh-CN" altLang="en-US" sz="2800" b="1" dirty="0" smtClean="0">
                <a:solidFill>
                  <a:prstClr val="black"/>
                </a:solidFill>
                <a:latin typeface="黑体" panose="02010609060101010101" pitchFamily="49" charset="-122"/>
                <a:ea typeface="黑体" panose="02010609060101010101" pitchFamily="49" charset="-122"/>
              </a:rPr>
              <a:t>　</a:t>
            </a:r>
            <a:r>
              <a:rPr lang="en-US" altLang="zh-CN" sz="2800" b="1" dirty="0" smtClean="0">
                <a:solidFill>
                  <a:prstClr val="black"/>
                </a:solidFill>
                <a:latin typeface="黑体" panose="02010609060101010101" pitchFamily="49" charset="-122"/>
                <a:ea typeface="黑体" panose="02010609060101010101" pitchFamily="49" charset="-122"/>
              </a:rPr>
              <a:t>2.</a:t>
            </a:r>
            <a:r>
              <a:rPr lang="zh-CN" altLang="en-US" sz="2800" b="1" dirty="0" smtClean="0">
                <a:solidFill>
                  <a:prstClr val="black"/>
                </a:solidFill>
                <a:latin typeface="黑体" panose="02010609060101010101" pitchFamily="49" charset="-122"/>
                <a:ea typeface="黑体" panose="02010609060101010101" pitchFamily="49" charset="-122"/>
              </a:rPr>
              <a:t>背诵</a:t>
            </a:r>
            <a:r>
              <a:rPr lang="en-US" altLang="zh-CN" sz="2800" b="1" dirty="0" smtClean="0">
                <a:solidFill>
                  <a:prstClr val="black"/>
                </a:solidFill>
                <a:latin typeface="黑体" panose="02010609060101010101" pitchFamily="49" charset="-122"/>
                <a:ea typeface="黑体" panose="02010609060101010101" pitchFamily="49" charset="-122"/>
              </a:rPr>
              <a:t>《</a:t>
            </a:r>
            <a:r>
              <a:rPr lang="zh-CN" altLang="en-US" sz="2800" b="1" dirty="0" smtClean="0">
                <a:solidFill>
                  <a:prstClr val="black"/>
                </a:solidFill>
                <a:latin typeface="黑体" panose="02010609060101010101" pitchFamily="49" charset="-122"/>
                <a:ea typeface="黑体" panose="02010609060101010101" pitchFamily="49" charset="-122"/>
              </a:rPr>
              <a:t>出塞</a:t>
            </a:r>
            <a:r>
              <a:rPr lang="en-US" altLang="zh-CN" sz="2800" b="1" dirty="0" smtClean="0">
                <a:solidFill>
                  <a:prstClr val="black"/>
                </a:solidFill>
                <a:latin typeface="黑体" panose="02010609060101010101" pitchFamily="49" charset="-122"/>
                <a:ea typeface="黑体" panose="02010609060101010101" pitchFamily="49" charset="-122"/>
              </a:rPr>
              <a:t>》</a:t>
            </a:r>
            <a:r>
              <a:rPr lang="zh-CN" altLang="en-US" sz="2800" b="1" dirty="0" smtClean="0">
                <a:solidFill>
                  <a:prstClr val="black"/>
                </a:solidFill>
                <a:latin typeface="黑体" panose="02010609060101010101" pitchFamily="49" charset="-122"/>
                <a:ea typeface="黑体" panose="02010609060101010101" pitchFamily="49" charset="-122"/>
              </a:rPr>
              <a:t>和</a:t>
            </a:r>
            <a:r>
              <a:rPr lang="en-US" altLang="zh-CN" sz="2800" b="1" dirty="0" smtClean="0">
                <a:solidFill>
                  <a:prstClr val="black"/>
                </a:solidFill>
                <a:latin typeface="黑体" panose="02010609060101010101" pitchFamily="49" charset="-122"/>
                <a:ea typeface="黑体" panose="02010609060101010101" pitchFamily="49" charset="-122"/>
              </a:rPr>
              <a:t>《</a:t>
            </a:r>
            <a:r>
              <a:rPr lang="zh-CN" altLang="en-US" sz="2800" b="1" dirty="0" smtClean="0">
                <a:solidFill>
                  <a:prstClr val="black"/>
                </a:solidFill>
                <a:latin typeface="黑体" panose="02010609060101010101" pitchFamily="49" charset="-122"/>
                <a:ea typeface="黑体" panose="02010609060101010101" pitchFamily="49" charset="-122"/>
              </a:rPr>
              <a:t>凉州词</a:t>
            </a:r>
            <a:r>
              <a:rPr lang="en-US" altLang="zh-CN" sz="2800" b="1" dirty="0" smtClean="0">
                <a:solidFill>
                  <a:prstClr val="black"/>
                </a:solidFill>
                <a:latin typeface="黑体" panose="02010609060101010101" pitchFamily="49" charset="-122"/>
                <a:ea typeface="黑体" panose="02010609060101010101" pitchFamily="49" charset="-122"/>
              </a:rPr>
              <a:t>》</a:t>
            </a:r>
            <a:r>
              <a:rPr lang="zh-CN" altLang="en-US" sz="2800" b="1" dirty="0" smtClean="0">
                <a:solidFill>
                  <a:prstClr val="black"/>
                </a:solidFill>
                <a:latin typeface="黑体" panose="02010609060101010101" pitchFamily="49" charset="-122"/>
                <a:ea typeface="黑体" panose="02010609060101010101" pitchFamily="49" charset="-122"/>
              </a:rPr>
              <a:t>这两首诗。</a:t>
            </a:r>
            <a:endParaRPr lang="zh-CN" altLang="en-US" sz="2800" b="1" dirty="0">
              <a:solidFill>
                <a:prstClr val="black"/>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1"/>
          <a:stretch>
            <a:fillRect/>
          </a:stretch>
        </p:blipFill>
        <p:spPr>
          <a:xfrm>
            <a:off x="561571" y="299506"/>
            <a:ext cx="2268000" cy="692577"/>
          </a:xfrm>
          <a:prstGeom prst="rect">
            <a:avLst/>
          </a:prstGeom>
        </p:spPr>
      </p:pic>
      <p:sp>
        <p:nvSpPr>
          <p:cNvPr id="6" name="文本框 14"/>
          <p:cNvSpPr txBox="1"/>
          <p:nvPr/>
        </p:nvSpPr>
        <p:spPr>
          <a:xfrm>
            <a:off x="741339" y="26749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课后作业</a:t>
            </a:r>
            <a:endParaRPr lang="zh-CN" altLang="en-US" sz="3600" b="1"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299506"/>
            <a:ext cx="450000" cy="559756"/>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48"/>
          <p:cNvSpPr txBox="1"/>
          <p:nvPr/>
        </p:nvSpPr>
        <p:spPr>
          <a:xfrm>
            <a:off x="4553856" y="1347614"/>
            <a:ext cx="4443095" cy="1084912"/>
          </a:xfrm>
          <a:prstGeom prst="rect">
            <a:avLst/>
          </a:prstGeom>
          <a:noFill/>
          <a:ln w="19050">
            <a:noFill/>
          </a:ln>
          <a:effectLst>
            <a:softEdge rad="31750"/>
          </a:effectLst>
        </p:spPr>
        <p:txBody>
          <a:bodyPr wrap="square" lIns="68580" tIns="34290" rIns="68580" bIns="34290" rtlCol="0">
            <a:spAutoFit/>
          </a:bodyPr>
          <a:lstStyle/>
          <a:p>
            <a:pPr defTabSz="685800"/>
            <a:r>
              <a:rPr lang="en-US" altLang="zh-CN" sz="5100" b="1" dirty="0">
                <a:ln w="0"/>
                <a:solidFill>
                  <a:srgbClr val="FF0000"/>
                </a:solidFill>
                <a:effectLst>
                  <a:outerShdw blurRad="38100" dist="19050" dir="2700000" algn="tl" rotWithShape="0">
                    <a:prstClr val="black">
                      <a:alpha val="40000"/>
                    </a:prstClr>
                  </a:outerShdw>
                </a:effectLst>
                <a:latin typeface="Kaiti SC" panose="02010600040101010101" pitchFamily="2" charset="-122"/>
                <a:ea typeface="Kaiti SC" panose="02010600040101010101" pitchFamily="2" charset="-122"/>
              </a:rPr>
              <a:t> </a:t>
            </a:r>
            <a:r>
              <a:rPr lang="zh-CN" altLang="en-US" sz="6600" b="1" dirty="0">
                <a:ln w="0"/>
                <a:effectLst>
                  <a:glow rad="101600">
                    <a:schemeClr val="bg1">
                      <a:alpha val="60000"/>
                    </a:schemeClr>
                  </a:glow>
                </a:effectLst>
                <a:latin typeface="黑体" panose="02010609060101010101" pitchFamily="49" charset="-122"/>
                <a:ea typeface="黑体" panose="02010609060101010101" pitchFamily="49" charset="-122"/>
              </a:rPr>
              <a:t>夏日绝句</a:t>
            </a:r>
            <a:endParaRPr lang="zh-CN" altLang="en-US" sz="6600" b="1" dirty="0">
              <a:ln w="0"/>
              <a:effectLst>
                <a:glow rad="101600">
                  <a:schemeClr val="bg1">
                    <a:alpha val="60000"/>
                  </a:schemeClr>
                </a:glow>
              </a:effectLst>
              <a:latin typeface="黑体" panose="02010609060101010101" pitchFamily="49" charset="-122"/>
              <a:ea typeface="黑体" panose="02010609060101010101" pitchFamily="49" charset="-122"/>
            </a:endParaRPr>
          </a:p>
        </p:txBody>
      </p:sp>
      <p:sp>
        <p:nvSpPr>
          <p:cNvPr id="3" name="文本框 15"/>
          <p:cNvSpPr txBox="1"/>
          <p:nvPr/>
        </p:nvSpPr>
        <p:spPr>
          <a:xfrm>
            <a:off x="3185839" y="106365"/>
            <a:ext cx="2547846" cy="646331"/>
          </a:xfrm>
          <a:prstGeom prst="rect">
            <a:avLst/>
          </a:prstGeom>
          <a:noFill/>
        </p:spPr>
        <p:txBody>
          <a:bodyPr wrap="square" rtlCol="0">
            <a:spAutoFit/>
          </a:bodyPr>
          <a:lstStyle/>
          <a:p>
            <a:pPr algn="ctr"/>
            <a:r>
              <a:rPr kumimoji="1" lang="zh-CN" altLang="en-US" sz="3600" b="1" dirty="0" smtClean="0">
                <a:latin typeface="+mn-ea"/>
              </a:rPr>
              <a:t>第二课时</a:t>
            </a:r>
            <a:endParaRPr kumimoji="1" lang="zh-CN" altLang="en-US" sz="3600" b="1" dirty="0">
              <a:latin typeface="+mn-ea"/>
            </a:endParaRPr>
          </a:p>
        </p:txBody>
      </p:sp>
      <p:sp>
        <p:nvSpPr>
          <p:cNvPr id="4" name="iconfont-1191-870150"/>
          <p:cNvSpPr>
            <a:spLocks noChangeAspect="1"/>
          </p:cNvSpPr>
          <p:nvPr/>
        </p:nvSpPr>
        <p:spPr bwMode="auto">
          <a:xfrm>
            <a:off x="5585174" y="234416"/>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5" name="iconfont-1191-870150"/>
          <p:cNvSpPr>
            <a:spLocks noChangeAspect="1"/>
          </p:cNvSpPr>
          <p:nvPr/>
        </p:nvSpPr>
        <p:spPr bwMode="auto">
          <a:xfrm rot="10800000">
            <a:off x="3051380" y="234417"/>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54"/>
            <a:ext cx="9144000" cy="5143245"/>
          </a:xfrm>
          <a:prstGeom prst="rect">
            <a:avLst/>
          </a:prstGeom>
        </p:spPr>
      </p:pic>
      <p:sp>
        <p:nvSpPr>
          <p:cNvPr id="4" name="文本框 3"/>
          <p:cNvSpPr txBox="1"/>
          <p:nvPr/>
        </p:nvSpPr>
        <p:spPr>
          <a:xfrm>
            <a:off x="2627784" y="1017604"/>
            <a:ext cx="5988288" cy="3108543"/>
          </a:xfrm>
          <a:prstGeom prst="rect">
            <a:avLst/>
          </a:prstGeom>
          <a:noFill/>
        </p:spPr>
        <p:txBody>
          <a:bodyPr wrap="square" rtlCol="0" anchor="t">
            <a:spAutoFit/>
          </a:bodyPr>
          <a:lstStyle/>
          <a:p>
            <a:pPr defTabSz="685800"/>
            <a:r>
              <a:rPr lang="zh-CN" altLang="en-US" sz="2800"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u="sng"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李清照</a:t>
            </a:r>
            <a:r>
              <a:rPr lang="en-US" altLang="zh-CN"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(1084—</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约</a:t>
            </a:r>
            <a:r>
              <a:rPr lang="en-US" altLang="zh-CN"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1151)</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南宋</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女词人。号</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易安居士</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。济南</a:t>
            </a:r>
            <a:r>
              <a:rPr lang="en-US" altLang="zh-CN"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今山东济南</a:t>
            </a:r>
            <a:r>
              <a:rPr lang="en-US" altLang="zh-CN"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人。长于诗、文、词，兼书法、绘画，且通音律。词继承</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婉约派</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风格，代表作有</a:t>
            </a:r>
            <a:r>
              <a:rPr lang="en-US" altLang="zh-CN"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声声慢</a:t>
            </a:r>
            <a:r>
              <a:rPr lang="en-US" altLang="zh-CN"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如梦令</a:t>
            </a:r>
            <a:r>
              <a:rPr lang="en-US" altLang="zh-CN"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一剪梅</a:t>
            </a:r>
            <a:r>
              <a:rPr lang="en-US" altLang="zh-CN"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等。诗作感时咏史，情辞慷慨，与其词风不同。</a:t>
            </a:r>
            <a:endParaRPr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pic>
        <p:nvPicPr>
          <p:cNvPr id="2" name="图片 1"/>
          <p:cNvPicPr>
            <a:picLocks noChangeAspect="1"/>
          </p:cNvPicPr>
          <p:nvPr/>
        </p:nvPicPr>
        <p:blipFill>
          <a:blip r:embed="rId2"/>
          <a:stretch>
            <a:fillRect/>
          </a:stretch>
        </p:blipFill>
        <p:spPr>
          <a:xfrm>
            <a:off x="395535" y="1193304"/>
            <a:ext cx="2132965" cy="262509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6"/>
          <p:cNvSpPr txBox="1"/>
          <p:nvPr/>
        </p:nvSpPr>
        <p:spPr>
          <a:xfrm>
            <a:off x="323528" y="747167"/>
            <a:ext cx="8604448" cy="609398"/>
          </a:xfrm>
          <a:prstGeom prst="rect">
            <a:avLst/>
          </a:prstGeom>
          <a:noFill/>
        </p:spPr>
        <p:txBody>
          <a:bodyPr wrap="square" rtlCol="0" anchor="t">
            <a:spAutoFit/>
          </a:bodyPr>
          <a:lstStyle/>
          <a:p>
            <a:pPr>
              <a:lnSpc>
                <a:spcPct val="120000"/>
              </a:lnSpc>
            </a:pPr>
            <a:r>
              <a:rPr lang="zh-CN" altLang="en-US" sz="2800" dirty="0" smtClean="0">
                <a:latin typeface="黑体" panose="02010609060101010101" pitchFamily="49" charset="-122"/>
                <a:ea typeface="黑体" panose="02010609060101010101" pitchFamily="49" charset="-122"/>
                <a:cs typeface="楷体" panose="02010609060101010101" pitchFamily="49" charset="-122"/>
              </a:rPr>
              <a:t>用</a:t>
            </a:r>
            <a:r>
              <a:rPr lang="zh-CN" altLang="en-US" sz="2800" dirty="0">
                <a:latin typeface="黑体" panose="02010609060101010101" pitchFamily="49" charset="-122"/>
                <a:ea typeface="黑体" panose="02010609060101010101" pitchFamily="49" charset="-122"/>
                <a:cs typeface="楷体" panose="02010609060101010101" pitchFamily="49" charset="-122"/>
              </a:rPr>
              <a:t>自己喜欢的方式自由读诗，把古诗读正确、读</a:t>
            </a:r>
            <a:r>
              <a:rPr lang="zh-CN" altLang="en-US" sz="2800" dirty="0" smtClean="0">
                <a:latin typeface="黑体" panose="02010609060101010101" pitchFamily="49" charset="-122"/>
                <a:ea typeface="黑体" panose="02010609060101010101" pitchFamily="49" charset="-122"/>
                <a:cs typeface="楷体" panose="02010609060101010101" pitchFamily="49" charset="-122"/>
              </a:rPr>
              <a:t>流利。</a:t>
            </a:r>
            <a:endParaRPr lang="zh-CN" altLang="en-US" sz="2800" dirty="0">
              <a:latin typeface="黑体" panose="02010609060101010101" pitchFamily="49" charset="-122"/>
              <a:ea typeface="黑体" panose="02010609060101010101" pitchFamily="49"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781040" y="1367755"/>
            <a:ext cx="2574936" cy="3676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nvSpPr>
        <p:spPr>
          <a:xfrm>
            <a:off x="2627784" y="2859782"/>
            <a:ext cx="340158" cy="461665"/>
          </a:xfrm>
          <a:prstGeom prst="rect">
            <a:avLst/>
          </a:prstGeom>
        </p:spPr>
        <p:txBody>
          <a:bodyPr wrap="none">
            <a:spAutoFit/>
          </a:bodyPr>
          <a:lstStyle/>
          <a:p>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dirty="0">
              <a:solidFill>
                <a:srgbClr val="FF0000"/>
              </a:solidFill>
            </a:endParaRPr>
          </a:p>
        </p:txBody>
      </p:sp>
      <p:sp>
        <p:nvSpPr>
          <p:cNvPr id="8" name="矩形 7"/>
          <p:cNvSpPr/>
          <p:nvPr/>
        </p:nvSpPr>
        <p:spPr>
          <a:xfrm>
            <a:off x="2636251" y="3374614"/>
            <a:ext cx="340158" cy="461665"/>
          </a:xfrm>
          <a:prstGeom prst="rect">
            <a:avLst/>
          </a:prstGeom>
        </p:spPr>
        <p:txBody>
          <a:bodyPr wrap="none">
            <a:spAutoFit/>
          </a:bodyPr>
          <a:lstStyle/>
          <a:p>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dirty="0">
              <a:solidFill>
                <a:srgbClr val="FF0000"/>
              </a:solidFill>
            </a:endParaRPr>
          </a:p>
        </p:txBody>
      </p:sp>
      <p:sp>
        <p:nvSpPr>
          <p:cNvPr id="9" name="矩形 8"/>
          <p:cNvSpPr/>
          <p:nvPr/>
        </p:nvSpPr>
        <p:spPr>
          <a:xfrm>
            <a:off x="2648990" y="3900621"/>
            <a:ext cx="340158" cy="461665"/>
          </a:xfrm>
          <a:prstGeom prst="rect">
            <a:avLst/>
          </a:prstGeom>
        </p:spPr>
        <p:txBody>
          <a:bodyPr wrap="none">
            <a:spAutoFit/>
          </a:bodyPr>
          <a:lstStyle/>
          <a:p>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dirty="0">
              <a:solidFill>
                <a:srgbClr val="FF0000"/>
              </a:solidFill>
            </a:endParaRPr>
          </a:p>
        </p:txBody>
      </p:sp>
      <p:sp>
        <p:nvSpPr>
          <p:cNvPr id="13" name="矩形 12"/>
          <p:cNvSpPr/>
          <p:nvPr/>
        </p:nvSpPr>
        <p:spPr>
          <a:xfrm>
            <a:off x="2644758" y="4415453"/>
            <a:ext cx="340158" cy="461665"/>
          </a:xfrm>
          <a:prstGeom prst="rect">
            <a:avLst/>
          </a:prstGeom>
        </p:spPr>
        <p:txBody>
          <a:bodyPr wrap="none">
            <a:spAutoFit/>
          </a:bodyPr>
          <a:lstStyle/>
          <a:p>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dirty="0">
              <a:solidFill>
                <a:srgbClr val="FF0000"/>
              </a:solidFill>
            </a:endParaRPr>
          </a:p>
        </p:txBody>
      </p:sp>
      <p:sp>
        <p:nvSpPr>
          <p:cNvPr id="39" name="文本框 64"/>
          <p:cNvSpPr txBox="1"/>
          <p:nvPr/>
        </p:nvSpPr>
        <p:spPr>
          <a:xfrm>
            <a:off x="5340960" y="2847141"/>
            <a:ext cx="1967344" cy="684803"/>
          </a:xfrm>
          <a:prstGeom prst="rect">
            <a:avLst/>
          </a:prstGeom>
          <a:noFill/>
          <a:ln w="9525">
            <a:noFill/>
          </a:ln>
        </p:spPr>
        <p:txBody>
          <a:bodyPr wrap="square" lIns="68580" tIns="34290" rIns="68580" bIns="34290">
            <a:spAutoFit/>
          </a:bodyPr>
          <a:lstStyle/>
          <a:p>
            <a:r>
              <a:rPr lang="zh-CN" altLang="en-US" sz="4000" b="1" dirty="0" smtClean="0">
                <a:solidFill>
                  <a:srgbClr val="FF0000"/>
                </a:solidFill>
                <a:latin typeface="楷体" panose="02010609060101010101" pitchFamily="49" charset="-122"/>
                <a:ea typeface="楷体" panose="02010609060101010101" pitchFamily="49" charset="-122"/>
              </a:rPr>
              <a:t>杰</a:t>
            </a:r>
            <a:r>
              <a:rPr lang="zh-CN" altLang="en-US" sz="4000" b="1" dirty="0" smtClean="0">
                <a:latin typeface="楷体" panose="02010609060101010101" pitchFamily="49" charset="-122"/>
                <a:ea typeface="楷体" panose="02010609060101010101" pitchFamily="49" charset="-122"/>
              </a:rPr>
              <a:t>出</a:t>
            </a:r>
            <a:endParaRPr lang="zh-CN" altLang="en-US" sz="4000" b="1" dirty="0">
              <a:latin typeface="楷体" panose="02010609060101010101" pitchFamily="49" charset="-122"/>
              <a:ea typeface="楷体" panose="02010609060101010101" pitchFamily="49" charset="-122"/>
            </a:endParaRPr>
          </a:p>
        </p:txBody>
      </p:sp>
      <p:sp>
        <p:nvSpPr>
          <p:cNvPr id="40" name="文本框 19"/>
          <p:cNvSpPr txBox="1"/>
          <p:nvPr/>
        </p:nvSpPr>
        <p:spPr>
          <a:xfrm>
            <a:off x="5292080" y="2283718"/>
            <a:ext cx="647934" cy="553998"/>
          </a:xfrm>
          <a:prstGeom prst="rect">
            <a:avLst/>
          </a:prstGeom>
          <a:noFill/>
        </p:spPr>
        <p:txBody>
          <a:bodyPr wrap="none" rtlCol="0" anchor="t">
            <a:spAutoFit/>
          </a:bodyPr>
          <a:lstStyle/>
          <a:p>
            <a:r>
              <a:rPr lang="en-US" altLang="en-US" sz="3000" b="1" dirty="0" err="1">
                <a:solidFill>
                  <a:prstClr val="black"/>
                </a:solidFill>
                <a:latin typeface="汉语拼音" panose="020B0604020202020204" pitchFamily="34" charset="0"/>
                <a:ea typeface="微软雅黑" panose="020B0503020204020204" charset="-122"/>
                <a:cs typeface="汉语拼音" panose="020B0604020202020204" pitchFamily="34" charset="0"/>
                <a:sym typeface="+mn-ea"/>
              </a:rPr>
              <a:t>jié</a:t>
            </a:r>
            <a:endParaRPr lang="en-US" altLang="en-US" sz="3000" b="1" dirty="0" err="1">
              <a:solidFill>
                <a:prstClr val="black"/>
              </a:solidFill>
              <a:latin typeface="汉语拼音" panose="020B0604020202020204" pitchFamily="34" charset="0"/>
              <a:ea typeface="微软雅黑" panose="020B0503020204020204" charset="-122"/>
              <a:cs typeface="汉语拼音" panose="020B0604020202020204" pitchFamily="34" charset="0"/>
              <a:sym typeface="+mn-ea"/>
            </a:endParaRPr>
          </a:p>
        </p:txBody>
      </p:sp>
      <p:pic>
        <p:nvPicPr>
          <p:cNvPr id="15" name="图片 14"/>
          <p:cNvPicPr>
            <a:picLocks noChangeAspect="1"/>
          </p:cNvPicPr>
          <p:nvPr/>
        </p:nvPicPr>
        <p:blipFill>
          <a:blip r:embed="rId2"/>
          <a:stretch>
            <a:fillRect/>
          </a:stretch>
        </p:blipFill>
        <p:spPr>
          <a:xfrm>
            <a:off x="501921" y="142975"/>
            <a:ext cx="2269879" cy="693151"/>
          </a:xfrm>
          <a:prstGeom prst="rect">
            <a:avLst/>
          </a:prstGeom>
        </p:spPr>
      </p:pic>
      <p:sp>
        <p:nvSpPr>
          <p:cNvPr id="16" name="文本框 14">
            <a:hlinkClick r:id="rId3" action="ppaction://hlinkfile"/>
          </p:cNvPr>
          <p:cNvSpPr txBox="1"/>
          <p:nvPr/>
        </p:nvSpPr>
        <p:spPr>
          <a:xfrm>
            <a:off x="720917" y="123478"/>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初读课文</a:t>
            </a:r>
            <a:endParaRPr lang="zh-CN" altLang="en-US" sz="3600" b="1" dirty="0">
              <a:latin typeface="黑体" panose="02010609060101010101" pitchFamily="49" charset="-122"/>
              <a:ea typeface="黑体" panose="02010609060101010101" pitchFamily="49" charset="-122"/>
            </a:endParaRPr>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151445"/>
            <a:ext cx="443315" cy="551442"/>
          </a:xfrm>
          <a:prstGeom prst="rect">
            <a:avLst/>
          </a:prstGeom>
        </p:spPr>
      </p:pic>
      <p:sp>
        <p:nvSpPr>
          <p:cNvPr id="14" name="文本框 14">
            <a:hlinkClick r:id="rId5" action="ppaction://hlinkfile"/>
          </p:cNvPr>
          <p:cNvSpPr txBox="1"/>
          <p:nvPr/>
        </p:nvSpPr>
        <p:spPr>
          <a:xfrm>
            <a:off x="3239040" y="567017"/>
            <a:ext cx="1837016" cy="321534"/>
          </a:xfrm>
          <a:prstGeom prst="rect">
            <a:avLst/>
          </a:prstGeom>
          <a:noFill/>
        </p:spPr>
        <p:txBody>
          <a:bodyPr wrap="square" lIns="68580" tIns="34290" rIns="68580" bIns="34290" rtlCol="0">
            <a:spAutoFit/>
          </a:bodyPr>
          <a:lstStyle/>
          <a:p>
            <a:r>
              <a:rPr lang="zh-CN" altLang="en-US" sz="1600" b="1" dirty="0">
                <a:latin typeface="Kaiti SC" panose="02010600040101010101" pitchFamily="2" charset="-122"/>
                <a:ea typeface="Kaiti SC" panose="02010600040101010101" pitchFamily="2" charset="-122"/>
              </a:rPr>
              <a:t>点击图标，听范读</a:t>
            </a:r>
            <a:endParaRPr lang="zh-CN" altLang="en-US" sz="1600" b="1" dirty="0">
              <a:latin typeface="Kaiti SC" panose="02010600040101010101" pitchFamily="2" charset="-122"/>
              <a:ea typeface="Kaiti SC" panose="02010600040101010101" pitchFamily="2" charset="-122"/>
            </a:endParaRPr>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906040">
            <a:off x="2351964" y="-23456"/>
            <a:ext cx="1059582" cy="105958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3" grpId="0"/>
      <p:bldP spid="39" grpId="0"/>
      <p:bldP spid="4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3038781" y="1965181"/>
            <a:ext cx="1029163" cy="1088572"/>
            <a:chOff x="2437" y="2032"/>
            <a:chExt cx="1244" cy="1264"/>
          </a:xfrm>
        </p:grpSpPr>
        <p:sp>
          <p:nvSpPr>
            <p:cNvPr id="3"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4"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5"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6" name="组合 7"/>
          <p:cNvGrpSpPr/>
          <p:nvPr/>
        </p:nvGrpSpPr>
        <p:grpSpPr>
          <a:xfrm>
            <a:off x="4766973" y="1960389"/>
            <a:ext cx="1029163" cy="1085656"/>
            <a:chOff x="2437" y="2032"/>
            <a:chExt cx="1244" cy="1264"/>
          </a:xfrm>
        </p:grpSpPr>
        <p:sp>
          <p:nvSpPr>
            <p:cNvPr id="7"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0" name="文本框 64"/>
          <p:cNvSpPr txBox="1"/>
          <p:nvPr/>
        </p:nvSpPr>
        <p:spPr>
          <a:xfrm>
            <a:off x="4766973" y="1906236"/>
            <a:ext cx="999303" cy="1083945"/>
          </a:xfrm>
          <a:prstGeom prst="rect">
            <a:avLst/>
          </a:prstGeom>
          <a:noFill/>
          <a:ln w="9525">
            <a:noFill/>
          </a:ln>
        </p:spPr>
        <p:txBody>
          <a:bodyPr wrap="square" lIns="68580" tIns="34290" rIns="68580" bIns="34290">
            <a:spAutoFit/>
          </a:bodyPr>
          <a:lstStyle/>
          <a:p>
            <a:r>
              <a:rPr lang="zh-CN" altLang="en-US" sz="6600" b="1" dirty="0" smtClean="0">
                <a:solidFill>
                  <a:srgbClr val="FF0000"/>
                </a:solidFill>
                <a:latin typeface="楷体" panose="02010609060101010101" pitchFamily="49" charset="-122"/>
                <a:ea typeface="楷体" panose="02010609060101010101" pitchFamily="49" charset="-122"/>
              </a:rPr>
              <a:t>雄</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11" name="组合 7"/>
          <p:cNvGrpSpPr/>
          <p:nvPr/>
        </p:nvGrpSpPr>
        <p:grpSpPr>
          <a:xfrm>
            <a:off x="6622468" y="1960389"/>
            <a:ext cx="1029163" cy="1085656"/>
            <a:chOff x="2437" y="2032"/>
            <a:chExt cx="1244" cy="1264"/>
          </a:xfrm>
        </p:grpSpPr>
        <p:sp>
          <p:nvSpPr>
            <p:cNvPr id="1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5" name="文本框 64"/>
          <p:cNvSpPr txBox="1"/>
          <p:nvPr/>
        </p:nvSpPr>
        <p:spPr>
          <a:xfrm>
            <a:off x="3091097" y="1948048"/>
            <a:ext cx="608489" cy="1083945"/>
          </a:xfrm>
          <a:prstGeom prst="rect">
            <a:avLst/>
          </a:prstGeom>
          <a:noFill/>
          <a:ln w="9525">
            <a:noFill/>
          </a:ln>
        </p:spPr>
        <p:txBody>
          <a:bodyPr lIns="68580" tIns="34290" rIns="68580" bIns="34290">
            <a:spAutoFit/>
          </a:bodyPr>
          <a:lstStyle/>
          <a:p>
            <a:r>
              <a:rPr lang="zh-CN" altLang="en-US" sz="6600" b="1" dirty="0" smtClean="0">
                <a:solidFill>
                  <a:srgbClr val="FF0000"/>
                </a:solidFill>
                <a:latin typeface="楷体" panose="02010609060101010101" pitchFamily="49" charset="-122"/>
                <a:ea typeface="楷体" panose="02010609060101010101" pitchFamily="49" charset="-122"/>
              </a:rPr>
              <a:t>亦</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6" name="文本框 64"/>
          <p:cNvSpPr txBox="1"/>
          <p:nvPr/>
        </p:nvSpPr>
        <p:spPr>
          <a:xfrm>
            <a:off x="6654341" y="1937690"/>
            <a:ext cx="944527" cy="1084912"/>
          </a:xfrm>
          <a:prstGeom prst="rect">
            <a:avLst/>
          </a:prstGeom>
          <a:noFill/>
          <a:ln w="9525">
            <a:noFill/>
          </a:ln>
        </p:spPr>
        <p:txBody>
          <a:bodyPr wrap="square" lIns="68580" tIns="34290" rIns="68580" bIns="34290">
            <a:spAutoFit/>
          </a:bodyPr>
          <a:lstStyle/>
          <a:p>
            <a:r>
              <a:rPr lang="zh-CN" altLang="en-US" sz="6600" b="1" dirty="0" smtClean="0">
                <a:solidFill>
                  <a:srgbClr val="FF0000"/>
                </a:solidFill>
                <a:latin typeface="楷体" panose="02010609060101010101" pitchFamily="49" charset="-122"/>
                <a:ea typeface="楷体" panose="02010609060101010101" pitchFamily="49" charset="-122"/>
              </a:rPr>
              <a:t>项</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3265583" y="1347614"/>
            <a:ext cx="489236" cy="523220"/>
          </a:xfrm>
          <a:prstGeom prst="rect">
            <a:avLst/>
          </a:prstGeom>
        </p:spPr>
        <p:txBody>
          <a:bodyPr wrap="none">
            <a:spAutoFit/>
          </a:bodyPr>
          <a:lstStyle/>
          <a:p>
            <a:r>
              <a:rPr lang="en-US" altLang="zh-CN" sz="2800" b="1" dirty="0" err="1" smtClean="0">
                <a:solidFill>
                  <a:prstClr val="black"/>
                </a:solidFill>
                <a:latin typeface="汉语拼音" panose="020B0604020202020204" pitchFamily="34" charset="0"/>
                <a:ea typeface="黑体" panose="02010609060101010101" pitchFamily="49" charset="-122"/>
                <a:cs typeface="汉语拼音" panose="020B0604020202020204" pitchFamily="34" charset="0"/>
              </a:rPr>
              <a:t>yì</a:t>
            </a:r>
            <a:endParaRPr lang="zh-CN" altLang="en-US" sz="2800" b="1" dirty="0">
              <a:solidFill>
                <a:prstClr val="black"/>
              </a:solidFill>
              <a:latin typeface="汉语拼音" panose="020B0604020202020204" pitchFamily="34" charset="0"/>
              <a:cs typeface="汉语拼音" panose="020B0604020202020204" pitchFamily="34" charset="0"/>
            </a:endParaRPr>
          </a:p>
        </p:txBody>
      </p:sp>
      <p:sp>
        <p:nvSpPr>
          <p:cNvPr id="18" name="矩形 17"/>
          <p:cNvSpPr/>
          <p:nvPr/>
        </p:nvSpPr>
        <p:spPr>
          <a:xfrm>
            <a:off x="4743358" y="1368578"/>
            <a:ext cx="1051891" cy="523220"/>
          </a:xfrm>
          <a:prstGeom prst="rect">
            <a:avLst/>
          </a:prstGeom>
        </p:spPr>
        <p:txBody>
          <a:bodyPr wrap="none">
            <a:spAutoFit/>
          </a:bodyPr>
          <a:lstStyle/>
          <a:p>
            <a:r>
              <a:rPr lang="en-US" altLang="zh-CN" sz="2800" b="1" dirty="0" err="1" smtClean="0">
                <a:solidFill>
                  <a:prstClr val="black"/>
                </a:solidFill>
                <a:latin typeface="汉语拼音" panose="020B0604020202020204" pitchFamily="34" charset="0"/>
                <a:ea typeface="黑体" panose="02010609060101010101" pitchFamily="49" charset="-122"/>
                <a:cs typeface="汉语拼音" panose="020B0604020202020204" pitchFamily="34" charset="0"/>
              </a:rPr>
              <a:t>xióng</a:t>
            </a:r>
            <a:endParaRPr lang="zh-CN" altLang="en-US" sz="2800" b="1" dirty="0">
              <a:solidFill>
                <a:prstClr val="black"/>
              </a:solidFill>
              <a:latin typeface="汉语拼音" panose="020B0604020202020204" pitchFamily="34" charset="0"/>
              <a:cs typeface="汉语拼音" panose="020B0604020202020204" pitchFamily="34" charset="0"/>
            </a:endParaRPr>
          </a:p>
        </p:txBody>
      </p:sp>
      <p:sp>
        <p:nvSpPr>
          <p:cNvPr id="19" name="矩形 18"/>
          <p:cNvSpPr/>
          <p:nvPr/>
        </p:nvSpPr>
        <p:spPr>
          <a:xfrm>
            <a:off x="6588224" y="1375368"/>
            <a:ext cx="1085554" cy="523220"/>
          </a:xfrm>
          <a:prstGeom prst="rect">
            <a:avLst/>
          </a:prstGeom>
        </p:spPr>
        <p:txBody>
          <a:bodyPr wrap="none">
            <a:spAutoFit/>
          </a:bodyPr>
          <a:lstStyle/>
          <a:p>
            <a:r>
              <a:rPr lang="en-US" altLang="zh-CN" sz="2800" b="1" dirty="0" err="1" smtClean="0">
                <a:solidFill>
                  <a:prstClr val="black"/>
                </a:solidFill>
                <a:latin typeface="汉语拼音" panose="020B0604020202020204" pitchFamily="34" charset="0"/>
                <a:ea typeface="黑体" panose="02010609060101010101" pitchFamily="49" charset="-122"/>
                <a:cs typeface="汉语拼音" panose="020B0604020202020204" pitchFamily="34" charset="0"/>
              </a:rPr>
              <a:t>xiàng</a:t>
            </a:r>
            <a:endParaRPr lang="zh-CN" altLang="en-US" sz="2800" b="1" dirty="0">
              <a:solidFill>
                <a:prstClr val="black"/>
              </a:solidFill>
              <a:latin typeface="汉语拼音" panose="020B0604020202020204" pitchFamily="34" charset="0"/>
              <a:cs typeface="汉语拼音" panose="020B0604020202020204" pitchFamily="34" charset="0"/>
            </a:endParaRPr>
          </a:p>
        </p:txBody>
      </p:sp>
      <p:sp>
        <p:nvSpPr>
          <p:cNvPr id="20" name="文本框 64"/>
          <p:cNvSpPr txBox="1"/>
          <p:nvPr/>
        </p:nvSpPr>
        <p:spPr>
          <a:xfrm>
            <a:off x="1331640" y="1915661"/>
            <a:ext cx="1031240" cy="1083945"/>
          </a:xfrm>
          <a:prstGeom prst="rect">
            <a:avLst/>
          </a:prstGeom>
          <a:noFill/>
          <a:ln w="9525">
            <a:noFill/>
          </a:ln>
        </p:spPr>
        <p:txBody>
          <a:bodyPr wrap="square" lIns="68580" tIns="34290" rIns="68580" bIns="34290">
            <a:spAutoFit/>
          </a:bodyPr>
          <a:lstStyle/>
          <a:p>
            <a:r>
              <a:rPr lang="zh-CN" altLang="en-US" sz="6600" b="1" dirty="0" err="1">
                <a:solidFill>
                  <a:srgbClr val="FF0000"/>
                </a:solidFill>
                <a:latin typeface="楷体" panose="02010609060101010101" pitchFamily="49" charset="-122"/>
                <a:ea typeface="楷体" panose="02010609060101010101" pitchFamily="49" charset="-122"/>
              </a:rPr>
              <a:t>杰</a:t>
            </a:r>
            <a:endParaRPr lang="zh-CN" altLang="en-US" sz="6600" b="1" dirty="0" err="1">
              <a:solidFill>
                <a:srgbClr val="FF0000"/>
              </a:solidFill>
              <a:latin typeface="楷体" panose="02010609060101010101" pitchFamily="49" charset="-122"/>
              <a:ea typeface="楷体" panose="02010609060101010101" pitchFamily="49" charset="-122"/>
            </a:endParaRPr>
          </a:p>
        </p:txBody>
      </p:sp>
      <p:grpSp>
        <p:nvGrpSpPr>
          <p:cNvPr id="21" name="组合 7"/>
          <p:cNvGrpSpPr/>
          <p:nvPr/>
        </p:nvGrpSpPr>
        <p:grpSpPr>
          <a:xfrm>
            <a:off x="1332890" y="1945478"/>
            <a:ext cx="1029163" cy="1085656"/>
            <a:chOff x="2437" y="2032"/>
            <a:chExt cx="1244" cy="1264"/>
          </a:xfrm>
        </p:grpSpPr>
        <p:sp>
          <p:nvSpPr>
            <p:cNvPr id="2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25" name="文本框 19"/>
          <p:cNvSpPr txBox="1"/>
          <p:nvPr/>
        </p:nvSpPr>
        <p:spPr>
          <a:xfrm>
            <a:off x="1539582" y="1347614"/>
            <a:ext cx="647934" cy="553998"/>
          </a:xfrm>
          <a:prstGeom prst="rect">
            <a:avLst/>
          </a:prstGeom>
          <a:noFill/>
        </p:spPr>
        <p:txBody>
          <a:bodyPr wrap="none" rtlCol="0" anchor="t">
            <a:spAutoFit/>
          </a:bodyPr>
          <a:lstStyle/>
          <a:p>
            <a:r>
              <a:rPr lang="en-US" altLang="en-US" sz="3000" b="1" dirty="0" err="1">
                <a:solidFill>
                  <a:prstClr val="black"/>
                </a:solidFill>
                <a:latin typeface="汉语拼音" panose="020B0604020202020204" pitchFamily="34" charset="0"/>
                <a:ea typeface="微软雅黑" panose="020B0503020204020204" charset="-122"/>
                <a:cs typeface="汉语拼音" panose="020B0604020202020204" pitchFamily="34" charset="0"/>
                <a:sym typeface="+mn-ea"/>
              </a:rPr>
              <a:t>jié</a:t>
            </a:r>
            <a:endParaRPr lang="en-US" altLang="en-US" sz="3000" b="1" dirty="0" err="1">
              <a:solidFill>
                <a:prstClr val="black"/>
              </a:solidFill>
              <a:latin typeface="汉语拼音" panose="020B0604020202020204" pitchFamily="34" charset="0"/>
              <a:ea typeface="微软雅黑" panose="020B0503020204020204" charset="-122"/>
              <a:cs typeface="汉语拼音" panose="020B0604020202020204" pitchFamily="34" charset="0"/>
              <a:sym typeface="+mn-ea"/>
            </a:endParaRPr>
          </a:p>
        </p:txBody>
      </p:sp>
      <p:sp>
        <p:nvSpPr>
          <p:cNvPr id="36" name="文本框 15"/>
          <p:cNvSpPr txBox="1"/>
          <p:nvPr/>
        </p:nvSpPr>
        <p:spPr>
          <a:xfrm>
            <a:off x="568720" y="239799"/>
            <a:ext cx="1584176" cy="646331"/>
          </a:xfrm>
          <a:prstGeom prst="rect">
            <a:avLst/>
          </a:prstGeom>
          <a:noFill/>
        </p:spPr>
        <p:txBody>
          <a:bodyPr wrap="square" rtlCol="0">
            <a:spAutoFit/>
          </a:bodyPr>
          <a:lstStyle/>
          <a:p>
            <a:r>
              <a:rPr kumimoji="1" lang="zh-CN" altLang="en-US" sz="3600" b="1" dirty="0">
                <a:latin typeface="+mn-ea"/>
              </a:rPr>
              <a:t>学写字</a:t>
            </a:r>
            <a:endParaRPr kumimoji="1" lang="zh-CN" altLang="en-US" sz="3600" b="1" dirty="0">
              <a:latin typeface="+mn-ea"/>
            </a:endParaRPr>
          </a:p>
        </p:txBody>
      </p:sp>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8520" y="239799"/>
            <a:ext cx="864096" cy="819783"/>
          </a:xfrm>
          <a:prstGeom prst="rect">
            <a:avLst/>
          </a:prstGeom>
        </p:spPr>
      </p:pic>
      <p:pic>
        <p:nvPicPr>
          <p:cNvPr id="38" name="Picture 2" descr="C:\Users\zhangye\Desktop\点击.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99399" y="3136968"/>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C:\Users\zhangye\Desktop\点击.png">
            <a:hlinkClick r:id="rId4"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0546" y="3158113"/>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C:\Users\zhangye\Desktop\点击.png">
            <a:hlinkClick r:id="rId5"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4521" y="3158113"/>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C:\Users\zhangye\Desktop\点击.png">
            <a:hlinkClick r:id="rId6"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97439" y="3177733"/>
            <a:ext cx="495721" cy="496123"/>
          </a:xfrm>
          <a:prstGeom prst="rect">
            <a:avLst/>
          </a:prstGeom>
          <a:noFill/>
          <a:extLst>
            <a:ext uri="{909E8E84-426E-40DD-AFC4-6F175D3DCCD1}">
              <a14:hiddenFill xmlns:a14="http://schemas.microsoft.com/office/drawing/2010/main">
                <a:solidFill>
                  <a:srgbClr val="FFFFFF"/>
                </a:solidFill>
              </a14:hiddenFill>
            </a:ext>
          </a:extLst>
        </p:spPr>
      </p:pic>
      <p:sp>
        <p:nvSpPr>
          <p:cNvPr id="32" name="任意多边形 31"/>
          <p:cNvSpPr/>
          <p:nvPr/>
        </p:nvSpPr>
        <p:spPr>
          <a:xfrm>
            <a:off x="3498068" y="2782970"/>
            <a:ext cx="143181" cy="142189"/>
          </a:xfrm>
          <a:custGeom>
            <a:avLst/>
            <a:gdLst>
              <a:gd name="connsiteX0" fmla="*/ 26413 w 177189"/>
              <a:gd name="connsiteY0" fmla="*/ 0 h 265781"/>
              <a:gd name="connsiteX1" fmla="*/ 37419 w 177189"/>
              <a:gd name="connsiteY1" fmla="*/ 4429 h 265781"/>
              <a:gd name="connsiteX2" fmla="*/ 59430 w 177189"/>
              <a:gd name="connsiteY2" fmla="*/ 4429 h 265781"/>
              <a:gd name="connsiteX3" fmla="*/ 77039 w 177189"/>
              <a:gd name="connsiteY3" fmla="*/ 4429 h 265781"/>
              <a:gd name="connsiteX4" fmla="*/ 101251 w 177189"/>
              <a:gd name="connsiteY4" fmla="*/ 6644 h 265781"/>
              <a:gd name="connsiteX5" fmla="*/ 123262 w 177189"/>
              <a:gd name="connsiteY5" fmla="*/ 11074 h 265781"/>
              <a:gd name="connsiteX6" fmla="*/ 147474 w 177189"/>
              <a:gd name="connsiteY6" fmla="*/ 15504 h 265781"/>
              <a:gd name="connsiteX7" fmla="*/ 165083 w 177189"/>
              <a:gd name="connsiteY7" fmla="*/ 15504 h 265781"/>
              <a:gd name="connsiteX8" fmla="*/ 177189 w 177189"/>
              <a:gd name="connsiteY8" fmla="*/ 18984 h 265781"/>
              <a:gd name="connsiteX9" fmla="*/ 177189 w 177189"/>
              <a:gd name="connsiteY9" fmla="*/ 265781 h 265781"/>
              <a:gd name="connsiteX10" fmla="*/ 169485 w 177189"/>
              <a:gd name="connsiteY10" fmla="*/ 265781 h 265781"/>
              <a:gd name="connsiteX11" fmla="*/ 169485 w 177189"/>
              <a:gd name="connsiteY11" fmla="*/ 252494 h 265781"/>
              <a:gd name="connsiteX12" fmla="*/ 165083 w 177189"/>
              <a:gd name="connsiteY12" fmla="*/ 236990 h 265781"/>
              <a:gd name="connsiteX13" fmla="*/ 169485 w 177189"/>
              <a:gd name="connsiteY13" fmla="*/ 219271 h 265781"/>
              <a:gd name="connsiteX14" fmla="*/ 165083 w 177189"/>
              <a:gd name="connsiteY14" fmla="*/ 199337 h 265781"/>
              <a:gd name="connsiteX15" fmla="*/ 160681 w 177189"/>
              <a:gd name="connsiteY15" fmla="*/ 181618 h 265781"/>
              <a:gd name="connsiteX16" fmla="*/ 151876 w 177189"/>
              <a:gd name="connsiteY16" fmla="*/ 163900 h 265781"/>
              <a:gd name="connsiteX17" fmla="*/ 143072 w 177189"/>
              <a:gd name="connsiteY17" fmla="*/ 143966 h 265781"/>
              <a:gd name="connsiteX18" fmla="*/ 127664 w 177189"/>
              <a:gd name="connsiteY18" fmla="*/ 126247 h 265781"/>
              <a:gd name="connsiteX19" fmla="*/ 110055 w 177189"/>
              <a:gd name="connsiteY19" fmla="*/ 108528 h 265781"/>
              <a:gd name="connsiteX20" fmla="*/ 92447 w 177189"/>
              <a:gd name="connsiteY20" fmla="*/ 88594 h 265781"/>
              <a:gd name="connsiteX21" fmla="*/ 68234 w 177189"/>
              <a:gd name="connsiteY21" fmla="*/ 75305 h 265781"/>
              <a:gd name="connsiteX22" fmla="*/ 50626 w 177189"/>
              <a:gd name="connsiteY22" fmla="*/ 57586 h 265781"/>
              <a:gd name="connsiteX23" fmla="*/ 33017 w 177189"/>
              <a:gd name="connsiteY23" fmla="*/ 46512 h 265781"/>
              <a:gd name="connsiteX24" fmla="*/ 22011 w 177189"/>
              <a:gd name="connsiteY24" fmla="*/ 33222 h 265781"/>
              <a:gd name="connsiteX25" fmla="*/ 13207 w 177189"/>
              <a:gd name="connsiteY25" fmla="*/ 24363 h 265781"/>
              <a:gd name="connsiteX26" fmla="*/ 4402 w 177189"/>
              <a:gd name="connsiteY26" fmla="*/ 15504 h 265781"/>
              <a:gd name="connsiteX27" fmla="*/ 0 w 177189"/>
              <a:gd name="connsiteY27" fmla="*/ 11074 h 265781"/>
              <a:gd name="connsiteX28" fmla="*/ 0 w 177189"/>
              <a:gd name="connsiteY28" fmla="*/ 6644 h 265781"/>
              <a:gd name="connsiteX29" fmla="*/ 0 w 177189"/>
              <a:gd name="connsiteY29" fmla="*/ 4429 h 265781"/>
              <a:gd name="connsiteX30" fmla="*/ 4402 w 177189"/>
              <a:gd name="connsiteY30" fmla="*/ 4429 h 265781"/>
              <a:gd name="connsiteX31" fmla="*/ 13207 w 177189"/>
              <a:gd name="connsiteY31" fmla="*/ 4429 h 265781"/>
              <a:gd name="connsiteX32" fmla="*/ 26413 w 177189"/>
              <a:gd name="connsiteY32" fmla="*/ 0 h 26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7189" h="265781">
                <a:moveTo>
                  <a:pt x="26413" y="0"/>
                </a:moveTo>
                <a:lnTo>
                  <a:pt x="37419" y="4429"/>
                </a:lnTo>
                <a:lnTo>
                  <a:pt x="59430" y="4429"/>
                </a:lnTo>
                <a:lnTo>
                  <a:pt x="77039" y="4429"/>
                </a:lnTo>
                <a:lnTo>
                  <a:pt x="101251" y="6644"/>
                </a:lnTo>
                <a:lnTo>
                  <a:pt x="123262" y="11074"/>
                </a:lnTo>
                <a:lnTo>
                  <a:pt x="147474" y="15504"/>
                </a:lnTo>
                <a:lnTo>
                  <a:pt x="165083" y="15504"/>
                </a:lnTo>
                <a:lnTo>
                  <a:pt x="177189" y="18984"/>
                </a:lnTo>
                <a:lnTo>
                  <a:pt x="177189" y="265781"/>
                </a:lnTo>
                <a:lnTo>
                  <a:pt x="169485" y="265781"/>
                </a:lnTo>
                <a:lnTo>
                  <a:pt x="169485" y="252494"/>
                </a:lnTo>
                <a:lnTo>
                  <a:pt x="165083" y="236990"/>
                </a:lnTo>
                <a:lnTo>
                  <a:pt x="169485" y="219271"/>
                </a:lnTo>
                <a:lnTo>
                  <a:pt x="165083" y="199337"/>
                </a:lnTo>
                <a:lnTo>
                  <a:pt x="160681" y="181618"/>
                </a:lnTo>
                <a:lnTo>
                  <a:pt x="151876" y="163900"/>
                </a:lnTo>
                <a:lnTo>
                  <a:pt x="143072" y="143966"/>
                </a:lnTo>
                <a:lnTo>
                  <a:pt x="127664" y="126247"/>
                </a:lnTo>
                <a:lnTo>
                  <a:pt x="110055" y="108528"/>
                </a:lnTo>
                <a:lnTo>
                  <a:pt x="92447" y="88594"/>
                </a:lnTo>
                <a:lnTo>
                  <a:pt x="68234" y="75305"/>
                </a:lnTo>
                <a:lnTo>
                  <a:pt x="50626" y="57586"/>
                </a:lnTo>
                <a:lnTo>
                  <a:pt x="33017" y="46512"/>
                </a:lnTo>
                <a:lnTo>
                  <a:pt x="22011" y="33222"/>
                </a:lnTo>
                <a:lnTo>
                  <a:pt x="13207" y="24363"/>
                </a:lnTo>
                <a:lnTo>
                  <a:pt x="4402" y="15504"/>
                </a:lnTo>
                <a:lnTo>
                  <a:pt x="0" y="11074"/>
                </a:lnTo>
                <a:lnTo>
                  <a:pt x="0" y="6644"/>
                </a:lnTo>
                <a:lnTo>
                  <a:pt x="0" y="4429"/>
                </a:lnTo>
                <a:lnTo>
                  <a:pt x="4402" y="4429"/>
                </a:lnTo>
                <a:lnTo>
                  <a:pt x="13207" y="4429"/>
                </a:lnTo>
                <a:lnTo>
                  <a:pt x="26413" y="0"/>
                </a:lnTo>
                <a:close/>
              </a:path>
            </a:pathLst>
          </a:custGeom>
          <a:solidFill>
            <a:srgbClr val="221DD3"/>
          </a:solidFill>
          <a:ln w="19050">
            <a:solidFill>
              <a:srgbClr val="221D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3586164" y="2359480"/>
            <a:ext cx="94568" cy="575106"/>
          </a:xfrm>
          <a:custGeom>
            <a:avLst/>
            <a:gdLst>
              <a:gd name="connsiteX0" fmla="*/ 15408 w 184893"/>
              <a:gd name="connsiteY0" fmla="*/ 0 h 1413084"/>
              <a:gd name="connsiteX1" fmla="*/ 33017 w 184893"/>
              <a:gd name="connsiteY1" fmla="*/ 8860 h 1413084"/>
              <a:gd name="connsiteX2" fmla="*/ 50626 w 184893"/>
              <a:gd name="connsiteY2" fmla="*/ 17719 h 1413084"/>
              <a:gd name="connsiteX3" fmla="*/ 66033 w 184893"/>
              <a:gd name="connsiteY3" fmla="*/ 26578 h 1413084"/>
              <a:gd name="connsiteX4" fmla="*/ 83642 w 184893"/>
              <a:gd name="connsiteY4" fmla="*/ 33223 h 1413084"/>
              <a:gd name="connsiteX5" fmla="*/ 96849 w 184893"/>
              <a:gd name="connsiteY5" fmla="*/ 37653 h 1413084"/>
              <a:gd name="connsiteX6" fmla="*/ 107854 w 184893"/>
              <a:gd name="connsiteY6" fmla="*/ 46512 h 1413084"/>
              <a:gd name="connsiteX7" fmla="*/ 116659 w 184893"/>
              <a:gd name="connsiteY7" fmla="*/ 55372 h 1413084"/>
              <a:gd name="connsiteX8" fmla="*/ 129866 w 184893"/>
              <a:gd name="connsiteY8" fmla="*/ 59801 h 1413084"/>
              <a:gd name="connsiteX9" fmla="*/ 138670 w 184893"/>
              <a:gd name="connsiteY9" fmla="*/ 68661 h 1413084"/>
              <a:gd name="connsiteX10" fmla="*/ 143072 w 184893"/>
              <a:gd name="connsiteY10" fmla="*/ 73091 h 1413084"/>
              <a:gd name="connsiteX11" fmla="*/ 151877 w 184893"/>
              <a:gd name="connsiteY11" fmla="*/ 81950 h 1413084"/>
              <a:gd name="connsiteX12" fmla="*/ 154078 w 184893"/>
              <a:gd name="connsiteY12" fmla="*/ 84165 h 1413084"/>
              <a:gd name="connsiteX13" fmla="*/ 158480 w 184893"/>
              <a:gd name="connsiteY13" fmla="*/ 93024 h 1413084"/>
              <a:gd name="connsiteX14" fmla="*/ 162882 w 184893"/>
              <a:gd name="connsiteY14" fmla="*/ 97454 h 1413084"/>
              <a:gd name="connsiteX15" fmla="*/ 162882 w 184893"/>
              <a:gd name="connsiteY15" fmla="*/ 101884 h 1413084"/>
              <a:gd name="connsiteX16" fmla="*/ 162882 w 184893"/>
              <a:gd name="connsiteY16" fmla="*/ 110743 h 1413084"/>
              <a:gd name="connsiteX17" fmla="*/ 162882 w 184893"/>
              <a:gd name="connsiteY17" fmla="*/ 119603 h 1413084"/>
              <a:gd name="connsiteX18" fmla="*/ 162882 w 184893"/>
              <a:gd name="connsiteY18" fmla="*/ 135107 h 1413084"/>
              <a:gd name="connsiteX19" fmla="*/ 162882 w 184893"/>
              <a:gd name="connsiteY19" fmla="*/ 152826 h 1413084"/>
              <a:gd name="connsiteX20" fmla="*/ 162882 w 184893"/>
              <a:gd name="connsiteY20" fmla="*/ 170545 h 1413084"/>
              <a:gd name="connsiteX21" fmla="*/ 162882 w 184893"/>
              <a:gd name="connsiteY21" fmla="*/ 190479 h 1413084"/>
              <a:gd name="connsiteX22" fmla="*/ 162882 w 184893"/>
              <a:gd name="connsiteY22" fmla="*/ 217057 h 1413084"/>
              <a:gd name="connsiteX23" fmla="*/ 162882 w 184893"/>
              <a:gd name="connsiteY23" fmla="*/ 241420 h 1413084"/>
              <a:gd name="connsiteX24" fmla="*/ 162882 w 184893"/>
              <a:gd name="connsiteY24" fmla="*/ 272429 h 1413084"/>
              <a:gd name="connsiteX25" fmla="*/ 162882 w 184893"/>
              <a:gd name="connsiteY25" fmla="*/ 287933 h 1413084"/>
              <a:gd name="connsiteX26" fmla="*/ 162882 w 184893"/>
              <a:gd name="connsiteY26" fmla="*/ 310081 h 1413084"/>
              <a:gd name="connsiteX27" fmla="*/ 162882 w 184893"/>
              <a:gd name="connsiteY27" fmla="*/ 330015 h 1413084"/>
              <a:gd name="connsiteX28" fmla="*/ 162882 w 184893"/>
              <a:gd name="connsiteY28" fmla="*/ 352164 h 1413084"/>
              <a:gd name="connsiteX29" fmla="*/ 162882 w 184893"/>
              <a:gd name="connsiteY29" fmla="*/ 374312 h 1413084"/>
              <a:gd name="connsiteX30" fmla="*/ 162882 w 184893"/>
              <a:gd name="connsiteY30" fmla="*/ 398676 h 1413084"/>
              <a:gd name="connsiteX31" fmla="*/ 162882 w 184893"/>
              <a:gd name="connsiteY31" fmla="*/ 425254 h 1413084"/>
              <a:gd name="connsiteX32" fmla="*/ 162882 w 184893"/>
              <a:gd name="connsiteY32" fmla="*/ 449618 h 1413084"/>
              <a:gd name="connsiteX33" fmla="*/ 167284 w 184893"/>
              <a:gd name="connsiteY33" fmla="*/ 476196 h 1413084"/>
              <a:gd name="connsiteX34" fmla="*/ 167284 w 184893"/>
              <a:gd name="connsiteY34" fmla="*/ 504989 h 1413084"/>
              <a:gd name="connsiteX35" fmla="*/ 167284 w 184893"/>
              <a:gd name="connsiteY35" fmla="*/ 533783 h 1413084"/>
              <a:gd name="connsiteX36" fmla="*/ 167284 w 184893"/>
              <a:gd name="connsiteY36" fmla="*/ 564791 h 1413084"/>
              <a:gd name="connsiteX37" fmla="*/ 167284 w 184893"/>
              <a:gd name="connsiteY37" fmla="*/ 598014 h 1413084"/>
              <a:gd name="connsiteX38" fmla="*/ 171687 w 184893"/>
              <a:gd name="connsiteY38" fmla="*/ 631237 h 1413084"/>
              <a:gd name="connsiteX39" fmla="*/ 171687 w 184893"/>
              <a:gd name="connsiteY39" fmla="*/ 666675 h 1413084"/>
              <a:gd name="connsiteX40" fmla="*/ 171687 w 184893"/>
              <a:gd name="connsiteY40" fmla="*/ 699898 h 1413084"/>
              <a:gd name="connsiteX41" fmla="*/ 176089 w 184893"/>
              <a:gd name="connsiteY41" fmla="*/ 737550 h 1413084"/>
              <a:gd name="connsiteX42" fmla="*/ 176089 w 184893"/>
              <a:gd name="connsiteY42" fmla="*/ 772988 h 1413084"/>
              <a:gd name="connsiteX43" fmla="*/ 176089 w 184893"/>
              <a:gd name="connsiteY43" fmla="*/ 801781 h 1413084"/>
              <a:gd name="connsiteX44" fmla="*/ 180491 w 184893"/>
              <a:gd name="connsiteY44" fmla="*/ 835004 h 1413084"/>
              <a:gd name="connsiteX45" fmla="*/ 180491 w 184893"/>
              <a:gd name="connsiteY45" fmla="*/ 866012 h 1413084"/>
              <a:gd name="connsiteX46" fmla="*/ 180491 w 184893"/>
              <a:gd name="connsiteY46" fmla="*/ 890376 h 1413084"/>
              <a:gd name="connsiteX47" fmla="*/ 180491 w 184893"/>
              <a:gd name="connsiteY47" fmla="*/ 919169 h 1413084"/>
              <a:gd name="connsiteX48" fmla="*/ 180491 w 184893"/>
              <a:gd name="connsiteY48" fmla="*/ 945748 h 1413084"/>
              <a:gd name="connsiteX49" fmla="*/ 180491 w 184893"/>
              <a:gd name="connsiteY49" fmla="*/ 970111 h 1413084"/>
              <a:gd name="connsiteX50" fmla="*/ 180491 w 184893"/>
              <a:gd name="connsiteY50" fmla="*/ 992260 h 1413084"/>
              <a:gd name="connsiteX51" fmla="*/ 180491 w 184893"/>
              <a:gd name="connsiteY51" fmla="*/ 1014408 h 1413084"/>
              <a:gd name="connsiteX52" fmla="*/ 180491 w 184893"/>
              <a:gd name="connsiteY52" fmla="*/ 1034342 h 1413084"/>
              <a:gd name="connsiteX53" fmla="*/ 184893 w 184893"/>
              <a:gd name="connsiteY53" fmla="*/ 1056491 h 1413084"/>
              <a:gd name="connsiteX54" fmla="*/ 184893 w 184893"/>
              <a:gd name="connsiteY54" fmla="*/ 1071995 h 1413084"/>
              <a:gd name="connsiteX55" fmla="*/ 184893 w 184893"/>
              <a:gd name="connsiteY55" fmla="*/ 1085284 h 1413084"/>
              <a:gd name="connsiteX56" fmla="*/ 184893 w 184893"/>
              <a:gd name="connsiteY56" fmla="*/ 1103003 h 1413084"/>
              <a:gd name="connsiteX57" fmla="*/ 180491 w 184893"/>
              <a:gd name="connsiteY57" fmla="*/ 1127367 h 1413084"/>
              <a:gd name="connsiteX58" fmla="*/ 180491 w 184893"/>
              <a:gd name="connsiteY58" fmla="*/ 1153945 h 1413084"/>
              <a:gd name="connsiteX59" fmla="*/ 180491 w 184893"/>
              <a:gd name="connsiteY59" fmla="*/ 1173879 h 1413084"/>
              <a:gd name="connsiteX60" fmla="*/ 176089 w 184893"/>
              <a:gd name="connsiteY60" fmla="*/ 1200457 h 1413084"/>
              <a:gd name="connsiteX61" fmla="*/ 171687 w 184893"/>
              <a:gd name="connsiteY61" fmla="*/ 1215961 h 1413084"/>
              <a:gd name="connsiteX62" fmla="*/ 171687 w 184893"/>
              <a:gd name="connsiteY62" fmla="*/ 1238110 h 1413084"/>
              <a:gd name="connsiteX63" fmla="*/ 167284 w 184893"/>
              <a:gd name="connsiteY63" fmla="*/ 1255829 h 1413084"/>
              <a:gd name="connsiteX64" fmla="*/ 162882 w 184893"/>
              <a:gd name="connsiteY64" fmla="*/ 1275763 h 1413084"/>
              <a:gd name="connsiteX65" fmla="*/ 154078 w 184893"/>
              <a:gd name="connsiteY65" fmla="*/ 1293481 h 1413084"/>
              <a:gd name="connsiteX66" fmla="*/ 151877 w 184893"/>
              <a:gd name="connsiteY66" fmla="*/ 1311200 h 1413084"/>
              <a:gd name="connsiteX67" fmla="*/ 143072 w 184893"/>
              <a:gd name="connsiteY67" fmla="*/ 1326704 h 1413084"/>
              <a:gd name="connsiteX68" fmla="*/ 134268 w 184893"/>
              <a:gd name="connsiteY68" fmla="*/ 1339994 h 1413084"/>
              <a:gd name="connsiteX69" fmla="*/ 125463 w 184893"/>
              <a:gd name="connsiteY69" fmla="*/ 1353283 h 1413084"/>
              <a:gd name="connsiteX70" fmla="*/ 116659 w 184893"/>
              <a:gd name="connsiteY70" fmla="*/ 1362142 h 1413084"/>
              <a:gd name="connsiteX71" fmla="*/ 101251 w 184893"/>
              <a:gd name="connsiteY71" fmla="*/ 1382076 h 1413084"/>
              <a:gd name="connsiteX72" fmla="*/ 79240 w 184893"/>
              <a:gd name="connsiteY72" fmla="*/ 1395365 h 1413084"/>
              <a:gd name="connsiteX73" fmla="*/ 61631 w 184893"/>
              <a:gd name="connsiteY73" fmla="*/ 1404225 h 1413084"/>
              <a:gd name="connsiteX74" fmla="*/ 50626 w 184893"/>
              <a:gd name="connsiteY74" fmla="*/ 1408654 h 1413084"/>
              <a:gd name="connsiteX75" fmla="*/ 33017 w 184893"/>
              <a:gd name="connsiteY75" fmla="*/ 1413084 h 1413084"/>
              <a:gd name="connsiteX76" fmla="*/ 24212 w 184893"/>
              <a:gd name="connsiteY76" fmla="*/ 1413084 h 1413084"/>
              <a:gd name="connsiteX77" fmla="*/ 15408 w 184893"/>
              <a:gd name="connsiteY77" fmla="*/ 1408654 h 1413084"/>
              <a:gd name="connsiteX78" fmla="*/ 11006 w 184893"/>
              <a:gd name="connsiteY78" fmla="*/ 1404225 h 1413084"/>
              <a:gd name="connsiteX79" fmla="*/ 4402 w 184893"/>
              <a:gd name="connsiteY79" fmla="*/ 1395365 h 1413084"/>
              <a:gd name="connsiteX80" fmla="*/ 0 w 184893"/>
              <a:gd name="connsiteY80" fmla="*/ 1386506 h 1413084"/>
              <a:gd name="connsiteX81" fmla="*/ 0 w 184893"/>
              <a:gd name="connsiteY81" fmla="*/ 1377646 h 1413084"/>
              <a:gd name="connsiteX82" fmla="*/ 0 w 184893"/>
              <a:gd name="connsiteY82" fmla="*/ 1377644 h 1413084"/>
              <a:gd name="connsiteX83" fmla="*/ 7704 w 184893"/>
              <a:gd name="connsiteY83" fmla="*/ 1377644 h 1413084"/>
              <a:gd name="connsiteX84" fmla="*/ 7704 w 184893"/>
              <a:gd name="connsiteY84" fmla="*/ 1130847 h 1413084"/>
              <a:gd name="connsiteX85" fmla="*/ 11006 w 184893"/>
              <a:gd name="connsiteY85" fmla="*/ 1131796 h 1413084"/>
              <a:gd name="connsiteX86" fmla="*/ 28615 w 184893"/>
              <a:gd name="connsiteY86" fmla="*/ 1131796 h 1413084"/>
              <a:gd name="connsiteX87" fmla="*/ 37419 w 184893"/>
              <a:gd name="connsiteY87" fmla="*/ 1131796 h 1413084"/>
              <a:gd name="connsiteX88" fmla="*/ 46223 w 184893"/>
              <a:gd name="connsiteY88" fmla="*/ 1131796 h 1413084"/>
              <a:gd name="connsiteX89" fmla="*/ 55028 w 184893"/>
              <a:gd name="connsiteY89" fmla="*/ 1127367 h 1413084"/>
              <a:gd name="connsiteX90" fmla="*/ 55028 w 184893"/>
              <a:gd name="connsiteY90" fmla="*/ 1122937 h 1413084"/>
              <a:gd name="connsiteX91" fmla="*/ 55028 w 184893"/>
              <a:gd name="connsiteY91" fmla="*/ 1118507 h 1413084"/>
              <a:gd name="connsiteX92" fmla="*/ 57229 w 184893"/>
              <a:gd name="connsiteY92" fmla="*/ 1111863 h 1413084"/>
              <a:gd name="connsiteX93" fmla="*/ 57229 w 184893"/>
              <a:gd name="connsiteY93" fmla="*/ 1098573 h 1413084"/>
              <a:gd name="connsiteX94" fmla="*/ 57229 w 184893"/>
              <a:gd name="connsiteY94" fmla="*/ 1080854 h 1413084"/>
              <a:gd name="connsiteX95" fmla="*/ 57229 w 184893"/>
              <a:gd name="connsiteY95" fmla="*/ 1065350 h 1413084"/>
              <a:gd name="connsiteX96" fmla="*/ 57229 w 184893"/>
              <a:gd name="connsiteY96" fmla="*/ 1043202 h 1413084"/>
              <a:gd name="connsiteX97" fmla="*/ 61631 w 184893"/>
              <a:gd name="connsiteY97" fmla="*/ 1018838 h 1413084"/>
              <a:gd name="connsiteX98" fmla="*/ 61631 w 184893"/>
              <a:gd name="connsiteY98" fmla="*/ 992260 h 1413084"/>
              <a:gd name="connsiteX99" fmla="*/ 61631 w 184893"/>
              <a:gd name="connsiteY99" fmla="*/ 963467 h 1413084"/>
              <a:gd name="connsiteX100" fmla="*/ 61631 w 184893"/>
              <a:gd name="connsiteY100" fmla="*/ 928029 h 1413084"/>
              <a:gd name="connsiteX101" fmla="*/ 61631 w 184893"/>
              <a:gd name="connsiteY101" fmla="*/ 894806 h 1413084"/>
              <a:gd name="connsiteX102" fmla="*/ 61631 w 184893"/>
              <a:gd name="connsiteY102" fmla="*/ 852723 h 1413084"/>
              <a:gd name="connsiteX103" fmla="*/ 61631 w 184893"/>
              <a:gd name="connsiteY103" fmla="*/ 810641 h 1413084"/>
              <a:gd name="connsiteX104" fmla="*/ 61631 w 184893"/>
              <a:gd name="connsiteY104" fmla="*/ 768558 h 1413084"/>
              <a:gd name="connsiteX105" fmla="*/ 61631 w 184893"/>
              <a:gd name="connsiteY105" fmla="*/ 722046 h 1413084"/>
              <a:gd name="connsiteX106" fmla="*/ 61631 w 184893"/>
              <a:gd name="connsiteY106" fmla="*/ 671104 h 1413084"/>
              <a:gd name="connsiteX107" fmla="*/ 61631 w 184893"/>
              <a:gd name="connsiteY107" fmla="*/ 624592 h 1413084"/>
              <a:gd name="connsiteX108" fmla="*/ 61631 w 184893"/>
              <a:gd name="connsiteY108" fmla="*/ 580295 h 1413084"/>
              <a:gd name="connsiteX109" fmla="*/ 57229 w 184893"/>
              <a:gd name="connsiteY109" fmla="*/ 533783 h 1413084"/>
              <a:gd name="connsiteX110" fmla="*/ 57229 w 184893"/>
              <a:gd name="connsiteY110" fmla="*/ 496130 h 1413084"/>
              <a:gd name="connsiteX111" fmla="*/ 57229 w 184893"/>
              <a:gd name="connsiteY111" fmla="*/ 458477 h 1413084"/>
              <a:gd name="connsiteX112" fmla="*/ 57229 w 184893"/>
              <a:gd name="connsiteY112" fmla="*/ 420825 h 1413084"/>
              <a:gd name="connsiteX113" fmla="*/ 55028 w 184893"/>
              <a:gd name="connsiteY113" fmla="*/ 385387 h 1413084"/>
              <a:gd name="connsiteX114" fmla="*/ 55028 w 184893"/>
              <a:gd name="connsiteY114" fmla="*/ 356593 h 1413084"/>
              <a:gd name="connsiteX115" fmla="*/ 55028 w 184893"/>
              <a:gd name="connsiteY115" fmla="*/ 323370 h 1413084"/>
              <a:gd name="connsiteX116" fmla="*/ 50626 w 184893"/>
              <a:gd name="connsiteY116" fmla="*/ 296792 h 1413084"/>
              <a:gd name="connsiteX117" fmla="*/ 50626 w 184893"/>
              <a:gd name="connsiteY117" fmla="*/ 272429 h 1413084"/>
              <a:gd name="connsiteX118" fmla="*/ 50626 w 184893"/>
              <a:gd name="connsiteY118" fmla="*/ 245850 h 1413084"/>
              <a:gd name="connsiteX119" fmla="*/ 46223 w 184893"/>
              <a:gd name="connsiteY119" fmla="*/ 225916 h 1413084"/>
              <a:gd name="connsiteX120" fmla="*/ 46223 w 184893"/>
              <a:gd name="connsiteY120" fmla="*/ 208197 h 1413084"/>
              <a:gd name="connsiteX121" fmla="*/ 41821 w 184893"/>
              <a:gd name="connsiteY121" fmla="*/ 190479 h 1413084"/>
              <a:gd name="connsiteX122" fmla="*/ 37419 w 184893"/>
              <a:gd name="connsiteY122" fmla="*/ 161685 h 1413084"/>
              <a:gd name="connsiteX123" fmla="*/ 33017 w 184893"/>
              <a:gd name="connsiteY123" fmla="*/ 132892 h 1413084"/>
              <a:gd name="connsiteX124" fmla="*/ 24212 w 184893"/>
              <a:gd name="connsiteY124" fmla="*/ 106314 h 1413084"/>
              <a:gd name="connsiteX125" fmla="*/ 19810 w 184893"/>
              <a:gd name="connsiteY125" fmla="*/ 81950 h 1413084"/>
              <a:gd name="connsiteX126" fmla="*/ 19810 w 184893"/>
              <a:gd name="connsiteY126" fmla="*/ 59801 h 1413084"/>
              <a:gd name="connsiteX127" fmla="*/ 15408 w 184893"/>
              <a:gd name="connsiteY127" fmla="*/ 37653 h 1413084"/>
              <a:gd name="connsiteX128" fmla="*/ 15408 w 184893"/>
              <a:gd name="connsiteY128" fmla="*/ 17719 h 1413084"/>
              <a:gd name="connsiteX129" fmla="*/ 15408 w 184893"/>
              <a:gd name="connsiteY129" fmla="*/ 0 h 141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84893" h="1413084">
                <a:moveTo>
                  <a:pt x="15408" y="0"/>
                </a:moveTo>
                <a:lnTo>
                  <a:pt x="33017" y="8860"/>
                </a:lnTo>
                <a:lnTo>
                  <a:pt x="50626" y="17719"/>
                </a:lnTo>
                <a:lnTo>
                  <a:pt x="66033" y="26578"/>
                </a:lnTo>
                <a:lnTo>
                  <a:pt x="83642" y="33223"/>
                </a:lnTo>
                <a:lnTo>
                  <a:pt x="96849" y="37653"/>
                </a:lnTo>
                <a:lnTo>
                  <a:pt x="107854" y="46512"/>
                </a:lnTo>
                <a:lnTo>
                  <a:pt x="116659" y="55372"/>
                </a:lnTo>
                <a:lnTo>
                  <a:pt x="129866" y="59801"/>
                </a:lnTo>
                <a:lnTo>
                  <a:pt x="138670" y="68661"/>
                </a:lnTo>
                <a:lnTo>
                  <a:pt x="143072" y="73091"/>
                </a:lnTo>
                <a:lnTo>
                  <a:pt x="151877" y="81950"/>
                </a:lnTo>
                <a:lnTo>
                  <a:pt x="154078" y="84165"/>
                </a:lnTo>
                <a:lnTo>
                  <a:pt x="158480" y="93024"/>
                </a:lnTo>
                <a:lnTo>
                  <a:pt x="162882" y="97454"/>
                </a:lnTo>
                <a:lnTo>
                  <a:pt x="162882" y="101884"/>
                </a:lnTo>
                <a:lnTo>
                  <a:pt x="162882" y="110743"/>
                </a:lnTo>
                <a:lnTo>
                  <a:pt x="162882" y="119603"/>
                </a:lnTo>
                <a:lnTo>
                  <a:pt x="162882" y="135107"/>
                </a:lnTo>
                <a:lnTo>
                  <a:pt x="162882" y="152826"/>
                </a:lnTo>
                <a:lnTo>
                  <a:pt x="162882" y="170545"/>
                </a:lnTo>
                <a:lnTo>
                  <a:pt x="162882" y="190479"/>
                </a:lnTo>
                <a:lnTo>
                  <a:pt x="162882" y="217057"/>
                </a:lnTo>
                <a:lnTo>
                  <a:pt x="162882" y="241420"/>
                </a:lnTo>
                <a:lnTo>
                  <a:pt x="162882" y="272429"/>
                </a:lnTo>
                <a:lnTo>
                  <a:pt x="162882" y="287933"/>
                </a:lnTo>
                <a:lnTo>
                  <a:pt x="162882" y="310081"/>
                </a:lnTo>
                <a:lnTo>
                  <a:pt x="162882" y="330015"/>
                </a:lnTo>
                <a:lnTo>
                  <a:pt x="162882" y="352164"/>
                </a:lnTo>
                <a:lnTo>
                  <a:pt x="162882" y="374312"/>
                </a:lnTo>
                <a:lnTo>
                  <a:pt x="162882" y="398676"/>
                </a:lnTo>
                <a:lnTo>
                  <a:pt x="162882" y="425254"/>
                </a:lnTo>
                <a:lnTo>
                  <a:pt x="162882" y="449618"/>
                </a:lnTo>
                <a:lnTo>
                  <a:pt x="167284" y="476196"/>
                </a:lnTo>
                <a:lnTo>
                  <a:pt x="167284" y="504989"/>
                </a:lnTo>
                <a:lnTo>
                  <a:pt x="167284" y="533783"/>
                </a:lnTo>
                <a:lnTo>
                  <a:pt x="167284" y="564791"/>
                </a:lnTo>
                <a:lnTo>
                  <a:pt x="167284" y="598014"/>
                </a:lnTo>
                <a:lnTo>
                  <a:pt x="171687" y="631237"/>
                </a:lnTo>
                <a:lnTo>
                  <a:pt x="171687" y="666675"/>
                </a:lnTo>
                <a:lnTo>
                  <a:pt x="171687" y="699898"/>
                </a:lnTo>
                <a:lnTo>
                  <a:pt x="176089" y="737550"/>
                </a:lnTo>
                <a:lnTo>
                  <a:pt x="176089" y="772988"/>
                </a:lnTo>
                <a:lnTo>
                  <a:pt x="176089" y="801781"/>
                </a:lnTo>
                <a:lnTo>
                  <a:pt x="180491" y="835004"/>
                </a:lnTo>
                <a:lnTo>
                  <a:pt x="180491" y="866012"/>
                </a:lnTo>
                <a:lnTo>
                  <a:pt x="180491" y="890376"/>
                </a:lnTo>
                <a:lnTo>
                  <a:pt x="180491" y="919169"/>
                </a:lnTo>
                <a:lnTo>
                  <a:pt x="180491" y="945748"/>
                </a:lnTo>
                <a:lnTo>
                  <a:pt x="180491" y="970111"/>
                </a:lnTo>
                <a:lnTo>
                  <a:pt x="180491" y="992260"/>
                </a:lnTo>
                <a:lnTo>
                  <a:pt x="180491" y="1014408"/>
                </a:lnTo>
                <a:lnTo>
                  <a:pt x="180491" y="1034342"/>
                </a:lnTo>
                <a:lnTo>
                  <a:pt x="184893" y="1056491"/>
                </a:lnTo>
                <a:lnTo>
                  <a:pt x="184893" y="1071995"/>
                </a:lnTo>
                <a:lnTo>
                  <a:pt x="184893" y="1085284"/>
                </a:lnTo>
                <a:lnTo>
                  <a:pt x="184893" y="1103003"/>
                </a:lnTo>
                <a:lnTo>
                  <a:pt x="180491" y="1127367"/>
                </a:lnTo>
                <a:lnTo>
                  <a:pt x="180491" y="1153945"/>
                </a:lnTo>
                <a:lnTo>
                  <a:pt x="180491" y="1173879"/>
                </a:lnTo>
                <a:lnTo>
                  <a:pt x="176089" y="1200457"/>
                </a:lnTo>
                <a:lnTo>
                  <a:pt x="171687" y="1215961"/>
                </a:lnTo>
                <a:lnTo>
                  <a:pt x="171687" y="1238110"/>
                </a:lnTo>
                <a:lnTo>
                  <a:pt x="167284" y="1255829"/>
                </a:lnTo>
                <a:lnTo>
                  <a:pt x="162882" y="1275763"/>
                </a:lnTo>
                <a:lnTo>
                  <a:pt x="154078" y="1293481"/>
                </a:lnTo>
                <a:lnTo>
                  <a:pt x="151877" y="1311200"/>
                </a:lnTo>
                <a:lnTo>
                  <a:pt x="143072" y="1326704"/>
                </a:lnTo>
                <a:lnTo>
                  <a:pt x="134268" y="1339994"/>
                </a:lnTo>
                <a:lnTo>
                  <a:pt x="125463" y="1353283"/>
                </a:lnTo>
                <a:lnTo>
                  <a:pt x="116659" y="1362142"/>
                </a:lnTo>
                <a:lnTo>
                  <a:pt x="101251" y="1382076"/>
                </a:lnTo>
                <a:lnTo>
                  <a:pt x="79240" y="1395365"/>
                </a:lnTo>
                <a:lnTo>
                  <a:pt x="61631" y="1404225"/>
                </a:lnTo>
                <a:lnTo>
                  <a:pt x="50626" y="1408654"/>
                </a:lnTo>
                <a:lnTo>
                  <a:pt x="33017" y="1413084"/>
                </a:lnTo>
                <a:lnTo>
                  <a:pt x="24212" y="1413084"/>
                </a:lnTo>
                <a:lnTo>
                  <a:pt x="15408" y="1408654"/>
                </a:lnTo>
                <a:lnTo>
                  <a:pt x="11006" y="1404225"/>
                </a:lnTo>
                <a:lnTo>
                  <a:pt x="4402" y="1395365"/>
                </a:lnTo>
                <a:lnTo>
                  <a:pt x="0" y="1386506"/>
                </a:lnTo>
                <a:lnTo>
                  <a:pt x="0" y="1377646"/>
                </a:lnTo>
                <a:lnTo>
                  <a:pt x="0" y="1377644"/>
                </a:lnTo>
                <a:lnTo>
                  <a:pt x="7704" y="1377644"/>
                </a:lnTo>
                <a:lnTo>
                  <a:pt x="7704" y="1130847"/>
                </a:lnTo>
                <a:lnTo>
                  <a:pt x="11006" y="1131796"/>
                </a:lnTo>
                <a:lnTo>
                  <a:pt x="28615" y="1131796"/>
                </a:lnTo>
                <a:lnTo>
                  <a:pt x="37419" y="1131796"/>
                </a:lnTo>
                <a:lnTo>
                  <a:pt x="46223" y="1131796"/>
                </a:lnTo>
                <a:lnTo>
                  <a:pt x="55028" y="1127367"/>
                </a:lnTo>
                <a:lnTo>
                  <a:pt x="55028" y="1122937"/>
                </a:lnTo>
                <a:lnTo>
                  <a:pt x="55028" y="1118507"/>
                </a:lnTo>
                <a:lnTo>
                  <a:pt x="57229" y="1111863"/>
                </a:lnTo>
                <a:lnTo>
                  <a:pt x="57229" y="1098573"/>
                </a:lnTo>
                <a:lnTo>
                  <a:pt x="57229" y="1080854"/>
                </a:lnTo>
                <a:lnTo>
                  <a:pt x="57229" y="1065350"/>
                </a:lnTo>
                <a:lnTo>
                  <a:pt x="57229" y="1043202"/>
                </a:lnTo>
                <a:lnTo>
                  <a:pt x="61631" y="1018838"/>
                </a:lnTo>
                <a:lnTo>
                  <a:pt x="61631" y="992260"/>
                </a:lnTo>
                <a:lnTo>
                  <a:pt x="61631" y="963467"/>
                </a:lnTo>
                <a:lnTo>
                  <a:pt x="61631" y="928029"/>
                </a:lnTo>
                <a:lnTo>
                  <a:pt x="61631" y="894806"/>
                </a:lnTo>
                <a:lnTo>
                  <a:pt x="61631" y="852723"/>
                </a:lnTo>
                <a:lnTo>
                  <a:pt x="61631" y="810641"/>
                </a:lnTo>
                <a:lnTo>
                  <a:pt x="61631" y="768558"/>
                </a:lnTo>
                <a:lnTo>
                  <a:pt x="61631" y="722046"/>
                </a:lnTo>
                <a:lnTo>
                  <a:pt x="61631" y="671104"/>
                </a:lnTo>
                <a:lnTo>
                  <a:pt x="61631" y="624592"/>
                </a:lnTo>
                <a:lnTo>
                  <a:pt x="61631" y="580295"/>
                </a:lnTo>
                <a:lnTo>
                  <a:pt x="57229" y="533783"/>
                </a:lnTo>
                <a:lnTo>
                  <a:pt x="57229" y="496130"/>
                </a:lnTo>
                <a:lnTo>
                  <a:pt x="57229" y="458477"/>
                </a:lnTo>
                <a:lnTo>
                  <a:pt x="57229" y="420825"/>
                </a:lnTo>
                <a:lnTo>
                  <a:pt x="55028" y="385387"/>
                </a:lnTo>
                <a:lnTo>
                  <a:pt x="55028" y="356593"/>
                </a:lnTo>
                <a:lnTo>
                  <a:pt x="55028" y="323370"/>
                </a:lnTo>
                <a:lnTo>
                  <a:pt x="50626" y="296792"/>
                </a:lnTo>
                <a:lnTo>
                  <a:pt x="50626" y="272429"/>
                </a:lnTo>
                <a:lnTo>
                  <a:pt x="50626" y="245850"/>
                </a:lnTo>
                <a:lnTo>
                  <a:pt x="46223" y="225916"/>
                </a:lnTo>
                <a:lnTo>
                  <a:pt x="46223" y="208197"/>
                </a:lnTo>
                <a:lnTo>
                  <a:pt x="41821" y="190479"/>
                </a:lnTo>
                <a:lnTo>
                  <a:pt x="37419" y="161685"/>
                </a:lnTo>
                <a:lnTo>
                  <a:pt x="33017" y="132892"/>
                </a:lnTo>
                <a:lnTo>
                  <a:pt x="24212" y="106314"/>
                </a:lnTo>
                <a:lnTo>
                  <a:pt x="19810" y="81950"/>
                </a:lnTo>
                <a:lnTo>
                  <a:pt x="19810" y="59801"/>
                </a:lnTo>
                <a:lnTo>
                  <a:pt x="15408" y="37653"/>
                </a:lnTo>
                <a:lnTo>
                  <a:pt x="15408" y="17719"/>
                </a:lnTo>
                <a:lnTo>
                  <a:pt x="15408" y="0"/>
                </a:lnTo>
                <a:close/>
              </a:path>
            </a:pathLst>
          </a:custGeom>
          <a:solidFill>
            <a:srgbClr val="221DD3"/>
          </a:solidFill>
          <a:ln w="19050">
            <a:solidFill>
              <a:srgbClr val="221D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线形标注 2 33"/>
          <p:cNvSpPr/>
          <p:nvPr/>
        </p:nvSpPr>
        <p:spPr>
          <a:xfrm>
            <a:off x="4572000" y="3795886"/>
            <a:ext cx="1453536" cy="830997"/>
          </a:xfrm>
          <a:prstGeom prst="borderCallout2">
            <a:avLst>
              <a:gd name="adj1" fmla="val 99615"/>
              <a:gd name="adj2" fmla="val 48715"/>
              <a:gd name="adj3" fmla="val 119006"/>
              <a:gd name="adj4" fmla="val 32900"/>
              <a:gd name="adj5" fmla="val 108016"/>
              <a:gd name="adj6" fmla="val -27538"/>
            </a:avLst>
          </a:prstGeom>
          <a:solidFill>
            <a:srgbClr val="0070C0"/>
          </a:solidFill>
        </p:spPr>
        <p:txBody>
          <a:bodyPr wrap="square">
            <a:spAutoFit/>
          </a:bodyPr>
          <a:lstStyle/>
          <a:p>
            <a:pPr defTabSz="685800"/>
            <a:r>
              <a:rPr lang="zh-CN" altLang="en-US" sz="2400" b="1" dirty="0" smtClean="0">
                <a:solidFill>
                  <a:prstClr val="white"/>
                </a:solidFill>
                <a:latin typeface="楷体" panose="02010609060101010101" pitchFamily="49" charset="-122"/>
                <a:ea typeface="楷体" panose="02010609060101010101" pitchFamily="49" charset="-122"/>
              </a:rPr>
              <a:t>右边</a:t>
            </a:r>
            <a:r>
              <a:rPr lang="zh-CN" altLang="en-US" sz="2400" b="1" dirty="0">
                <a:solidFill>
                  <a:prstClr val="white"/>
                </a:solidFill>
                <a:latin typeface="楷体" panose="02010609060101010101" pitchFamily="49" charset="-122"/>
                <a:ea typeface="楷体" panose="02010609060101010101" pitchFamily="49" charset="-122"/>
              </a:rPr>
              <a:t>四</a:t>
            </a:r>
            <a:r>
              <a:rPr lang="zh-CN" altLang="en-US" sz="2400" b="1" dirty="0" smtClean="0">
                <a:solidFill>
                  <a:prstClr val="white"/>
                </a:solidFill>
                <a:latin typeface="楷体" panose="02010609060101010101" pitchFamily="49" charset="-122"/>
                <a:ea typeface="楷体" panose="02010609060101010101" pitchFamily="49" charset="-122"/>
              </a:rPr>
              <a:t>横距离均匀</a:t>
            </a:r>
            <a:r>
              <a:rPr lang="zh-CN" altLang="en-US" sz="2400" b="1" dirty="0">
                <a:solidFill>
                  <a:prstClr val="white"/>
                </a:solidFill>
                <a:latin typeface="楷体" panose="02010609060101010101" pitchFamily="49" charset="-122"/>
                <a:ea typeface="楷体" panose="02010609060101010101" pitchFamily="49" charset="-122"/>
              </a:rPr>
              <a:t>。</a:t>
            </a:r>
            <a:endParaRPr lang="zh-CN" altLang="en-US" sz="2400" b="1" dirty="0">
              <a:solidFill>
                <a:prstClr val="white"/>
              </a:solidFill>
              <a:latin typeface="楷体" panose="02010609060101010101" pitchFamily="49" charset="-122"/>
              <a:ea typeface="楷体" panose="02010609060101010101" pitchFamily="49" charset="-122"/>
            </a:endParaRPr>
          </a:p>
        </p:txBody>
      </p:sp>
      <p:sp>
        <p:nvSpPr>
          <p:cNvPr id="35" name="Freeform 116"/>
          <p:cNvSpPr/>
          <p:nvPr/>
        </p:nvSpPr>
        <p:spPr bwMode="auto">
          <a:xfrm>
            <a:off x="6766564" y="2548759"/>
            <a:ext cx="360040" cy="107701"/>
          </a:xfrm>
          <a:custGeom>
            <a:avLst/>
            <a:gdLst>
              <a:gd name="T0" fmla="*/ 123 w 227"/>
              <a:gd name="T1" fmla="*/ 61 h 97"/>
              <a:gd name="T2" fmla="*/ 104 w 227"/>
              <a:gd name="T3" fmla="*/ 71 h 97"/>
              <a:gd name="T4" fmla="*/ 86 w 227"/>
              <a:gd name="T5" fmla="*/ 78 h 97"/>
              <a:gd name="T6" fmla="*/ 71 w 227"/>
              <a:gd name="T7" fmla="*/ 86 h 97"/>
              <a:gd name="T8" fmla="*/ 58 w 227"/>
              <a:gd name="T9" fmla="*/ 91 h 97"/>
              <a:gd name="T10" fmla="*/ 48 w 227"/>
              <a:gd name="T11" fmla="*/ 95 h 97"/>
              <a:gd name="T12" fmla="*/ 41 w 227"/>
              <a:gd name="T13" fmla="*/ 97 h 97"/>
              <a:gd name="T14" fmla="*/ 35 w 227"/>
              <a:gd name="T15" fmla="*/ 97 h 97"/>
              <a:gd name="T16" fmla="*/ 31 w 227"/>
              <a:gd name="T17" fmla="*/ 97 h 97"/>
              <a:gd name="T18" fmla="*/ 25 w 227"/>
              <a:gd name="T19" fmla="*/ 95 h 97"/>
              <a:gd name="T20" fmla="*/ 19 w 227"/>
              <a:gd name="T21" fmla="*/ 89 h 97"/>
              <a:gd name="T22" fmla="*/ 13 w 227"/>
              <a:gd name="T23" fmla="*/ 83 h 97"/>
              <a:gd name="T24" fmla="*/ 7 w 227"/>
              <a:gd name="T25" fmla="*/ 74 h 97"/>
              <a:gd name="T26" fmla="*/ 2 w 227"/>
              <a:gd name="T27" fmla="*/ 66 h 97"/>
              <a:gd name="T28" fmla="*/ 0 w 227"/>
              <a:gd name="T29" fmla="*/ 60 h 97"/>
              <a:gd name="T30" fmla="*/ 1 w 227"/>
              <a:gd name="T31" fmla="*/ 55 h 97"/>
              <a:gd name="T32" fmla="*/ 6 w 227"/>
              <a:gd name="T33" fmla="*/ 53 h 97"/>
              <a:gd name="T34" fmla="*/ 10 w 227"/>
              <a:gd name="T35" fmla="*/ 51 h 97"/>
              <a:gd name="T36" fmla="*/ 14 w 227"/>
              <a:gd name="T37" fmla="*/ 52 h 97"/>
              <a:gd name="T38" fmla="*/ 22 w 227"/>
              <a:gd name="T39" fmla="*/ 54 h 97"/>
              <a:gd name="T40" fmla="*/ 29 w 227"/>
              <a:gd name="T41" fmla="*/ 55 h 97"/>
              <a:gd name="T42" fmla="*/ 32 w 227"/>
              <a:gd name="T43" fmla="*/ 55 h 97"/>
              <a:gd name="T44" fmla="*/ 35 w 227"/>
              <a:gd name="T45" fmla="*/ 54 h 97"/>
              <a:gd name="T46" fmla="*/ 38 w 227"/>
              <a:gd name="T47" fmla="*/ 54 h 97"/>
              <a:gd name="T48" fmla="*/ 45 w 227"/>
              <a:gd name="T49" fmla="*/ 52 h 97"/>
              <a:gd name="T50" fmla="*/ 53 w 227"/>
              <a:gd name="T51" fmla="*/ 50 h 97"/>
              <a:gd name="T52" fmla="*/ 62 w 227"/>
              <a:gd name="T53" fmla="*/ 47 h 97"/>
              <a:gd name="T54" fmla="*/ 75 w 227"/>
              <a:gd name="T55" fmla="*/ 42 h 97"/>
              <a:gd name="T56" fmla="*/ 90 w 227"/>
              <a:gd name="T57" fmla="*/ 37 h 97"/>
              <a:gd name="T58" fmla="*/ 106 w 227"/>
              <a:gd name="T59" fmla="*/ 31 h 97"/>
              <a:gd name="T60" fmla="*/ 125 w 227"/>
              <a:gd name="T61" fmla="*/ 26 h 97"/>
              <a:gd name="T62" fmla="*/ 141 w 227"/>
              <a:gd name="T63" fmla="*/ 21 h 97"/>
              <a:gd name="T64" fmla="*/ 156 w 227"/>
              <a:gd name="T65" fmla="*/ 15 h 97"/>
              <a:gd name="T66" fmla="*/ 170 w 227"/>
              <a:gd name="T67" fmla="*/ 11 h 97"/>
              <a:gd name="T68" fmla="*/ 181 w 227"/>
              <a:gd name="T69" fmla="*/ 7 h 97"/>
              <a:gd name="T70" fmla="*/ 191 w 227"/>
              <a:gd name="T71" fmla="*/ 5 h 97"/>
              <a:gd name="T72" fmla="*/ 200 w 227"/>
              <a:gd name="T73" fmla="*/ 3 h 97"/>
              <a:gd name="T74" fmla="*/ 206 w 227"/>
              <a:gd name="T75" fmla="*/ 1 h 97"/>
              <a:gd name="T76" fmla="*/ 213 w 227"/>
              <a:gd name="T77" fmla="*/ 0 h 97"/>
              <a:gd name="T78" fmla="*/ 219 w 227"/>
              <a:gd name="T79" fmla="*/ 0 h 97"/>
              <a:gd name="T80" fmla="*/ 225 w 227"/>
              <a:gd name="T81" fmla="*/ 1 h 97"/>
              <a:gd name="T82" fmla="*/ 227 w 227"/>
              <a:gd name="T83" fmla="*/ 2 h 97"/>
              <a:gd name="T84" fmla="*/ 227 w 227"/>
              <a:gd name="T85" fmla="*/ 4 h 97"/>
              <a:gd name="T86" fmla="*/ 224 w 227"/>
              <a:gd name="T87" fmla="*/ 6 h 97"/>
              <a:gd name="T88" fmla="*/ 218 w 227"/>
              <a:gd name="T89" fmla="*/ 11 h 97"/>
              <a:gd name="T90" fmla="*/ 210 w 227"/>
              <a:gd name="T91" fmla="*/ 16 h 97"/>
              <a:gd name="T92" fmla="*/ 198 w 227"/>
              <a:gd name="T93" fmla="*/ 23 h 97"/>
              <a:gd name="T94" fmla="*/ 183 w 227"/>
              <a:gd name="T95" fmla="*/ 30 h 97"/>
              <a:gd name="T96" fmla="*/ 166 w 227"/>
              <a:gd name="T97" fmla="*/ 39 h 97"/>
              <a:gd name="T98" fmla="*/ 145 w 227"/>
              <a:gd name="T99" fmla="*/ 49 h 97"/>
              <a:gd name="T100" fmla="*/ 134 w 227"/>
              <a:gd name="T101"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7" h="97">
                <a:moveTo>
                  <a:pt x="134" y="54"/>
                </a:moveTo>
                <a:lnTo>
                  <a:pt x="123" y="61"/>
                </a:lnTo>
                <a:lnTo>
                  <a:pt x="114" y="65"/>
                </a:lnTo>
                <a:lnTo>
                  <a:pt x="104" y="71"/>
                </a:lnTo>
                <a:lnTo>
                  <a:pt x="95" y="75"/>
                </a:lnTo>
                <a:lnTo>
                  <a:pt x="86" y="78"/>
                </a:lnTo>
                <a:lnTo>
                  <a:pt x="79" y="83"/>
                </a:lnTo>
                <a:lnTo>
                  <a:pt x="71" y="86"/>
                </a:lnTo>
                <a:lnTo>
                  <a:pt x="65" y="88"/>
                </a:lnTo>
                <a:lnTo>
                  <a:pt x="58" y="91"/>
                </a:lnTo>
                <a:lnTo>
                  <a:pt x="54" y="92"/>
                </a:lnTo>
                <a:lnTo>
                  <a:pt x="48" y="95"/>
                </a:lnTo>
                <a:lnTo>
                  <a:pt x="44" y="96"/>
                </a:lnTo>
                <a:lnTo>
                  <a:pt x="41" y="97"/>
                </a:lnTo>
                <a:lnTo>
                  <a:pt x="38" y="97"/>
                </a:lnTo>
                <a:lnTo>
                  <a:pt x="35" y="97"/>
                </a:lnTo>
                <a:lnTo>
                  <a:pt x="34" y="97"/>
                </a:lnTo>
                <a:lnTo>
                  <a:pt x="31" y="97"/>
                </a:lnTo>
                <a:lnTo>
                  <a:pt x="29" y="96"/>
                </a:lnTo>
                <a:lnTo>
                  <a:pt x="25" y="95"/>
                </a:lnTo>
                <a:lnTo>
                  <a:pt x="22" y="92"/>
                </a:lnTo>
                <a:lnTo>
                  <a:pt x="19" y="89"/>
                </a:lnTo>
                <a:lnTo>
                  <a:pt x="16" y="86"/>
                </a:lnTo>
                <a:lnTo>
                  <a:pt x="13" y="83"/>
                </a:lnTo>
                <a:lnTo>
                  <a:pt x="10" y="78"/>
                </a:lnTo>
                <a:lnTo>
                  <a:pt x="7" y="74"/>
                </a:lnTo>
                <a:lnTo>
                  <a:pt x="5" y="70"/>
                </a:lnTo>
                <a:lnTo>
                  <a:pt x="2" y="66"/>
                </a:lnTo>
                <a:lnTo>
                  <a:pt x="1" y="63"/>
                </a:lnTo>
                <a:lnTo>
                  <a:pt x="0" y="60"/>
                </a:lnTo>
                <a:lnTo>
                  <a:pt x="0" y="58"/>
                </a:lnTo>
                <a:lnTo>
                  <a:pt x="1" y="55"/>
                </a:lnTo>
                <a:lnTo>
                  <a:pt x="4" y="54"/>
                </a:lnTo>
                <a:lnTo>
                  <a:pt x="6" y="53"/>
                </a:lnTo>
                <a:lnTo>
                  <a:pt x="8" y="52"/>
                </a:lnTo>
                <a:lnTo>
                  <a:pt x="10" y="51"/>
                </a:lnTo>
                <a:lnTo>
                  <a:pt x="12" y="51"/>
                </a:lnTo>
                <a:lnTo>
                  <a:pt x="14" y="52"/>
                </a:lnTo>
                <a:lnTo>
                  <a:pt x="18" y="52"/>
                </a:lnTo>
                <a:lnTo>
                  <a:pt x="22" y="54"/>
                </a:lnTo>
                <a:lnTo>
                  <a:pt x="26" y="55"/>
                </a:lnTo>
                <a:lnTo>
                  <a:pt x="29" y="55"/>
                </a:lnTo>
                <a:lnTo>
                  <a:pt x="31" y="55"/>
                </a:lnTo>
                <a:lnTo>
                  <a:pt x="32" y="55"/>
                </a:lnTo>
                <a:lnTo>
                  <a:pt x="34" y="54"/>
                </a:lnTo>
                <a:lnTo>
                  <a:pt x="35" y="54"/>
                </a:lnTo>
                <a:lnTo>
                  <a:pt x="36" y="54"/>
                </a:lnTo>
                <a:lnTo>
                  <a:pt x="38" y="54"/>
                </a:lnTo>
                <a:lnTo>
                  <a:pt x="42" y="53"/>
                </a:lnTo>
                <a:lnTo>
                  <a:pt x="45" y="52"/>
                </a:lnTo>
                <a:lnTo>
                  <a:pt x="48" y="51"/>
                </a:lnTo>
                <a:lnTo>
                  <a:pt x="53" y="50"/>
                </a:lnTo>
                <a:lnTo>
                  <a:pt x="58" y="48"/>
                </a:lnTo>
                <a:lnTo>
                  <a:pt x="62" y="47"/>
                </a:lnTo>
                <a:lnTo>
                  <a:pt x="69" y="44"/>
                </a:lnTo>
                <a:lnTo>
                  <a:pt x="75" y="42"/>
                </a:lnTo>
                <a:lnTo>
                  <a:pt x="82" y="40"/>
                </a:lnTo>
                <a:lnTo>
                  <a:pt x="90" y="37"/>
                </a:lnTo>
                <a:lnTo>
                  <a:pt x="97" y="35"/>
                </a:lnTo>
                <a:lnTo>
                  <a:pt x="106" y="31"/>
                </a:lnTo>
                <a:lnTo>
                  <a:pt x="115" y="29"/>
                </a:lnTo>
                <a:lnTo>
                  <a:pt x="125" y="26"/>
                </a:lnTo>
                <a:lnTo>
                  <a:pt x="133" y="23"/>
                </a:lnTo>
                <a:lnTo>
                  <a:pt x="141" y="21"/>
                </a:lnTo>
                <a:lnTo>
                  <a:pt x="150" y="17"/>
                </a:lnTo>
                <a:lnTo>
                  <a:pt x="156" y="15"/>
                </a:lnTo>
                <a:lnTo>
                  <a:pt x="164" y="13"/>
                </a:lnTo>
                <a:lnTo>
                  <a:pt x="170" y="11"/>
                </a:lnTo>
                <a:lnTo>
                  <a:pt x="176" y="10"/>
                </a:lnTo>
                <a:lnTo>
                  <a:pt x="181" y="7"/>
                </a:lnTo>
                <a:lnTo>
                  <a:pt x="187" y="6"/>
                </a:lnTo>
                <a:lnTo>
                  <a:pt x="191" y="5"/>
                </a:lnTo>
                <a:lnTo>
                  <a:pt x="195" y="3"/>
                </a:lnTo>
                <a:lnTo>
                  <a:pt x="200" y="3"/>
                </a:lnTo>
                <a:lnTo>
                  <a:pt x="203" y="2"/>
                </a:lnTo>
                <a:lnTo>
                  <a:pt x="206" y="1"/>
                </a:lnTo>
                <a:lnTo>
                  <a:pt x="208" y="1"/>
                </a:lnTo>
                <a:lnTo>
                  <a:pt x="213" y="0"/>
                </a:lnTo>
                <a:lnTo>
                  <a:pt x="216" y="0"/>
                </a:lnTo>
                <a:lnTo>
                  <a:pt x="219" y="0"/>
                </a:lnTo>
                <a:lnTo>
                  <a:pt x="223" y="0"/>
                </a:lnTo>
                <a:lnTo>
                  <a:pt x="225" y="1"/>
                </a:lnTo>
                <a:lnTo>
                  <a:pt x="226" y="1"/>
                </a:lnTo>
                <a:lnTo>
                  <a:pt x="227" y="2"/>
                </a:lnTo>
                <a:lnTo>
                  <a:pt x="227" y="3"/>
                </a:lnTo>
                <a:lnTo>
                  <a:pt x="227" y="4"/>
                </a:lnTo>
                <a:lnTo>
                  <a:pt x="226" y="5"/>
                </a:lnTo>
                <a:lnTo>
                  <a:pt x="224" y="6"/>
                </a:lnTo>
                <a:lnTo>
                  <a:pt x="222" y="9"/>
                </a:lnTo>
                <a:lnTo>
                  <a:pt x="218" y="11"/>
                </a:lnTo>
                <a:lnTo>
                  <a:pt x="214" y="13"/>
                </a:lnTo>
                <a:lnTo>
                  <a:pt x="210" y="16"/>
                </a:lnTo>
                <a:lnTo>
                  <a:pt x="204" y="18"/>
                </a:lnTo>
                <a:lnTo>
                  <a:pt x="198" y="23"/>
                </a:lnTo>
                <a:lnTo>
                  <a:pt x="191" y="26"/>
                </a:lnTo>
                <a:lnTo>
                  <a:pt x="183" y="30"/>
                </a:lnTo>
                <a:lnTo>
                  <a:pt x="175" y="34"/>
                </a:lnTo>
                <a:lnTo>
                  <a:pt x="166" y="39"/>
                </a:lnTo>
                <a:lnTo>
                  <a:pt x="156" y="43"/>
                </a:lnTo>
                <a:lnTo>
                  <a:pt x="145" y="49"/>
                </a:lnTo>
                <a:lnTo>
                  <a:pt x="134" y="54"/>
                </a:lnTo>
                <a:lnTo>
                  <a:pt x="134" y="54"/>
                </a:lnTo>
              </a:path>
            </a:pathLst>
          </a:custGeom>
          <a:solidFill>
            <a:srgbClr val="0070C0"/>
          </a:solidFill>
          <a:ln w="11113">
            <a:solidFill>
              <a:srgbClr val="0070C0"/>
            </a:solidFill>
            <a:prstDash val="solid"/>
            <a:round/>
          </a:ln>
        </p:spPr>
        <p:txBody>
          <a:bodyPr vert="horz" wrap="square" lIns="91440" tIns="45720" rIns="91440" bIns="45720" numCol="1" anchor="t" anchorCtr="0" compatLnSpc="1"/>
          <a:lstStyle/>
          <a:p>
            <a:endParaRPr lang="zh-CN" altLang="en-US"/>
          </a:p>
        </p:txBody>
      </p:sp>
      <p:grpSp>
        <p:nvGrpSpPr>
          <p:cNvPr id="42" name="拼音开关"/>
          <p:cNvGrpSpPr/>
          <p:nvPr/>
        </p:nvGrpSpPr>
        <p:grpSpPr>
          <a:xfrm>
            <a:off x="6308745" y="411510"/>
            <a:ext cx="1276472" cy="576064"/>
            <a:chOff x="7236296" y="555526"/>
            <a:chExt cx="1276472" cy="576064"/>
          </a:xfrm>
        </p:grpSpPr>
        <p:sp>
          <p:nvSpPr>
            <p:cNvPr id="43" name="椭圆 42"/>
            <p:cNvSpPr/>
            <p:nvPr/>
          </p:nvSpPr>
          <p:spPr>
            <a:xfrm>
              <a:off x="7236296" y="555526"/>
              <a:ext cx="1276472" cy="576064"/>
            </a:xfrm>
            <a:prstGeom prst="ellipse">
              <a:avLst/>
            </a:prstGeom>
            <a:solidFill>
              <a:srgbClr val="02B3C5"/>
            </a:solidFill>
            <a:ln w="25400" cap="flat" cmpd="sng" algn="ctr">
              <a:noFill/>
              <a:prstDash val="solid"/>
            </a:ln>
            <a:effectLst/>
            <a:scene3d>
              <a:camera prst="orthographicFront"/>
              <a:lightRig rig="threePt" dir="t"/>
            </a:scene3d>
            <a:sp3d>
              <a:bevelT/>
            </a:sp3d>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Times New Roman" panose="02020603050405020304"/>
                <a:ea typeface="微软雅黑" panose="020B0503020204020204" charset="-122"/>
              </a:endParaRPr>
            </a:p>
          </p:txBody>
        </p:sp>
        <p:sp>
          <p:nvSpPr>
            <p:cNvPr id="44" name="椭圆 43"/>
            <p:cNvSpPr/>
            <p:nvPr/>
          </p:nvSpPr>
          <p:spPr>
            <a:xfrm>
              <a:off x="7402251" y="647771"/>
              <a:ext cx="904222" cy="391574"/>
            </a:xfrm>
            <a:prstGeom prst="ellipse">
              <a:avLst/>
            </a:prstGeom>
            <a:solidFill>
              <a:srgbClr val="0070C0"/>
            </a:solidFill>
            <a:ln w="25400" cap="flat" cmpd="sng" algn="ctr">
              <a:noFill/>
              <a:prstDash val="solid"/>
            </a:ln>
            <a:effectLst/>
            <a:scene3d>
              <a:camera prst="orthographicFront"/>
              <a:lightRig rig="threePt" dir="t"/>
            </a:scene3d>
            <a:sp3d>
              <a:bevelT/>
            </a:sp3d>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Times New Roman" panose="02020603050405020304"/>
                <a:ea typeface="微软雅黑" panose="020B0503020204020204" charset="-122"/>
              </a:endParaRPr>
            </a:p>
          </p:txBody>
        </p:sp>
        <p:sp>
          <p:nvSpPr>
            <p:cNvPr id="45" name="TextBox 44"/>
            <p:cNvSpPr txBox="1"/>
            <p:nvPr/>
          </p:nvSpPr>
          <p:spPr>
            <a:xfrm>
              <a:off x="7402251" y="689669"/>
              <a:ext cx="1110517" cy="307777"/>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latin typeface="Times New Roman" panose="02020603050405020304"/>
                  <a:ea typeface="微软雅黑" panose="020B0503020204020204" charset="-122"/>
                </a:rPr>
                <a:t>拼音开关</a:t>
              </a:r>
              <a:endParaRPr kumimoji="0" lang="zh-CN" altLang="en-US" sz="1400" b="1" i="0" u="none" strike="noStrike" kern="0" cap="none" spc="0" normalizeH="0" baseline="0" noProof="0" dirty="0" smtClean="0">
                <a:ln>
                  <a:noFill/>
                </a:ln>
                <a:solidFill>
                  <a:prstClr val="white"/>
                </a:solidFill>
                <a:effectLst/>
                <a:uLnTx/>
                <a:uFillTx/>
                <a:latin typeface="Times New Roman" panose="02020603050405020304"/>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right)">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42"/>
                    </p:tgtEl>
                  </p:cond>
                </p:stCondLst>
                <p:endSync evt="end" delay="0">
                  <p:rtn val="all"/>
                </p:endSync>
                <p:childTnLst>
                  <p:par>
                    <p:cTn id="22" fill="hold">
                      <p:stCondLst>
                        <p:cond delay="0"/>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17"/>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18"/>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19"/>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17" grpId="0"/>
      <p:bldP spid="17" grpId="1"/>
      <p:bldP spid="18" grpId="0"/>
      <p:bldP spid="18" grpId="1"/>
      <p:bldP spid="19" grpId="0"/>
      <p:bldP spid="19" grpId="1"/>
      <p:bldP spid="25" grpId="0"/>
      <p:bldP spid="25" grpId="1"/>
      <p:bldP spid="32" grpId="0" animBg="1"/>
      <p:bldP spid="33" grpId="0" animBg="1"/>
      <p:bldP spid="34" grpId="0" animBg="1"/>
      <p:bldP spid="3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54"/>
            <a:ext cx="9144000" cy="5143245"/>
          </a:xfrm>
          <a:prstGeom prst="rect">
            <a:avLst/>
          </a:prstGeom>
        </p:spPr>
      </p:pic>
      <p:sp>
        <p:nvSpPr>
          <p:cNvPr id="3" name="矩形 2"/>
          <p:cNvSpPr/>
          <p:nvPr/>
        </p:nvSpPr>
        <p:spPr>
          <a:xfrm>
            <a:off x="2483768" y="623120"/>
            <a:ext cx="3621917" cy="652486"/>
          </a:xfrm>
          <a:prstGeom prst="rect">
            <a:avLst/>
          </a:prstGeom>
        </p:spPr>
        <p:txBody>
          <a:bodyPr wrap="square">
            <a:spAutoFit/>
          </a:bodyPr>
          <a:lstStyle/>
          <a:p>
            <a:pPr defTabSz="685800">
              <a:lnSpc>
                <a:spcPct val="130000"/>
              </a:lnSpc>
              <a:spcBef>
                <a:spcPct val="50000"/>
              </a:spcBef>
            </a:pPr>
            <a:r>
              <a:rPr lang="en-US" altLang="zh-CN" sz="2800" dirty="0">
                <a:solidFill>
                  <a:prstClr val="black"/>
                </a:solidFill>
                <a:latin typeface="宋体" panose="02010600030101010101" pitchFamily="2" charset="-122"/>
                <a:ea typeface="宋体" panose="02010600030101010101" pitchFamily="2" charset="-122"/>
              </a:rPr>
              <a:t>  </a:t>
            </a:r>
            <a:r>
              <a:rPr lang="en-US" altLang="zh-CN" sz="2800" b="1" dirty="0">
                <a:solidFill>
                  <a:prstClr val="black"/>
                </a:solidFill>
                <a:latin typeface="宋体" panose="02010600030101010101" pitchFamily="2" charset="-122"/>
                <a:ea typeface="宋体" panose="02010600030101010101" pitchFamily="2" charset="-122"/>
                <a:cs typeface="宋体" panose="02010600030101010101" pitchFamily="2" charset="-122"/>
              </a:rPr>
              <a:t>  </a:t>
            </a:r>
            <a:r>
              <a:rPr sz="2800" b="1"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项羽</a:t>
            </a:r>
            <a:r>
              <a:rPr lang="zh-CN" altLang="en-US" sz="2800" b="1"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不肯过江东</a:t>
            </a:r>
            <a:endParaRPr lang="zh-CN" altLang="en-US" sz="2800" b="1"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3568" y="1252954"/>
            <a:ext cx="7560840" cy="3046988"/>
          </a:xfrm>
          <a:prstGeom prst="rect">
            <a:avLst/>
          </a:prstGeom>
          <a:solidFill>
            <a:schemeClr val="bg1"/>
          </a:solidFill>
        </p:spPr>
        <p:txBody>
          <a:bodyPr wrap="square" rtlCol="0" anchor="t">
            <a:spAutoFit/>
          </a:bodyPr>
          <a:lstStyle/>
          <a:p>
            <a:pPr defTabSz="685800"/>
            <a:r>
              <a:rPr lang="en-US" altLang="zh-CN" sz="2400"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秦朝末年，统治者的残暴激起了人民的不满</a:t>
            </a:r>
            <a:r>
              <a:rPr lang="zh-CN" altLang="en-US" sz="24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，各路豪杰纷纷起义抗秦，项羽</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率领八千江东子弟渡江转战中原，消灭秦军主力，立下赫赫</a:t>
            </a:r>
            <a:r>
              <a:rPr lang="zh-CN" altLang="en-US" sz="24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战功</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秦朝</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灭亡后，与刘邦争夺天下，最终，项羽兵败垓下，退至乌江渡口。当时，乌江亭长劝他急速渡江，回到江东，重振旗鼓，项羽觉得自己无颜再见江东父老，不肯过江逃生，便下马步战，杀敌数百，负伤十余处，最后从容</a:t>
            </a:r>
            <a:r>
              <a:rPr lang="zh-CN" altLang="en-US" sz="24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自</a:t>
            </a:r>
            <a:endParaRPr lang="en-US" altLang="zh-CN" sz="24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defTabSz="685800"/>
            <a:r>
              <a:rPr lang="zh-CN" altLang="en-US" sz="24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刎</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，时年31岁。 </a:t>
            </a:r>
            <a:r>
              <a:rPr lang="zh-CN" altLang="en-US" sz="20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1400" b="1" dirty="0">
                <a:solidFill>
                  <a:prstClr val="black"/>
                </a:solidFill>
              </a:rPr>
              <a:t>   </a:t>
            </a:r>
            <a:r>
              <a:rPr lang="zh-CN" altLang="en-US" sz="1400" dirty="0">
                <a:solidFill>
                  <a:prstClr val="black"/>
                </a:solidFill>
              </a:rPr>
              <a:t> </a:t>
            </a:r>
            <a:endParaRPr lang="zh-CN" altLang="en-US" sz="1400" dirty="0">
              <a:solidFill>
                <a:prstClr val="black"/>
              </a:solidFill>
            </a:endParaRPr>
          </a:p>
        </p:txBody>
      </p:sp>
      <p:pic>
        <p:nvPicPr>
          <p:cNvPr id="10"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03835" y="55836"/>
            <a:ext cx="711113" cy="68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E:\本地磁盘F\全是宝贝啊\古诗112首插图\夏日绝句.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6212" y="3497584"/>
            <a:ext cx="2465825" cy="1645915"/>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863588" y="119064"/>
            <a:ext cx="1368152" cy="652486"/>
          </a:xfrm>
          <a:prstGeom prst="rect">
            <a:avLst/>
          </a:prstGeom>
        </p:spPr>
        <p:txBody>
          <a:bodyPr wrap="square">
            <a:spAutoFit/>
          </a:bodyPr>
          <a:lstStyle/>
          <a:p>
            <a:pPr defTabSz="685800">
              <a:lnSpc>
                <a:spcPct val="130000"/>
              </a:lnSpc>
              <a:spcBef>
                <a:spcPct val="50000"/>
              </a:spcBef>
            </a:pPr>
            <a:r>
              <a:rPr lang="zh-CN" altLang="en-US" sz="2800" b="1" dirty="0" smtClean="0">
                <a:solidFill>
                  <a:prstClr val="black"/>
                </a:solidFill>
                <a:latin typeface="黑体" panose="02010609060101010101" pitchFamily="49" charset="-122"/>
                <a:ea typeface="黑体" panose="02010609060101010101" pitchFamily="49" charset="-122"/>
                <a:cs typeface="宋体" panose="02010600030101010101" pitchFamily="2" charset="-122"/>
                <a:sym typeface="+mn-ea"/>
              </a:rPr>
              <a:t>小资料</a:t>
            </a:r>
            <a:endParaRPr lang="zh-CN" altLang="en-US" sz="2800" b="1" dirty="0">
              <a:solidFill>
                <a:prstClr val="black"/>
              </a:solidFill>
              <a:latin typeface="黑体" panose="02010609060101010101" pitchFamily="49" charset="-122"/>
              <a:ea typeface="黑体" panose="02010609060101010101" pitchFamily="49"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771550"/>
            <a:ext cx="6624736" cy="523220"/>
          </a:xfrm>
          <a:prstGeom prst="rect">
            <a:avLst/>
          </a:prstGeom>
          <a:noFill/>
        </p:spPr>
        <p:txBody>
          <a:bodyPr wrap="square" rtlCol="0">
            <a:spAutoFit/>
          </a:bodyPr>
          <a:lstStyle/>
          <a:p>
            <a:pPr defTabSz="685800"/>
            <a:r>
              <a:rPr lang="zh-CN" altLang="en-US" sz="2800" b="1" dirty="0" smtClean="0">
                <a:solidFill>
                  <a:prstClr val="black"/>
                </a:solidFill>
                <a:latin typeface="宋体" panose="02010600030101010101" pitchFamily="2" charset="-122"/>
                <a:ea typeface="宋体" panose="02010600030101010101" pitchFamily="2" charset="-122"/>
              </a:rPr>
              <a:t>了解了项羽的故事，你有什么要问的吗？</a:t>
            </a:r>
            <a:endParaRPr lang="zh-CN" altLang="en-US" sz="2800" b="1" dirty="0">
              <a:solidFill>
                <a:prstClr val="black"/>
              </a:solidFill>
              <a:latin typeface="宋体" panose="02010600030101010101" pitchFamily="2" charset="-122"/>
              <a:ea typeface="宋体" panose="02010600030101010101" pitchFamily="2" charset="-122"/>
            </a:endParaRPr>
          </a:p>
        </p:txBody>
      </p:sp>
      <p:sp>
        <p:nvSpPr>
          <p:cNvPr id="3" name="TextBox 2"/>
          <p:cNvSpPr txBox="1"/>
          <p:nvPr/>
        </p:nvSpPr>
        <p:spPr>
          <a:xfrm>
            <a:off x="1079612" y="1563638"/>
            <a:ext cx="6984776" cy="2677656"/>
          </a:xfrm>
          <a:prstGeom prst="rect">
            <a:avLst/>
          </a:prstGeom>
          <a:noFill/>
        </p:spPr>
        <p:txBody>
          <a:bodyPr wrap="square" rtlCol="0">
            <a:spAutoFit/>
          </a:bodyPr>
          <a:lstStyle/>
          <a:p>
            <a:pPr defTabSz="685800">
              <a:lnSpc>
                <a:spcPct val="120000"/>
              </a:lnSpc>
            </a:pPr>
            <a:r>
              <a:rPr lang="en-US" altLang="zh-CN" sz="2800" b="1" dirty="0" smtClean="0">
                <a:solidFill>
                  <a:srgbClr val="FF0000"/>
                </a:solidFill>
                <a:latin typeface="楷体" panose="02010609060101010101" pitchFamily="49" charset="-122"/>
                <a:ea typeface="楷体" panose="02010609060101010101" pitchFamily="49" charset="-122"/>
              </a:rPr>
              <a:t>    1.</a:t>
            </a:r>
            <a:r>
              <a:rPr lang="zh-CN" altLang="en-US" sz="2800" b="1" dirty="0" smtClean="0">
                <a:solidFill>
                  <a:srgbClr val="FF0000"/>
                </a:solidFill>
                <a:latin typeface="楷体" panose="02010609060101010101" pitchFamily="49" charset="-122"/>
                <a:ea typeface="楷体" panose="02010609060101010101" pitchFamily="49" charset="-122"/>
              </a:rPr>
              <a:t>为什么诗人要怀念一个失败的英雄项羽呢？</a:t>
            </a:r>
            <a:endParaRPr lang="en-US" altLang="zh-CN" sz="2800" b="1" dirty="0" smtClean="0">
              <a:solidFill>
                <a:srgbClr val="FF0000"/>
              </a:solidFill>
              <a:latin typeface="楷体" panose="02010609060101010101" pitchFamily="49" charset="-122"/>
              <a:ea typeface="楷体" panose="02010609060101010101" pitchFamily="49" charset="-122"/>
            </a:endParaRPr>
          </a:p>
          <a:p>
            <a:pPr defTabSz="685800">
              <a:lnSpc>
                <a:spcPct val="120000"/>
              </a:lnSpc>
            </a:pPr>
            <a:r>
              <a:rPr lang="en-US" altLang="zh-CN" sz="2800" b="1" dirty="0" smtClean="0">
                <a:solidFill>
                  <a:srgbClr val="FF0000"/>
                </a:solidFill>
                <a:latin typeface="楷体" panose="02010609060101010101" pitchFamily="49" charset="-122"/>
                <a:ea typeface="楷体" panose="02010609060101010101" pitchFamily="49" charset="-122"/>
              </a:rPr>
              <a:t>    2.</a:t>
            </a:r>
            <a:r>
              <a:rPr lang="zh-CN" altLang="en-US" sz="2800" b="1" dirty="0" smtClean="0">
                <a:solidFill>
                  <a:srgbClr val="FF0000"/>
                </a:solidFill>
                <a:latin typeface="楷体" panose="02010609060101010101" pitchFamily="49" charset="-122"/>
                <a:ea typeface="楷体" panose="02010609060101010101" pitchFamily="49" charset="-122"/>
              </a:rPr>
              <a:t>为什么项羽宁愿自刎也不肯回到江东重振旗鼓呢？</a:t>
            </a:r>
            <a:endParaRPr lang="en-US" altLang="zh-CN" sz="2800" b="1" dirty="0" smtClean="0">
              <a:solidFill>
                <a:srgbClr val="FF0000"/>
              </a:solidFill>
              <a:latin typeface="楷体" panose="02010609060101010101" pitchFamily="49" charset="-122"/>
              <a:ea typeface="楷体" panose="02010609060101010101" pitchFamily="49" charset="-122"/>
            </a:endParaRPr>
          </a:p>
          <a:p>
            <a:pPr defTabSz="685800">
              <a:lnSpc>
                <a:spcPct val="120000"/>
              </a:lnSpc>
            </a:pPr>
            <a:r>
              <a:rPr lang="en-US" altLang="zh-CN" sz="2800" b="1" dirty="0" smtClean="0">
                <a:solidFill>
                  <a:srgbClr val="FF0000"/>
                </a:solidFill>
                <a:latin typeface="楷体" panose="02010609060101010101" pitchFamily="49" charset="-122"/>
                <a:ea typeface="楷体" panose="02010609060101010101" pitchFamily="49" charset="-122"/>
              </a:rPr>
              <a:t>    3.</a:t>
            </a:r>
            <a:r>
              <a:rPr lang="zh-CN" altLang="en-US" sz="2800" b="1" dirty="0" smtClean="0">
                <a:solidFill>
                  <a:srgbClr val="FF0000"/>
                </a:solidFill>
                <a:latin typeface="楷体" panose="02010609060101010101" pitchFamily="49" charset="-122"/>
                <a:ea typeface="楷体" panose="02010609060101010101" pitchFamily="49" charset="-122"/>
              </a:rPr>
              <a:t>项羽与南宋朝廷的做法有什么不同？</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1992" y="339502"/>
            <a:ext cx="1015200" cy="1015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54"/>
            <a:ext cx="9144000" cy="5143245"/>
          </a:xfrm>
          <a:prstGeom prst="rect">
            <a:avLst/>
          </a:prstGeom>
        </p:spPr>
      </p:pic>
      <p:sp>
        <p:nvSpPr>
          <p:cNvPr id="3" name="TextBox 2"/>
          <p:cNvSpPr txBox="1"/>
          <p:nvPr/>
        </p:nvSpPr>
        <p:spPr>
          <a:xfrm>
            <a:off x="755576" y="1203598"/>
            <a:ext cx="7632848" cy="3108543"/>
          </a:xfrm>
          <a:prstGeom prst="rect">
            <a:avLst/>
          </a:prstGeom>
          <a:solidFill>
            <a:schemeClr val="bg1"/>
          </a:solidFill>
          <a:ln w="25400">
            <a:solidFill>
              <a:srgbClr val="FFC000"/>
            </a:solidFill>
            <a:prstDash val="dash"/>
          </a:ln>
        </p:spPr>
        <p:txBody>
          <a:bodyPr wrap="square" rtlCol="0">
            <a:spAutoFit/>
          </a:bodyPr>
          <a:lstStyle/>
          <a:p>
            <a:pPr defTabSz="685800"/>
            <a:r>
              <a:rPr lang="zh-CN" altLang="en-US" sz="2800" b="1" dirty="0" smtClean="0">
                <a:solidFill>
                  <a:prstClr val="black"/>
                </a:solidFill>
                <a:latin typeface="楷体" panose="02010609060101010101" pitchFamily="49" charset="-122"/>
                <a:ea typeface="楷体" panose="02010609060101010101" pitchFamily="49" charset="-122"/>
              </a:rPr>
              <a:t>    靖康二年（</a:t>
            </a:r>
            <a:r>
              <a:rPr lang="en-US" altLang="zh-CN" sz="2800" b="1" dirty="0" smtClean="0">
                <a:solidFill>
                  <a:prstClr val="black"/>
                </a:solidFill>
                <a:latin typeface="楷体" panose="02010609060101010101" pitchFamily="49" charset="-122"/>
                <a:ea typeface="楷体" panose="02010609060101010101" pitchFamily="49" charset="-122"/>
              </a:rPr>
              <a:t>1127</a:t>
            </a:r>
            <a:r>
              <a:rPr lang="zh-CN" altLang="en-US" sz="2800" b="1" dirty="0" smtClean="0">
                <a:solidFill>
                  <a:prstClr val="black"/>
                </a:solidFill>
                <a:latin typeface="楷体" panose="02010609060101010101" pitchFamily="49" charset="-122"/>
                <a:ea typeface="楷体" panose="02010609060101010101" pitchFamily="49" charset="-122"/>
              </a:rPr>
              <a:t>），金兵南侵，汴京失陷。宋高宗赵构领着臣子仓皇南逃，将大片国土拱手让金。动乱中，李清照夫妇也逃亡江南。不久丈夫去世，李清照孤苦无依，尝尽了人间艰辛。在那样国破家亡的岁月里，广大百姓更是饱受战乱之苦。百姓平时受尽了剥削压迫，国难当头，朝廷却抛弃他们于水火之中。</a:t>
            </a:r>
            <a:endParaRPr lang="zh-CN" altLang="en-US" sz="2800" b="1" dirty="0">
              <a:solidFill>
                <a:prstClr val="black"/>
              </a:solidFill>
              <a:latin typeface="楷体" panose="02010609060101010101" pitchFamily="49" charset="-122"/>
              <a:ea typeface="楷体" panose="02010609060101010101" pitchFamily="49" charset="-122"/>
            </a:endParaRPr>
          </a:p>
        </p:txBody>
      </p:sp>
      <p:pic>
        <p:nvPicPr>
          <p:cNvPr id="4"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03835" y="199852"/>
            <a:ext cx="711113" cy="68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863588" y="263080"/>
            <a:ext cx="1368152" cy="652486"/>
          </a:xfrm>
          <a:prstGeom prst="rect">
            <a:avLst/>
          </a:prstGeom>
        </p:spPr>
        <p:txBody>
          <a:bodyPr wrap="square">
            <a:spAutoFit/>
          </a:bodyPr>
          <a:lstStyle/>
          <a:p>
            <a:pPr defTabSz="685800">
              <a:lnSpc>
                <a:spcPct val="130000"/>
              </a:lnSpc>
              <a:spcBef>
                <a:spcPct val="50000"/>
              </a:spcBef>
            </a:pPr>
            <a:r>
              <a:rPr lang="zh-CN" altLang="en-US" sz="2800" b="1" dirty="0" smtClean="0">
                <a:solidFill>
                  <a:prstClr val="black"/>
                </a:solidFill>
                <a:latin typeface="黑体" panose="02010609060101010101" pitchFamily="49" charset="-122"/>
                <a:ea typeface="黑体" panose="02010609060101010101" pitchFamily="49" charset="-122"/>
                <a:cs typeface="宋体" panose="02010600030101010101" pitchFamily="2" charset="-122"/>
                <a:sym typeface="+mn-ea"/>
              </a:rPr>
              <a:t>小资料</a:t>
            </a:r>
            <a:endParaRPr lang="zh-CN" altLang="en-US" sz="2800" b="1" dirty="0">
              <a:solidFill>
                <a:prstClr val="black"/>
              </a:solidFill>
              <a:latin typeface="黑体" panose="02010609060101010101" pitchFamily="49" charset="-122"/>
              <a:ea typeface="黑体" panose="02010609060101010101" pitchFamily="49" charset="-122"/>
              <a:cs typeface="宋体" panose="02010600030101010101" pitchFamily="2" charset="-122"/>
              <a:sym typeface="+mn-ea"/>
            </a:endParaRPr>
          </a:p>
        </p:txBody>
      </p:sp>
      <p:sp>
        <p:nvSpPr>
          <p:cNvPr id="6" name="矩形 5"/>
          <p:cNvSpPr/>
          <p:nvPr/>
        </p:nvSpPr>
        <p:spPr>
          <a:xfrm>
            <a:off x="3038315" y="624071"/>
            <a:ext cx="3621917" cy="573042"/>
          </a:xfrm>
          <a:prstGeom prst="rect">
            <a:avLst/>
          </a:prstGeom>
        </p:spPr>
        <p:txBody>
          <a:bodyPr wrap="square">
            <a:spAutoFit/>
          </a:bodyPr>
          <a:lstStyle/>
          <a:p>
            <a:pPr defTabSz="685800">
              <a:lnSpc>
                <a:spcPct val="130000"/>
              </a:lnSpc>
              <a:spcBef>
                <a:spcPct val="50000"/>
              </a:spcBef>
            </a:pPr>
            <a:r>
              <a:rPr lang="en-US" altLang="zh-CN" sz="2800" dirty="0">
                <a:solidFill>
                  <a:prstClr val="black"/>
                </a:solidFill>
                <a:latin typeface="宋体" panose="02010600030101010101" pitchFamily="2" charset="-122"/>
                <a:ea typeface="宋体" panose="02010600030101010101" pitchFamily="2" charset="-122"/>
              </a:rPr>
              <a:t>  </a:t>
            </a:r>
            <a:r>
              <a:rPr lang="en-US" altLang="zh-CN" sz="2800" b="1" dirty="0">
                <a:solidFill>
                  <a:prstClr val="black"/>
                </a:solidFill>
                <a:latin typeface="宋体" panose="02010600030101010101" pitchFamily="2" charset="-122"/>
                <a:ea typeface="宋体" panose="02010600030101010101" pitchFamily="2" charset="-122"/>
                <a:cs typeface="宋体" panose="02010600030101010101" pitchFamily="2" charset="-122"/>
              </a:rPr>
              <a:t>  </a:t>
            </a:r>
            <a:r>
              <a:rPr lang="zh-CN" altLang="en-US" sz="2800" b="1" dirty="0" smtClean="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写作背景</a:t>
            </a:r>
            <a:endParaRPr lang="zh-CN" altLang="en-US" sz="2800" b="1"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467544" y="1390011"/>
            <a:ext cx="3286125" cy="3706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矩形 10"/>
          <p:cNvSpPr/>
          <p:nvPr/>
        </p:nvSpPr>
        <p:spPr>
          <a:xfrm>
            <a:off x="1369700" y="2960365"/>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2" name="矩形 11"/>
          <p:cNvSpPr/>
          <p:nvPr/>
        </p:nvSpPr>
        <p:spPr>
          <a:xfrm>
            <a:off x="2088868" y="2960365"/>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3" name="矩形 12"/>
          <p:cNvSpPr/>
          <p:nvPr/>
        </p:nvSpPr>
        <p:spPr>
          <a:xfrm>
            <a:off x="1378167" y="3475197"/>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4" name="矩形 13"/>
          <p:cNvSpPr/>
          <p:nvPr/>
        </p:nvSpPr>
        <p:spPr>
          <a:xfrm>
            <a:off x="2097335" y="3475197"/>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5" name="矩形 14"/>
          <p:cNvSpPr/>
          <p:nvPr/>
        </p:nvSpPr>
        <p:spPr>
          <a:xfrm>
            <a:off x="1390906" y="4001204"/>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6" name="矩形 15"/>
          <p:cNvSpPr/>
          <p:nvPr/>
        </p:nvSpPr>
        <p:spPr>
          <a:xfrm>
            <a:off x="2110074" y="4001204"/>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7" name="矩形 16"/>
          <p:cNvSpPr/>
          <p:nvPr/>
        </p:nvSpPr>
        <p:spPr>
          <a:xfrm>
            <a:off x="1386674" y="4516036"/>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8" name="矩形 17"/>
          <p:cNvSpPr/>
          <p:nvPr/>
        </p:nvSpPr>
        <p:spPr>
          <a:xfrm>
            <a:off x="2105842" y="4516036"/>
            <a:ext cx="314510" cy="400110"/>
          </a:xfrm>
          <a:prstGeom prst="rect">
            <a:avLst/>
          </a:prstGeom>
        </p:spPr>
        <p:txBody>
          <a:bodyPr wrap="none">
            <a:spAutoFit/>
          </a:bodyPr>
          <a:lstStyle/>
          <a:p>
            <a:r>
              <a:rPr lang="en-US" altLang="zh-CN" sz="2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000" dirty="0">
              <a:solidFill>
                <a:srgbClr val="FF0000"/>
              </a:solidFill>
            </a:endParaRPr>
          </a:p>
        </p:txBody>
      </p:sp>
      <p:sp>
        <p:nvSpPr>
          <p:cNvPr id="19" name="文本框 6"/>
          <p:cNvSpPr txBox="1"/>
          <p:nvPr/>
        </p:nvSpPr>
        <p:spPr>
          <a:xfrm>
            <a:off x="323528" y="843558"/>
            <a:ext cx="8604448" cy="609398"/>
          </a:xfrm>
          <a:prstGeom prst="rect">
            <a:avLst/>
          </a:prstGeom>
          <a:noFill/>
        </p:spPr>
        <p:txBody>
          <a:bodyPr wrap="square" rtlCol="0" anchor="t">
            <a:spAutoFit/>
          </a:bodyPr>
          <a:lstStyle/>
          <a:p>
            <a:pPr>
              <a:lnSpc>
                <a:spcPct val="120000"/>
              </a:lnSpc>
            </a:pPr>
            <a:r>
              <a:rPr lang="zh-CN" altLang="en-US" sz="2800" dirty="0" smtClean="0">
                <a:latin typeface="黑体" panose="02010609060101010101" pitchFamily="49" charset="-122"/>
                <a:ea typeface="黑体" panose="02010609060101010101" pitchFamily="49" charset="-122"/>
                <a:cs typeface="楷体" panose="02010609060101010101" pitchFamily="49" charset="-122"/>
              </a:rPr>
              <a:t>用</a:t>
            </a:r>
            <a:r>
              <a:rPr lang="zh-CN" altLang="en-US" sz="2800" dirty="0">
                <a:latin typeface="黑体" panose="02010609060101010101" pitchFamily="49" charset="-122"/>
                <a:ea typeface="黑体" panose="02010609060101010101" pitchFamily="49" charset="-122"/>
                <a:cs typeface="楷体" panose="02010609060101010101" pitchFamily="49" charset="-122"/>
              </a:rPr>
              <a:t>自己喜欢的方式自由读诗，把古诗读正确、读</a:t>
            </a:r>
            <a:r>
              <a:rPr lang="zh-CN" altLang="en-US" sz="2800" dirty="0" smtClean="0">
                <a:latin typeface="黑体" panose="02010609060101010101" pitchFamily="49" charset="-122"/>
                <a:ea typeface="黑体" panose="02010609060101010101" pitchFamily="49" charset="-122"/>
                <a:cs typeface="楷体" panose="02010609060101010101" pitchFamily="49" charset="-122"/>
              </a:rPr>
              <a:t>流利。</a:t>
            </a:r>
            <a:endParaRPr lang="zh-CN" altLang="en-US" sz="2800" dirty="0">
              <a:latin typeface="黑体" panose="02010609060101010101" pitchFamily="49" charset="-122"/>
              <a:ea typeface="黑体" panose="02010609060101010101" pitchFamily="49" charset="-122"/>
            </a:endParaRPr>
          </a:p>
        </p:txBody>
      </p:sp>
      <p:sp>
        <p:nvSpPr>
          <p:cNvPr id="21" name="矩形 20"/>
          <p:cNvSpPr/>
          <p:nvPr/>
        </p:nvSpPr>
        <p:spPr>
          <a:xfrm>
            <a:off x="4687979" y="1347806"/>
            <a:ext cx="701697" cy="530225"/>
          </a:xfrm>
          <a:prstGeom prst="rect">
            <a:avLst/>
          </a:prstGeom>
        </p:spPr>
        <p:txBody>
          <a:bodyPr wrap="square" lIns="68580" tIns="34290" rIns="68580" bIns="34290">
            <a:spAutoFit/>
          </a:bodyPr>
          <a:lstStyle/>
          <a:p>
            <a:r>
              <a:rPr lang="en-US" altLang="zh-CN" sz="3000" dirty="0" err="1" smtClean="0">
                <a:latin typeface="汉语拼音" panose="020B0604020202020204" pitchFamily="34" charset="0"/>
                <a:ea typeface="微软雅黑" panose="020B0503020204020204" charset="-122"/>
                <a:cs typeface="汉语拼音" panose="020B0604020202020204" pitchFamily="34" charset="0"/>
              </a:rPr>
              <a:t>sài</a:t>
            </a:r>
            <a:endParaRPr lang="en-US" altLang="en-US" sz="3000" dirty="0">
              <a:latin typeface="汉语拼音" panose="020B0604020202020204" pitchFamily="34" charset="0"/>
              <a:ea typeface="微软雅黑" panose="020B0503020204020204" charset="-122"/>
              <a:cs typeface="汉语拼音" panose="020B0604020202020204" pitchFamily="34" charset="0"/>
            </a:endParaRPr>
          </a:p>
        </p:txBody>
      </p:sp>
      <p:sp>
        <p:nvSpPr>
          <p:cNvPr id="22" name="文本框 6"/>
          <p:cNvSpPr txBox="1"/>
          <p:nvPr/>
        </p:nvSpPr>
        <p:spPr>
          <a:xfrm>
            <a:off x="4169620" y="1916236"/>
            <a:ext cx="2088232" cy="707886"/>
          </a:xfrm>
          <a:prstGeom prst="rect">
            <a:avLst/>
          </a:prstGeom>
          <a:noFill/>
        </p:spPr>
        <p:txBody>
          <a:bodyPr wrap="square" rtlCol="0">
            <a:spAutoFit/>
          </a:bodyPr>
          <a:lstStyle/>
          <a:p>
            <a:r>
              <a:rPr kumimoji="1" lang="zh-CN" altLang="en-US" sz="4000" b="1" dirty="0" smtClean="0">
                <a:latin typeface="楷体" panose="02010609060101010101" pitchFamily="49" charset="-122"/>
                <a:ea typeface="楷体" panose="02010609060101010101" pitchFamily="49" charset="-122"/>
                <a:sym typeface="+mn-ea"/>
              </a:rPr>
              <a:t>出</a:t>
            </a:r>
            <a:r>
              <a:rPr kumimoji="1" lang="zh-CN" altLang="en-US" sz="4000" b="1" dirty="0" smtClean="0">
                <a:solidFill>
                  <a:srgbClr val="FF0000"/>
                </a:solidFill>
                <a:latin typeface="楷体" panose="02010609060101010101" pitchFamily="49" charset="-122"/>
                <a:ea typeface="楷体" panose="02010609060101010101" pitchFamily="49" charset="-122"/>
                <a:sym typeface="+mn-ea"/>
              </a:rPr>
              <a:t>塞</a:t>
            </a:r>
            <a:endParaRPr kumimoji="1" lang="zh-CN" altLang="en-US" sz="4000" b="1" dirty="0">
              <a:solidFill>
                <a:srgbClr val="FF0000"/>
              </a:solidFill>
              <a:latin typeface="楷体" panose="02010609060101010101" pitchFamily="49" charset="-122"/>
              <a:ea typeface="楷体" panose="02010609060101010101" pitchFamily="49" charset="-122"/>
              <a:sym typeface="+mn-ea"/>
            </a:endParaRPr>
          </a:p>
        </p:txBody>
      </p:sp>
      <p:sp>
        <p:nvSpPr>
          <p:cNvPr id="23" name="矩形 22"/>
          <p:cNvSpPr/>
          <p:nvPr/>
        </p:nvSpPr>
        <p:spPr>
          <a:xfrm>
            <a:off x="6089747" y="3075806"/>
            <a:ext cx="1356995" cy="530225"/>
          </a:xfrm>
          <a:prstGeom prst="rect">
            <a:avLst/>
          </a:prstGeom>
        </p:spPr>
        <p:txBody>
          <a:bodyPr wrap="square" lIns="68580" tIns="34290" rIns="68580" bIns="34290">
            <a:spAutoFit/>
          </a:bodyPr>
          <a:lstStyle/>
          <a:p>
            <a:r>
              <a:rPr lang="en-US" altLang="en-US" sz="3000" dirty="0" err="1" smtClean="0">
                <a:latin typeface="汉语拼音" panose="020B0604020202020204" pitchFamily="34" charset="0"/>
                <a:ea typeface="微软雅黑" panose="020B0503020204020204" charset="-122"/>
                <a:cs typeface="汉语拼音" panose="020B0604020202020204" pitchFamily="34" charset="0"/>
              </a:rPr>
              <a:t>jiàng</a:t>
            </a:r>
            <a:endParaRPr lang="en-US" altLang="en-US" sz="3000" dirty="0">
              <a:latin typeface="汉语拼音" panose="020B0604020202020204" pitchFamily="34" charset="0"/>
              <a:ea typeface="微软雅黑" panose="020B0503020204020204" charset="-122"/>
              <a:cs typeface="汉语拼音" panose="020B0604020202020204" pitchFamily="34" charset="0"/>
            </a:endParaRPr>
          </a:p>
        </p:txBody>
      </p:sp>
      <p:sp>
        <p:nvSpPr>
          <p:cNvPr id="24" name="文本框 6"/>
          <p:cNvSpPr txBox="1"/>
          <p:nvPr/>
        </p:nvSpPr>
        <p:spPr>
          <a:xfrm>
            <a:off x="5724128" y="3632089"/>
            <a:ext cx="2088232" cy="707886"/>
          </a:xfrm>
          <a:prstGeom prst="rect">
            <a:avLst/>
          </a:prstGeom>
          <a:noFill/>
        </p:spPr>
        <p:txBody>
          <a:bodyPr wrap="square" rtlCol="0">
            <a:spAutoFit/>
          </a:bodyPr>
          <a:lstStyle/>
          <a:p>
            <a:r>
              <a:rPr kumimoji="1" lang="zh-CN" altLang="en-US" sz="4000" b="1" dirty="0" smtClean="0">
                <a:latin typeface="楷体" panose="02010609060101010101" pitchFamily="49" charset="-122"/>
                <a:ea typeface="楷体" panose="02010609060101010101" pitchFamily="49" charset="-122"/>
                <a:sym typeface="+mn-ea"/>
              </a:rPr>
              <a:t>飞</a:t>
            </a:r>
            <a:r>
              <a:rPr kumimoji="1" lang="zh-CN" altLang="en-US" sz="4000" b="1" dirty="0" smtClean="0">
                <a:solidFill>
                  <a:srgbClr val="FF0000"/>
                </a:solidFill>
                <a:latin typeface="楷体" panose="02010609060101010101" pitchFamily="49" charset="-122"/>
                <a:ea typeface="楷体" panose="02010609060101010101" pitchFamily="49" charset="-122"/>
                <a:sym typeface="+mn-ea"/>
              </a:rPr>
              <a:t>将</a:t>
            </a:r>
            <a:endParaRPr kumimoji="1" lang="zh-CN" altLang="en-US" sz="4000" b="1" dirty="0">
              <a:latin typeface="楷体" panose="02010609060101010101" pitchFamily="49" charset="-122"/>
              <a:ea typeface="楷体" panose="02010609060101010101" pitchFamily="49" charset="-122"/>
              <a:sym typeface="+mn-ea"/>
            </a:endParaRPr>
          </a:p>
        </p:txBody>
      </p:sp>
      <p:sp>
        <p:nvSpPr>
          <p:cNvPr id="25" name="椭圆 24"/>
          <p:cNvSpPr/>
          <p:nvPr/>
        </p:nvSpPr>
        <p:spPr>
          <a:xfrm>
            <a:off x="6328693" y="3734041"/>
            <a:ext cx="576064" cy="55436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7172263" y="3642938"/>
            <a:ext cx="1700510" cy="945036"/>
            <a:chOff x="3899870" y="3245413"/>
            <a:chExt cx="4857539" cy="1272148"/>
          </a:xfrm>
        </p:grpSpPr>
        <p:sp>
          <p:nvSpPr>
            <p:cNvPr id="27" name="云形标注 26"/>
            <p:cNvSpPr/>
            <p:nvPr/>
          </p:nvSpPr>
          <p:spPr>
            <a:xfrm>
              <a:off x="3899870" y="3245413"/>
              <a:ext cx="4857539" cy="1272148"/>
            </a:xfrm>
            <a:prstGeom prst="cloudCallout">
              <a:avLst>
                <a:gd name="adj1" fmla="val -65864"/>
                <a:gd name="adj2" fmla="val -26226"/>
              </a:avLst>
            </a:prstGeom>
            <a:solidFill>
              <a:schemeClr val="accent3">
                <a:lumMod val="20000"/>
                <a:lumOff val="80000"/>
              </a:schemeClr>
            </a:solidFill>
            <a:ln w="635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tx1"/>
                  </a:solidFill>
                  <a:latin typeface="楷体" panose="02010609060101010101" pitchFamily="49" charset="-122"/>
                  <a:ea typeface="楷体" panose="02010609060101010101" pitchFamily="49" charset="-122"/>
                </a:rPr>
                <a:t>    </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28" name="TextBox 27"/>
            <p:cNvSpPr txBox="1"/>
            <p:nvPr/>
          </p:nvSpPr>
          <p:spPr>
            <a:xfrm>
              <a:off x="4688061" y="3376783"/>
              <a:ext cx="3923274" cy="952912"/>
            </a:xfrm>
            <a:prstGeom prst="rect">
              <a:avLst/>
            </a:prstGeom>
            <a:noFill/>
          </p:spPr>
          <p:txBody>
            <a:bodyPr wrap="square" rtlCol="0">
              <a:spAutoFit/>
            </a:bodyPr>
            <a:lstStyle/>
            <a:p>
              <a:r>
                <a:rPr lang="zh-CN" altLang="en-US" sz="4000" b="1" dirty="0" smtClean="0">
                  <a:solidFill>
                    <a:srgbClr val="FF0000"/>
                  </a:solidFill>
                  <a:latin typeface="+mn-ea"/>
                </a:rPr>
                <a:t>将领</a:t>
              </a:r>
              <a:endParaRPr lang="zh-CN" altLang="en-US" sz="4000" b="1" dirty="0">
                <a:solidFill>
                  <a:srgbClr val="FF0000"/>
                </a:solidFill>
                <a:latin typeface="+mn-ea"/>
              </a:endParaRPr>
            </a:p>
          </p:txBody>
        </p:sp>
      </p:grpSp>
      <p:sp>
        <p:nvSpPr>
          <p:cNvPr id="31" name="矩形 30"/>
          <p:cNvSpPr/>
          <p:nvPr/>
        </p:nvSpPr>
        <p:spPr>
          <a:xfrm>
            <a:off x="5934796" y="1347614"/>
            <a:ext cx="1356995" cy="530225"/>
          </a:xfrm>
          <a:prstGeom prst="rect">
            <a:avLst/>
          </a:prstGeom>
        </p:spPr>
        <p:txBody>
          <a:bodyPr wrap="square" lIns="68580" tIns="34290" rIns="68580" bIns="34290">
            <a:spAutoFit/>
          </a:bodyPr>
          <a:lstStyle/>
          <a:p>
            <a:r>
              <a:rPr lang="en-US" altLang="zh-CN" sz="3000" dirty="0" err="1" smtClean="0">
                <a:latin typeface="汉语拼音" panose="020B0604020202020204" pitchFamily="34" charset="0"/>
                <a:ea typeface="微软雅黑" panose="020B0503020204020204" charset="-122"/>
                <a:cs typeface="汉语拼音" panose="020B0604020202020204" pitchFamily="34" charset="0"/>
              </a:rPr>
              <a:t>qín</a:t>
            </a:r>
            <a:endParaRPr lang="en-US" altLang="en-US" sz="3000" dirty="0">
              <a:latin typeface="汉语拼音" panose="020B0604020202020204" pitchFamily="34" charset="0"/>
              <a:ea typeface="微软雅黑" panose="020B0503020204020204" charset="-122"/>
              <a:cs typeface="汉语拼音" panose="020B0604020202020204" pitchFamily="34" charset="0"/>
            </a:endParaRPr>
          </a:p>
        </p:txBody>
      </p:sp>
      <p:sp>
        <p:nvSpPr>
          <p:cNvPr id="32" name="文本框 6"/>
          <p:cNvSpPr txBox="1"/>
          <p:nvPr/>
        </p:nvSpPr>
        <p:spPr>
          <a:xfrm>
            <a:off x="5882798" y="1950498"/>
            <a:ext cx="2716294" cy="707886"/>
          </a:xfrm>
          <a:prstGeom prst="rect">
            <a:avLst/>
          </a:prstGeom>
          <a:noFill/>
        </p:spPr>
        <p:txBody>
          <a:bodyPr wrap="square" rtlCol="0">
            <a:spAutoFit/>
          </a:bodyPr>
          <a:lstStyle/>
          <a:p>
            <a:r>
              <a:rPr kumimoji="1" lang="zh-CN" altLang="en-US" sz="4000" b="1" dirty="0">
                <a:solidFill>
                  <a:srgbClr val="FF0000"/>
                </a:solidFill>
                <a:latin typeface="楷体" panose="02010609060101010101" pitchFamily="49" charset="-122"/>
                <a:ea typeface="楷体" panose="02010609060101010101" pitchFamily="49" charset="-122"/>
                <a:sym typeface="+mn-ea"/>
              </a:rPr>
              <a:t>秦</a:t>
            </a:r>
            <a:r>
              <a:rPr kumimoji="1" lang="zh-CN" altLang="en-US" sz="4000" b="1" dirty="0" smtClean="0">
                <a:latin typeface="楷体" panose="02010609060101010101" pitchFamily="49" charset="-122"/>
                <a:ea typeface="楷体" panose="02010609060101010101" pitchFamily="49" charset="-122"/>
                <a:sym typeface="+mn-ea"/>
              </a:rPr>
              <a:t>时明月</a:t>
            </a:r>
            <a:endParaRPr kumimoji="1" lang="zh-CN" altLang="en-US" sz="4000" b="1" dirty="0">
              <a:solidFill>
                <a:srgbClr val="FF0000"/>
              </a:solidFill>
              <a:latin typeface="楷体" panose="02010609060101010101" pitchFamily="49" charset="-122"/>
              <a:ea typeface="楷体" panose="02010609060101010101" pitchFamily="49" charset="-122"/>
              <a:sym typeface="+mn-ea"/>
            </a:endParaRPr>
          </a:p>
        </p:txBody>
      </p:sp>
      <p:sp>
        <p:nvSpPr>
          <p:cNvPr id="33" name="矩形 32"/>
          <p:cNvSpPr/>
          <p:nvPr/>
        </p:nvSpPr>
        <p:spPr>
          <a:xfrm>
            <a:off x="4577578" y="3061180"/>
            <a:ext cx="1356995" cy="530225"/>
          </a:xfrm>
          <a:prstGeom prst="rect">
            <a:avLst/>
          </a:prstGeom>
        </p:spPr>
        <p:txBody>
          <a:bodyPr wrap="square" lIns="68580" tIns="34290" rIns="68580" bIns="34290">
            <a:spAutoFit/>
          </a:bodyPr>
          <a:lstStyle/>
          <a:p>
            <a:r>
              <a:rPr lang="en-US" altLang="zh-CN" sz="3000" dirty="0" err="1" smtClean="0">
                <a:latin typeface="汉语拼音" panose="020B0604020202020204" pitchFamily="34" charset="0"/>
                <a:ea typeface="微软雅黑" panose="020B0503020204020204" charset="-122"/>
                <a:cs typeface="汉语拼音" panose="020B0604020202020204" pitchFamily="34" charset="0"/>
              </a:rPr>
              <a:t>zhēng</a:t>
            </a:r>
            <a:endParaRPr lang="en-US" altLang="en-US" sz="3000" dirty="0">
              <a:latin typeface="汉语拼音" panose="020B0604020202020204" pitchFamily="34" charset="0"/>
              <a:ea typeface="微软雅黑" panose="020B0503020204020204" charset="-122"/>
              <a:cs typeface="汉语拼音" panose="020B0604020202020204" pitchFamily="34" charset="0"/>
            </a:endParaRPr>
          </a:p>
        </p:txBody>
      </p:sp>
      <p:sp>
        <p:nvSpPr>
          <p:cNvPr id="34" name="文本框 6"/>
          <p:cNvSpPr txBox="1"/>
          <p:nvPr/>
        </p:nvSpPr>
        <p:spPr>
          <a:xfrm>
            <a:off x="4211960" y="3664064"/>
            <a:ext cx="2088232" cy="707886"/>
          </a:xfrm>
          <a:prstGeom prst="rect">
            <a:avLst/>
          </a:prstGeom>
          <a:noFill/>
        </p:spPr>
        <p:txBody>
          <a:bodyPr wrap="square" rtlCol="0">
            <a:spAutoFit/>
          </a:bodyPr>
          <a:lstStyle/>
          <a:p>
            <a:r>
              <a:rPr kumimoji="1" lang="zh-CN" altLang="en-US" sz="4000" b="1" dirty="0">
                <a:latin typeface="楷体" panose="02010609060101010101" pitchFamily="49" charset="-122"/>
                <a:ea typeface="楷体" panose="02010609060101010101" pitchFamily="49" charset="-122"/>
                <a:sym typeface="+mn-ea"/>
              </a:rPr>
              <a:t>长</a:t>
            </a:r>
            <a:r>
              <a:rPr kumimoji="1" lang="zh-CN" altLang="en-US" sz="4000" b="1" dirty="0">
                <a:solidFill>
                  <a:srgbClr val="FF0000"/>
                </a:solidFill>
                <a:latin typeface="楷体" panose="02010609060101010101" pitchFamily="49" charset="-122"/>
                <a:ea typeface="楷体" panose="02010609060101010101" pitchFamily="49" charset="-122"/>
                <a:sym typeface="+mn-ea"/>
              </a:rPr>
              <a:t>征</a:t>
            </a:r>
            <a:endParaRPr kumimoji="1" lang="zh-CN" altLang="en-US" sz="4000" b="1" dirty="0">
              <a:solidFill>
                <a:srgbClr val="FF0000"/>
              </a:solidFill>
              <a:latin typeface="楷体" panose="02010609060101010101" pitchFamily="49" charset="-122"/>
              <a:ea typeface="楷体" panose="02010609060101010101" pitchFamily="49" charset="-122"/>
              <a:sym typeface="+mn-ea"/>
            </a:endParaRPr>
          </a:p>
        </p:txBody>
      </p:sp>
      <p:pic>
        <p:nvPicPr>
          <p:cNvPr id="29" name="图片 28"/>
          <p:cNvPicPr>
            <a:picLocks noChangeAspect="1"/>
          </p:cNvPicPr>
          <p:nvPr/>
        </p:nvPicPr>
        <p:blipFill>
          <a:blip r:embed="rId2"/>
          <a:stretch>
            <a:fillRect/>
          </a:stretch>
        </p:blipFill>
        <p:spPr>
          <a:xfrm>
            <a:off x="429913" y="150407"/>
            <a:ext cx="2269879" cy="693151"/>
          </a:xfrm>
          <a:prstGeom prst="rect">
            <a:avLst/>
          </a:prstGeom>
        </p:spPr>
      </p:pic>
      <p:sp>
        <p:nvSpPr>
          <p:cNvPr id="30" name="文本框 14">
            <a:hlinkClick r:id="rId3" action="ppaction://hlinkfile"/>
          </p:cNvPr>
          <p:cNvSpPr txBox="1"/>
          <p:nvPr/>
        </p:nvSpPr>
        <p:spPr>
          <a:xfrm>
            <a:off x="648909" y="130910"/>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初读课文</a:t>
            </a:r>
            <a:endParaRPr lang="zh-CN" altLang="en-US" sz="3600" b="1" dirty="0">
              <a:latin typeface="黑体" panose="02010609060101010101" pitchFamily="49" charset="-122"/>
              <a:ea typeface="黑体" panose="02010609060101010101" pitchFamily="49" charset="-122"/>
            </a:endParaRPr>
          </a:p>
        </p:txBody>
      </p:sp>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158877"/>
            <a:ext cx="443315" cy="551442"/>
          </a:xfrm>
          <a:prstGeom prst="rect">
            <a:avLst/>
          </a:prstGeom>
        </p:spPr>
      </p:pic>
      <p:sp>
        <p:nvSpPr>
          <p:cNvPr id="36" name="文本框 14">
            <a:hlinkClick r:id="rId5" action="ppaction://hlinkfile"/>
          </p:cNvPr>
          <p:cNvSpPr txBox="1"/>
          <p:nvPr/>
        </p:nvSpPr>
        <p:spPr>
          <a:xfrm>
            <a:off x="3178276" y="593391"/>
            <a:ext cx="1837016" cy="321534"/>
          </a:xfrm>
          <a:prstGeom prst="rect">
            <a:avLst/>
          </a:prstGeom>
          <a:noFill/>
        </p:spPr>
        <p:txBody>
          <a:bodyPr wrap="square" lIns="68580" tIns="34290" rIns="68580" bIns="34290" rtlCol="0">
            <a:spAutoFit/>
          </a:bodyPr>
          <a:lstStyle/>
          <a:p>
            <a:r>
              <a:rPr lang="zh-CN" altLang="en-US" sz="1600" b="1" dirty="0">
                <a:latin typeface="Kaiti SC" panose="02010600040101010101" pitchFamily="2" charset="-122"/>
                <a:ea typeface="Kaiti SC" panose="02010600040101010101" pitchFamily="2" charset="-122"/>
              </a:rPr>
              <a:t>点击图标，听范读</a:t>
            </a:r>
            <a:endParaRPr lang="zh-CN" altLang="en-US" sz="1600" b="1" dirty="0">
              <a:latin typeface="Kaiti SC" panose="02010600040101010101" pitchFamily="2" charset="-122"/>
              <a:ea typeface="Kaiti SC" panose="02010600040101010101" pitchFamily="2" charset="-122"/>
            </a:endParaRPr>
          </a:p>
        </p:txBody>
      </p:sp>
      <p:pic>
        <p:nvPicPr>
          <p:cNvPr id="37" name="图片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906040">
            <a:off x="2291200" y="2918"/>
            <a:ext cx="1059582" cy="10595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animBg="1"/>
      <p:bldP spid="31" grpId="0"/>
      <p:bldP spid="32" grpId="0"/>
      <p:bldP spid="33" grpId="0"/>
      <p:bldP spid="3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563888" y="1515998"/>
            <a:ext cx="4860528" cy="1559808"/>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r>
              <a:rPr lang="en-US" altLang="zh-CN" sz="2400" dirty="0">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rPr>
              <a:t>诗意：</a:t>
            </a:r>
            <a:r>
              <a:rPr lang="zh-CN" altLang="en-US" sz="2400" b="1" dirty="0">
                <a:solidFill>
                  <a:schemeClr val="tx1"/>
                </a:solidFill>
                <a:latin typeface="宋体" panose="02010600030101010101" pitchFamily="2" charset="-122"/>
                <a:ea typeface="宋体" panose="02010600030101010101" pitchFamily="2" charset="-122"/>
                <a:cs typeface="黑体" panose="02010609060101010101" pitchFamily="49" charset="-122"/>
                <a:sym typeface="+mn-ea"/>
              </a:rPr>
              <a:t>生时应当做人中豪杰，为国建功立业，报效朝廷，死后也要做鬼中英雄，方才不愧为顶天立地的好男儿。</a:t>
            </a:r>
            <a:endParaRPr lang="zh-CN" altLang="en-US" sz="2400" b="1" dirty="0">
              <a:solidFill>
                <a:schemeClr val="tx1"/>
              </a:solidFill>
              <a:latin typeface="宋体" panose="02010600030101010101" pitchFamily="2" charset="-122"/>
              <a:ea typeface="宋体" panose="02010600030101010101" pitchFamily="2" charset="-122"/>
              <a:cs typeface="黑体" panose="02010609060101010101" pitchFamily="49" charset="-122"/>
              <a:sym typeface="+mn-ea"/>
            </a:endParaRPr>
          </a:p>
        </p:txBody>
      </p:sp>
      <p:sp>
        <p:nvSpPr>
          <p:cNvPr id="2" name="文本框 1"/>
          <p:cNvSpPr txBox="1"/>
          <p:nvPr/>
        </p:nvSpPr>
        <p:spPr>
          <a:xfrm>
            <a:off x="647552" y="3310062"/>
            <a:ext cx="7776864" cy="1421928"/>
          </a:xfrm>
          <a:prstGeom prst="rect">
            <a:avLst/>
          </a:prstGeom>
          <a:noFill/>
        </p:spPr>
        <p:txBody>
          <a:bodyPr wrap="square" rtlCol="0" anchor="t">
            <a:spAutoFit/>
          </a:bodyPr>
          <a:lstStyle/>
          <a:p>
            <a:pPr defTabSz="685800">
              <a:lnSpc>
                <a:spcPct val="120000"/>
              </a:lnSpc>
            </a:pPr>
            <a:r>
              <a:rPr lang="en-US" altLang="zh-CN" sz="2400" b="1"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400" b="1"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诗的开头两句破空而起，势如千钧，先声夺人地将那种生死都无愧为英雄豪杰的气魄展现在读者面前，让人肃然起敬。</a:t>
            </a:r>
            <a:endParaRPr lang="zh-CN" altLang="en-US" sz="16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7" name="文本框 6"/>
          <p:cNvSpPr txBox="1"/>
          <p:nvPr/>
        </p:nvSpPr>
        <p:spPr>
          <a:xfrm>
            <a:off x="467544" y="896402"/>
            <a:ext cx="8208912" cy="523220"/>
          </a:xfrm>
          <a:prstGeom prst="rect">
            <a:avLst/>
          </a:prstGeom>
          <a:noFill/>
        </p:spPr>
        <p:txBody>
          <a:bodyPr wrap="square" rtlCol="0" anchor="t">
            <a:spAutoFit/>
          </a:bodyPr>
          <a:lstStyle/>
          <a:p>
            <a:pPr algn="just" defTabSz="685800"/>
            <a:r>
              <a:rPr lang="zh-CN" altLang="en-US" sz="2800"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请同学们借助注释，理解诗句大意吧。</a:t>
            </a:r>
            <a:endParaRPr lang="zh-CN" altLang="en-US" sz="2800"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pic>
        <p:nvPicPr>
          <p:cNvPr id="7170"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726038" y="1573075"/>
            <a:ext cx="2677285" cy="14456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图片 5"/>
          <p:cNvPicPr>
            <a:picLocks noChangeAspect="1"/>
          </p:cNvPicPr>
          <p:nvPr/>
        </p:nvPicPr>
        <p:blipFill>
          <a:blip r:embed="rId2"/>
          <a:stretch>
            <a:fillRect/>
          </a:stretch>
        </p:blipFill>
        <p:spPr>
          <a:xfrm>
            <a:off x="557504" y="222989"/>
            <a:ext cx="2268000" cy="692577"/>
          </a:xfrm>
          <a:prstGeom prst="rect">
            <a:avLst/>
          </a:prstGeom>
        </p:spPr>
      </p:pic>
      <p:sp>
        <p:nvSpPr>
          <p:cNvPr id="8" name="文本框 14"/>
          <p:cNvSpPr txBox="1"/>
          <p:nvPr/>
        </p:nvSpPr>
        <p:spPr>
          <a:xfrm>
            <a:off x="738869"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互动课堂</a:t>
            </a:r>
            <a:endParaRPr lang="zh-CN" altLang="en-US" sz="3600" b="1" dirty="0">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227232"/>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836194" y="555526"/>
            <a:ext cx="3217871" cy="1440160"/>
          </a:xfrm>
          <a:prstGeom prst="roundRect">
            <a:avLst/>
          </a:prstGeom>
          <a:solidFill>
            <a:srgbClr val="FFC000"/>
          </a:solidFill>
          <a:ln>
            <a:solidFill>
              <a:schemeClr val="bg1"/>
            </a:solidFill>
          </a:ln>
        </p:spPr>
        <p:style>
          <a:lnRef idx="1">
            <a:schemeClr val="accent4"/>
          </a:lnRef>
          <a:fillRef idx="2">
            <a:schemeClr val="accent4"/>
          </a:fillRef>
          <a:effectRef idx="1">
            <a:schemeClr val="accent4"/>
          </a:effectRef>
          <a:fontRef idx="minor">
            <a:schemeClr val="dk1"/>
          </a:fontRef>
        </p:style>
        <p:txBody>
          <a:bodyPr rtlCol="0" anchor="ctr"/>
          <a:lstStyle/>
          <a:p>
            <a:pPr defTabSz="685800"/>
            <a:r>
              <a:rPr lang="zh-CN" altLang="en-US" dirty="0">
                <a:solidFill>
                  <a:prstClr val="black"/>
                </a:solidFill>
              </a:rPr>
              <a:t>           </a:t>
            </a:r>
            <a:r>
              <a:rPr lang="zh-CN" altLang="en-US" sz="2400" dirty="0">
                <a:solidFill>
                  <a:prstClr val="black"/>
                </a:solidFill>
                <a:latin typeface="黑体" panose="02010609060101010101" pitchFamily="49" charset="-122"/>
                <a:ea typeface="黑体" panose="02010609060101010101" pitchFamily="49" charset="-122"/>
                <a:cs typeface="黑体" panose="02010609060101010101" pitchFamily="49" charset="-122"/>
              </a:rPr>
              <a:t>诗意：</a:t>
            </a:r>
            <a:r>
              <a:rPr lang="zh-CN" altLang="en-US" sz="2400" b="1" dirty="0">
                <a:solidFill>
                  <a:prstClr val="black"/>
                </a:solidFill>
                <a:latin typeface="宋体" panose="02010600030101010101" pitchFamily="2" charset="-122"/>
                <a:ea typeface="宋体" panose="02010600030101010101" pitchFamily="2" charset="-122"/>
                <a:cs typeface="黑体" panose="02010609060101010101" pitchFamily="49" charset="-122"/>
                <a:sym typeface="+mn-ea"/>
              </a:rPr>
              <a:t>到今天人们还在怀念项羽，因为他不肯苟且偷生，退回江东。</a:t>
            </a:r>
            <a:endParaRPr lang="zh-CN" altLang="en-US" sz="2400" b="1" dirty="0">
              <a:solidFill>
                <a:prstClr val="black"/>
              </a:solidFill>
              <a:latin typeface="宋体" panose="02010600030101010101" pitchFamily="2" charset="-122"/>
              <a:ea typeface="宋体" panose="02010600030101010101" pitchFamily="2" charset="-122"/>
              <a:cs typeface="黑体" panose="02010609060101010101" pitchFamily="49" charset="-122"/>
              <a:sym typeface="+mn-ea"/>
            </a:endParaRPr>
          </a:p>
        </p:txBody>
      </p:sp>
      <p:pic>
        <p:nvPicPr>
          <p:cNvPr id="4" name="Picture 2" descr="E:\本地磁盘F\全是宝贝啊\古诗112首插图\夏日绝句.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11560" y="411510"/>
            <a:ext cx="3528392" cy="23551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5404046" y="2382515"/>
            <a:ext cx="2082165" cy="549275"/>
            <a:chOff x="8100392" y="1962696"/>
            <a:chExt cx="1043608" cy="549508"/>
          </a:xfrm>
        </p:grpSpPr>
        <p:sp>
          <p:nvSpPr>
            <p:cNvPr id="7" name="云形 6"/>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8" name="TextBox 7"/>
            <p:cNvSpPr txBox="1"/>
            <p:nvPr/>
          </p:nvSpPr>
          <p:spPr>
            <a:xfrm>
              <a:off x="8257445" y="1995686"/>
              <a:ext cx="803425" cy="460570"/>
            </a:xfrm>
            <a:prstGeom prst="rect">
              <a:avLst/>
            </a:prstGeom>
            <a:noFill/>
          </p:spPr>
          <p:txBody>
            <a:bodyPr wrap="square" rtlCol="0">
              <a:spAutoFit/>
            </a:bodyPr>
            <a:lstStyle/>
            <a:p>
              <a:pPr defTabSz="685800"/>
              <a:r>
                <a:rPr lang="zh-CN" altLang="en-US" sz="2400" b="1" dirty="0">
                  <a:latin typeface="黑体" panose="02010609060101010101" pitchFamily="49" charset="-122"/>
                  <a:ea typeface="黑体" panose="02010609060101010101" pitchFamily="49" charset="-122"/>
                </a:rPr>
                <a:t>怀古讽今</a:t>
              </a:r>
              <a:endParaRPr lang="zh-CN" altLang="en-US" sz="2400" b="1" dirty="0">
                <a:latin typeface="黑体" panose="02010609060101010101" pitchFamily="49" charset="-122"/>
                <a:ea typeface="黑体" panose="02010609060101010101" pitchFamily="49" charset="-122"/>
              </a:endParaRPr>
            </a:p>
          </p:txBody>
        </p:sp>
      </p:grpSp>
      <p:pic>
        <p:nvPicPr>
          <p:cNvPr id="8194"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611560" y="649270"/>
            <a:ext cx="2247900" cy="1095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云形标注 1"/>
          <p:cNvSpPr/>
          <p:nvPr/>
        </p:nvSpPr>
        <p:spPr>
          <a:xfrm>
            <a:off x="794" y="1744645"/>
            <a:ext cx="2535932" cy="1512168"/>
          </a:xfrm>
          <a:prstGeom prst="cloudCallout">
            <a:avLst>
              <a:gd name="adj1" fmla="val 15861"/>
              <a:gd name="adj2" fmla="val -93269"/>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诗中所说的“思项羽”，“思”的其实是什么？</a:t>
            </a:r>
            <a:endParaRPr lang="zh-CN" altLang="en-US" b="1" dirty="0"/>
          </a:p>
        </p:txBody>
      </p:sp>
      <p:sp>
        <p:nvSpPr>
          <p:cNvPr id="9" name="矩形 8"/>
          <p:cNvSpPr/>
          <p:nvPr/>
        </p:nvSpPr>
        <p:spPr>
          <a:xfrm>
            <a:off x="755576" y="3306346"/>
            <a:ext cx="7848872" cy="1569660"/>
          </a:xfrm>
          <a:prstGeom prst="rect">
            <a:avLst/>
          </a:prstGeom>
        </p:spPr>
        <p:txBody>
          <a:bodyPr wrap="square">
            <a:spAutoFit/>
          </a:bodyPr>
          <a:lstStyle/>
          <a:p>
            <a:r>
              <a:rPr lang="zh-CN" altLang="en-US" sz="2400" b="1" dirty="0" smtClean="0">
                <a:latin typeface="楷体" panose="02010609060101010101" pitchFamily="49" charset="-122"/>
                <a:ea typeface="楷体" panose="02010609060101010101" pitchFamily="49" charset="-122"/>
              </a:rPr>
              <a:t>    诗</a:t>
            </a:r>
            <a:r>
              <a:rPr lang="zh-CN" altLang="en-US" sz="2400" b="1" dirty="0">
                <a:latin typeface="楷体" panose="02010609060101010101" pitchFamily="49" charset="-122"/>
                <a:ea typeface="楷体" panose="02010609060101010101" pitchFamily="49" charset="-122"/>
              </a:rPr>
              <a:t>人通过歌颂项羽的悲壮之举，讽刺南宋当权者不思进取、苟且偷生的无耻行径，表达出人活着就要做到人中豪杰，为国家建功立业；死也要为国捐躯，成为鬼中英雄的爱国热情。</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animBg="1"/>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699542"/>
            <a:ext cx="7416824" cy="1057790"/>
          </a:xfrm>
          <a:prstGeom prst="rect">
            <a:avLst/>
          </a:prstGeom>
          <a:noFill/>
        </p:spPr>
        <p:txBody>
          <a:bodyPr wrap="square" rtlCol="0">
            <a:spAutoFit/>
          </a:bodyPr>
          <a:lstStyle/>
          <a:p>
            <a:pPr defTabSz="685800">
              <a:lnSpc>
                <a:spcPct val="120000"/>
              </a:lnSpc>
            </a:pPr>
            <a:r>
              <a:rPr lang="zh-CN" altLang="en-US" sz="2800" b="1" dirty="0" smtClean="0">
                <a:solidFill>
                  <a:prstClr val="black"/>
                </a:solidFill>
                <a:latin typeface="宋体" panose="02010600030101010101" pitchFamily="2" charset="-122"/>
                <a:ea typeface="宋体" panose="02010600030101010101" pitchFamily="2" charset="-122"/>
              </a:rPr>
              <a:t>    你从本课三首古诗的哪些诗句中感受到了戍边战士的英勇无畏和诗人的豪迈气概？</a:t>
            </a:r>
            <a:endParaRPr lang="zh-CN" altLang="en-US" sz="2800" b="1" dirty="0">
              <a:solidFill>
                <a:prstClr val="black"/>
              </a:solidFill>
              <a:latin typeface="宋体" panose="02010600030101010101" pitchFamily="2" charset="-122"/>
              <a:ea typeface="宋体" panose="02010600030101010101" pitchFamily="2" charset="-122"/>
            </a:endParaRPr>
          </a:p>
        </p:txBody>
      </p:sp>
      <p:sp>
        <p:nvSpPr>
          <p:cNvPr id="3" name="矩形 2"/>
          <p:cNvSpPr/>
          <p:nvPr/>
        </p:nvSpPr>
        <p:spPr>
          <a:xfrm>
            <a:off x="1835696" y="2139702"/>
            <a:ext cx="5955476" cy="523220"/>
          </a:xfrm>
          <a:prstGeom prst="rect">
            <a:avLst/>
          </a:prstGeom>
          <a:solidFill>
            <a:schemeClr val="accent3">
              <a:lumMod val="20000"/>
              <a:lumOff val="80000"/>
            </a:schemeClr>
          </a:solidFill>
        </p:spPr>
        <p:txBody>
          <a:bodyPr wrap="none">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sym typeface="+mn-ea"/>
              </a:rPr>
              <a:t>但</a:t>
            </a:r>
            <a:r>
              <a:rPr lang="zh-CN" altLang="en-US" sz="2800" b="1" dirty="0" smtClean="0">
                <a:solidFill>
                  <a:srgbClr val="FF0000"/>
                </a:solidFill>
                <a:latin typeface="楷体" panose="02010609060101010101" pitchFamily="49" charset="-122"/>
                <a:ea typeface="楷体" panose="02010609060101010101" pitchFamily="49" charset="-122"/>
                <a:sym typeface="+mn-ea"/>
              </a:rPr>
              <a:t>使龙城飞</a:t>
            </a:r>
            <a:r>
              <a:rPr lang="zh-CN" altLang="en-US" sz="2800" b="1" dirty="0">
                <a:solidFill>
                  <a:srgbClr val="FF0000"/>
                </a:solidFill>
                <a:latin typeface="楷体" panose="02010609060101010101" pitchFamily="49" charset="-122"/>
                <a:ea typeface="楷体" panose="02010609060101010101" pitchFamily="49" charset="-122"/>
                <a:sym typeface="+mn-ea"/>
              </a:rPr>
              <a:t>将在，不</a:t>
            </a:r>
            <a:r>
              <a:rPr lang="zh-CN" altLang="en-US" sz="2800" b="1" dirty="0" smtClean="0">
                <a:solidFill>
                  <a:srgbClr val="FF0000"/>
                </a:solidFill>
                <a:latin typeface="楷体" panose="02010609060101010101" pitchFamily="49" charset="-122"/>
                <a:ea typeface="楷体" panose="02010609060101010101" pitchFamily="49" charset="-122"/>
                <a:sym typeface="+mn-ea"/>
              </a:rPr>
              <a:t>教胡马度</a:t>
            </a:r>
            <a:r>
              <a:rPr lang="zh-CN" altLang="en-US" sz="2800" b="1" dirty="0">
                <a:solidFill>
                  <a:srgbClr val="FF0000"/>
                </a:solidFill>
                <a:latin typeface="楷体" panose="02010609060101010101" pitchFamily="49" charset="-122"/>
                <a:ea typeface="楷体" panose="02010609060101010101" pitchFamily="49" charset="-122"/>
                <a:sym typeface="+mn-ea"/>
              </a:rPr>
              <a:t>阴山。</a:t>
            </a:r>
            <a:endParaRPr lang="zh-CN" altLang="en-US" sz="2800" dirty="0">
              <a:solidFill>
                <a:srgbClr val="FF0000"/>
              </a:solidFill>
            </a:endParaRPr>
          </a:p>
        </p:txBody>
      </p:sp>
      <p:sp>
        <p:nvSpPr>
          <p:cNvPr id="5" name="矩形 4"/>
          <p:cNvSpPr/>
          <p:nvPr/>
        </p:nvSpPr>
        <p:spPr>
          <a:xfrm>
            <a:off x="1835696" y="2750276"/>
            <a:ext cx="5955476" cy="523220"/>
          </a:xfrm>
          <a:prstGeom prst="rect">
            <a:avLst/>
          </a:prstGeom>
          <a:solidFill>
            <a:schemeClr val="accent3">
              <a:lumMod val="20000"/>
              <a:lumOff val="80000"/>
            </a:schemeClr>
          </a:solidFill>
        </p:spPr>
        <p:txBody>
          <a:bodyPr wrap="none">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醉卧</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沙场君</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莫笑，古来</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征战几</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人回。</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矩形 5"/>
          <p:cNvSpPr/>
          <p:nvPr/>
        </p:nvSpPr>
        <p:spPr>
          <a:xfrm>
            <a:off x="1835696" y="3401496"/>
            <a:ext cx="4572000" cy="695575"/>
          </a:xfrm>
          <a:prstGeom prst="rect">
            <a:avLst/>
          </a:prstGeom>
          <a:solidFill>
            <a:schemeClr val="accent3">
              <a:lumMod val="20000"/>
              <a:lumOff val="80000"/>
            </a:schemeClr>
          </a:solidFill>
        </p:spPr>
        <p:txBody>
          <a:bodyPr>
            <a:spAutoFit/>
          </a:bodyPr>
          <a:lstStyle/>
          <a:p>
            <a:pPr algn="ctr" defTabSz="685800">
              <a:lnSpc>
                <a:spcPct val="140000"/>
              </a:lnSpc>
            </a:pP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至今思</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项羽</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，不肯过江东。</a:t>
            </a:r>
            <a:endParaRPr lang="zh-CN" altLang="en-US" sz="2800" b="1" dirty="0">
              <a:solidFill>
                <a:prstClr val="white"/>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5576" y="246263"/>
            <a:ext cx="1015200" cy="1015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64639" y="1734076"/>
            <a:ext cx="2355850" cy="1755775"/>
          </a:xfrm>
          <a:prstGeom prst="roundRect">
            <a:avLst/>
          </a:prstGeom>
        </p:spPr>
      </p:pic>
      <p:sp>
        <p:nvSpPr>
          <p:cNvPr id="3" name="TextBox 2"/>
          <p:cNvSpPr txBox="1"/>
          <p:nvPr/>
        </p:nvSpPr>
        <p:spPr>
          <a:xfrm>
            <a:off x="1210729" y="1101973"/>
            <a:ext cx="7249703" cy="461665"/>
          </a:xfrm>
          <a:prstGeom prst="rect">
            <a:avLst/>
          </a:prstGeom>
          <a:noFill/>
        </p:spPr>
        <p:txBody>
          <a:bodyPr wrap="square" rtlCol="0">
            <a:spAutoFit/>
          </a:bodyPr>
          <a:lstStyle/>
          <a:p>
            <a:pPr defTabSz="685800"/>
            <a:r>
              <a:rPr lang="zh-CN" altLang="en-US" sz="2400" b="1" dirty="0" smtClean="0">
                <a:solidFill>
                  <a:prstClr val="black"/>
                </a:solidFill>
                <a:latin typeface="宋体" panose="02010600030101010101" pitchFamily="2" charset="-122"/>
                <a:ea typeface="宋体" panose="02010600030101010101" pitchFamily="2" charset="-122"/>
              </a:rPr>
              <a:t>结合画面，背诵相关诗句。</a:t>
            </a:r>
            <a:endParaRPr lang="zh-CN" altLang="en-US" sz="2000" b="1" dirty="0">
              <a:solidFill>
                <a:srgbClr val="C00000"/>
              </a:solidFill>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2">
            <a:lum contrast="6000"/>
          </a:blip>
          <a:srcRect b="10409"/>
          <a:stretch>
            <a:fillRect/>
          </a:stretch>
        </p:blipFill>
        <p:spPr>
          <a:xfrm>
            <a:off x="3530128" y="1735656"/>
            <a:ext cx="2626048" cy="1754195"/>
          </a:xfrm>
          <a:prstGeom prst="roundRect">
            <a:avLst/>
          </a:prstGeom>
          <a:effectLst/>
        </p:spPr>
      </p:pic>
      <p:sp>
        <p:nvSpPr>
          <p:cNvPr id="4" name="TextBox 3"/>
          <p:cNvSpPr txBox="1"/>
          <p:nvPr/>
        </p:nvSpPr>
        <p:spPr>
          <a:xfrm>
            <a:off x="402404" y="3516853"/>
            <a:ext cx="2729436" cy="954107"/>
          </a:xfrm>
          <a:prstGeom prst="rect">
            <a:avLst/>
          </a:prstGeom>
          <a:noFill/>
        </p:spPr>
        <p:txBody>
          <a:bodyPr wrap="square" rtlCol="0">
            <a:spAutoFit/>
          </a:bodyPr>
          <a:lstStyle/>
          <a:p>
            <a:pPr defTabSz="685800"/>
            <a:r>
              <a:rPr lang="zh-CN" altLang="en-US" sz="2800" b="1" dirty="0" smtClean="0">
                <a:solidFill>
                  <a:srgbClr val="FF0000"/>
                </a:solidFill>
                <a:latin typeface="楷体" panose="02010609060101010101" pitchFamily="49" charset="-122"/>
                <a:ea typeface="楷体" panose="02010609060101010101" pitchFamily="49" charset="-122"/>
              </a:rPr>
              <a:t>秦时明月汉时关，万里长征人未还。</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3491880" y="3516853"/>
            <a:ext cx="2729436" cy="954107"/>
          </a:xfrm>
          <a:prstGeom prst="rect">
            <a:avLst/>
          </a:prstGeom>
          <a:noFill/>
        </p:spPr>
        <p:txBody>
          <a:bodyPr wrap="square" rtlCol="0">
            <a:spAutoFit/>
          </a:bodyPr>
          <a:lstStyle/>
          <a:p>
            <a:pPr defTabSz="685800"/>
            <a:r>
              <a:rPr lang="zh-CN" altLang="en-US" sz="2800" b="1" dirty="0" smtClean="0">
                <a:solidFill>
                  <a:srgbClr val="FF0000"/>
                </a:solidFill>
                <a:latin typeface="楷体" panose="02010609060101010101" pitchFamily="49" charset="-122"/>
                <a:ea typeface="楷体" panose="02010609060101010101" pitchFamily="49" charset="-122"/>
              </a:rPr>
              <a:t>葡萄美酒夜光杯，欲饮琵琶马上催。</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6576059" y="3561859"/>
            <a:ext cx="2172405" cy="954107"/>
          </a:xfrm>
          <a:prstGeom prst="rect">
            <a:avLst/>
          </a:prstGeom>
          <a:noFill/>
        </p:spPr>
        <p:txBody>
          <a:bodyPr wrap="square" rtlCol="0">
            <a:spAutoFit/>
          </a:bodyPr>
          <a:lstStyle/>
          <a:p>
            <a:pPr defTabSz="685800"/>
            <a:r>
              <a:rPr lang="zh-CN" altLang="en-US" sz="2800" b="1" dirty="0" smtClean="0">
                <a:solidFill>
                  <a:srgbClr val="FF0000"/>
                </a:solidFill>
                <a:latin typeface="楷体" panose="02010609060101010101" pitchFamily="49" charset="-122"/>
                <a:ea typeface="楷体" panose="02010609060101010101" pitchFamily="49" charset="-122"/>
              </a:rPr>
              <a:t>至今思项羽，</a:t>
            </a:r>
            <a:endParaRPr lang="en-US" altLang="zh-CN" sz="2800" b="1" dirty="0" smtClean="0">
              <a:solidFill>
                <a:srgbClr val="FF0000"/>
              </a:solidFill>
              <a:latin typeface="楷体" panose="02010609060101010101" pitchFamily="49" charset="-122"/>
              <a:ea typeface="楷体" panose="02010609060101010101" pitchFamily="49" charset="-122"/>
            </a:endParaRPr>
          </a:p>
          <a:p>
            <a:pPr defTabSz="685800"/>
            <a:r>
              <a:rPr lang="zh-CN" altLang="en-US" sz="2800" b="1" dirty="0" smtClean="0">
                <a:solidFill>
                  <a:srgbClr val="FF0000"/>
                </a:solidFill>
                <a:latin typeface="楷体" panose="02010609060101010101" pitchFamily="49" charset="-122"/>
                <a:ea typeface="楷体" panose="02010609060101010101" pitchFamily="49" charset="-122"/>
              </a:rPr>
              <a:t>不肯过江东。</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51520" y="195486"/>
            <a:ext cx="1013927" cy="1013927"/>
          </a:xfrm>
          <a:prstGeom prst="rect">
            <a:avLst/>
          </a:prstGeom>
        </p:spPr>
      </p:pic>
      <p:sp>
        <p:nvSpPr>
          <p:cNvPr id="11" name="文本框 10"/>
          <p:cNvSpPr txBox="1"/>
          <p:nvPr/>
        </p:nvSpPr>
        <p:spPr>
          <a:xfrm>
            <a:off x="1204764" y="461947"/>
            <a:ext cx="2071092" cy="584775"/>
          </a:xfrm>
          <a:prstGeom prst="rect">
            <a:avLst/>
          </a:prstGeom>
          <a:noFill/>
        </p:spPr>
        <p:txBody>
          <a:bodyPr wrap="square" rtlCol="0">
            <a:spAutoFit/>
          </a:bodyPr>
          <a:lstStyle/>
          <a:p>
            <a:r>
              <a:rPr lang="zh-CN" altLang="en-US" sz="3200" b="1" dirty="0" smtClean="0">
                <a:latin typeface="+mn-ea"/>
              </a:rPr>
              <a:t>背诵指导</a:t>
            </a:r>
            <a:endParaRPr lang="zh-CN" altLang="en-US" sz="3200" b="1" dirty="0">
              <a:latin typeface="+mn-ea"/>
            </a:endParaRPr>
          </a:p>
        </p:txBody>
      </p:sp>
      <p:pic>
        <p:nvPicPr>
          <p:cNvPr id="6" name="图片 5"/>
          <p:cNvPicPr>
            <a:picLocks noChangeAspect="1"/>
          </p:cNvPicPr>
          <p:nvPr/>
        </p:nvPicPr>
        <p:blipFill>
          <a:blip r:embed="rId4">
            <a:lum contrast="6000"/>
            <a:extLst>
              <a:ext uri="{28A0092B-C50C-407E-A947-70E740481C1C}">
                <a14:useLocalDpi xmlns:a14="http://schemas.microsoft.com/office/drawing/2010/main" val="0"/>
              </a:ext>
            </a:extLst>
          </a:blip>
          <a:stretch>
            <a:fillRect/>
          </a:stretch>
        </p:blipFill>
        <p:spPr>
          <a:xfrm>
            <a:off x="6453782" y="1589460"/>
            <a:ext cx="2168043" cy="1972816"/>
          </a:xfrm>
          <a:prstGeom prst="roundRect">
            <a:avLst/>
          </a:prstGeom>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9988" y="1461117"/>
            <a:ext cx="7261860" cy="2400657"/>
          </a:xfrm>
          <a:prstGeom prst="rect">
            <a:avLst/>
          </a:prstGeom>
          <a:noFill/>
        </p:spPr>
        <p:txBody>
          <a:bodyPr wrap="square" rtlCol="0" anchor="t">
            <a:spAutoFit/>
          </a:bodyPr>
          <a:lstStyle/>
          <a:p>
            <a:pPr defTabSz="685800">
              <a:lnSpc>
                <a:spcPct val="150000"/>
              </a:lnSpc>
            </a:pPr>
            <a:r>
              <a:rPr lang="en-US" altLang="zh-CN" sz="2800" dirty="0">
                <a:solidFill>
                  <a:prstClr val="black"/>
                </a:solidFill>
                <a:latin typeface="宋体" panose="02010600030101010101" pitchFamily="2" charset="-122"/>
                <a:ea typeface="宋体" panose="02010600030101010101" pitchFamily="2" charset="-122"/>
                <a:cs typeface="楷体" panose="02010609060101010101" pitchFamily="49" charset="-122"/>
              </a:rPr>
              <a:t>   </a:t>
            </a:r>
            <a:r>
              <a:rPr lang="zh-CN" altLang="en-US" sz="2400" b="1" dirty="0">
                <a:solidFill>
                  <a:prstClr val="black"/>
                </a:solidFill>
                <a:latin typeface="宋体" panose="02010600030101010101" pitchFamily="2" charset="-122"/>
                <a:ea typeface="宋体" panose="02010600030101010101" pitchFamily="2" charset="-122"/>
                <a:cs typeface="楷体" panose="02010609060101010101" pitchFamily="49" charset="-122"/>
              </a:rPr>
              <a:t>《夏日绝句》是一首借古讽今、抒发悲愤的怀古诗。诗人通过表达对生与死的态度，歌颂项羽的悲壮之举来讽刺南宋当权者       </a:t>
            </a:r>
            <a:r>
              <a:rPr lang="zh-CN" altLang="en-US" sz="24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a:t>
            </a:r>
            <a:r>
              <a:rPr lang="zh-CN" altLang="en-US" sz="2400" b="1" dirty="0">
                <a:solidFill>
                  <a:prstClr val="black"/>
                </a:solidFill>
                <a:latin typeface="宋体" panose="02010600030101010101" pitchFamily="2" charset="-122"/>
                <a:ea typeface="宋体" panose="02010600030101010101" pitchFamily="2" charset="-122"/>
                <a:cs typeface="楷体" panose="02010609060101010101" pitchFamily="49" charset="-122"/>
              </a:rPr>
              <a:t>、         的无耻行径。</a:t>
            </a:r>
            <a:endParaRPr lang="zh-CN" altLang="en-US" sz="2400" b="1" dirty="0">
              <a:solidFill>
                <a:prstClr val="black"/>
              </a:solidFill>
              <a:latin typeface="宋体" panose="02010600030101010101" pitchFamily="2" charset="-122"/>
              <a:ea typeface="宋体" panose="02010600030101010101" pitchFamily="2" charset="-122"/>
              <a:cs typeface="楷体" panose="02010609060101010101" pitchFamily="49" charset="-122"/>
            </a:endParaRPr>
          </a:p>
        </p:txBody>
      </p:sp>
      <p:sp>
        <p:nvSpPr>
          <p:cNvPr id="9" name="文本框 8"/>
          <p:cNvSpPr txBox="1"/>
          <p:nvPr/>
        </p:nvSpPr>
        <p:spPr>
          <a:xfrm>
            <a:off x="4517512" y="2742126"/>
            <a:ext cx="1636395" cy="460375"/>
          </a:xfrm>
          <a:prstGeom prst="rect">
            <a:avLst/>
          </a:prstGeom>
          <a:noFill/>
        </p:spPr>
        <p:txBody>
          <a:bodyPr wrap="square" rtlCol="0">
            <a:spAutoFit/>
          </a:bodyPr>
          <a:lstStyle/>
          <a:p>
            <a:pPr defTabSz="685800"/>
            <a:r>
              <a:rPr lang="zh-CN" altLang="en-US" sz="24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不思进取</a:t>
            </a:r>
            <a:endParaRPr lang="zh-CN" altLang="en-US" sz="24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endParaRPr>
          </a:p>
        </p:txBody>
      </p:sp>
      <p:cxnSp>
        <p:nvCxnSpPr>
          <p:cNvPr id="10" name="直接连接符 9"/>
          <p:cNvCxnSpPr/>
          <p:nvPr/>
        </p:nvCxnSpPr>
        <p:spPr>
          <a:xfrm>
            <a:off x="6156176" y="3161038"/>
            <a:ext cx="1361440" cy="9525"/>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419600" y="3159475"/>
            <a:ext cx="152717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156176" y="2723380"/>
            <a:ext cx="1663700" cy="460375"/>
          </a:xfrm>
          <a:prstGeom prst="rect">
            <a:avLst/>
          </a:prstGeom>
          <a:noFill/>
        </p:spPr>
        <p:txBody>
          <a:bodyPr wrap="square" rtlCol="0">
            <a:spAutoFit/>
          </a:bodyPr>
          <a:lstStyle/>
          <a:p>
            <a:pPr defTabSz="685800"/>
            <a:r>
              <a:rPr lang="zh-CN" altLang="en-US" sz="24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苟且偷生</a:t>
            </a:r>
            <a:endParaRPr lang="zh-CN" altLang="en-US" sz="24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endParaRPr>
          </a:p>
        </p:txBody>
      </p:sp>
      <p:pic>
        <p:nvPicPr>
          <p:cNvPr id="16" name="图片 15"/>
          <p:cNvPicPr>
            <a:picLocks noChangeAspect="1"/>
          </p:cNvPicPr>
          <p:nvPr/>
        </p:nvPicPr>
        <p:blipFill>
          <a:blip r:embed="rId1"/>
          <a:stretch>
            <a:fillRect/>
          </a:stretch>
        </p:blipFill>
        <p:spPr>
          <a:xfrm>
            <a:off x="555935" y="306177"/>
            <a:ext cx="2268000" cy="692577"/>
          </a:xfrm>
          <a:prstGeom prst="rect">
            <a:avLst/>
          </a:prstGeom>
        </p:spPr>
      </p:pic>
      <p:sp>
        <p:nvSpPr>
          <p:cNvPr id="17" name="文本框 14"/>
          <p:cNvSpPr txBox="1"/>
          <p:nvPr/>
        </p:nvSpPr>
        <p:spPr>
          <a:xfrm>
            <a:off x="735703" y="26749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主题概括</a:t>
            </a:r>
            <a:endParaRPr lang="zh-CN" altLang="en-US" sz="3600" b="1" dirty="0">
              <a:latin typeface="黑体" panose="02010609060101010101" pitchFamily="49" charset="-122"/>
              <a:ea typeface="黑体" panose="02010609060101010101" pitchFamily="49"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6259" y="296418"/>
            <a:ext cx="460522" cy="5728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0"/>
          <p:cNvSpPr/>
          <p:nvPr/>
        </p:nvSpPr>
        <p:spPr>
          <a:xfrm>
            <a:off x="564175" y="1085736"/>
            <a:ext cx="5426075" cy="581698"/>
          </a:xfrm>
          <a:prstGeom prst="rect">
            <a:avLst/>
          </a:prstGeom>
          <a:noFill/>
          <a:ln w="9525">
            <a:noFill/>
          </a:ln>
        </p:spPr>
        <p:txBody>
          <a:bodyPr wrap="square" lIns="68580" tIns="34290" rIns="68580" bIns="34290">
            <a:spAutoFit/>
          </a:bodyPr>
          <a:lstStyle/>
          <a:p>
            <a:pPr defTabSz="685800">
              <a:lnSpc>
                <a:spcPct val="120000"/>
              </a:lnSpc>
            </a:pPr>
            <a:r>
              <a:rPr lang="en-US" altLang="zh-CN" sz="3200" b="1" dirty="0">
                <a:solidFill>
                  <a:prstClr val="black"/>
                </a:solidFill>
                <a:latin typeface="黑体" panose="02010609060101010101" pitchFamily="49" charset="-122"/>
                <a:ea typeface="黑体" panose="02010609060101010101" pitchFamily="49" charset="-122"/>
              </a:rPr>
              <a:t>  </a:t>
            </a:r>
            <a:r>
              <a:rPr lang="zh-CN" altLang="en-US" sz="3200" b="1" dirty="0">
                <a:solidFill>
                  <a:prstClr val="black"/>
                </a:solidFill>
                <a:latin typeface="黑体" panose="02010609060101010101" pitchFamily="49" charset="-122"/>
                <a:ea typeface="黑体" panose="02010609060101010101" pitchFamily="49" charset="-122"/>
              </a:rPr>
              <a:t>一</a:t>
            </a:r>
            <a:r>
              <a:rPr lang="zh-CN" altLang="en-US"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黑体" panose="02010609060101010101" pitchFamily="49" charset="-122"/>
                <a:ea typeface="黑体" panose="02010609060101010101" pitchFamily="49" charset="-122"/>
                <a:sym typeface="+mn-ea"/>
              </a:rPr>
              <a:t>填空。</a:t>
            </a:r>
            <a:endParaRPr lang="zh-CN" altLang="en-US" sz="2800" b="1" dirty="0">
              <a:solidFill>
                <a:prstClr val="black"/>
              </a:solidFill>
              <a:latin typeface="黑体" panose="02010609060101010101" pitchFamily="49" charset="-122"/>
              <a:ea typeface="黑体" panose="02010609060101010101" pitchFamily="49" charset="-122"/>
              <a:sym typeface="+mn-ea"/>
            </a:endParaRPr>
          </a:p>
        </p:txBody>
      </p:sp>
      <p:sp>
        <p:nvSpPr>
          <p:cNvPr id="15" name="文本框 14"/>
          <p:cNvSpPr txBox="1"/>
          <p:nvPr/>
        </p:nvSpPr>
        <p:spPr>
          <a:xfrm>
            <a:off x="725805" y="2104390"/>
            <a:ext cx="7495540" cy="1124585"/>
          </a:xfrm>
          <a:prstGeom prst="rect">
            <a:avLst/>
          </a:prstGeom>
          <a:noFill/>
        </p:spPr>
        <p:txBody>
          <a:bodyPr wrap="square" rtlCol="0" anchor="t">
            <a:spAutoFit/>
          </a:bodyPr>
          <a:lstStyle/>
          <a:p>
            <a:pPr defTabSz="685800">
              <a:lnSpc>
                <a:spcPct val="120000"/>
              </a:lnSpc>
            </a:pPr>
            <a:r>
              <a:rPr lang="en-US" altLang="zh-CN" sz="2800">
                <a:solidFill>
                  <a:prstClr val="black"/>
                </a:solidFill>
                <a:latin typeface="楷体" panose="02010609060101010101" pitchFamily="49" charset="-122"/>
                <a:ea typeface="楷体" panose="02010609060101010101" pitchFamily="49" charset="-122"/>
                <a:sym typeface="+mn-ea"/>
              </a:rPr>
              <a:t>    </a:t>
            </a:r>
            <a:r>
              <a:rPr lang="en-US" altLang="zh-CN" sz="2800" b="1">
                <a:solidFill>
                  <a:prstClr val="black"/>
                </a:solidFill>
                <a:latin typeface="楷体" panose="02010609060101010101" pitchFamily="49" charset="-122"/>
                <a:ea typeface="楷体" panose="02010609060101010101" pitchFamily="49" charset="-122"/>
                <a:sym typeface="+mn-ea"/>
              </a:rPr>
              <a:t>《</a:t>
            </a:r>
            <a:r>
              <a:rPr lang="zh-CN" altLang="en-US" sz="2800" b="1">
                <a:solidFill>
                  <a:prstClr val="black"/>
                </a:solidFill>
                <a:latin typeface="楷体" panose="02010609060101010101" pitchFamily="49" charset="-122"/>
                <a:ea typeface="楷体" panose="02010609060101010101" pitchFamily="49" charset="-122"/>
                <a:sym typeface="+mn-ea"/>
              </a:rPr>
              <a:t>夏日绝句</a:t>
            </a:r>
            <a:r>
              <a:rPr lang="en-US" altLang="zh-CN" sz="2800" b="1">
                <a:solidFill>
                  <a:prstClr val="black"/>
                </a:solidFill>
                <a:latin typeface="楷体" panose="02010609060101010101" pitchFamily="49" charset="-122"/>
                <a:ea typeface="楷体" panose="02010609060101010101" pitchFamily="49" charset="-122"/>
                <a:sym typeface="+mn-ea"/>
              </a:rPr>
              <a:t>》</a:t>
            </a:r>
            <a:r>
              <a:rPr lang="zh-CN" altLang="en-US" sz="2800" b="1">
                <a:solidFill>
                  <a:prstClr val="black"/>
                </a:solidFill>
                <a:latin typeface="楷体" panose="02010609060101010101" pitchFamily="49" charset="-122"/>
                <a:ea typeface="楷体" panose="02010609060101010101" pitchFamily="49" charset="-122"/>
                <a:sym typeface="+mn-ea"/>
              </a:rPr>
              <a:t>中鲜明地提出了人生的价值取向的诗句是</a:t>
            </a:r>
            <a:r>
              <a:rPr lang="en-US" altLang="zh-CN" sz="2800" b="1">
                <a:solidFill>
                  <a:prstClr val="black"/>
                </a:solidFill>
                <a:latin typeface="楷体" panose="02010609060101010101" pitchFamily="49" charset="-122"/>
                <a:ea typeface="楷体" panose="02010609060101010101" pitchFamily="49" charset="-122"/>
                <a:sym typeface="+mn-ea"/>
              </a:rPr>
              <a:t>“</a:t>
            </a:r>
            <a:r>
              <a:rPr lang="en-US" altLang="zh-CN" sz="2800" b="1" u="sng">
                <a:solidFill>
                  <a:prstClr val="black"/>
                </a:solidFill>
                <a:latin typeface="楷体" panose="02010609060101010101" pitchFamily="49" charset="-122"/>
                <a:ea typeface="楷体" panose="02010609060101010101" pitchFamily="49" charset="-122"/>
                <a:sym typeface="+mn-ea"/>
              </a:rPr>
              <a:t>           </a:t>
            </a:r>
            <a:r>
              <a:rPr lang="zh-CN" altLang="en-US" sz="2800" b="1">
                <a:solidFill>
                  <a:prstClr val="black"/>
                </a:solidFill>
                <a:latin typeface="楷体" panose="02010609060101010101" pitchFamily="49" charset="-122"/>
                <a:ea typeface="楷体" panose="02010609060101010101" pitchFamily="49" charset="-122"/>
                <a:sym typeface="+mn-ea"/>
              </a:rPr>
              <a:t>，</a:t>
            </a:r>
            <a:r>
              <a:rPr lang="zh-CN" altLang="en-US" sz="2800" b="1" u="sng">
                <a:solidFill>
                  <a:prstClr val="black"/>
                </a:solidFill>
                <a:latin typeface="楷体" panose="02010609060101010101" pitchFamily="49" charset="-122"/>
                <a:ea typeface="楷体" panose="02010609060101010101" pitchFamily="49" charset="-122"/>
                <a:sym typeface="+mn-ea"/>
              </a:rPr>
              <a:t>           </a:t>
            </a:r>
            <a:r>
              <a:rPr lang="en-US" altLang="zh-CN" sz="2800" b="1">
                <a:solidFill>
                  <a:prstClr val="black"/>
                </a:solidFill>
                <a:latin typeface="楷体" panose="02010609060101010101" pitchFamily="49" charset="-122"/>
                <a:ea typeface="楷体" panose="02010609060101010101" pitchFamily="49" charset="-122"/>
                <a:sym typeface="+mn-ea"/>
              </a:rPr>
              <a:t>”</a:t>
            </a:r>
            <a:r>
              <a:rPr lang="zh-CN" altLang="en-US" sz="2800" b="1">
                <a:solidFill>
                  <a:prstClr val="black"/>
                </a:solidFill>
                <a:latin typeface="楷体" panose="02010609060101010101" pitchFamily="49" charset="-122"/>
                <a:ea typeface="楷体" panose="02010609060101010101" pitchFamily="49" charset="-122"/>
                <a:sym typeface="+mn-ea"/>
              </a:rPr>
              <a:t>。</a:t>
            </a:r>
            <a:endParaRPr lang="zh-CN" altLang="en-US" sz="2800" b="1">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3328665" y="2628000"/>
            <a:ext cx="1970405" cy="521970"/>
          </a:xfrm>
          <a:prstGeom prst="rect">
            <a:avLst/>
          </a:prstGeom>
          <a:noFill/>
        </p:spPr>
        <p:txBody>
          <a:bodyPr wrap="none" rtlCol="0">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sym typeface="+mn-ea"/>
              </a:rPr>
              <a:t>生当作人杰</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5589270" y="2628000"/>
            <a:ext cx="1970405" cy="521970"/>
          </a:xfrm>
          <a:prstGeom prst="rect">
            <a:avLst/>
          </a:prstGeom>
          <a:noFill/>
        </p:spPr>
        <p:txBody>
          <a:bodyPr wrap="none" rtlCol="0">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sym typeface="+mn-ea"/>
              </a:rPr>
              <a:t>死亦为鬼雄</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10" name="图片 9"/>
          <p:cNvPicPr>
            <a:picLocks noChangeAspect="1"/>
          </p:cNvPicPr>
          <p:nvPr/>
        </p:nvPicPr>
        <p:blipFill>
          <a:blip r:embed="rId1"/>
          <a:stretch>
            <a:fillRect/>
          </a:stretch>
        </p:blipFill>
        <p:spPr>
          <a:xfrm>
            <a:off x="539552" y="242670"/>
            <a:ext cx="2268000" cy="692577"/>
          </a:xfrm>
          <a:prstGeom prst="rect">
            <a:avLst/>
          </a:prstGeom>
        </p:spPr>
      </p:pic>
      <p:sp>
        <p:nvSpPr>
          <p:cNvPr id="11" name="文本框 14"/>
          <p:cNvSpPr txBox="1"/>
          <p:nvPr/>
        </p:nvSpPr>
        <p:spPr>
          <a:xfrm>
            <a:off x="720917"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课堂演练</a:t>
            </a:r>
            <a:endParaRPr lang="zh-CN" altLang="en-US" sz="3600" b="1" dirty="0">
              <a:latin typeface="黑体" panose="02010609060101010101" pitchFamily="49" charset="-122"/>
              <a:ea typeface="黑体" panose="02010609060101010101" pitchFamily="49" charset="-122"/>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568" y="232670"/>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9592" y="627534"/>
            <a:ext cx="3416320" cy="523220"/>
          </a:xfrm>
          <a:prstGeom prst="rect">
            <a:avLst/>
          </a:prstGeom>
          <a:noFill/>
        </p:spPr>
        <p:txBody>
          <a:bodyPr wrap="none" rtlCol="0" anchor="t">
            <a:spAutoFit/>
          </a:bodyPr>
          <a:lstStyle/>
          <a:p>
            <a:pPr defTabSz="685800"/>
            <a:r>
              <a:rPr lang="zh-CN" altLang="en-US" sz="2800" b="1" dirty="0" smtClean="0">
                <a:solidFill>
                  <a:prstClr val="black"/>
                </a:solidFill>
                <a:latin typeface="黑体" panose="02010609060101010101" pitchFamily="49" charset="-122"/>
                <a:ea typeface="黑体" panose="02010609060101010101" pitchFamily="49" charset="-122"/>
                <a:cs typeface="宋体" panose="02010600030101010101" pitchFamily="2" charset="-122"/>
                <a:sym typeface="+mn-ea"/>
              </a:rPr>
              <a:t>二、解释</a:t>
            </a:r>
            <a:r>
              <a:rPr lang="zh-CN" altLang="en-US" sz="2800" b="1" dirty="0">
                <a:solidFill>
                  <a:prstClr val="black"/>
                </a:solidFill>
                <a:latin typeface="黑体" panose="02010609060101010101" pitchFamily="49" charset="-122"/>
                <a:ea typeface="黑体" panose="02010609060101010101" pitchFamily="49" charset="-122"/>
                <a:cs typeface="宋体" panose="02010600030101010101" pitchFamily="2" charset="-122"/>
                <a:sym typeface="+mn-ea"/>
              </a:rPr>
              <a:t>下列句子。</a:t>
            </a:r>
            <a:endParaRPr lang="zh-CN" altLang="en-US" sz="2800" b="1" dirty="0">
              <a:solidFill>
                <a:prstClr val="black"/>
              </a:solidFill>
              <a:latin typeface="黑体" panose="02010609060101010101" pitchFamily="49" charset="-122"/>
              <a:ea typeface="黑体" panose="02010609060101010101" pitchFamily="49" charset="-122"/>
              <a:cs typeface="宋体" panose="02010600030101010101" pitchFamily="2" charset="-122"/>
              <a:sym typeface="+mn-ea"/>
            </a:endParaRPr>
          </a:p>
        </p:txBody>
      </p:sp>
      <p:sp>
        <p:nvSpPr>
          <p:cNvPr id="5" name="文本框 4"/>
          <p:cNvSpPr txBox="1"/>
          <p:nvPr/>
        </p:nvSpPr>
        <p:spPr>
          <a:xfrm>
            <a:off x="1094740" y="1438275"/>
            <a:ext cx="6148705" cy="521970"/>
          </a:xfrm>
          <a:prstGeom prst="rect">
            <a:avLst/>
          </a:prstGeom>
          <a:noFill/>
        </p:spPr>
        <p:txBody>
          <a:bodyPr wrap="square" rtlCol="0" anchor="t">
            <a:spAutoFit/>
          </a:bodyPr>
          <a:lstStyle/>
          <a:p>
            <a:pPr defTabSz="685800"/>
            <a:r>
              <a:rPr lang="en-US" altLang="zh-CN" sz="2400"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至今思项羽，不肯过江东。</a:t>
            </a:r>
            <a:endPar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文本框 5"/>
          <p:cNvSpPr txBox="1"/>
          <p:nvPr/>
        </p:nvSpPr>
        <p:spPr>
          <a:xfrm>
            <a:off x="1094740" y="2211710"/>
            <a:ext cx="7065010" cy="953135"/>
          </a:xfrm>
          <a:prstGeom prst="rect">
            <a:avLst/>
          </a:prstGeom>
          <a:noFill/>
        </p:spPr>
        <p:txBody>
          <a:bodyPr wrap="square" rtlCol="0" anchor="t">
            <a:spAutoFit/>
          </a:bodyPr>
          <a:lstStyle/>
          <a:p>
            <a:pPr defTabSz="685800"/>
            <a:r>
              <a:rPr lang="en-US" altLang="zh-CN" sz="2800" b="1" dirty="0">
                <a:solidFill>
                  <a:srgbClr val="FF0000"/>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到今天人们还在怀念项羽，因为他不肯苟且偷生，退回江东。</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8175" y="1131590"/>
            <a:ext cx="7757795" cy="2646045"/>
          </a:xfrm>
          <a:prstGeom prst="rect">
            <a:avLst/>
          </a:prstGeom>
          <a:noFill/>
          <a:ln w="9525">
            <a:noFill/>
          </a:ln>
        </p:spPr>
        <p:txBody>
          <a:bodyPr wrap="square">
            <a:spAutoFit/>
          </a:bodyPr>
          <a:lstStyle/>
          <a:p>
            <a:pPr defTabSz="685800"/>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1</a:t>
            </a:r>
            <a:r>
              <a:rPr 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王翰和王</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昌龄</a:t>
            </a:r>
            <a:r>
              <a:rPr sz="2800" b="1" dirty="0" err="1">
                <a:solidFill>
                  <a:prstClr val="black"/>
                </a:solidFill>
                <a:latin typeface="楷体" panose="02010609060101010101" pitchFamily="49" charset="-122"/>
                <a:ea typeface="楷体" panose="02010609060101010101" pitchFamily="49" charset="-122"/>
                <a:cs typeface="楷体" panose="02010609060101010101" pitchFamily="49" charset="-122"/>
              </a:rPr>
              <a:t>都是唐代诗人</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endParaRPr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defTabSz="685800"/>
            <a:endParaRPr sz="12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defTabSz="685800"/>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2</a:t>
            </a:r>
            <a:r>
              <a:rPr 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《凉州词》</a:t>
            </a:r>
            <a:r>
              <a:rPr sz="2800" b="1" dirty="0" err="1">
                <a:solidFill>
                  <a:prstClr val="black"/>
                </a:solidFill>
                <a:latin typeface="楷体" panose="02010609060101010101" pitchFamily="49" charset="-122"/>
                <a:ea typeface="楷体" panose="02010609060101010101" pitchFamily="49" charset="-122"/>
                <a:cs typeface="楷体" panose="02010609060101010101" pitchFamily="49" charset="-122"/>
              </a:rPr>
              <a:t>最后一句是反问句，是千古名句，令人深思</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endParaRPr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defTabSz="685800"/>
            <a:endParaRPr sz="14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defTabSz="685800"/>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3</a:t>
            </a:r>
            <a:r>
              <a:rPr 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《凉州词》</a:t>
            </a:r>
            <a:r>
              <a:rPr sz="2800" b="1" dirty="0" err="1">
                <a:solidFill>
                  <a:prstClr val="black"/>
                </a:solidFill>
                <a:latin typeface="楷体" panose="02010609060101010101" pitchFamily="49" charset="-122"/>
                <a:ea typeface="楷体" panose="02010609060101010101" pitchFamily="49" charset="-122"/>
                <a:cs typeface="楷体" panose="02010609060101010101" pitchFamily="49" charset="-122"/>
              </a:rPr>
              <a:t>描写了战士们出征后的场面</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endParaRPr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algn="r" defTabSz="685800"/>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endParaRPr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572770" y="579120"/>
            <a:ext cx="2698175" cy="523220"/>
          </a:xfrm>
          <a:prstGeom prst="rect">
            <a:avLst/>
          </a:prstGeom>
          <a:noFill/>
        </p:spPr>
        <p:txBody>
          <a:bodyPr wrap="none" rtlCol="0" anchor="t">
            <a:spAutoFit/>
          </a:bodyPr>
          <a:lstStyle/>
          <a:p>
            <a:pPr defTabSz="685800"/>
            <a:r>
              <a:rPr lang="zh-CN" altLang="en-US" sz="2800" dirty="0"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三、</a:t>
            </a:r>
            <a:r>
              <a:rPr lang="zh-CN" altLang="en-US" sz="28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判断对错。</a:t>
            </a:r>
            <a:endParaRPr lang="zh-CN" altLang="en-US" sz="1400" dirty="0">
              <a:solidFill>
                <a:prstClr val="black"/>
              </a:solidFill>
            </a:endParaRPr>
          </a:p>
        </p:txBody>
      </p:sp>
      <p:sp>
        <p:nvSpPr>
          <p:cNvPr id="4" name="文本框 3"/>
          <p:cNvSpPr txBox="1"/>
          <p:nvPr/>
        </p:nvSpPr>
        <p:spPr>
          <a:xfrm>
            <a:off x="6894195" y="1131590"/>
            <a:ext cx="540385" cy="521970"/>
          </a:xfrm>
          <a:prstGeom prst="rect">
            <a:avLst/>
          </a:prstGeom>
          <a:noFill/>
        </p:spPr>
        <p:txBody>
          <a:bodyPr wrap="none" rtlCol="0" anchor="t">
            <a:spAutoFit/>
          </a:bodyPr>
          <a:lstStyle/>
          <a:p>
            <a:pPr defTabSz="685800"/>
            <a:r>
              <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a:t>
            </a:r>
            <a:endPar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5" name="文本框 4"/>
          <p:cNvSpPr txBox="1"/>
          <p:nvPr/>
        </p:nvSpPr>
        <p:spPr>
          <a:xfrm>
            <a:off x="3681730" y="2163465"/>
            <a:ext cx="540385" cy="521970"/>
          </a:xfrm>
          <a:prstGeom prst="rect">
            <a:avLst/>
          </a:prstGeom>
          <a:noFill/>
        </p:spPr>
        <p:txBody>
          <a:bodyPr wrap="none" rtlCol="0" anchor="t">
            <a:spAutoFit/>
          </a:bodyPr>
          <a:lstStyle/>
          <a:p>
            <a:pPr defTabSz="685800"/>
            <a:r>
              <a:rPr lang="en-US" altLang="zh-CN"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a:t>
            </a:r>
            <a:endParaRPr lang="en-US" altLang="zh-CN"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6" name="文本框 5"/>
          <p:cNvSpPr txBox="1"/>
          <p:nvPr/>
        </p:nvSpPr>
        <p:spPr>
          <a:xfrm>
            <a:off x="7404100" y="3235345"/>
            <a:ext cx="362585" cy="521970"/>
          </a:xfrm>
          <a:prstGeom prst="rect">
            <a:avLst/>
          </a:prstGeom>
          <a:noFill/>
        </p:spPr>
        <p:txBody>
          <a:bodyPr wrap="none" rtlCol="0" anchor="t">
            <a:spAutoFit/>
          </a:bodyPr>
          <a:lstStyle/>
          <a:p>
            <a:pPr defTabSz="685800"/>
            <a:r>
              <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X</a:t>
            </a:r>
            <a:endParaRPr lang="en-US" altLang="zh-CN" sz="2800" b="1">
              <a:solidFill>
                <a:srgbClr val="FF0000"/>
              </a:solidFill>
              <a:latin typeface="楷体" panose="02010609060101010101" pitchFamily="49" charset="-122"/>
              <a:ea typeface="楷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67544" y="1059582"/>
            <a:ext cx="8011897" cy="3587542"/>
            <a:chOff x="710067" y="788253"/>
            <a:chExt cx="8011897" cy="3587542"/>
          </a:xfrm>
        </p:grpSpPr>
        <p:pic>
          <p:nvPicPr>
            <p:cNvPr id="6" name="图片 5"/>
            <p:cNvPicPr>
              <a:picLocks noChangeAspect="1"/>
            </p:cNvPicPr>
            <p:nvPr/>
          </p:nvPicPr>
          <p:blipFill>
            <a:blip r:embed="rId1">
              <a:clrChange>
                <a:clrFrom>
                  <a:srgbClr val="FFFFFF">
                    <a:alpha val="100000"/>
                  </a:srgbClr>
                </a:clrFrom>
                <a:clrTo>
                  <a:srgbClr val="FFFFFF">
                    <a:alpha val="100000"/>
                    <a:alpha val="0"/>
                  </a:srgbClr>
                </a:clrTo>
              </a:clrChange>
            </a:blip>
            <a:srcRect l="9425" t="15201" r="7411" b="15497"/>
            <a:stretch>
              <a:fillRect/>
            </a:stretch>
          </p:blipFill>
          <p:spPr>
            <a:xfrm>
              <a:off x="710067" y="788253"/>
              <a:ext cx="8011897" cy="3587542"/>
            </a:xfrm>
            <a:prstGeom prst="rect">
              <a:avLst/>
            </a:prstGeom>
          </p:spPr>
        </p:pic>
        <p:sp>
          <p:nvSpPr>
            <p:cNvPr id="7" name="文本框 1"/>
            <p:cNvSpPr txBox="1"/>
            <p:nvPr/>
          </p:nvSpPr>
          <p:spPr>
            <a:xfrm>
              <a:off x="1475656" y="1275606"/>
              <a:ext cx="6480720" cy="2677656"/>
            </a:xfrm>
            <a:prstGeom prst="rect">
              <a:avLst/>
            </a:prstGeom>
            <a:noFill/>
          </p:spPr>
          <p:txBody>
            <a:bodyPr wrap="square" rtlCol="0">
              <a:spAutoFit/>
            </a:bodyPr>
            <a:lstStyle/>
            <a:p>
              <a:pPr>
                <a:lnSpc>
                  <a:spcPct val="120000"/>
                </a:lnSpc>
              </a:pPr>
              <a:r>
                <a:rPr lang="zh-CN" altLang="en-US" sz="2800" b="1" dirty="0" smtClean="0">
                  <a:solidFill>
                    <a:schemeClr val="bg1"/>
                  </a:solidFill>
                  <a:latin typeface="楷体" panose="02010609060101010101" pitchFamily="49" charset="-122"/>
                  <a:ea typeface="楷体" panose="02010609060101010101" pitchFamily="49" charset="-122"/>
                </a:rPr>
                <a:t>    做</a:t>
              </a:r>
              <a:r>
                <a:rPr lang="zh-CN" altLang="en-US" sz="2800" b="1" dirty="0">
                  <a:solidFill>
                    <a:schemeClr val="bg1"/>
                  </a:solidFill>
                  <a:latin typeface="楷体" panose="02010609060101010101" pitchFamily="49" charset="-122"/>
                  <a:ea typeface="楷体" panose="02010609060101010101" pitchFamily="49" charset="-122"/>
                </a:rPr>
                <a:t>人要像李清照那样，做一个热爱祖国的人，做一个顶天立地的人。同学们只有从小树立远大的理想，勤奋学习，将来把我们的祖国建设得更加强大，才不会受敌人的欺辱。</a:t>
              </a:r>
              <a:endParaRPr lang="zh-CN" altLang="en-US" sz="2800" b="1" dirty="0">
                <a:solidFill>
                  <a:schemeClr val="bg1"/>
                </a:solidFill>
                <a:latin typeface="楷体" panose="02010609060101010101" pitchFamily="49" charset="-122"/>
                <a:ea typeface="楷体" panose="02010609060101010101" pitchFamily="49" charset="-122"/>
              </a:endParaRPr>
            </a:p>
          </p:txBody>
        </p:sp>
      </p:grpSp>
      <p:pic>
        <p:nvPicPr>
          <p:cNvPr id="8" name="图片 7"/>
          <p:cNvPicPr>
            <a:picLocks noChangeAspect="1"/>
          </p:cNvPicPr>
          <p:nvPr/>
        </p:nvPicPr>
        <p:blipFill>
          <a:blip r:embed="rId2"/>
          <a:stretch>
            <a:fillRect/>
          </a:stretch>
        </p:blipFill>
        <p:spPr>
          <a:xfrm>
            <a:off x="561196" y="162161"/>
            <a:ext cx="2268000" cy="692577"/>
          </a:xfrm>
          <a:prstGeom prst="rect">
            <a:avLst/>
          </a:prstGeom>
        </p:spPr>
      </p:pic>
      <p:sp>
        <p:nvSpPr>
          <p:cNvPr id="9" name="文本框 14"/>
          <p:cNvSpPr txBox="1"/>
          <p:nvPr/>
        </p:nvSpPr>
        <p:spPr>
          <a:xfrm>
            <a:off x="740964" y="123478"/>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课文小结</a:t>
            </a:r>
            <a:endParaRPr lang="zh-CN" altLang="en-US" sz="3600" b="1" dirty="0">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52402"/>
            <a:ext cx="460522" cy="572844"/>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9632" y="1491630"/>
            <a:ext cx="7963248" cy="637675"/>
          </a:xfrm>
          <a:prstGeom prst="rect">
            <a:avLst/>
          </a:prstGeom>
          <a:noFill/>
        </p:spPr>
        <p:txBody>
          <a:bodyPr wrap="square" rtlCol="0">
            <a:spAutoFit/>
          </a:bodyPr>
          <a:lstStyle/>
          <a:p>
            <a:pPr defTabSz="685800">
              <a:lnSpc>
                <a:spcPct val="150000"/>
              </a:lnSpc>
            </a:pPr>
            <a:r>
              <a:rPr lang="zh-CN" altLang="en-US" sz="2800" b="1" dirty="0" smtClean="0">
                <a:solidFill>
                  <a:prstClr val="black"/>
                </a:solidFill>
                <a:latin typeface="黑体" panose="02010609060101010101" pitchFamily="49" charset="-122"/>
                <a:ea typeface="黑体" panose="02010609060101010101" pitchFamily="49" charset="-122"/>
              </a:rPr>
              <a:t>默写</a:t>
            </a:r>
            <a:r>
              <a:rPr lang="en-US" altLang="zh-CN" sz="2800" b="1" dirty="0" smtClean="0">
                <a:solidFill>
                  <a:prstClr val="black"/>
                </a:solidFill>
                <a:latin typeface="黑体" panose="02010609060101010101" pitchFamily="49" charset="-122"/>
                <a:ea typeface="黑体" panose="02010609060101010101" pitchFamily="49" charset="-122"/>
              </a:rPr>
              <a:t>《</a:t>
            </a:r>
            <a:r>
              <a:rPr lang="zh-CN" altLang="en-US" sz="2800" b="1" dirty="0" smtClean="0">
                <a:solidFill>
                  <a:prstClr val="black"/>
                </a:solidFill>
                <a:latin typeface="黑体" panose="02010609060101010101" pitchFamily="49" charset="-122"/>
                <a:ea typeface="黑体" panose="02010609060101010101" pitchFamily="49" charset="-122"/>
              </a:rPr>
              <a:t>出塞</a:t>
            </a:r>
            <a:r>
              <a:rPr lang="en-US" altLang="zh-CN" sz="2800" b="1" dirty="0" smtClean="0">
                <a:solidFill>
                  <a:prstClr val="black"/>
                </a:solidFill>
                <a:latin typeface="黑体" panose="02010609060101010101" pitchFamily="49" charset="-122"/>
                <a:ea typeface="黑体" panose="02010609060101010101" pitchFamily="49" charset="-122"/>
              </a:rPr>
              <a:t>》《</a:t>
            </a:r>
            <a:r>
              <a:rPr lang="zh-CN" altLang="en-US" sz="2800" b="1" dirty="0" smtClean="0">
                <a:solidFill>
                  <a:prstClr val="black"/>
                </a:solidFill>
                <a:latin typeface="黑体" panose="02010609060101010101" pitchFamily="49" charset="-122"/>
                <a:ea typeface="黑体" panose="02010609060101010101" pitchFamily="49" charset="-122"/>
              </a:rPr>
              <a:t>夏日绝句</a:t>
            </a:r>
            <a:r>
              <a:rPr lang="en-US" altLang="zh-CN" sz="2800" b="1" dirty="0" smtClean="0">
                <a:solidFill>
                  <a:prstClr val="black"/>
                </a:solidFill>
                <a:latin typeface="黑体" panose="02010609060101010101" pitchFamily="49" charset="-122"/>
                <a:ea typeface="黑体" panose="02010609060101010101" pitchFamily="49" charset="-122"/>
              </a:rPr>
              <a:t>》</a:t>
            </a:r>
            <a:r>
              <a:rPr lang="zh-CN" altLang="en-US" sz="2800" b="1" dirty="0" smtClean="0">
                <a:solidFill>
                  <a:prstClr val="black"/>
                </a:solidFill>
                <a:latin typeface="黑体" panose="02010609060101010101" pitchFamily="49" charset="-122"/>
                <a:ea typeface="黑体" panose="02010609060101010101" pitchFamily="49" charset="-122"/>
              </a:rPr>
              <a:t>。</a:t>
            </a:r>
            <a:endParaRPr lang="en-US" altLang="zh-CN" sz="2800" b="1" dirty="0" smtClean="0">
              <a:solidFill>
                <a:prstClr val="black"/>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1"/>
          <a:stretch>
            <a:fillRect/>
          </a:stretch>
        </p:blipFill>
        <p:spPr>
          <a:xfrm>
            <a:off x="561571" y="299506"/>
            <a:ext cx="2268000" cy="692577"/>
          </a:xfrm>
          <a:prstGeom prst="rect">
            <a:avLst/>
          </a:prstGeom>
        </p:spPr>
      </p:pic>
      <p:sp>
        <p:nvSpPr>
          <p:cNvPr id="6" name="文本框 14"/>
          <p:cNvSpPr txBox="1"/>
          <p:nvPr/>
        </p:nvSpPr>
        <p:spPr>
          <a:xfrm>
            <a:off x="741339" y="26749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课后作业</a:t>
            </a:r>
            <a:endParaRPr lang="zh-CN" altLang="en-US" sz="3600" b="1"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299506"/>
            <a:ext cx="450000" cy="55975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4"/>
          <p:cNvSpPr txBox="1"/>
          <p:nvPr/>
        </p:nvSpPr>
        <p:spPr>
          <a:xfrm>
            <a:off x="1539523" y="1950762"/>
            <a:ext cx="944245" cy="1423467"/>
          </a:xfrm>
          <a:prstGeom prst="rect">
            <a:avLst/>
          </a:prstGeom>
          <a:noFill/>
          <a:ln w="9525">
            <a:noFill/>
          </a:ln>
        </p:spPr>
        <p:txBody>
          <a:bodyPr wrap="square" lIns="68580" tIns="34290" rIns="68580" bIns="34290">
            <a:spAutoFit/>
          </a:bodyPr>
          <a:lstStyle/>
          <a:p>
            <a:pPr eaLnBrk="1" hangingPunct="1"/>
            <a:r>
              <a:rPr lang="zh-CN" altLang="en-US" sz="8800" b="1" dirty="0">
                <a:solidFill>
                  <a:srgbClr val="FF0000"/>
                </a:solidFill>
                <a:latin typeface="楷体" panose="02010609060101010101" pitchFamily="49" charset="-122"/>
                <a:ea typeface="楷体" panose="02010609060101010101" pitchFamily="49" charset="-122"/>
              </a:rPr>
              <a:t>塞</a:t>
            </a:r>
            <a:endParaRPr lang="zh-CN" altLang="en-US" sz="8800" b="1" dirty="0">
              <a:solidFill>
                <a:srgbClr val="FF0000"/>
              </a:solidFill>
              <a:latin typeface="楷体" panose="02010609060101010101" pitchFamily="49" charset="-122"/>
              <a:ea typeface="楷体" panose="02010609060101010101" pitchFamily="49" charset="-122"/>
            </a:endParaRPr>
          </a:p>
        </p:txBody>
      </p:sp>
      <p:sp>
        <p:nvSpPr>
          <p:cNvPr id="10" name="文本框 64"/>
          <p:cNvSpPr txBox="1"/>
          <p:nvPr/>
        </p:nvSpPr>
        <p:spPr>
          <a:xfrm>
            <a:off x="3923928" y="1923678"/>
            <a:ext cx="944245" cy="1423467"/>
          </a:xfrm>
          <a:prstGeom prst="rect">
            <a:avLst/>
          </a:prstGeom>
          <a:noFill/>
          <a:ln w="9525">
            <a:noFill/>
          </a:ln>
        </p:spPr>
        <p:txBody>
          <a:bodyPr wrap="square" lIns="68580" tIns="34290" rIns="68580" bIns="34290">
            <a:spAutoFit/>
          </a:bodyPr>
          <a:lstStyle/>
          <a:p>
            <a:pPr eaLnBrk="1" hangingPunct="1"/>
            <a:r>
              <a:rPr lang="zh-CN" altLang="en-US" sz="8800" b="1" dirty="0">
                <a:solidFill>
                  <a:srgbClr val="FF0000"/>
                </a:solidFill>
                <a:latin typeface="楷体" panose="02010609060101010101" pitchFamily="49" charset="-122"/>
                <a:ea typeface="楷体" panose="02010609060101010101" pitchFamily="49" charset="-122"/>
              </a:rPr>
              <a:t>秦</a:t>
            </a:r>
            <a:endParaRPr lang="zh-CN" altLang="en-US" sz="8800" b="1" dirty="0">
              <a:solidFill>
                <a:srgbClr val="FF0000"/>
              </a:solidFill>
              <a:latin typeface="楷体" panose="02010609060101010101" pitchFamily="49" charset="-122"/>
              <a:ea typeface="楷体" panose="02010609060101010101" pitchFamily="49" charset="-122"/>
            </a:endParaRPr>
          </a:p>
        </p:txBody>
      </p:sp>
      <p:grpSp>
        <p:nvGrpSpPr>
          <p:cNvPr id="11" name="组合 7"/>
          <p:cNvGrpSpPr/>
          <p:nvPr/>
        </p:nvGrpSpPr>
        <p:grpSpPr>
          <a:xfrm>
            <a:off x="3793367" y="1991975"/>
            <a:ext cx="1499264" cy="1477358"/>
            <a:chOff x="2501" y="2032"/>
            <a:chExt cx="1250" cy="1265"/>
          </a:xfrm>
        </p:grpSpPr>
        <p:sp>
          <p:nvSpPr>
            <p:cNvPr id="21" name="矩形 1"/>
            <p:cNvSpPr/>
            <p:nvPr/>
          </p:nvSpPr>
          <p:spPr>
            <a:xfrm>
              <a:off x="2501"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2" name="直接连接符 4"/>
            <p:cNvCxnSpPr/>
            <p:nvPr/>
          </p:nvCxnSpPr>
          <p:spPr>
            <a:xfrm>
              <a:off x="2506" y="2655"/>
              <a:ext cx="1245" cy="0"/>
            </a:xfrm>
            <a:prstGeom prst="line">
              <a:avLst/>
            </a:prstGeom>
            <a:ln w="12700" cap="flat" cmpd="sng">
              <a:solidFill>
                <a:schemeClr val="tx1"/>
              </a:solidFill>
              <a:prstDash val="dash"/>
              <a:headEnd type="none" w="med" len="med"/>
              <a:tailEnd type="none" w="med" len="med"/>
            </a:ln>
          </p:spPr>
        </p:cxnSp>
        <p:cxnSp>
          <p:nvCxnSpPr>
            <p:cNvPr id="23" name="直接连接符 6"/>
            <p:cNvCxnSpPr/>
            <p:nvPr/>
          </p:nvCxnSpPr>
          <p:spPr>
            <a:xfrm>
              <a:off x="3126" y="2052"/>
              <a:ext cx="0" cy="1245"/>
            </a:xfrm>
            <a:prstGeom prst="line">
              <a:avLst/>
            </a:prstGeom>
            <a:ln w="12700" cap="flat" cmpd="sng">
              <a:solidFill>
                <a:schemeClr val="tx1"/>
              </a:solidFill>
              <a:prstDash val="dash"/>
              <a:headEnd type="none" w="med" len="med"/>
              <a:tailEnd type="none" w="med" len="med"/>
            </a:ln>
          </p:spPr>
        </p:cxnSp>
      </p:grpSp>
      <p:grpSp>
        <p:nvGrpSpPr>
          <p:cNvPr id="12" name="组合 7"/>
          <p:cNvGrpSpPr/>
          <p:nvPr/>
        </p:nvGrpSpPr>
        <p:grpSpPr>
          <a:xfrm>
            <a:off x="1403648" y="1991974"/>
            <a:ext cx="1512167" cy="1515879"/>
            <a:chOff x="2437" y="2032"/>
            <a:chExt cx="1244" cy="1264"/>
          </a:xfrm>
        </p:grpSpPr>
        <p:sp>
          <p:nvSpPr>
            <p:cNvPr id="1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3" name="文本框 64"/>
          <p:cNvSpPr txBox="1"/>
          <p:nvPr/>
        </p:nvSpPr>
        <p:spPr>
          <a:xfrm>
            <a:off x="6277189" y="1957050"/>
            <a:ext cx="944245" cy="1423467"/>
          </a:xfrm>
          <a:prstGeom prst="rect">
            <a:avLst/>
          </a:prstGeom>
          <a:noFill/>
          <a:ln w="9525">
            <a:noFill/>
          </a:ln>
        </p:spPr>
        <p:txBody>
          <a:bodyPr wrap="square" lIns="68580" tIns="34290" rIns="68580" bIns="34290">
            <a:spAutoFit/>
          </a:bodyPr>
          <a:lstStyle/>
          <a:p>
            <a:pPr eaLnBrk="1" hangingPunct="1"/>
            <a:r>
              <a:rPr lang="zh-CN" altLang="en-US" sz="8800" b="1" dirty="0">
                <a:solidFill>
                  <a:srgbClr val="FF0000"/>
                </a:solidFill>
                <a:latin typeface="楷体" panose="02010609060101010101" pitchFamily="49" charset="-122"/>
                <a:ea typeface="楷体" panose="02010609060101010101" pitchFamily="49" charset="-122"/>
              </a:rPr>
              <a:t>征</a:t>
            </a:r>
            <a:endParaRPr lang="zh-CN" altLang="en-US" sz="8800" b="1" dirty="0">
              <a:solidFill>
                <a:srgbClr val="FF0000"/>
              </a:solidFill>
              <a:latin typeface="楷体" panose="02010609060101010101" pitchFamily="49" charset="-122"/>
              <a:ea typeface="楷体" panose="02010609060101010101" pitchFamily="49" charset="-122"/>
            </a:endParaRPr>
          </a:p>
        </p:txBody>
      </p:sp>
      <p:grpSp>
        <p:nvGrpSpPr>
          <p:cNvPr id="14" name="组合 7"/>
          <p:cNvGrpSpPr/>
          <p:nvPr/>
        </p:nvGrpSpPr>
        <p:grpSpPr>
          <a:xfrm>
            <a:off x="6167333" y="2001500"/>
            <a:ext cx="1501011" cy="1467833"/>
            <a:chOff x="2409" y="2023"/>
            <a:chExt cx="1273" cy="1274"/>
          </a:xfrm>
        </p:grpSpPr>
        <p:sp>
          <p:nvSpPr>
            <p:cNvPr id="15" name="矩形 1"/>
            <p:cNvSpPr/>
            <p:nvPr/>
          </p:nvSpPr>
          <p:spPr>
            <a:xfrm>
              <a:off x="2409" y="2023"/>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6" name="直接连接符 4"/>
            <p:cNvCxnSpPr/>
            <p:nvPr/>
          </p:nvCxnSpPr>
          <p:spPr>
            <a:xfrm>
              <a:off x="2437" y="2655"/>
              <a:ext cx="1245" cy="0"/>
            </a:xfrm>
            <a:prstGeom prst="line">
              <a:avLst/>
            </a:prstGeom>
            <a:ln w="12700" cap="flat" cmpd="sng">
              <a:solidFill>
                <a:schemeClr val="tx1"/>
              </a:solidFill>
              <a:prstDash val="dash"/>
              <a:headEnd type="none" w="med" len="med"/>
              <a:tailEnd type="none" w="med" len="med"/>
            </a:ln>
          </p:spPr>
        </p:cxnSp>
        <p:cxnSp>
          <p:nvCxnSpPr>
            <p:cNvPr id="17"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24" name="矩形 23"/>
          <p:cNvSpPr/>
          <p:nvPr/>
        </p:nvSpPr>
        <p:spPr>
          <a:xfrm>
            <a:off x="1691680" y="1372438"/>
            <a:ext cx="1261110" cy="623248"/>
          </a:xfrm>
          <a:prstGeom prst="rect">
            <a:avLst/>
          </a:prstGeom>
        </p:spPr>
        <p:txBody>
          <a:bodyPr wrap="square" lIns="68580" tIns="34290" rIns="68580" bIns="34290">
            <a:spAutoFit/>
          </a:bodyPr>
          <a:lstStyle/>
          <a:p>
            <a:r>
              <a:rPr lang="en-US" altLang="en-US" sz="3600" b="1" dirty="0" err="1">
                <a:latin typeface="汉语拼音" panose="020B0604020202020204" pitchFamily="34" charset="0"/>
                <a:ea typeface="微软雅黑" panose="020B0503020204020204" charset="-122"/>
                <a:cs typeface="汉语拼音" panose="020B0604020202020204" pitchFamily="34" charset="0"/>
              </a:rPr>
              <a:t> sài</a:t>
            </a:r>
            <a:endParaRPr lang="en-US" altLang="en-US" sz="3600" b="1" dirty="0" err="1">
              <a:latin typeface="汉语拼音" panose="020B0604020202020204" pitchFamily="34" charset="0"/>
              <a:ea typeface="微软雅黑" panose="020B0503020204020204" charset="-122"/>
              <a:cs typeface="汉语拼音" panose="020B0604020202020204" pitchFamily="34" charset="0"/>
            </a:endParaRPr>
          </a:p>
        </p:txBody>
      </p:sp>
      <p:sp>
        <p:nvSpPr>
          <p:cNvPr id="25" name="矩形 24"/>
          <p:cNvSpPr/>
          <p:nvPr/>
        </p:nvSpPr>
        <p:spPr>
          <a:xfrm>
            <a:off x="6167333" y="1347614"/>
            <a:ext cx="1501011" cy="623248"/>
          </a:xfrm>
          <a:prstGeom prst="rect">
            <a:avLst/>
          </a:prstGeom>
        </p:spPr>
        <p:txBody>
          <a:bodyPr wrap="square" lIns="68580" tIns="34290" rIns="68580" bIns="34290">
            <a:spAutoFit/>
          </a:bodyPr>
          <a:lstStyle/>
          <a:p>
            <a:r>
              <a:rPr lang="en-US" altLang="en-US" sz="3600" b="1" dirty="0" err="1">
                <a:latin typeface="汉语拼音" panose="020B0604020202020204" pitchFamily="34" charset="0"/>
                <a:ea typeface="微软雅黑" panose="020B0503020204020204" charset="-122"/>
                <a:cs typeface="汉语拼音" panose="020B0604020202020204" pitchFamily="34" charset="0"/>
              </a:rPr>
              <a:t>zhēng</a:t>
            </a:r>
            <a:endParaRPr lang="en-US" altLang="en-US" sz="3600" b="1" dirty="0" err="1">
              <a:latin typeface="汉语拼音" panose="020B0604020202020204" pitchFamily="34" charset="0"/>
              <a:ea typeface="微软雅黑" panose="020B0503020204020204" charset="-122"/>
              <a:cs typeface="汉语拼音" panose="020B0604020202020204" pitchFamily="34" charset="0"/>
            </a:endParaRPr>
          </a:p>
        </p:txBody>
      </p:sp>
      <p:sp>
        <p:nvSpPr>
          <p:cNvPr id="26" name="文本框 2"/>
          <p:cNvSpPr txBox="1"/>
          <p:nvPr/>
        </p:nvSpPr>
        <p:spPr>
          <a:xfrm>
            <a:off x="4129049" y="1347614"/>
            <a:ext cx="824265" cy="646331"/>
          </a:xfrm>
          <a:prstGeom prst="rect">
            <a:avLst/>
          </a:prstGeom>
          <a:noFill/>
        </p:spPr>
        <p:txBody>
          <a:bodyPr wrap="none" rtlCol="0" anchor="t">
            <a:spAutoFit/>
          </a:bodyPr>
          <a:lstStyle/>
          <a:p>
            <a:r>
              <a:rPr lang="en-US" altLang="en-US" sz="3600" b="1" dirty="0" err="1">
                <a:latin typeface="汉语拼音" panose="020B0604020202020204" pitchFamily="34" charset="0"/>
                <a:ea typeface="微软雅黑" panose="020B0503020204020204" charset="-122"/>
                <a:cs typeface="汉语拼音" panose="020B0604020202020204" pitchFamily="34" charset="0"/>
                <a:sym typeface="+mn-ea"/>
              </a:rPr>
              <a:t>qín</a:t>
            </a:r>
            <a:endParaRPr lang="en-US" altLang="en-US" sz="3600" b="1" dirty="0" err="1">
              <a:latin typeface="汉语拼音" panose="020B0604020202020204" pitchFamily="34" charset="0"/>
              <a:ea typeface="微软雅黑" panose="020B0503020204020204" charset="-122"/>
              <a:cs typeface="汉语拼音" panose="020B0604020202020204" pitchFamily="34" charset="0"/>
              <a:sym typeface="+mn-ea"/>
            </a:endParaRPr>
          </a:p>
        </p:txBody>
      </p:sp>
      <p:sp>
        <p:nvSpPr>
          <p:cNvPr id="30" name="文本框 15"/>
          <p:cNvSpPr txBox="1"/>
          <p:nvPr/>
        </p:nvSpPr>
        <p:spPr>
          <a:xfrm>
            <a:off x="611560" y="341243"/>
            <a:ext cx="1584176" cy="646331"/>
          </a:xfrm>
          <a:prstGeom prst="rect">
            <a:avLst/>
          </a:prstGeom>
          <a:noFill/>
        </p:spPr>
        <p:txBody>
          <a:bodyPr wrap="square" rtlCol="0">
            <a:spAutoFit/>
          </a:bodyPr>
          <a:lstStyle/>
          <a:p>
            <a:r>
              <a:rPr kumimoji="1" lang="zh-CN" altLang="en-US" sz="3600" b="1" dirty="0">
                <a:latin typeface="+mn-ea"/>
              </a:rPr>
              <a:t>学写字</a:t>
            </a:r>
            <a:endParaRPr kumimoji="1" lang="zh-CN" altLang="en-US" sz="3600" b="1" dirty="0">
              <a:latin typeface="+mn-ea"/>
            </a:endParaRPr>
          </a:p>
        </p:txBody>
      </p:sp>
      <p:pic>
        <p:nvPicPr>
          <p:cNvPr id="31" name="图片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680" y="239799"/>
            <a:ext cx="864096" cy="819783"/>
          </a:xfrm>
          <a:prstGeom prst="rect">
            <a:avLst/>
          </a:prstGeom>
        </p:spPr>
      </p:pic>
      <p:pic>
        <p:nvPicPr>
          <p:cNvPr id="32" name="Picture 2" descr="C:\Users\zhangye\Desktop\点击.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6039" y="3490746"/>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C:\Users\zhangye\Desktop\点击.png">
            <a:hlinkClick r:id="rId4"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7923" y="3469333"/>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C:\Users\zhangye\Desktop\点击.png">
            <a:hlinkClick r:id="rId5"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8567" y="3443779"/>
            <a:ext cx="495721" cy="496123"/>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拼音开关"/>
          <p:cNvGrpSpPr/>
          <p:nvPr/>
        </p:nvGrpSpPr>
        <p:grpSpPr>
          <a:xfrm>
            <a:off x="6308745" y="411510"/>
            <a:ext cx="1276472" cy="576064"/>
            <a:chOff x="7236296" y="555526"/>
            <a:chExt cx="1276472" cy="576064"/>
          </a:xfrm>
        </p:grpSpPr>
        <p:sp>
          <p:nvSpPr>
            <p:cNvPr id="28" name="椭圆 27"/>
            <p:cNvSpPr/>
            <p:nvPr/>
          </p:nvSpPr>
          <p:spPr>
            <a:xfrm>
              <a:off x="7236296" y="555526"/>
              <a:ext cx="1276472" cy="576064"/>
            </a:xfrm>
            <a:prstGeom prst="ellipse">
              <a:avLst/>
            </a:prstGeom>
            <a:solidFill>
              <a:srgbClr val="02B3C5"/>
            </a:solidFill>
            <a:ln w="25400" cap="flat" cmpd="sng" algn="ctr">
              <a:noFill/>
              <a:prstDash val="solid"/>
            </a:ln>
            <a:effectLst/>
            <a:scene3d>
              <a:camera prst="orthographicFront"/>
              <a:lightRig rig="threePt" dir="t"/>
            </a:scene3d>
            <a:sp3d>
              <a:bevelT/>
            </a:sp3d>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Times New Roman" panose="02020603050405020304"/>
                <a:ea typeface="微软雅黑" panose="020B0503020204020204" charset="-122"/>
              </a:endParaRPr>
            </a:p>
          </p:txBody>
        </p:sp>
        <p:sp>
          <p:nvSpPr>
            <p:cNvPr id="29" name="椭圆 28"/>
            <p:cNvSpPr/>
            <p:nvPr/>
          </p:nvSpPr>
          <p:spPr>
            <a:xfrm>
              <a:off x="7402251" y="647771"/>
              <a:ext cx="904222" cy="391574"/>
            </a:xfrm>
            <a:prstGeom prst="ellipse">
              <a:avLst/>
            </a:prstGeom>
            <a:solidFill>
              <a:srgbClr val="0070C0"/>
            </a:solidFill>
            <a:ln w="25400" cap="flat" cmpd="sng" algn="ctr">
              <a:noFill/>
              <a:prstDash val="solid"/>
            </a:ln>
            <a:effectLst/>
            <a:scene3d>
              <a:camera prst="orthographicFront"/>
              <a:lightRig rig="threePt" dir="t"/>
            </a:scene3d>
            <a:sp3d>
              <a:bevelT/>
            </a:sp3d>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Times New Roman" panose="02020603050405020304"/>
                <a:ea typeface="微软雅黑" panose="020B0503020204020204" charset="-122"/>
              </a:endParaRPr>
            </a:p>
          </p:txBody>
        </p:sp>
        <p:sp>
          <p:nvSpPr>
            <p:cNvPr id="33" name="TextBox 32"/>
            <p:cNvSpPr txBox="1"/>
            <p:nvPr/>
          </p:nvSpPr>
          <p:spPr>
            <a:xfrm>
              <a:off x="7402251" y="689669"/>
              <a:ext cx="1110517" cy="307777"/>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latin typeface="Times New Roman" panose="02020603050405020304"/>
                  <a:ea typeface="微软雅黑" panose="020B0503020204020204" charset="-122"/>
                </a:rPr>
                <a:t>拼音开关</a:t>
              </a:r>
              <a:endParaRPr kumimoji="0" lang="zh-CN" altLang="en-US" sz="1400" b="1" i="0" u="none" strike="noStrike" kern="0" cap="none" spc="0" normalizeH="0" baseline="0" noProof="0" dirty="0" smtClean="0">
                <a:ln>
                  <a:noFill/>
                </a:ln>
                <a:solidFill>
                  <a:prstClr val="white"/>
                </a:solidFill>
                <a:effectLst/>
                <a:uLnTx/>
                <a:uFillTx/>
                <a:latin typeface="Times New Roman" panose="02020603050405020304"/>
                <a:ea typeface="微软雅黑" panose="020B0503020204020204" charset="-122"/>
              </a:endParaRPr>
            </a:p>
          </p:txBody>
        </p: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24"/>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25"/>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4" grpId="0"/>
      <p:bldP spid="24" grpId="1"/>
      <p:bldP spid="25" grpId="0"/>
      <p:bldP spid="25" grpId="1"/>
      <p:bldP spid="26" grpId="0"/>
      <p:bldP spid="2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7"/>
          <p:cNvGrpSpPr/>
          <p:nvPr/>
        </p:nvGrpSpPr>
        <p:grpSpPr>
          <a:xfrm>
            <a:off x="2146524" y="1923678"/>
            <a:ext cx="1561380" cy="1584175"/>
            <a:chOff x="2437" y="2032"/>
            <a:chExt cx="1244" cy="1264"/>
          </a:xfrm>
        </p:grpSpPr>
        <p:sp>
          <p:nvSpPr>
            <p:cNvPr id="37"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endParaRPr lang="zh-CN" altLang="en-US" sz="1800" dirty="0">
                <a:solidFill>
                  <a:srgbClr val="0000FF"/>
                </a:solidFill>
                <a:latin typeface="楷体" panose="02010609060101010101" pitchFamily="49" charset="-122"/>
                <a:ea typeface="楷体" panose="02010609060101010101" pitchFamily="49" charset="-122"/>
              </a:endParaRPr>
            </a:p>
          </p:txBody>
        </p:sp>
        <p:cxnSp>
          <p:nvCxnSpPr>
            <p:cNvPr id="38" name="直接连接符 37"/>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39"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40" name="文本框 64"/>
          <p:cNvSpPr txBox="1"/>
          <p:nvPr/>
        </p:nvSpPr>
        <p:spPr>
          <a:xfrm>
            <a:off x="2267744" y="1817261"/>
            <a:ext cx="608489" cy="1546577"/>
          </a:xfrm>
          <a:prstGeom prst="rect">
            <a:avLst/>
          </a:prstGeom>
          <a:noFill/>
          <a:ln w="9525">
            <a:noFill/>
          </a:ln>
        </p:spPr>
        <p:txBody>
          <a:bodyPr lIns="68580" tIns="34290" rIns="68580" bIns="34290">
            <a:spAutoFit/>
          </a:bodyPr>
          <a:lstStyle/>
          <a:p>
            <a:r>
              <a:rPr lang="zh-CN" altLang="en-US" sz="9600" b="1" dirty="0" smtClean="0">
                <a:solidFill>
                  <a:srgbClr val="FF0000"/>
                </a:solidFill>
                <a:latin typeface="楷体" panose="02010609060101010101" pitchFamily="49" charset="-122"/>
                <a:ea typeface="楷体" panose="02010609060101010101" pitchFamily="49" charset="-122"/>
              </a:rPr>
              <a:t>秦</a:t>
            </a:r>
            <a:endParaRPr lang="zh-CN" altLang="en-US" sz="9600" b="1" dirty="0">
              <a:solidFill>
                <a:srgbClr val="FF0000"/>
              </a:solidFill>
              <a:latin typeface="楷体" panose="02010609060101010101" pitchFamily="49" charset="-122"/>
              <a:ea typeface="楷体" panose="02010609060101010101" pitchFamily="49" charset="-122"/>
            </a:endParaRPr>
          </a:p>
        </p:txBody>
      </p:sp>
      <p:sp>
        <p:nvSpPr>
          <p:cNvPr id="41" name="矩形 40"/>
          <p:cNvSpPr/>
          <p:nvPr/>
        </p:nvSpPr>
        <p:spPr>
          <a:xfrm>
            <a:off x="2555776" y="1223813"/>
            <a:ext cx="747320" cy="584775"/>
          </a:xfrm>
          <a:prstGeom prst="rect">
            <a:avLst/>
          </a:prstGeom>
        </p:spPr>
        <p:txBody>
          <a:bodyPr wrap="none">
            <a:spAutoFit/>
          </a:bodyPr>
          <a:lstStyle/>
          <a:p>
            <a:r>
              <a:rPr lang="en-US" altLang="zh-CN" sz="3200" dirty="0" err="1" smtClean="0">
                <a:solidFill>
                  <a:prstClr val="black"/>
                </a:solidFill>
                <a:latin typeface="汉语拼音" panose="020B0604020202020204" pitchFamily="34" charset="0"/>
                <a:ea typeface="黑体" panose="02010609060101010101" pitchFamily="49" charset="-122"/>
                <a:cs typeface="汉语拼音" panose="020B0604020202020204" pitchFamily="34" charset="0"/>
              </a:rPr>
              <a:t>qín</a:t>
            </a:r>
            <a:endParaRPr lang="zh-CN" altLang="en-US" sz="3200" dirty="0">
              <a:solidFill>
                <a:prstClr val="black"/>
              </a:solidFill>
              <a:latin typeface="汉语拼音" panose="020B0604020202020204" pitchFamily="34" charset="0"/>
              <a:cs typeface="汉语拼音" panose="020B0604020202020204" pitchFamily="34" charset="0"/>
            </a:endParaRPr>
          </a:p>
        </p:txBody>
      </p:sp>
      <p:grpSp>
        <p:nvGrpSpPr>
          <p:cNvPr id="42" name="组合 7"/>
          <p:cNvGrpSpPr/>
          <p:nvPr/>
        </p:nvGrpSpPr>
        <p:grpSpPr>
          <a:xfrm>
            <a:off x="5076056" y="1948744"/>
            <a:ext cx="1584176" cy="1560362"/>
            <a:chOff x="2437" y="2032"/>
            <a:chExt cx="1244" cy="1264"/>
          </a:xfrm>
        </p:grpSpPr>
        <p:sp>
          <p:nvSpPr>
            <p:cNvPr id="43"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44" name="直接连接符 43"/>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45"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46" name="文本框 64"/>
          <p:cNvSpPr txBox="1"/>
          <p:nvPr/>
        </p:nvSpPr>
        <p:spPr>
          <a:xfrm>
            <a:off x="5259655" y="1817261"/>
            <a:ext cx="608489" cy="1546577"/>
          </a:xfrm>
          <a:prstGeom prst="rect">
            <a:avLst/>
          </a:prstGeom>
          <a:noFill/>
          <a:ln w="9525">
            <a:noFill/>
          </a:ln>
        </p:spPr>
        <p:txBody>
          <a:bodyPr lIns="68580" tIns="34290" rIns="68580" bIns="34290">
            <a:spAutoFit/>
          </a:bodyPr>
          <a:lstStyle/>
          <a:p>
            <a:r>
              <a:rPr lang="zh-CN" altLang="en-US" sz="9600" b="1" dirty="0" smtClean="0">
                <a:solidFill>
                  <a:srgbClr val="FF0000"/>
                </a:solidFill>
                <a:latin typeface="楷体" panose="02010609060101010101" pitchFamily="49" charset="-122"/>
                <a:ea typeface="楷体" panose="02010609060101010101" pitchFamily="49" charset="-122"/>
              </a:rPr>
              <a:t>泰</a:t>
            </a:r>
            <a:endParaRPr lang="zh-CN" altLang="en-US" sz="9600" b="1" dirty="0">
              <a:solidFill>
                <a:srgbClr val="FF0000"/>
              </a:solidFill>
              <a:latin typeface="楷体" panose="02010609060101010101" pitchFamily="49" charset="-122"/>
              <a:ea typeface="楷体" panose="02010609060101010101" pitchFamily="49" charset="-122"/>
            </a:endParaRPr>
          </a:p>
        </p:txBody>
      </p:sp>
      <p:sp>
        <p:nvSpPr>
          <p:cNvPr id="47" name="椭圆 46"/>
          <p:cNvSpPr/>
          <p:nvPr/>
        </p:nvSpPr>
        <p:spPr>
          <a:xfrm>
            <a:off x="2627784" y="2643758"/>
            <a:ext cx="614272" cy="613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48" name="椭圆 47"/>
          <p:cNvSpPr/>
          <p:nvPr/>
        </p:nvSpPr>
        <p:spPr>
          <a:xfrm>
            <a:off x="5563899" y="2643758"/>
            <a:ext cx="736293" cy="613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线形标注 2 48"/>
          <p:cNvSpPr/>
          <p:nvPr/>
        </p:nvSpPr>
        <p:spPr>
          <a:xfrm>
            <a:off x="4860032" y="3651870"/>
            <a:ext cx="2376264" cy="830997"/>
          </a:xfrm>
          <a:prstGeom prst="borderCallout2">
            <a:avLst>
              <a:gd name="adj1" fmla="val 99615"/>
              <a:gd name="adj2" fmla="val 48715"/>
              <a:gd name="adj3" fmla="val 119006"/>
              <a:gd name="adj4" fmla="val 32900"/>
              <a:gd name="adj5" fmla="val 123778"/>
              <a:gd name="adj6" fmla="val -54440"/>
            </a:avLst>
          </a:prstGeom>
          <a:solidFill>
            <a:srgbClr val="0070C0"/>
          </a:solidFill>
        </p:spPr>
        <p:txBody>
          <a:bodyPr wrap="square">
            <a:spAutoFit/>
          </a:bodyPr>
          <a:lstStyle/>
          <a:p>
            <a:r>
              <a:rPr lang="zh-CN" altLang="en-US" sz="2400" b="1" dirty="0" smtClean="0">
                <a:solidFill>
                  <a:schemeClr val="bg1"/>
                </a:solidFill>
                <a:latin typeface="楷体" panose="02010609060101010101" pitchFamily="49" charset="-122"/>
                <a:ea typeface="楷体" panose="02010609060101010101" pitchFamily="49" charset="-122"/>
              </a:rPr>
              <a:t>下面是变形的“水”</a:t>
            </a:r>
            <a:r>
              <a:rPr lang="zh-CN" altLang="en-US" sz="2400" b="1" dirty="0">
                <a:solidFill>
                  <a:schemeClr val="bg1"/>
                </a:solidFill>
                <a:latin typeface="楷体" panose="02010609060101010101" pitchFamily="49" charset="-122"/>
                <a:ea typeface="楷体" panose="02010609060101010101" pitchFamily="49" charset="-122"/>
              </a:rPr>
              <a:t>字</a:t>
            </a:r>
            <a:r>
              <a:rPr lang="zh-CN" altLang="en-US" sz="2400" b="1" dirty="0" smtClean="0">
                <a:solidFill>
                  <a:schemeClr val="bg1"/>
                </a:solidFill>
                <a:latin typeface="楷体" panose="02010609060101010101" pitchFamily="49" charset="-122"/>
                <a:ea typeface="楷体" panose="02010609060101010101" pitchFamily="49" charset="-122"/>
              </a:rPr>
              <a:t>。</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50" name="矩形 49"/>
          <p:cNvSpPr/>
          <p:nvPr/>
        </p:nvSpPr>
        <p:spPr>
          <a:xfrm>
            <a:off x="1597737" y="3651870"/>
            <a:ext cx="2686231" cy="830997"/>
          </a:xfrm>
          <a:prstGeom prst="rect">
            <a:avLst/>
          </a:prstGeom>
          <a:solidFill>
            <a:srgbClr val="0070C0"/>
          </a:solidFill>
          <a:ln>
            <a:solidFill>
              <a:schemeClr val="bg1"/>
            </a:solidFill>
          </a:ln>
        </p:spPr>
        <p:txBody>
          <a:bodyPr wrap="square">
            <a:spAutoFit/>
          </a:bodyPr>
          <a:lstStyle/>
          <a:p>
            <a:r>
              <a:rPr lang="zh-CN" altLang="en-US" sz="2400" b="1" dirty="0" smtClean="0">
                <a:solidFill>
                  <a:schemeClr val="bg1"/>
                </a:solidFill>
                <a:latin typeface="楷体" panose="02010609060101010101" pitchFamily="49" charset="-122"/>
                <a:ea typeface="楷体" panose="02010609060101010101" pitchFamily="49" charset="-122"/>
              </a:rPr>
              <a:t>下面是“禾”且最后</a:t>
            </a:r>
            <a:r>
              <a:rPr lang="zh-CN" altLang="en-US" sz="2400" b="1" dirty="0">
                <a:solidFill>
                  <a:schemeClr val="bg1"/>
                </a:solidFill>
                <a:latin typeface="楷体" panose="02010609060101010101" pitchFamily="49" charset="-122"/>
                <a:ea typeface="楷体" panose="02010609060101010101" pitchFamily="49" charset="-122"/>
              </a:rPr>
              <a:t>一笔</a:t>
            </a:r>
            <a:r>
              <a:rPr lang="zh-CN" altLang="en-US" sz="2400" b="1" dirty="0" smtClean="0">
                <a:solidFill>
                  <a:schemeClr val="bg1"/>
                </a:solidFill>
                <a:latin typeface="楷体" panose="02010609060101010101" pitchFamily="49" charset="-122"/>
                <a:ea typeface="楷体" panose="02010609060101010101" pitchFamily="49" charset="-122"/>
              </a:rPr>
              <a:t>捺变成</a:t>
            </a:r>
            <a:r>
              <a:rPr lang="zh-CN" altLang="en-US" sz="2400" b="1" dirty="0">
                <a:solidFill>
                  <a:schemeClr val="bg1"/>
                </a:solidFill>
                <a:latin typeface="楷体" panose="02010609060101010101" pitchFamily="49" charset="-122"/>
                <a:ea typeface="楷体" panose="02010609060101010101" pitchFamily="49" charset="-122"/>
              </a:rPr>
              <a:t>点。</a:t>
            </a:r>
            <a:endParaRPr lang="zh-CN" altLang="en-US" sz="2400" b="1" dirty="0">
              <a:solidFill>
                <a:schemeClr val="bg1"/>
              </a:solidFill>
              <a:latin typeface="楷体" panose="02010609060101010101" pitchFamily="49" charset="-122"/>
              <a:ea typeface="楷体" panose="02010609060101010101" pitchFamily="49" charset="-122"/>
            </a:endParaRPr>
          </a:p>
        </p:txBody>
      </p:sp>
      <p:sp>
        <p:nvSpPr>
          <p:cNvPr id="51" name="文本框 15"/>
          <p:cNvSpPr txBox="1"/>
          <p:nvPr/>
        </p:nvSpPr>
        <p:spPr>
          <a:xfrm>
            <a:off x="2555776" y="441019"/>
            <a:ext cx="3975051" cy="646331"/>
          </a:xfrm>
          <a:prstGeom prst="rect">
            <a:avLst/>
          </a:prstGeom>
          <a:noFill/>
        </p:spPr>
        <p:txBody>
          <a:bodyPr wrap="square" rtlCol="0">
            <a:spAutoFit/>
          </a:bodyPr>
          <a:lstStyle/>
          <a:p>
            <a:r>
              <a:rPr kumimoji="1" lang="zh-CN" altLang="en-US" sz="3600" b="1" dirty="0" smtClean="0">
                <a:solidFill>
                  <a:srgbClr val="0000FF"/>
                </a:solidFill>
                <a:latin typeface="+mn-ea"/>
              </a:rPr>
              <a:t>重难点字书写指导</a:t>
            </a:r>
            <a:endParaRPr kumimoji="1" lang="zh-CN" altLang="en-US" sz="3600" b="1" dirty="0">
              <a:solidFill>
                <a:srgbClr val="0000FF"/>
              </a:solidFill>
              <a:latin typeface="+mn-ea"/>
            </a:endParaRPr>
          </a:p>
        </p:txBody>
      </p:sp>
      <p:sp>
        <p:nvSpPr>
          <p:cNvPr id="18" name="矩形 17"/>
          <p:cNvSpPr/>
          <p:nvPr/>
        </p:nvSpPr>
        <p:spPr>
          <a:xfrm>
            <a:off x="5509718" y="1266895"/>
            <a:ext cx="718466" cy="584775"/>
          </a:xfrm>
          <a:prstGeom prst="rect">
            <a:avLst/>
          </a:prstGeom>
        </p:spPr>
        <p:txBody>
          <a:bodyPr wrap="none">
            <a:spAutoFit/>
          </a:bodyPr>
          <a:lstStyle/>
          <a:p>
            <a:r>
              <a:rPr lang="en-US" altLang="zh-CN" sz="3200" dirty="0" err="1" smtClean="0">
                <a:solidFill>
                  <a:prstClr val="black"/>
                </a:solidFill>
                <a:latin typeface="汉语拼音" panose="020B0604020202020204" pitchFamily="34" charset="0"/>
                <a:cs typeface="汉语拼音" panose="020B0604020202020204" pitchFamily="34" charset="0"/>
              </a:rPr>
              <a:t>tài</a:t>
            </a:r>
            <a:endParaRPr lang="zh-CN" altLang="en-US" sz="3200" dirty="0">
              <a:solidFill>
                <a:prstClr val="black"/>
              </a:solidFill>
              <a:latin typeface="汉语拼音" panose="020B0604020202020204" pitchFamily="34" charset="0"/>
              <a:cs typeface="汉语拼音"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27584" y="915566"/>
            <a:ext cx="7128792" cy="738664"/>
          </a:xfrm>
          <a:prstGeom prst="rect">
            <a:avLst/>
          </a:prstGeom>
          <a:noFill/>
          <a:ln w="25400">
            <a:noFill/>
            <a:prstDash val="dash"/>
          </a:ln>
        </p:spPr>
        <p:txBody>
          <a:bodyPr wrap="square" rtlCol="0">
            <a:spAutoFit/>
          </a:bodyPr>
          <a:lstStyle/>
          <a:p>
            <a:pPr defTabSz="685800">
              <a:lnSpc>
                <a:spcPct val="150000"/>
              </a:lnSpc>
            </a:pPr>
            <a:r>
              <a:rPr lang="zh-CN" altLang="en-US" sz="2800" dirty="0" smtClean="0">
                <a:solidFill>
                  <a:prstClr val="black"/>
                </a:solidFill>
                <a:latin typeface="黑体" panose="02010609060101010101" pitchFamily="49" charset="-122"/>
                <a:ea typeface="黑体" panose="02010609060101010101" pitchFamily="49" charset="-122"/>
              </a:rPr>
              <a:t>小组合作，借助注释，理解诗句意思</a:t>
            </a:r>
            <a:r>
              <a:rPr lang="zh-CN" altLang="en-US" sz="2800" dirty="0">
                <a:solidFill>
                  <a:prstClr val="black"/>
                </a:solidFill>
                <a:latin typeface="黑体" panose="02010609060101010101" pitchFamily="49" charset="-122"/>
                <a:ea typeface="黑体" panose="02010609060101010101" pitchFamily="49" charset="-122"/>
              </a:rPr>
              <a:t>。</a:t>
            </a:r>
            <a:endParaRPr lang="en-US" altLang="zh-CN" sz="2800" dirty="0" smtClean="0">
              <a:solidFill>
                <a:prstClr val="black"/>
              </a:solidFill>
              <a:latin typeface="黑体" panose="02010609060101010101" pitchFamily="49" charset="-122"/>
              <a:ea typeface="黑体" panose="02010609060101010101" pitchFamily="49" charset="-122"/>
            </a:endParaRPr>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899592" y="1762380"/>
            <a:ext cx="3879303" cy="1457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文本框 1"/>
          <p:cNvSpPr txBox="1"/>
          <p:nvPr/>
        </p:nvSpPr>
        <p:spPr>
          <a:xfrm>
            <a:off x="5076056" y="1834827"/>
            <a:ext cx="3600400" cy="1384995"/>
          </a:xfrm>
          <a:prstGeom prst="rect">
            <a:avLst/>
          </a:prstGeom>
          <a:noFill/>
        </p:spPr>
        <p:txBody>
          <a:bodyPr wrap="square" rtlCol="0" anchor="t">
            <a:spAutoFit/>
          </a:bodyPr>
          <a:lstStyle/>
          <a:p>
            <a:pPr defTabSz="685800"/>
            <a:r>
              <a:rPr lang="en-US" altLang="zh-CN" sz="2800" b="1" dirty="0" smtClean="0">
                <a:solidFill>
                  <a:prstClr val="black"/>
                </a:solidFill>
                <a:latin typeface="楷体" panose="02010609060101010101" pitchFamily="49" charset="-122"/>
                <a:ea typeface="楷体" panose="02010609060101010101" pitchFamily="49" charset="-122"/>
                <a:cs typeface="黑体" panose="02010609060101010101" pitchFamily="49" charset="-122"/>
                <a:sym typeface="+mn-ea"/>
              </a:rPr>
              <a:t>	</a:t>
            </a:r>
            <a:r>
              <a:rPr lang="zh-CN" altLang="en-US" sz="2800" b="1" dirty="0" smtClean="0">
                <a:solidFill>
                  <a:prstClr val="black"/>
                </a:solidFill>
                <a:latin typeface="楷体" panose="02010609060101010101" pitchFamily="49" charset="-122"/>
                <a:ea typeface="楷体" panose="02010609060101010101" pitchFamily="49" charset="-122"/>
                <a:cs typeface="黑体" panose="02010609060101010101" pitchFamily="49" charset="-122"/>
                <a:sym typeface="+mn-ea"/>
              </a:rPr>
              <a:t>第一句只是</a:t>
            </a:r>
            <a:r>
              <a:rPr lang="zh-CN" altLang="en-US" sz="2800" b="1" dirty="0">
                <a:solidFill>
                  <a:prstClr val="black"/>
                </a:solidFill>
                <a:latin typeface="楷体" panose="02010609060101010101" pitchFamily="49" charset="-122"/>
                <a:ea typeface="楷体" panose="02010609060101010101" pitchFamily="49" charset="-122"/>
                <a:cs typeface="黑体" panose="02010609060101010101" pitchFamily="49" charset="-122"/>
                <a:sym typeface="+mn-ea"/>
              </a:rPr>
              <a:t>说秦朝的明月和汉朝的边关吗</a:t>
            </a:r>
            <a:r>
              <a:rPr lang="en-US" sz="2800" b="1" dirty="0" smtClean="0">
                <a:solidFill>
                  <a:prstClr val="black"/>
                </a:solidFill>
                <a:latin typeface="楷体" panose="02010609060101010101" pitchFamily="49" charset="-122"/>
                <a:ea typeface="楷体" panose="02010609060101010101" pitchFamily="49" charset="-122"/>
                <a:cs typeface="黑体" panose="02010609060101010101" pitchFamily="49" charset="-122"/>
                <a:sym typeface="+mn-ea"/>
              </a:rPr>
              <a:t>？</a:t>
            </a:r>
            <a:endParaRPr lang="zh-CN" altLang="en-US" sz="2800" b="1" dirty="0">
              <a:solidFill>
                <a:prstClr val="black"/>
              </a:solidFill>
              <a:latin typeface="楷体" panose="02010609060101010101" pitchFamily="49" charset="-122"/>
              <a:ea typeface="楷体" panose="02010609060101010101" pitchFamily="49" charset="-122"/>
              <a:cs typeface="黑体" panose="02010609060101010101" pitchFamily="49" charset="-122"/>
              <a:sym typeface="+mn-ea"/>
            </a:endParaRPr>
          </a:p>
        </p:txBody>
      </p:sp>
      <p:sp>
        <p:nvSpPr>
          <p:cNvPr id="9" name="文本框 5"/>
          <p:cNvSpPr txBox="1"/>
          <p:nvPr/>
        </p:nvSpPr>
        <p:spPr>
          <a:xfrm>
            <a:off x="755576" y="3489851"/>
            <a:ext cx="7849200" cy="954107"/>
          </a:xfrm>
          <a:prstGeom prst="rect">
            <a:avLst/>
          </a:prstGeom>
          <a:noFill/>
        </p:spPr>
        <p:txBody>
          <a:bodyPr wrap="square" rtlCol="0" anchor="t">
            <a:spAutoFit/>
          </a:bodyPr>
          <a:lstStyle/>
          <a:p>
            <a:pPr defTabSz="685800"/>
            <a:r>
              <a:rPr lang="en-US" altLang="zh-CN" sz="2800" b="1" dirty="0">
                <a:solidFill>
                  <a:srgbClr val="FF0000"/>
                </a:solidFill>
                <a:latin typeface="宋体" panose="02010600030101010101" pitchFamily="2" charset="-122"/>
                <a:cs typeface="楷体" panose="02010609060101010101" pitchFamily="49" charset="-122"/>
              </a:rPr>
              <a:t>    “</a:t>
            </a:r>
            <a:r>
              <a:rPr lang="zh-CN" altLang="en-US" sz="2800" b="1" dirty="0">
                <a:solidFill>
                  <a:srgbClr val="FF0000"/>
                </a:solidFill>
                <a:latin typeface="宋体" panose="02010600030101010101" pitchFamily="2" charset="-122"/>
                <a:cs typeface="楷体" panose="02010609060101010101" pitchFamily="49" charset="-122"/>
              </a:rPr>
              <a:t>秦时明月汉时关</a:t>
            </a:r>
            <a:r>
              <a:rPr lang="en-US" altLang="zh-CN" sz="2800" b="1" dirty="0">
                <a:solidFill>
                  <a:srgbClr val="FF0000"/>
                </a:solidFill>
                <a:latin typeface="宋体" panose="02010600030101010101" pitchFamily="2" charset="-122"/>
                <a:cs typeface="楷体" panose="02010609060101010101" pitchFamily="49" charset="-122"/>
              </a:rPr>
              <a:t>”</a:t>
            </a:r>
            <a:r>
              <a:rPr lang="zh-CN" altLang="en-US" sz="2800" b="1" dirty="0">
                <a:solidFill>
                  <a:srgbClr val="FF0000"/>
                </a:solidFill>
                <a:latin typeface="宋体" panose="02010600030101010101" pitchFamily="2" charset="-122"/>
                <a:cs typeface="楷体" panose="02010609060101010101" pitchFamily="49" charset="-122"/>
              </a:rPr>
              <a:t>是</a:t>
            </a:r>
            <a:r>
              <a:rPr lang="zh-CN" altLang="en-US" sz="2800" b="1" dirty="0">
                <a:solidFill>
                  <a:srgbClr val="0000FF"/>
                </a:solidFill>
                <a:latin typeface="宋体" panose="02010600030101010101" pitchFamily="2" charset="-122"/>
                <a:cs typeface="楷体" panose="02010609060101010101" pitchFamily="49" charset="-122"/>
              </a:rPr>
              <a:t>互文</a:t>
            </a:r>
            <a:r>
              <a:rPr lang="zh-CN" altLang="en-US" sz="2800" b="1" dirty="0">
                <a:solidFill>
                  <a:srgbClr val="FF0000"/>
                </a:solidFill>
                <a:latin typeface="宋体" panose="02010600030101010101" pitchFamily="2" charset="-122"/>
                <a:cs typeface="楷体" panose="02010609060101010101" pitchFamily="49" charset="-122"/>
              </a:rPr>
              <a:t>的写法，这句诗的意思是</a:t>
            </a:r>
            <a:r>
              <a:rPr lang="zh-CN" altLang="en-US" sz="2800" b="1" dirty="0">
                <a:solidFill>
                  <a:srgbClr val="0000FF"/>
                </a:solidFill>
                <a:latin typeface="宋体" panose="02010600030101010101" pitchFamily="2" charset="-122"/>
                <a:cs typeface="楷体" panose="02010609060101010101" pitchFamily="49" charset="-122"/>
              </a:rPr>
              <a:t>秦汉时期的明月照着秦汉时期的边关</a:t>
            </a:r>
            <a:r>
              <a:rPr lang="zh-CN" altLang="en-US" sz="2800" b="1" dirty="0">
                <a:solidFill>
                  <a:srgbClr val="FF0000"/>
                </a:solidFill>
                <a:latin typeface="宋体" panose="02010600030101010101" pitchFamily="2" charset="-122"/>
                <a:cs typeface="楷体" panose="02010609060101010101" pitchFamily="49" charset="-122"/>
              </a:rPr>
              <a:t>。</a:t>
            </a:r>
            <a:endParaRPr lang="zh-CN" altLang="en-US" sz="2800" b="1" dirty="0">
              <a:solidFill>
                <a:srgbClr val="FF0000"/>
              </a:solidFill>
              <a:latin typeface="宋体" panose="02010600030101010101" pitchFamily="2" charset="-122"/>
              <a:cs typeface="楷体" panose="02010609060101010101" pitchFamily="49" charset="-122"/>
            </a:endParaRPr>
          </a:p>
        </p:txBody>
      </p:sp>
      <p:pic>
        <p:nvPicPr>
          <p:cNvPr id="13" name="图片 12"/>
          <p:cNvPicPr>
            <a:picLocks noChangeAspect="1"/>
          </p:cNvPicPr>
          <p:nvPr/>
        </p:nvPicPr>
        <p:blipFill>
          <a:blip r:embed="rId2"/>
          <a:stretch>
            <a:fillRect/>
          </a:stretch>
        </p:blipFill>
        <p:spPr>
          <a:xfrm>
            <a:off x="557504" y="222989"/>
            <a:ext cx="2268000" cy="692577"/>
          </a:xfrm>
          <a:prstGeom prst="rect">
            <a:avLst/>
          </a:prstGeom>
        </p:spPr>
      </p:pic>
      <p:sp>
        <p:nvSpPr>
          <p:cNvPr id="14" name="文本框 14"/>
          <p:cNvSpPr txBox="1"/>
          <p:nvPr/>
        </p:nvSpPr>
        <p:spPr>
          <a:xfrm>
            <a:off x="738869"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互动课堂</a:t>
            </a:r>
            <a:endParaRPr lang="zh-CN" altLang="en-US" sz="3600" b="1" dirty="0">
              <a:latin typeface="黑体" panose="02010609060101010101" pitchFamily="49" charset="-122"/>
              <a:ea typeface="黑体" panose="02010609060101010101" pitchFamily="49" charset="-122"/>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227232"/>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755575" y="1563638"/>
            <a:ext cx="3781841" cy="2818542"/>
          </a:xfrm>
          <a:prstGeom prst="roundRect">
            <a:avLst/>
          </a:prstGeom>
        </p:spPr>
      </p:pic>
      <p:sp>
        <p:nvSpPr>
          <p:cNvPr id="5" name="文本框 4"/>
          <p:cNvSpPr txBox="1"/>
          <p:nvPr/>
        </p:nvSpPr>
        <p:spPr>
          <a:xfrm>
            <a:off x="539552" y="555526"/>
            <a:ext cx="6722143" cy="584775"/>
          </a:xfrm>
          <a:prstGeom prst="rect">
            <a:avLst/>
          </a:prstGeom>
          <a:noFill/>
          <a:effectLst>
            <a:softEdge rad="31750"/>
          </a:effectLst>
        </p:spPr>
        <p:txBody>
          <a:bodyPr wrap="square" rtlCol="0">
            <a:spAutoFit/>
          </a:bodyPr>
          <a:lstStyle/>
          <a:p>
            <a:pPr defTabSz="685800"/>
            <a:r>
              <a:rPr lang="en-US" sz="3200" dirty="0"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诗</a:t>
            </a:r>
            <a:r>
              <a:rPr lang="zh-CN" altLang="en-US" sz="3200" dirty="0"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歌描绘了一个</a:t>
            </a:r>
            <a:r>
              <a:rPr lang="en-US" sz="3200" dirty="0" smtClean="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什么样的边关</a:t>
            </a:r>
            <a:r>
              <a:rPr lang="en-US" sz="32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a:t>
            </a:r>
            <a:endParaRPr lang="en-US" sz="3200" dirty="0">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 name="文本框 6"/>
          <p:cNvSpPr txBox="1"/>
          <p:nvPr/>
        </p:nvSpPr>
        <p:spPr>
          <a:xfrm>
            <a:off x="7287095" y="3097872"/>
            <a:ext cx="957313" cy="553998"/>
          </a:xfrm>
          <a:prstGeom prst="rect">
            <a:avLst/>
          </a:prstGeom>
          <a:solidFill>
            <a:srgbClr val="00B050"/>
          </a:solidFill>
        </p:spPr>
        <p:txBody>
          <a:bodyPr wrap="none" rtlCol="0">
            <a:spAutoFit/>
          </a:bodyPr>
          <a:lstStyle/>
          <a:p>
            <a:pPr defTabSz="685800"/>
            <a:r>
              <a:rPr lang="zh-CN" altLang="en-US" sz="3000" b="1" dirty="0">
                <a:solidFill>
                  <a:schemeClr val="bg1"/>
                </a:solidFill>
                <a:latin typeface="宋体" panose="02010600030101010101" pitchFamily="2" charset="-122"/>
                <a:sym typeface="+mn-ea"/>
              </a:rPr>
              <a:t>荒凉</a:t>
            </a:r>
            <a:endParaRPr lang="zh-CN" altLang="en-US" sz="3000" b="1" dirty="0">
              <a:solidFill>
                <a:schemeClr val="bg1"/>
              </a:solidFill>
              <a:latin typeface="宋体" panose="02010600030101010101" pitchFamily="2" charset="-122"/>
              <a:sym typeface="+mn-ea"/>
            </a:endParaRPr>
          </a:p>
        </p:txBody>
      </p:sp>
      <p:sp>
        <p:nvSpPr>
          <p:cNvPr id="8" name="文本框 7"/>
          <p:cNvSpPr txBox="1"/>
          <p:nvPr/>
        </p:nvSpPr>
        <p:spPr>
          <a:xfrm>
            <a:off x="5652120" y="3097872"/>
            <a:ext cx="957313" cy="553998"/>
          </a:xfrm>
          <a:prstGeom prst="rect">
            <a:avLst/>
          </a:prstGeom>
          <a:solidFill>
            <a:srgbClr val="00B050"/>
          </a:solidFill>
        </p:spPr>
        <p:txBody>
          <a:bodyPr wrap="none" rtlCol="0">
            <a:spAutoFit/>
          </a:bodyPr>
          <a:lstStyle/>
          <a:p>
            <a:pPr defTabSz="685800"/>
            <a:r>
              <a:rPr lang="zh-CN" altLang="en-US" sz="3000" b="1" dirty="0">
                <a:solidFill>
                  <a:schemeClr val="bg1"/>
                </a:solidFill>
                <a:latin typeface="宋体" panose="02010600030101010101" pitchFamily="2" charset="-122"/>
                <a:sym typeface="+mn-ea"/>
              </a:rPr>
              <a:t>冷清</a:t>
            </a:r>
            <a:endParaRPr lang="zh-CN" altLang="en-US" sz="3000" b="1" dirty="0">
              <a:solidFill>
                <a:schemeClr val="bg1"/>
              </a:solidFill>
              <a:latin typeface="宋体" panose="02010600030101010101" pitchFamily="2" charset="-122"/>
              <a:sym typeface="+mn-ea"/>
            </a:endParaRPr>
          </a:p>
        </p:txBody>
      </p:sp>
      <p:sp>
        <p:nvSpPr>
          <p:cNvPr id="9" name="文本框 8"/>
          <p:cNvSpPr txBox="1"/>
          <p:nvPr/>
        </p:nvSpPr>
        <p:spPr>
          <a:xfrm>
            <a:off x="6783039" y="2149936"/>
            <a:ext cx="957313" cy="553998"/>
          </a:xfrm>
          <a:prstGeom prst="rect">
            <a:avLst/>
          </a:prstGeom>
          <a:solidFill>
            <a:srgbClr val="00B050"/>
          </a:solidFill>
        </p:spPr>
        <p:txBody>
          <a:bodyPr wrap="none" rtlCol="0">
            <a:spAutoFit/>
          </a:bodyPr>
          <a:lstStyle/>
          <a:p>
            <a:pPr defTabSz="685800"/>
            <a:r>
              <a:rPr lang="zh-CN" altLang="en-US" sz="3000" b="1" dirty="0">
                <a:solidFill>
                  <a:schemeClr val="bg1"/>
                </a:solidFill>
                <a:latin typeface="宋体" panose="02010600030101010101" pitchFamily="2" charset="-122"/>
                <a:sym typeface="+mn-ea"/>
              </a:rPr>
              <a:t>孤独</a:t>
            </a:r>
            <a:endParaRPr lang="zh-CN" altLang="en-US" sz="3000" b="1" dirty="0">
              <a:solidFill>
                <a:schemeClr val="bg1"/>
              </a:solidFill>
              <a:latin typeface="宋体" panose="02010600030101010101" pitchFamily="2" charset="-122"/>
              <a:sym typeface="+mn-ea"/>
            </a:endParaRPr>
          </a:p>
        </p:txBody>
      </p:sp>
      <p:sp>
        <p:nvSpPr>
          <p:cNvPr id="10" name="文本框 9"/>
          <p:cNvSpPr txBox="1"/>
          <p:nvPr/>
        </p:nvSpPr>
        <p:spPr>
          <a:xfrm>
            <a:off x="5148064" y="2139702"/>
            <a:ext cx="957313" cy="553998"/>
          </a:xfrm>
          <a:prstGeom prst="rect">
            <a:avLst/>
          </a:prstGeom>
          <a:solidFill>
            <a:srgbClr val="00B050"/>
          </a:solidFill>
        </p:spPr>
        <p:txBody>
          <a:bodyPr wrap="none" rtlCol="0">
            <a:spAutoFit/>
          </a:bodyPr>
          <a:lstStyle/>
          <a:p>
            <a:pPr defTabSz="685800"/>
            <a:r>
              <a:rPr lang="zh-CN" altLang="en-US" sz="3000" b="1" dirty="0">
                <a:solidFill>
                  <a:schemeClr val="bg1"/>
                </a:solidFill>
                <a:latin typeface="宋体" panose="02010600030101010101" pitchFamily="2" charset="-122"/>
                <a:sym typeface="+mn-ea"/>
              </a:rPr>
              <a:t>寂寞</a:t>
            </a:r>
            <a:endParaRPr lang="zh-CN" altLang="en-US" sz="3000" b="1" dirty="0">
              <a:solidFill>
                <a:schemeClr val="bg1"/>
              </a:solidFill>
              <a:latin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b="16603"/>
          <a:stretch>
            <a:fillRect/>
          </a:stretch>
        </p:blipFill>
        <p:spPr>
          <a:xfrm>
            <a:off x="-23311" y="-24608"/>
            <a:ext cx="9167311" cy="5260654"/>
          </a:xfrm>
          <a:prstGeom prst="rect">
            <a:avLst/>
          </a:prstGeom>
        </p:spPr>
      </p:pic>
      <p:sp>
        <p:nvSpPr>
          <p:cNvPr id="2" name="文本框 1"/>
          <p:cNvSpPr txBox="1"/>
          <p:nvPr/>
        </p:nvSpPr>
        <p:spPr>
          <a:xfrm>
            <a:off x="2392723" y="195486"/>
            <a:ext cx="6859797" cy="1514261"/>
          </a:xfrm>
          <a:prstGeom prst="rect">
            <a:avLst/>
          </a:prstGeom>
          <a:noFill/>
        </p:spPr>
        <p:txBody>
          <a:bodyPr wrap="square" rtlCol="0" anchor="t">
            <a:spAutoFit/>
          </a:bodyPr>
          <a:lstStyle/>
          <a:p>
            <a:pPr defTabSz="685800">
              <a:lnSpc>
                <a:spcPct val="110000"/>
              </a:lnSpc>
            </a:pPr>
            <a:r>
              <a:rPr lang="en-US" altLang="zh-CN" sz="2800" b="1" dirty="0" smtClean="0">
                <a:solidFill>
                  <a:srgbClr val="FFFF00"/>
                </a:solidFill>
                <a:latin typeface="宋体" panose="02010600030101010101" pitchFamily="2" charset="-122"/>
                <a:ea typeface="宋体" panose="02010600030101010101" pitchFamily="2" charset="-122"/>
                <a:cs typeface="楷体" panose="02010609060101010101" pitchFamily="49" charset="-122"/>
              </a:rPr>
              <a:t>    </a:t>
            </a:r>
            <a:r>
              <a:rPr lang="zh-CN" altLang="en-US" sz="2800" b="1" dirty="0" smtClean="0">
                <a:solidFill>
                  <a:srgbClr val="FFFF00"/>
                </a:solidFill>
                <a:latin typeface="宋体" panose="02010600030101010101" pitchFamily="2" charset="-122"/>
                <a:ea typeface="宋体" panose="02010600030101010101" pitchFamily="2" charset="-122"/>
                <a:cs typeface="宋体" panose="02010600030101010101" pitchFamily="2" charset="-122"/>
              </a:rPr>
              <a:t>夜深</a:t>
            </a:r>
            <a:r>
              <a:rPr lang="zh-CN" altLang="en-US" sz="2800" b="1" dirty="0">
                <a:solidFill>
                  <a:srgbClr val="FFFF00"/>
                </a:solidFill>
                <a:latin typeface="宋体" panose="02010600030101010101" pitchFamily="2" charset="-122"/>
                <a:ea typeface="宋体" panose="02010600030101010101" pitchFamily="2" charset="-122"/>
                <a:cs typeface="宋体" panose="02010600030101010101" pitchFamily="2" charset="-122"/>
              </a:rPr>
              <a:t>了，一轮明月照耀着清冷</a:t>
            </a:r>
            <a:r>
              <a:rPr lang="zh-CN" altLang="en-US" sz="2800" b="1" dirty="0" smtClean="0">
                <a:solidFill>
                  <a:srgbClr val="FFFF00"/>
                </a:solidFill>
                <a:latin typeface="宋体" panose="02010600030101010101" pitchFamily="2" charset="-122"/>
                <a:ea typeface="宋体" panose="02010600030101010101" pitchFamily="2" charset="-122"/>
                <a:cs typeface="宋体" panose="02010600030101010101" pitchFamily="2" charset="-122"/>
              </a:rPr>
              <a:t>荒凉的</a:t>
            </a:r>
            <a:r>
              <a:rPr lang="zh-CN" altLang="en-US" sz="2800" b="1" dirty="0">
                <a:solidFill>
                  <a:srgbClr val="FFFF00"/>
                </a:solidFill>
                <a:latin typeface="宋体" panose="02010600030101010101" pitchFamily="2" charset="-122"/>
                <a:ea typeface="宋体" panose="02010600030101010101" pitchFamily="2" charset="-122"/>
                <a:cs typeface="宋体" panose="02010600030101010101" pitchFamily="2" charset="-122"/>
              </a:rPr>
              <a:t>边关。</a:t>
            </a:r>
            <a:r>
              <a:rPr lang="zh-CN" altLang="en-US" sz="2800" b="1" dirty="0" smtClean="0">
                <a:solidFill>
                  <a:srgbClr val="FFFF00"/>
                </a:solidFill>
                <a:latin typeface="宋体" panose="02010600030101010101" pitchFamily="2" charset="-122"/>
                <a:ea typeface="宋体" panose="02010600030101010101" pitchFamily="2" charset="-122"/>
                <a:cs typeface="宋体" panose="02010600030101010101" pitchFamily="2" charset="-122"/>
              </a:rPr>
              <a:t>提起明月</a:t>
            </a:r>
            <a:r>
              <a:rPr lang="zh-CN" altLang="en-US" sz="2800" b="1" dirty="0">
                <a:solidFill>
                  <a:srgbClr val="FFFF00"/>
                </a:solidFill>
                <a:latin typeface="宋体" panose="02010600030101010101" pitchFamily="2" charset="-122"/>
                <a:ea typeface="宋体" panose="02010600030101010101" pitchFamily="2" charset="-122"/>
                <a:cs typeface="宋体" panose="02010600030101010101" pitchFamily="2" charset="-122"/>
              </a:rPr>
              <a:t>，我们就会</a:t>
            </a:r>
            <a:r>
              <a:rPr lang="zh-CN" altLang="en-US" sz="2800" b="1" dirty="0" smtClean="0">
                <a:solidFill>
                  <a:srgbClr val="FFFF00"/>
                </a:solidFill>
                <a:latin typeface="宋体" panose="02010600030101010101" pitchFamily="2" charset="-122"/>
                <a:ea typeface="宋体" panose="02010600030101010101" pitchFamily="2" charset="-122"/>
                <a:cs typeface="宋体" panose="02010600030101010101" pitchFamily="2" charset="-122"/>
              </a:rPr>
              <a:t>想起哪些其他</a:t>
            </a:r>
            <a:r>
              <a:rPr lang="zh-CN" altLang="en-US" sz="2800" b="1" dirty="0">
                <a:solidFill>
                  <a:srgbClr val="FFFF00"/>
                </a:solidFill>
                <a:latin typeface="宋体" panose="02010600030101010101" pitchFamily="2" charset="-122"/>
                <a:ea typeface="宋体" panose="02010600030101010101" pitchFamily="2" charset="-122"/>
                <a:cs typeface="宋体" panose="02010600030101010101" pitchFamily="2" charset="-122"/>
              </a:rPr>
              <a:t>描写明月的</a:t>
            </a:r>
            <a:r>
              <a:rPr lang="zh-CN" altLang="en-US" sz="2800" b="1" dirty="0" smtClean="0">
                <a:solidFill>
                  <a:srgbClr val="FFFF00"/>
                </a:solidFill>
                <a:latin typeface="宋体" panose="02010600030101010101" pitchFamily="2" charset="-122"/>
                <a:ea typeface="宋体" panose="02010600030101010101" pitchFamily="2" charset="-122"/>
                <a:cs typeface="宋体" panose="02010600030101010101" pitchFamily="2" charset="-122"/>
              </a:rPr>
              <a:t>诗句？</a:t>
            </a:r>
            <a:r>
              <a:rPr lang="zh-CN" altLang="en-US" sz="2800" b="1" dirty="0">
                <a:solidFill>
                  <a:srgbClr val="FFFF00"/>
                </a:solidFill>
                <a:latin typeface="宋体" panose="02010600030101010101" pitchFamily="2" charset="-122"/>
                <a:ea typeface="宋体" panose="02010600030101010101" pitchFamily="2" charset="-122"/>
                <a:cs typeface="楷体" panose="02010609060101010101" pitchFamily="49" charset="-122"/>
              </a:rPr>
              <a:t> </a:t>
            </a:r>
            <a:endParaRPr lang="zh-CN" altLang="en-US" sz="2800" b="1" dirty="0">
              <a:solidFill>
                <a:srgbClr val="FFFF00"/>
              </a:solidFill>
              <a:latin typeface="宋体" panose="02010600030101010101" pitchFamily="2" charset="-122"/>
              <a:ea typeface="宋体" panose="02010600030101010101" pitchFamily="2" charset="-122"/>
              <a:cs typeface="楷体" panose="02010609060101010101" pitchFamily="49" charset="-122"/>
            </a:endParaRPr>
          </a:p>
        </p:txBody>
      </p:sp>
      <p:sp>
        <p:nvSpPr>
          <p:cNvPr id="3" name="文本框 2"/>
          <p:cNvSpPr txBox="1"/>
          <p:nvPr/>
        </p:nvSpPr>
        <p:spPr>
          <a:xfrm>
            <a:off x="1763688" y="2283718"/>
            <a:ext cx="5760640" cy="1554272"/>
          </a:xfrm>
          <a:prstGeom prst="rect">
            <a:avLst/>
          </a:prstGeom>
          <a:solidFill>
            <a:schemeClr val="accent3">
              <a:lumMod val="20000"/>
              <a:lumOff val="80000"/>
              <a:alpha val="97000"/>
            </a:schemeClr>
          </a:solidFill>
        </p:spPr>
        <p:txBody>
          <a:bodyPr wrap="square" rtlCol="0" anchor="t">
            <a:spAutoFit/>
          </a:bodyPr>
          <a:lstStyle/>
          <a:p>
            <a:pPr algn="ctr" defTabSz="685800">
              <a:lnSpc>
                <a:spcPts val="3800"/>
              </a:lnSpc>
            </a:pP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举头望明月，低头思故乡。      </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algn="ctr" defTabSz="685800">
              <a:lnSpc>
                <a:spcPts val="3800"/>
              </a:lnSpc>
            </a:pP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露从今夜白，月是故乡明。 </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algn="ctr" defTabSz="685800">
              <a:lnSpc>
                <a:spcPts val="3800"/>
              </a:lnSpc>
            </a:pP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春风又绿江南岸，明月何时照我</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还？</a:t>
            </a:r>
            <a:r>
              <a:rPr lang="zh-CN" altLang="en-US" sz="2800" dirty="0" smtClean="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25910"/>
            <a:ext cx="1015200" cy="1015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p="http://schemas.openxmlformats.org/presentationml/2006/main">
  <p:tag name="REFSHAPE" val="333339292"/>
</p:tagLst>
</file>

<file path=ppt/tags/tag2.xml><?xml version="1.0" encoding="utf-8"?>
<p:tagLst xmlns:p="http://schemas.openxmlformats.org/presentationml/2006/main">
  <p:tag name="REFSHAPE" val="333339428"/>
</p:tagLst>
</file>

<file path=ppt/tags/tag3.xml><?xml version="1.0" encoding="utf-8"?>
<p:tagLst xmlns:p="http://schemas.openxmlformats.org/presentationml/2006/main">
  <p:tag name="REFSHAPE" val="333339564"/>
</p:tagLst>
</file>

<file path=ppt/tags/tag4.xml><?xml version="1.0" encoding="utf-8"?>
<p:tagLst xmlns:p="http://schemas.openxmlformats.org/presentationml/2006/main">
  <p:tag name="REFSHAPE" val="333339292"/>
</p:tagLst>
</file>

<file path=ppt/tags/tag5.xml><?xml version="1.0" encoding="utf-8"?>
<p:tagLst xmlns:p="http://schemas.openxmlformats.org/presentationml/2006/main">
  <p:tag name="REFSHAPE" val="333339428"/>
</p:tagLst>
</file>

<file path=ppt/tags/tag6.xml><?xml version="1.0" encoding="utf-8"?>
<p:tagLst xmlns:p="http://schemas.openxmlformats.org/presentationml/2006/main">
  <p:tag name="REFSHAPE" val="333339564"/>
</p:tagLst>
</file>

<file path=ppt/tags/tag7.xml><?xml version="1.0" encoding="utf-8"?>
<p:tagLst xmlns:p="http://schemas.openxmlformats.org/presentationml/2006/main">
  <p:tag name="KSO_WPP_MARK_KEY" val="082be279-dee5-4607-ab56-42d6975a0bfa"/>
  <p:tag name="COMMONDATA" val="eyJoZGlkIjoiMDUzMmRhYzhkNzM3Y2ZlODExZjhhYzliMDJjYzA0ZGI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3581</Words>
  <Application>WPS 演示</Application>
  <PresentationFormat>全屏显示(16:9)</PresentationFormat>
  <Paragraphs>445</Paragraphs>
  <Slides>49</Slides>
  <Notes>5</Notes>
  <HiddenSlides>0</HiddenSlides>
  <MMClips>2</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49</vt:i4>
      </vt:variant>
    </vt:vector>
  </HeadingPairs>
  <TitlesOfParts>
    <vt:vector size="62" baseType="lpstr">
      <vt:lpstr>Arial</vt:lpstr>
      <vt:lpstr>宋体</vt:lpstr>
      <vt:lpstr>Wingdings</vt:lpstr>
      <vt:lpstr>黑体</vt:lpstr>
      <vt:lpstr>楷体</vt:lpstr>
      <vt:lpstr>汉语拼音</vt:lpstr>
      <vt:lpstr>微软雅黑</vt:lpstr>
      <vt:lpstr>Kaiti SC</vt:lpstr>
      <vt:lpstr>Times New Roman</vt:lpstr>
      <vt:lpstr>Calibri</vt:lpstr>
      <vt:lpstr>Arial Unicode MS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xb21cn</dc:creator>
  <cp:lastModifiedBy>Rocket Girls</cp:lastModifiedBy>
  <cp:revision>105</cp:revision>
  <dcterms:created xsi:type="dcterms:W3CDTF">2021-04-20T01:32:00Z</dcterms:created>
  <dcterms:modified xsi:type="dcterms:W3CDTF">2022-11-30T11:49:40Z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F0CA36176A4949BABDDE3C18CDF296EE</vt:lpwstr>
  </property>
  <property fmtid="{D5CDD505-2E9C-101B-9397-08002B2CF9AE}" pid="3" name="KSOProductBuildVer">
    <vt:lpwstr>2052-11.1.0.12763</vt:lpwstr>
  </property>
</Properties>
</file>