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49"/>
  </p:handoutMasterIdLst>
  <p:sldIdLst>
    <p:sldId id="523" r:id="rId4"/>
    <p:sldId id="1012" r:id="rId6"/>
    <p:sldId id="1081" r:id="rId7"/>
    <p:sldId id="1092" r:id="rId8"/>
    <p:sldId id="1099" r:id="rId9"/>
    <p:sldId id="941" r:id="rId10"/>
    <p:sldId id="1202" r:id="rId11"/>
    <p:sldId id="1003" r:id="rId12"/>
    <p:sldId id="1192" r:id="rId13"/>
    <p:sldId id="1115" r:id="rId14"/>
    <p:sldId id="1087" r:id="rId15"/>
    <p:sldId id="1195" r:id="rId16"/>
    <p:sldId id="1193" r:id="rId17"/>
    <p:sldId id="1147" r:id="rId18"/>
    <p:sldId id="1149" r:id="rId19"/>
    <p:sldId id="1150" r:id="rId20"/>
    <p:sldId id="1152" r:id="rId21"/>
    <p:sldId id="1153" r:id="rId22"/>
    <p:sldId id="1208" r:id="rId23"/>
    <p:sldId id="1156" r:id="rId24"/>
    <p:sldId id="1117" r:id="rId25"/>
    <p:sldId id="1118" r:id="rId26"/>
    <p:sldId id="1124" r:id="rId27"/>
    <p:sldId id="1196" r:id="rId28"/>
    <p:sldId id="1080" r:id="rId29"/>
    <p:sldId id="1120" r:id="rId30"/>
    <p:sldId id="1103" r:id="rId31"/>
    <p:sldId id="1209" r:id="rId32"/>
    <p:sldId id="1197" r:id="rId33"/>
    <p:sldId id="1198" r:id="rId34"/>
    <p:sldId id="1210" r:id="rId35"/>
    <p:sldId id="1200" r:id="rId36"/>
    <p:sldId id="1211" r:id="rId37"/>
    <p:sldId id="1154" r:id="rId38"/>
    <p:sldId id="1190" r:id="rId39"/>
    <p:sldId id="1206" r:id="rId40"/>
    <p:sldId id="1157" r:id="rId41"/>
    <p:sldId id="938" r:id="rId42"/>
    <p:sldId id="937" r:id="rId43"/>
    <p:sldId id="936" r:id="rId44"/>
    <p:sldId id="1105" r:id="rId45"/>
    <p:sldId id="940" r:id="rId46"/>
    <p:sldId id="1106" r:id="rId47"/>
    <p:sldId id="1201" r:id="rId4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3"/>
    </p:embeddedFont>
    <p:embeddedFont>
      <p:font typeface="黑体" panose="02010609060101010101" pitchFamily="49" charset="-122"/>
      <p:regular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汉语拼音" panose="020B0604020202020204" charset="0"/>
      <p:regular r:id="rId59"/>
    </p:embeddedFont>
    <p:embeddedFont>
      <p:font typeface="微软雅黑" panose="020B0503020204020204" charset="-122"/>
      <p:regular r:id="rId60"/>
    </p:embeddedFont>
  </p:embeddedFontLst>
  <p:custDataLst>
    <p:tags r:id="rId6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6A26844-B724-4DDB-9984-FE4B640D4258}">
          <p14:sldIdLst>
            <p14:sldId id="523"/>
            <p14:sldId id="1012"/>
            <p14:sldId id="1081"/>
            <p14:sldId id="1092"/>
            <p14:sldId id="1099"/>
            <p14:sldId id="941"/>
            <p14:sldId id="1202"/>
            <p14:sldId id="1003"/>
            <p14:sldId id="1192"/>
            <p14:sldId id="1115"/>
            <p14:sldId id="1087"/>
            <p14:sldId id="1195"/>
            <p14:sldId id="1193"/>
            <p14:sldId id="1147"/>
            <p14:sldId id="1149"/>
            <p14:sldId id="1150"/>
            <p14:sldId id="1152"/>
            <p14:sldId id="1153"/>
            <p14:sldId id="1208"/>
            <p14:sldId id="1156"/>
            <p14:sldId id="1117"/>
            <p14:sldId id="1118"/>
            <p14:sldId id="1124"/>
            <p14:sldId id="1196"/>
            <p14:sldId id="1080"/>
            <p14:sldId id="1120"/>
            <p14:sldId id="1103"/>
            <p14:sldId id="1209"/>
            <p14:sldId id="1197"/>
            <p14:sldId id="1198"/>
            <p14:sldId id="1210"/>
            <p14:sldId id="1200"/>
            <p14:sldId id="1211"/>
            <p14:sldId id="1154"/>
            <p14:sldId id="1190"/>
            <p14:sldId id="1206"/>
            <p14:sldId id="1157"/>
            <p14:sldId id="938"/>
            <p14:sldId id="937"/>
            <p14:sldId id="936"/>
            <p14:sldId id="1105"/>
            <p14:sldId id="940"/>
            <p14:sldId id="1106"/>
            <p14:sldId id="120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FF0000"/>
    <a:srgbClr val="FFFF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9852" autoAdjust="0"/>
  </p:normalViewPr>
  <p:slideViewPr>
    <p:cSldViewPr>
      <p:cViewPr varScale="1">
        <p:scale>
          <a:sx n="114" d="100"/>
          <a:sy n="114" d="100"/>
        </p:scale>
        <p:origin x="-690" y="-1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4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tags" Target="tags/tag1.xml"/><Relationship Id="rId60" Type="http://schemas.openxmlformats.org/officeDocument/2006/relationships/font" Target="fonts/font8.fntdata"/><Relationship Id="rId6" Type="http://schemas.openxmlformats.org/officeDocument/2006/relationships/slide" Target="slides/slide2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6"/>
          <a:stretch>
            <a:fillRect/>
          </a:stretch>
        </p:blipFill>
        <p:spPr bwMode="auto">
          <a:xfrm>
            <a:off x="3636" y="1"/>
            <a:ext cx="9140364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hyperlink" Target="&#36164;&#26009;&#38142;&#25509;/&#35270;&#39057;/&#19971;&#24425;-&#35838;&#25991;&#26391;&#35835;-&#22235;&#19978;-23.&#26757;&#20848;&#33459;&#33988;&#39035;.mp4" TargetMode="Externa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776178" y="3075806"/>
            <a:ext cx="5748150" cy="1012904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224706"/>
            <a:ext cx="830188" cy="823946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1947663" y="3219822"/>
            <a:ext cx="7521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44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kumimoji="1" lang="zh-CN" altLang="en-US" sz="4800" b="1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2349091" y="2931790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086980" y="3003798"/>
            <a:ext cx="4437348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梅兰芳蓄须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426490" y="1729982"/>
            <a:ext cx="753182" cy="882109"/>
            <a:chOff x="933096" y="1201103"/>
            <a:chExt cx="593961" cy="810101"/>
          </a:xfrm>
        </p:grpSpPr>
        <p:sp>
          <p:nvSpPr>
            <p:cNvPr id="19" name="椭圆 18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Rectangle 2"/>
            <p:cNvSpPr>
              <a:spLocks noChangeArrowheads="1"/>
            </p:cNvSpPr>
            <p:nvPr/>
          </p:nvSpPr>
          <p:spPr bwMode="auto">
            <a:xfrm>
              <a:off x="991203" y="1271110"/>
              <a:ext cx="535854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371677" y="2468297"/>
            <a:ext cx="222805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要求（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85964" y="1217547"/>
            <a:ext cx="2331307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需要（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pic>
        <p:nvPicPr>
          <p:cNvPr id="24" name="图片 23" descr="图片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804248" y="2164784"/>
            <a:ext cx="1739774" cy="1851910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2669693" y="1146448"/>
            <a:ext cx="365756" cy="2016224"/>
          </a:xfrm>
          <a:prstGeom prst="leftBrace">
            <a:avLst>
              <a:gd name="adj1" fmla="val 36979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8295" y="2448900"/>
            <a:ext cx="97268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yāo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4008" y="1168290"/>
            <a:ext cx="103516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yào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12" name="文本框 15"/>
          <p:cNvSpPr txBox="1"/>
          <p:nvPr/>
        </p:nvSpPr>
        <p:spPr>
          <a:xfrm>
            <a:off x="3707904" y="19548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7712" y="1941691"/>
            <a:ext cx="753182" cy="882109"/>
            <a:chOff x="933096" y="1201103"/>
            <a:chExt cx="593961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91203" y="1311471"/>
              <a:ext cx="535854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宁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10039" y="1355018"/>
            <a:ext cx="533031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宁静、息事宁人（    </a:t>
            </a:r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502430" y="2949803"/>
            <a:ext cx="514552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宁可、宁死不屈（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96077" y="1563638"/>
            <a:ext cx="365756" cy="1727974"/>
          </a:xfrm>
          <a:prstGeom prst="leftBrace">
            <a:avLst>
              <a:gd name="adj1" fmla="val 36979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40152" y="1347614"/>
            <a:ext cx="115212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níng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963779" y="2888357"/>
            <a:ext cx="108355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nìng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599" y="1707654"/>
            <a:ext cx="7200800" cy="1754326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用“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”画出梅兰芳“拒演的方法”，再用“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”画出他遇到的困难和危险。想一想：哪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些困难和危险是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主要的？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试着填写下面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表格。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4207" y="413251"/>
            <a:ext cx="217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导学提示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627784" y="2055563"/>
            <a:ext cx="729694" cy="1680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45"/>
          <a:stretch>
            <a:fillRect/>
          </a:stretch>
        </p:blipFill>
        <p:spPr>
          <a:xfrm>
            <a:off x="1554886" y="2271587"/>
            <a:ext cx="911591" cy="539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71600" y="915566"/>
          <a:ext cx="6840759" cy="2734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253"/>
                <a:gridCol w="2280253"/>
                <a:gridCol w="2280253"/>
              </a:tblGrid>
              <a:tr h="4882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  因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拒演方法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困难和危险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78923"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移居香港、不再登台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789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多次逼迫</a:t>
                      </a:r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随时骚扰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88290">
                <a:tc>
                  <a:txBody>
                    <a:bodyPr/>
                    <a:lstStyle/>
                    <a:p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险丢性命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3068" y="1225502"/>
            <a:ext cx="7790815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年，日军占领上海，梅兰芳被迫藏身租界，以躲避日本人的纠缠。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年底，有人邀请他去香港演戏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。演出结束后，梅兰芳在香港住了下来，深居简出，不再登台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对于一个视舞台为生活、视艺术为生命的人来说，不能演出，不能创作，无异于虚度生命。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626282" y="2595107"/>
            <a:ext cx="4608512" cy="3360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22150" y="3047177"/>
            <a:ext cx="4752528" cy="21477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5542585" y="2662313"/>
            <a:ext cx="2901298" cy="5398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653068" y="3112369"/>
            <a:ext cx="7497030" cy="5398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653068" y="3631704"/>
            <a:ext cx="4057514" cy="53989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336984" y="483518"/>
            <a:ext cx="212919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避港拒演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96" y="194041"/>
            <a:ext cx="2646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导学问题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1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9984" y="1419622"/>
            <a:ext cx="779081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月香港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陷。日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本驻港司令官亲自出马，多次逼迫梅兰芳演戏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难以抵抗来自侵略者随时随地的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骚扰。拒绝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的借口都用尽了，梅兰芳最后只能蓄须明志。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27584" y="3448923"/>
            <a:ext cx="72008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484954" y="483518"/>
            <a:ext cx="203773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蓄须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明志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55576" y="3939902"/>
            <a:ext cx="14401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04237" y="1295082"/>
            <a:ext cx="779081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长期不演戏，没有了经济来源，又要养家，梅兰芳准备卖掉北京的房子。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戏园子老板开出的条件多么优厚，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梅兰芳全部拒绝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卖房度日，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决不在日本侵略者的统治下登台演出。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578346" y="2946791"/>
            <a:ext cx="7632848" cy="5398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774917" y="3486689"/>
            <a:ext cx="5832141" cy="5398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804236" y="2411368"/>
            <a:ext cx="7440171" cy="53989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409115" y="483518"/>
            <a:ext cx="2037737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卖房度日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496" y="658490"/>
            <a:ext cx="2037737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打针装病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385" y="1635646"/>
            <a:ext cx="779081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梅兰芳找到一位当医生的好朋友，说明了自己的危险处境，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请朋友设法让他生一场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给他打了伤寒预防针，人打了这种针就会连日发高烧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076056" y="2672470"/>
            <a:ext cx="3096344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08854" y="3159894"/>
            <a:ext cx="7263546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08854" y="3612096"/>
            <a:ext cx="5256584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947" y="1053232"/>
            <a:ext cx="779081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军医用手摸了摸梅兰芳的额头，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滚烫滚烫的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，看不出破绽，只好认定梅兰芳得了重病，不能登台演出了。日本侵略者的妄想最终没有实现，梅兰芳为此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差点儿丢了性命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619597" y="2713726"/>
            <a:ext cx="7423482" cy="5398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692984" y="3218699"/>
            <a:ext cx="1590834" cy="5398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800095" y="1772299"/>
            <a:ext cx="1440160" cy="5398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7108701" y="1281599"/>
            <a:ext cx="1287760" cy="5398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5732165" y="2217703"/>
            <a:ext cx="2376264" cy="539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15616" y="915566"/>
          <a:ext cx="6840759" cy="2734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253"/>
                <a:gridCol w="2280253"/>
                <a:gridCol w="2280253"/>
              </a:tblGrid>
              <a:tr h="4882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  因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拒演方法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困难和危险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78923"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移居香港、不再登台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789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多次逼迫</a:t>
                      </a:r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随时骚扰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88290">
                <a:tc>
                  <a:txBody>
                    <a:bodyPr/>
                    <a:lstStyle/>
                    <a:p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险丢性命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75655" y="1635645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不断纠缠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48671" y="1635645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虚度生命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54459" y="2499741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蓄须明志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76663" y="2499741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卖房度日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8939" y="3202434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打针装病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94219" y="3202434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强令上台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10865" y="553085"/>
            <a:ext cx="5596255" cy="359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1894-1961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）生于北京，原籍江苏泰州。梅兰芳虽出身梨园世家，但演戏天资并不见佳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，可他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并不消沉，付出了多出别人数倍的精力，千方百计地扬长避短，终成一代名家。梅兰芳是京剧界当之无愧的代表人物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，除演戏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之外，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他还是一位满腔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热忱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爱国者。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1" y="453278"/>
            <a:ext cx="2815699" cy="379942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/>
          <p:nvPr/>
        </p:nvSpPr>
        <p:spPr>
          <a:xfrm>
            <a:off x="593538" y="483518"/>
            <a:ext cx="7938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纵向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观察表格中梅兰芳的拒演方法和遇到的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困难及危险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，你有什么发现？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643" y="4219223"/>
            <a:ext cx="8470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拒演过程中困难逐渐升级，危险逐渐加剧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187625" y="1491629"/>
          <a:ext cx="6840759" cy="2578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253"/>
                <a:gridCol w="2280253"/>
                <a:gridCol w="2280253"/>
              </a:tblGrid>
              <a:tr h="4603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  因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拒演方法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困难和危险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28701"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移居香港、不再登台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28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多次逼迫</a:t>
                      </a:r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随时骚扰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60389">
                <a:tc>
                  <a:txBody>
                    <a:bodyPr/>
                    <a:lstStyle/>
                    <a:p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险丢性命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47664" y="2055464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不断纠缠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0680" y="2055464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虚度生命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26468" y="2919560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蓄须明志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8672" y="2919560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卖房度日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50948" y="3622253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打针装病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66228" y="3622253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强令上台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756" y="29111"/>
            <a:ext cx="2646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导学问题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9476" y="633139"/>
            <a:ext cx="7128793" cy="172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怎么把这几件事连起来呢？用上这些词语，尝试加上原因，将拒演方法、困难和危险连起来说一说。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9052" y="2571750"/>
            <a:ext cx="3492388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不惜   甚至   直到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宁可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也不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756" y="29111"/>
            <a:ext cx="2646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导学问题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1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1341" y="638971"/>
            <a:ext cx="5184575" cy="38595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主要内容</a:t>
            </a:r>
            <a:endParaRPr lang="en-US" altLang="zh-CN" sz="36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抗日战争时期，梅兰芳先生宁可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蓄须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明志，毅然拒绝给日本人演戏。在没有经济来源时，不惜卖房度日，甚至冒着生命危险打针装病。直到抗战胜利，他才剃掉胡须，重新登台演出。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7500" y1="19697" x2="36000" y2="27946"/>
                        <a14:foregroundMark x1="21500" y1="37205" x2="23750" y2="46633"/>
                        <a14:foregroundMark x1="48250" y1="41077" x2="42500" y2="51684"/>
                        <a14:foregroundMark x1="15250" y1="38889" x2="10250" y2="46633"/>
                        <a14:backgroundMark x1="44500" y1="22559" x2="46750" y2="29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57592" y="257807"/>
            <a:ext cx="2876550" cy="42720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253403" y="1318924"/>
            <a:ext cx="6558957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根据下面的导学提示，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继续学习课文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70315" y="100871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7264" y="1059582"/>
            <a:ext cx="7200800" cy="3637919"/>
          </a:xfrm>
          <a:prstGeom prst="rect">
            <a:avLst/>
          </a:prstGeom>
          <a:ln w="25400">
            <a:solidFill>
              <a:schemeClr val="accent1"/>
            </a:solidFill>
            <a:prstDash val="lg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梅兰芳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先生在一次次拒演的过程中经历了许多危险和困难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，哪一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次给你留下了深刻印象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我觉得印象最深的是（        ），我感受到（                     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词语吧</a:t>
            </a: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大义凛然  刚正不阿  英勇无畏  视死如归 临危不惧  舍生取义  坚贞不屈  义无反顾</a:t>
            </a:r>
            <a:endParaRPr lang="en-US" altLang="zh-CN" sz="2400" b="1" dirty="0" smtClean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）独立思考后，与小组的成员交流。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）小组成员按顺序依次汇报。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4207" y="413251"/>
            <a:ext cx="217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导学提示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0579" y="1057052"/>
            <a:ext cx="500443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梅兰芳先生是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闻名世界的京剧表演艺术家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。他在舞台上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唱旦角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，为了演出的需要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是把胡须剃得干干净净的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3838" y="3723878"/>
            <a:ext cx="300479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指戏曲中的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女性形象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59832" y="3059837"/>
            <a:ext cx="2376401" cy="952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5" idx="2"/>
          </p:cNvCxnSpPr>
          <p:nvPr/>
        </p:nvCxnSpPr>
        <p:spPr>
          <a:xfrm>
            <a:off x="937259" y="3584987"/>
            <a:ext cx="2395538" cy="254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34345" y="294389"/>
            <a:ext cx="203773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蓄须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明志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6294542">
            <a:off x="3717814" y="2331444"/>
            <a:ext cx="851239" cy="156073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7500" y1="19697" x2="36000" y2="27946"/>
                        <a14:foregroundMark x1="21500" y1="37205" x2="23750" y2="46633"/>
                        <a14:foregroundMark x1="48250" y1="41077" x2="42500" y2="51684"/>
                        <a14:foregroundMark x1="15250" y1="38889" x2="10250" y2="46633"/>
                        <a14:backgroundMark x1="44500" y1="22559" x2="46750" y2="29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67450" y="617555"/>
            <a:ext cx="2246512" cy="33363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987574"/>
            <a:ext cx="5689074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/>
              <a:t>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对于一个视舞台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视艺术为生命的人来说，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不能演出，不能创作，无异于虚度生命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。到了深夜，梅兰芳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关紧门窗，拉上特制的厚窗帘，才能在寓所悄悄地细声吟唱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来说已经很知足了。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91630"/>
            <a:ext cx="2299071" cy="18234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845" y="555526"/>
            <a:ext cx="8049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通过这些话，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我们可以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，梅兰芳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先生不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演出有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多痛苦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。既然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这么痛苦，他为什么还要故意蓄须，让自己不能演出呢？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1282" y="2067694"/>
            <a:ext cx="6408712" cy="2448272"/>
            <a:chOff x="1115616" y="2139702"/>
            <a:chExt cx="6408712" cy="2448272"/>
          </a:xfrm>
        </p:grpSpPr>
        <p:sp>
          <p:nvSpPr>
            <p:cNvPr id="3" name="云形 2"/>
            <p:cNvSpPr/>
            <p:nvPr/>
          </p:nvSpPr>
          <p:spPr>
            <a:xfrm>
              <a:off x="1115616" y="2139702"/>
              <a:ext cx="6408712" cy="2448272"/>
            </a:xfrm>
            <a:prstGeom prst="cloud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907704" y="2290976"/>
              <a:ext cx="482453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因为他是一位爱国者，他不想给侵略者演出。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尽管他视艺术为生命，但国家利益高于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一切，在民族存亡关头，他毫不犹豫地将艺术让位于民族气节。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926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7264" y="1059582"/>
            <a:ext cx="7200800" cy="3637919"/>
          </a:xfrm>
          <a:prstGeom prst="rect">
            <a:avLst/>
          </a:prstGeom>
          <a:ln w="25400">
            <a:solidFill>
              <a:schemeClr val="accent1"/>
            </a:solidFill>
            <a:prstDash val="lg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梅兰芳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先生在一次次拒演的过程中经历了许多危险和困难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，哪一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次给你留下了深刻印象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我觉得印象最深的是（        ），我感受到（                     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词语吧</a:t>
            </a: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大义凛然  刚正不阿  英勇无畏  视死如归 临危不惧  舍生取义  坚贞不屈  义无反顾</a:t>
            </a:r>
            <a:endParaRPr lang="en-US" altLang="zh-CN" sz="2400" b="1" dirty="0" smtClean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）独立思考后，与小组的成员交流。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）小组成员按顺序依次汇报。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91050" y="192367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蓄须明志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7018" y="2417167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梅兰芳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先生的大义凛然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4207" y="413251"/>
            <a:ext cx="217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导学提示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44196"/>
            <a:ext cx="7560840" cy="2555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339965" y="267494"/>
            <a:ext cx="2037737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打针装病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7" y="1914602"/>
            <a:ext cx="7200799" cy="22467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伤寒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预防针，人打了就会发高烧。打一针对身体有益，但是当时梅兰芳先生为了拒绝给日本人演出，连续打了三针，当时的医疗不发达，这样超剂量打伤寒预防针是可能致命的。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1203598"/>
            <a:ext cx="2160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小知识</a:t>
            </a:r>
            <a:r>
              <a:rPr lang="en-US" altLang="zh-CN" sz="3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32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47664" y="843558"/>
            <a:ext cx="2281723" cy="3048007"/>
            <a:chOff x="1187624" y="528761"/>
            <a:chExt cx="3016405" cy="4419714"/>
          </a:xfrm>
        </p:grpSpPr>
        <p:pic>
          <p:nvPicPr>
            <p:cNvPr id="9" name="图片 8" descr="2345截图20190210165421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87624" y="1779662"/>
              <a:ext cx="3016405" cy="31688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" name="图片 9" descr="2345截图2019021016555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87624" y="528761"/>
              <a:ext cx="3010055" cy="14669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2" name="TextBox 11"/>
          <p:cNvSpPr txBox="1"/>
          <p:nvPr/>
        </p:nvSpPr>
        <p:spPr>
          <a:xfrm>
            <a:off x="468125" y="843558"/>
            <a:ext cx="615553" cy="29264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在美国获博士学位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 descr="2345截图2019021016575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3" y="806279"/>
            <a:ext cx="2336817" cy="30852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7596917" y="483518"/>
            <a:ext cx="615553" cy="36349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与电影大师卓别林合影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7451" y="1150101"/>
            <a:ext cx="4536504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梅兰芳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为拒绝给日本人演出而不惜冒着生命危险打伤寒预防针的做法，让我们深刻认识到梅兰芳身上所具有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巨大的勇气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的民族气节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75606"/>
            <a:ext cx="3168352" cy="235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7264" y="1059582"/>
            <a:ext cx="7200800" cy="3637919"/>
          </a:xfrm>
          <a:prstGeom prst="rect">
            <a:avLst/>
          </a:prstGeom>
          <a:ln w="25400">
            <a:solidFill>
              <a:schemeClr val="accent1"/>
            </a:solidFill>
            <a:prstDash val="lg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梅兰芳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先生在一次次拒演的过程中经历了许多危险和困难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，哪一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次给你留下了深刻印象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我觉得印象最深的是（        ），我感受到（                     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词语吧</a:t>
            </a: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大义凛然  刚正不阿  英勇无畏  视死如归 临危不惧  舍生取义  坚贞不屈  义无反顾</a:t>
            </a:r>
            <a:endParaRPr lang="en-US" altLang="zh-CN" sz="2400" b="1" dirty="0" smtClean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）独立思考后，与小组的成员交流。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）小组成员按顺序依次汇报。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91050" y="192367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打针装病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7018" y="2417167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梅兰芳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先生的视死如归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4207" y="413251"/>
            <a:ext cx="217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导学提示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3126" y="1202761"/>
            <a:ext cx="779081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长期不演戏，没有了经济来源，又要养家，梅兰芳准备卖掉北京的房子。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戏园子老板开出的条件多么优厚，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卖房度日，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决不在日本侵略者的统治下登台演出。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134732" y="1897459"/>
            <a:ext cx="6611122" cy="5398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827584" y="1367500"/>
            <a:ext cx="6912768" cy="53989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409115" y="483518"/>
            <a:ext cx="2037737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卖房度日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91971" y="2735652"/>
            <a:ext cx="6417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爆炸形 1 12"/>
          <p:cNvSpPr/>
          <p:nvPr/>
        </p:nvSpPr>
        <p:spPr>
          <a:xfrm>
            <a:off x="7609950" y="1637449"/>
            <a:ext cx="1475656" cy="1491215"/>
          </a:xfrm>
          <a:prstGeom prst="irregularSeal1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656098" y="3248390"/>
            <a:ext cx="1804334" cy="914400"/>
            <a:chOff x="6457822" y="3298896"/>
            <a:chExt cx="1804334" cy="914400"/>
          </a:xfrm>
        </p:grpSpPr>
        <p:sp>
          <p:nvSpPr>
            <p:cNvPr id="15" name="圆角矩形 14"/>
            <p:cNvSpPr/>
            <p:nvPr/>
          </p:nvSpPr>
          <p:spPr>
            <a:xfrm>
              <a:off x="6457822" y="3298896"/>
              <a:ext cx="1728192" cy="9144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88224" y="3340597"/>
              <a:ext cx="16739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不为生活低头折节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332322" y="3210545"/>
            <a:ext cx="2727510" cy="2916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7264" y="1059582"/>
            <a:ext cx="7200800" cy="3637919"/>
          </a:xfrm>
          <a:prstGeom prst="rect">
            <a:avLst/>
          </a:prstGeom>
          <a:ln w="25400">
            <a:solidFill>
              <a:schemeClr val="accent1"/>
            </a:solidFill>
            <a:prstDash val="lg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梅兰芳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先生在一次次拒演的过程中经历了许多危险和困难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，哪一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次给你留下了深刻印象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我觉得印象最深的是（        ），我感受到（                     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词语吧</a:t>
            </a:r>
            <a:r>
              <a:rPr lang="en-US" altLang="zh-CN" sz="24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大义凛然  刚正不阿  英勇无畏  视死如归 临危不惧  舍生取义  坚贞不屈  义无反顾</a:t>
            </a:r>
            <a:endParaRPr lang="en-US" altLang="zh-CN" sz="2400" b="1" dirty="0" smtClean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）独立思考后，与小组的成员交流。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）小组成员按顺序依次汇报。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91050" y="192367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卖房度日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7018" y="2417167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梅兰芳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先生的坚贞不屈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4207" y="413251"/>
            <a:ext cx="217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导学提示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259632" y="1487099"/>
            <a:ext cx="6840760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最后两个自然段，说一说：你从梅兰芳先生身上体会到了什么？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9343" y="117844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6909" y="627534"/>
            <a:ext cx="77908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当抗日战争取得胜利的消息传来时，梅兰芳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剃了胡须，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向大家宣布：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胜利了，我该登台演出了！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2894807"/>
            <a:ext cx="14566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梅兰芳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555776" y="2703513"/>
            <a:ext cx="302896" cy="1076324"/>
          </a:xfrm>
          <a:prstGeom prst="leftBrace">
            <a:avLst>
              <a:gd name="adj1" fmla="val 62011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19167" y="2466817"/>
            <a:ext cx="3113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高超的表演艺术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2657" y="3383122"/>
            <a:ext cx="3113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高尚的民族气节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90744" y="2703512"/>
            <a:ext cx="14566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  敬佩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10800000">
            <a:off x="6194270" y="2667477"/>
            <a:ext cx="302896" cy="1076324"/>
          </a:xfrm>
          <a:prstGeom prst="leftBrace">
            <a:avLst>
              <a:gd name="adj1" fmla="val 62011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6" grpId="0"/>
      <p:bldP spid="8" grpId="0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1282688"/>
            <a:ext cx="678616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3105">
              <a:lnSpc>
                <a:spcPct val="12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一位伟大的艺术家，有着如此铮铮铁骨，如此爱国热情，你一定有很多话想对梅兰芳先生说，来说一说吧。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"/>
            <a:ext cx="9144000" cy="512978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2140" y="1132205"/>
            <a:ext cx="791972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茫茫青史，为了爱国而摔破饭碗的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优伶（</a:t>
            </a:r>
            <a:r>
              <a:rPr lang="zh-CN" altLang="en-US" sz="2800" b="1" dirty="0">
                <a:latin typeface="汉语拼音" panose="020B0604020202020204" charset="0"/>
                <a:ea typeface="黑体" panose="02010609060101010101" pitchFamily="49" charset="-122"/>
                <a:cs typeface="汉语拼音" panose="020B0604020202020204" charset="0"/>
              </a:rPr>
              <a:t>líng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，有几人欤（</a:t>
            </a:r>
            <a:r>
              <a:rPr lang="zh-CN" altLang="en-US" sz="2800" b="1" dirty="0">
                <a:latin typeface="汉语拼音" panose="020B0604020202020204" charset="0"/>
                <a:ea typeface="黑体" panose="02010609060101010101" pitchFamily="49" charset="-122"/>
                <a:cs typeface="汉语拼音" panose="020B0604020202020204" charset="0"/>
              </a:rPr>
              <a:t>yú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著名画家丰子恺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8284" y="3101062"/>
            <a:ext cx="7907432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这句话是画家丰子恺对梅兰芳的赞扬。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意思是那么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多史书中记载爱国而退出自己谋生、自己喜爱的戏曲的演员，有几个人呢？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96" y="227232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0442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"/>
            <a:ext cx="9144000" cy="51297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5089" y="1037590"/>
            <a:ext cx="84505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人生自古谁无死，留取丹心照汗青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文天祥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过零丁洋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4454" y="2400935"/>
            <a:ext cx="83077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商女不知亡国恨，隔江犹唱后庭花。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——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泊秦淮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83568" y="1347614"/>
            <a:ext cx="7698105" cy="27656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课文主要写了抗日战争时期，梅兰芳先生一再拒绝日本人邀请，绝不登台演戏的事，赞扬了梅兰芳</a:t>
            </a:r>
            <a:r>
              <a:rPr lang="zh-CN" altLang="en-US" sz="30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3000" b="1" smtClean="0">
                <a:latin typeface="宋体" panose="02010600030101010101" pitchFamily="2" charset="-122"/>
                <a:ea typeface="宋体" panose="02010600030101010101" pitchFamily="2" charset="-122"/>
              </a:rPr>
              <a:t>。他爱戏曲艺术，更爱中华民族，他视民族存亡、国家利益高于一切。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40" y="2427734"/>
            <a:ext cx="28889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高尚的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民族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气节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378185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3570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36842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345截图2019021017061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30792" y="803548"/>
            <a:ext cx="2591812" cy="32417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777642" y="555526"/>
            <a:ext cx="553998" cy="37279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白蛇传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中饰演白素贞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2345截图2019021017074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802736"/>
            <a:ext cx="2574706" cy="323352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7956376" y="555526"/>
            <a:ext cx="553998" cy="37279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嫦娥奔月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中饰演嫦娥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箭头连接符 24"/>
          <p:cNvCxnSpPr/>
          <p:nvPr/>
        </p:nvCxnSpPr>
        <p:spPr>
          <a:xfrm flipV="1">
            <a:off x="2411760" y="1772769"/>
            <a:ext cx="864096" cy="76593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411760" y="2826735"/>
            <a:ext cx="864096" cy="5381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347864" y="1412729"/>
            <a:ext cx="1581202" cy="500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避港拒演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021560" y="1739164"/>
            <a:ext cx="1152128" cy="48182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021560" y="2807752"/>
            <a:ext cx="1152128" cy="57606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347864" y="1980075"/>
            <a:ext cx="1581202" cy="50013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蓄须明志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7624" y="2447531"/>
            <a:ext cx="1266693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2547421"/>
            <a:ext cx="1581202" cy="500137"/>
          </a:xfrm>
          <a:prstGeom prst="rect">
            <a:avLst/>
          </a:prstGeom>
          <a:solidFill>
            <a:srgbClr val="FFFF00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房度日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47864" y="3114767"/>
            <a:ext cx="1581202" cy="5001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打针装病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21098" y="1229484"/>
            <a:ext cx="1046440" cy="29264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民族气节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国家利益高于一切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22989"/>
            <a:ext cx="2268000" cy="6925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16931"/>
            <a:ext cx="450000" cy="559756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8451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 animBg="1"/>
      <p:bldP spid="22" grpId="0" animBg="1"/>
      <p:bldP spid="23" grpId="0" animBg="1"/>
      <p:bldP spid="3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4259" y="2211710"/>
            <a:ext cx="591820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蓄须（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宁可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8859" y="1226513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给加点字注音。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58" name="Oval 2"/>
          <p:cNvSpPr>
            <a:spLocks noChangeArrowheads="1"/>
          </p:cNvSpPr>
          <p:nvPr/>
        </p:nvSpPr>
        <p:spPr bwMode="auto">
          <a:xfrm>
            <a:off x="1797841" y="2715766"/>
            <a:ext cx="44450" cy="44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96259" name="Oval 3"/>
          <p:cNvSpPr>
            <a:spLocks noChangeArrowheads="1"/>
          </p:cNvSpPr>
          <p:nvPr/>
        </p:nvSpPr>
        <p:spPr bwMode="auto">
          <a:xfrm>
            <a:off x="5010643" y="2743324"/>
            <a:ext cx="44450" cy="44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96260" name="Oval 4"/>
          <p:cNvSpPr>
            <a:spLocks noChangeArrowheads="1"/>
          </p:cNvSpPr>
          <p:nvPr/>
        </p:nvSpPr>
        <p:spPr bwMode="auto">
          <a:xfrm>
            <a:off x="1797841" y="3507854"/>
            <a:ext cx="44450" cy="44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1" name="矩形 10"/>
          <p:cNvSpPr/>
          <p:nvPr/>
        </p:nvSpPr>
        <p:spPr>
          <a:xfrm>
            <a:off x="2850403" y="2200920"/>
            <a:ext cx="85736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xù</a:t>
            </a:r>
            <a:endParaRPr lang="en-US" altLang="zh-CN" sz="2800" b="1" dirty="0" err="1">
              <a:solidFill>
                <a:srgbClr val="FF0000"/>
              </a:solidFill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46747" y="2200920"/>
            <a:ext cx="107352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 </a:t>
            </a:r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nìng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8395" y="3065016"/>
            <a:ext cx="122413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yāo</a:t>
            </a:r>
            <a:endParaRPr lang="en-US" altLang="zh-CN" sz="2800" b="1" dirty="0" err="1">
              <a:solidFill>
                <a:srgbClr val="FF0000"/>
              </a:solidFill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314678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1725097"/>
            <a:ext cx="75825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条件多么优厚，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全部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781773" y="1701512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560" y="555625"/>
            <a:ext cx="7542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在括号里填上合适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的词语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并用所填词语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再写一个句子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2943413"/>
            <a:ext cx="7600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刮风还是下雨，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我们全部准时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到校。</a:t>
            </a:r>
            <a:endParaRPr lang="zh-CN" altLang="en-US" sz="32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753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三、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文章最后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大家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为什么愿意站着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梅兰芳演出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仅仅是因为梅先生演得好吗？用原文的话回答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592" y="2273935"/>
            <a:ext cx="69128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作为艺术家，梅兰芳先生高超的表演艺术让人喜爱，他的民族气节更令人敬佩。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31590"/>
            <a:ext cx="44960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难忘的一课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中，老师和学生又是怎么表达自己的爱国热情的呢？下课后，请同学们自主阅读课后“阅读链接”。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571" y="227498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4133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498"/>
            <a:ext cx="450000" cy="5597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60103"/>
            <a:ext cx="3868267" cy="200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345截图20190210170937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7664" y="791326"/>
            <a:ext cx="2632929" cy="329403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777642" y="555526"/>
            <a:ext cx="553998" cy="34249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俊袭人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中饰演袭人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2345截图2019021017104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1090" y="716681"/>
            <a:ext cx="2560939" cy="344332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7956376" y="791326"/>
            <a:ext cx="553998" cy="312200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洛神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中饰演宓妃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89217" y="858386"/>
            <a:ext cx="738664" cy="28238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四大名旦合影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68136" y="627534"/>
            <a:ext cx="5056192" cy="4032448"/>
            <a:chOff x="2900184" y="745160"/>
            <a:chExt cx="5056192" cy="4032448"/>
          </a:xfrm>
        </p:grpSpPr>
        <p:pic>
          <p:nvPicPr>
            <p:cNvPr id="7" name="图片 6" descr="2345截图20190210164647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347864" y="745160"/>
              <a:ext cx="4282272" cy="3384376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2900184" y="4254388"/>
              <a:ext cx="5056192" cy="52322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程砚秋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尚小云 梅兰芳 荀慧生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75629"/>
            <a:ext cx="3667091" cy="50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3177" y="1838178"/>
            <a:ext cx="3059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朗读课文，把生字读准确，把句子读通顺。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244194"/>
            <a:ext cx="2269879" cy="693151"/>
          </a:xfrm>
          <a:prstGeom prst="rect">
            <a:avLst/>
          </a:prstGeom>
        </p:spPr>
      </p:pic>
      <p:sp>
        <p:nvSpPr>
          <p:cNvPr id="13" name="文本框 14">
            <a:hlinkClick r:id="rId3" action="ppaction://hlinkfile"/>
          </p:cNvPr>
          <p:cNvSpPr txBox="1"/>
          <p:nvPr/>
        </p:nvSpPr>
        <p:spPr>
          <a:xfrm>
            <a:off x="720917" y="22469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664"/>
            <a:ext cx="443315" cy="551442"/>
          </a:xfrm>
          <a:prstGeom prst="rect">
            <a:avLst/>
          </a:prstGeom>
        </p:spPr>
      </p:pic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3217" y="155014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1154405" y="1026080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11795" y="192568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2099679" y="1275606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68632" y="1275606"/>
            <a:ext cx="143104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蓄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193841" y="1275606"/>
            <a:ext cx="187060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 缠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180816" y="1275606"/>
            <a:ext cx="1500393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邀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8632" y="843606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xù</a:t>
            </a:r>
            <a:endParaRPr lang="en-US" altLang="zh-CN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69998" y="832751"/>
            <a:ext cx="7565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pò</a:t>
            </a:r>
            <a:endParaRPr lang="en-US" altLang="zh-CN" sz="3000" b="1" dirty="0" err="1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78681" y="843606"/>
            <a:ext cx="172819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jiū</a:t>
            </a:r>
            <a:r>
              <a:rPr lang="en-US" altLang="zh-CN" sz="30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r>
              <a:rPr lang="en-US" altLang="zh-CN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chán</a:t>
            </a:r>
            <a:endParaRPr lang="zh-CN" altLang="en-US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54895" y="843606"/>
            <a:ext cx="124931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 </a:t>
            </a:r>
            <a:r>
              <a:rPr lang="en-US" altLang="zh-CN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yāo</a:t>
            </a:r>
            <a:endParaRPr lang="zh-CN" altLang="en-US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3675931" y="1275606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界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75931" y="843606"/>
            <a:ext cx="122413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zū</a:t>
            </a:r>
            <a:endParaRPr lang="en-US" altLang="zh-CN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357487"/>
            <a:ext cx="399673" cy="558077"/>
          </a:xfrm>
          <a:prstGeom prst="rect">
            <a:avLst/>
          </a:prstGeom>
        </p:spPr>
      </p:pic>
      <p:sp>
        <p:nvSpPr>
          <p:cNvPr id="32" name="文本框 15"/>
          <p:cNvSpPr txBox="1"/>
          <p:nvPr/>
        </p:nvSpPr>
        <p:spPr>
          <a:xfrm>
            <a:off x="657821" y="269234"/>
            <a:ext cx="160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1139552" y="2787774"/>
            <a:ext cx="1500393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骚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扰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18283" y="2283774"/>
            <a:ext cx="8569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rǎo</a:t>
            </a:r>
            <a:endParaRPr lang="zh-CN" altLang="en-US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2834398" y="2787774"/>
            <a:ext cx="1500393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879271" y="2283774"/>
            <a:ext cx="73989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jù</a:t>
            </a:r>
            <a:endParaRPr lang="zh-CN" altLang="en-US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6371051" y="2787774"/>
            <a:ext cx="1500393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妄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01995" y="2283774"/>
            <a:ext cx="171386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 </a:t>
            </a:r>
            <a:r>
              <a:rPr lang="en-US" altLang="zh-CN" sz="3000" b="1" dirty="0" err="1" smtClean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wàng</a:t>
            </a:r>
            <a:endParaRPr lang="zh-CN" altLang="en-US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44" name="TextBox 11"/>
          <p:cNvSpPr txBox="1"/>
          <p:nvPr/>
        </p:nvSpPr>
        <p:spPr>
          <a:xfrm>
            <a:off x="4334791" y="2787774"/>
            <a:ext cx="1718099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 订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80682" y="2283774"/>
            <a:ext cx="216024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qiān</a:t>
            </a:r>
            <a:r>
              <a:rPr lang="en-US" altLang="zh-CN" sz="30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r>
              <a:rPr lang="en-US" altLang="zh-CN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dìng</a:t>
            </a:r>
            <a:r>
              <a:rPr lang="en-US" altLang="zh-CN" sz="30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endParaRPr lang="zh-CN" altLang="en-US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294049" y="2340662"/>
            <a:ext cx="679591" cy="4733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charset="0"/>
              <a:cs typeface="汉语拼音" panose="020B060402020202020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430267" y="2356242"/>
            <a:ext cx="823161" cy="4577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charset="0"/>
              <a:cs typeface="汉语拼音" panose="020B060402020202020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779912" y="3642272"/>
            <a:ext cx="1778496" cy="901412"/>
            <a:chOff x="251520" y="2266079"/>
            <a:chExt cx="1778496" cy="901412"/>
          </a:xfrm>
        </p:grpSpPr>
        <p:sp>
          <p:nvSpPr>
            <p:cNvPr id="49" name="云形标注 48"/>
            <p:cNvSpPr/>
            <p:nvPr/>
          </p:nvSpPr>
          <p:spPr>
            <a:xfrm>
              <a:off x="251520" y="2266079"/>
              <a:ext cx="1778496" cy="901412"/>
            </a:xfrm>
            <a:prstGeom prst="cloudCallout">
              <a:avLst>
                <a:gd name="adj1" fmla="val 35082"/>
                <a:gd name="adj2" fmla="val -144753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399661" y="2455175"/>
              <a:ext cx="1415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后鼻音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6101851" y="3569758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荒谬不合理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397782" y="2922960"/>
            <a:ext cx="585945" cy="548709"/>
          </a:xfrm>
          <a:prstGeom prst="ellipse">
            <a:avLst/>
          </a:prstGeom>
          <a:grp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charset="0"/>
              <a:cs typeface="汉语拼音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51" grpId="0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69498" y="1477254"/>
            <a:ext cx="3430894" cy="216059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指扰乱他人，使之不得安宁。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文中是说日本侵略者总是逼迫梅兰芳演戏。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1477254"/>
            <a:ext cx="3121834" cy="216059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相互缠绕或遭人烦扰不休。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本文是说梅兰芳被日本人不断烦扰。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9498" y="1519017"/>
            <a:ext cx="910614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骚扰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61386" y="40032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近义词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4149" y="151901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纠缠：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850a6cbc-14ce-4a3b-b863-5754dcb66c8a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3587</Words>
  <Application>WPS 演示</Application>
  <PresentationFormat>全屏显示(16:9)</PresentationFormat>
  <Paragraphs>367</Paragraphs>
  <Slides>44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Arial</vt:lpstr>
      <vt:lpstr>宋体</vt:lpstr>
      <vt:lpstr>Wingdings</vt:lpstr>
      <vt:lpstr>楷体</vt:lpstr>
      <vt:lpstr>黑体</vt:lpstr>
      <vt:lpstr>Calibri</vt:lpstr>
      <vt:lpstr>Kaiti SC</vt:lpstr>
      <vt:lpstr>汉语拼音</vt:lpstr>
      <vt:lpstr>微软雅黑</vt:lpstr>
      <vt:lpstr>Times New Roman</vt:lpstr>
      <vt:lpstr>Arial Unicode MS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120</cp:revision>
  <dcterms:created xsi:type="dcterms:W3CDTF">2017-03-17T02:28:00Z</dcterms:created>
  <dcterms:modified xsi:type="dcterms:W3CDTF">2022-11-30T13:54:10Z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341B4F262A16454EBD923EA48496FB3E</vt:lpwstr>
  </property>
</Properties>
</file>