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34"/>
  </p:handoutMasterIdLst>
  <p:sldIdLst>
    <p:sldId id="1620" r:id="rId4"/>
    <p:sldId id="1664" r:id="rId6"/>
    <p:sldId id="1385" r:id="rId7"/>
    <p:sldId id="1386" r:id="rId8"/>
    <p:sldId id="1387" r:id="rId9"/>
    <p:sldId id="1388" r:id="rId10"/>
    <p:sldId id="1622" r:id="rId11"/>
    <p:sldId id="1734" r:id="rId12"/>
    <p:sldId id="1527" r:id="rId13"/>
    <p:sldId id="1518" r:id="rId14"/>
    <p:sldId id="1618" r:id="rId15"/>
    <p:sldId id="1350" r:id="rId16"/>
    <p:sldId id="1351" r:id="rId17"/>
    <p:sldId id="1665" r:id="rId18"/>
    <p:sldId id="1666" r:id="rId19"/>
    <p:sldId id="1728" r:id="rId20"/>
    <p:sldId id="1626" r:id="rId21"/>
    <p:sldId id="1627" r:id="rId22"/>
    <p:sldId id="1628" r:id="rId23"/>
    <p:sldId id="1735" r:id="rId24"/>
    <p:sldId id="1732" r:id="rId25"/>
    <p:sldId id="1286" r:id="rId26"/>
    <p:sldId id="1730" r:id="rId27"/>
    <p:sldId id="1540" r:id="rId28"/>
    <p:sldId id="1354" r:id="rId29"/>
    <p:sldId id="1379" r:id="rId30"/>
    <p:sldId id="1726" r:id="rId31"/>
    <p:sldId id="1403" r:id="rId32"/>
    <p:sldId id="1694" r:id="rId3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9"/>
    </p:embeddedFont>
    <p:embeddedFont>
      <p:font typeface="黑体" panose="02010609060101010101" pitchFamily="49" charset="-122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  <p:embeddedFont>
      <p:font typeface="汉语拼音" panose="020B0604020202020204" charset="0"/>
      <p:regular r:id="rId45"/>
    </p:embeddedFont>
    <p:embeddedFont>
      <p:font typeface="微软雅黑" panose="020B0503020204020204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A38302"/>
    <a:srgbClr val="0066FF"/>
    <a:srgbClr val="FEFCDE"/>
    <a:srgbClr val="00B050"/>
    <a:srgbClr val="FF00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77" autoAdjust="0"/>
    <p:restoredTop sz="93824" autoAdjust="0"/>
  </p:normalViewPr>
  <p:slideViewPr>
    <p:cSldViewPr>
      <p:cViewPr>
        <p:scale>
          <a:sx n="75" d="100"/>
          <a:sy n="75" d="100"/>
        </p:scale>
        <p:origin x="-1620" y="-606"/>
      </p:cViewPr>
      <p:guideLst>
        <p:guide orient="horz" pos="2482"/>
        <p:guide pos="5742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66"/>
        <p:guide pos="215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7" Type="http://schemas.openxmlformats.org/officeDocument/2006/relationships/tags" Target="tags/tag1.xml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1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31890"/>
            <a:ext cx="1210370" cy="47575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Tm="1000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ransition spd="slow" advTm="1000">
    <p:random/>
  </p:transition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8.GIF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hyperlink" Target="&#36164;&#26009;&#38142;&#25509;/&#35270;&#39057;/&#19971;&#24425;-&#35838;&#25991;&#26391;&#35835;-&#22235;&#19978;-24.&#24310;&#23433;&#65292;&#25105;&#25226;&#20320;&#36861;&#23547;.mp4" TargetMode="External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15566"/>
            <a:ext cx="3275712" cy="413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501" y="928967"/>
            <a:ext cx="2934643" cy="4121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64"/>
          <p:cNvSpPr txBox="1"/>
          <p:nvPr/>
        </p:nvSpPr>
        <p:spPr>
          <a:xfrm>
            <a:off x="395536" y="1253515"/>
            <a:ext cx="2612905" cy="26545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认真朗读全诗，读准字音，读通句子，注意停顿。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921" y="294423"/>
            <a:ext cx="2269879" cy="693151"/>
          </a:xfrm>
          <a:prstGeom prst="rect">
            <a:avLst/>
          </a:prstGeom>
        </p:spPr>
      </p:pic>
      <p:sp>
        <p:nvSpPr>
          <p:cNvPr id="10" name="文本框 14">
            <a:hlinkClick r:id="rId4" action="ppaction://hlinkfile"/>
          </p:cNvPr>
          <p:cNvSpPr txBox="1"/>
          <p:nvPr/>
        </p:nvSpPr>
        <p:spPr>
          <a:xfrm>
            <a:off x="720917" y="2749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02893"/>
            <a:ext cx="443315" cy="551442"/>
          </a:xfrm>
          <a:prstGeom prst="rect">
            <a:avLst/>
          </a:prstGeom>
        </p:spPr>
      </p:pic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8529" y="99216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4"/>
          <p:cNvSpPr txBox="1"/>
          <p:nvPr/>
        </p:nvSpPr>
        <p:spPr>
          <a:xfrm>
            <a:off x="3131840" y="544051"/>
            <a:ext cx="1837016" cy="3215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点击图标，听范读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49388" y="31733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7"/>
          <p:cNvSpPr txBox="1"/>
          <p:nvPr/>
        </p:nvSpPr>
        <p:spPr>
          <a:xfrm>
            <a:off x="1440180" y="935990"/>
            <a:ext cx="62636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延河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叮咚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的／流水，</a:t>
            </a:r>
            <a:b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枣园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／梨花的／清香，</a:t>
            </a:r>
            <a:b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南泥湾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／开荒的／镢头，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杨家岭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／讲话的／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9475" y="556895"/>
            <a:ext cx="309880" cy="67564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97195" y="3764915"/>
            <a:ext cx="69754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四个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追寻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读的时候应该语气逐步上扬。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1635" y="3451445"/>
            <a:ext cx="835440" cy="835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55576" y="1003935"/>
            <a:ext cx="7573729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延河、枣园、南泥湾、杨家岭是延安最具有代表性的地方。</a:t>
            </a:r>
            <a:endParaRPr lang="zh-CN" altLang="en-US" sz="4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9095" y="2834640"/>
            <a:ext cx="6658610" cy="85725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20395" y="570865"/>
            <a:ext cx="7969885" cy="169291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“延河叮咚的流水”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讲“叮咚的流水”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实际是讲人们在延安度过的革命岁月。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2694" y="2244482"/>
            <a:ext cx="3767778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延河是黄河的一条支流，它流经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延安，是延安的象征。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当年许多革命者常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在沿河边漫步，讨论革命的道理。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" y="2263775"/>
            <a:ext cx="4762500" cy="2371725"/>
          </a:xfrm>
          <a:prstGeom prst="rect">
            <a:avLst/>
          </a:prstGeom>
          <a:effectLst>
            <a:softEdge rad="1016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42715" y="2696210"/>
            <a:ext cx="5142230" cy="1963772"/>
          </a:xfrm>
        </p:spPr>
        <p:txBody>
          <a:bodyPr/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枣园在延安西北，距市中心约七千米，曾是党中央所在地，毛主席的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为人民服务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等著作就在这里写的。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</a:b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33730" y="527050"/>
            <a:ext cx="8242935" cy="20123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“枣园梨花的清香”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当年毛主席所住的窑洞前面有几株梨树，开花时发出清香。讲“梨花的清香”，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实际上是讲毛主席等中央领导同志在这里从事的革命活动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lum bright="6000"/>
          </a:blip>
          <a:srcRect b="17029"/>
          <a:stretch>
            <a:fillRect/>
          </a:stretch>
        </p:blipFill>
        <p:spPr>
          <a:xfrm>
            <a:off x="467544" y="2696081"/>
            <a:ext cx="3147522" cy="1747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>
          <a:xfrm>
            <a:off x="1043608" y="418356"/>
            <a:ext cx="2721610" cy="857250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宝塔山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idx="4294967295"/>
          </p:nvPr>
        </p:nvSpPr>
        <p:spPr>
          <a:xfrm>
            <a:off x="1547664" y="1203598"/>
            <a:ext cx="7062936" cy="2736850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在革命战争年代，中共中央曾在延安领导了中国革命，毛泽东等领袖们在这里为中国革命制定了正确的路线、方针、政策。中国共产党及其领导者，好像灯塔一样，给中国革命指明了方向。因此，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宝塔山上的宝塔就成了革命圣地延安的象征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，经常出现在文人和画家的笔下。 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4" name="Picture 3" descr="C:\Users\WINDOWS7\Desktop\手绘风延安宝塔山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1707653"/>
            <a:ext cx="3657103" cy="423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1270" y="0"/>
            <a:ext cx="9114155" cy="5150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72870" y="137160"/>
            <a:ext cx="6370955" cy="142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毫不犹豫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丢掉了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老牛破车，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却不能丢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宝塔山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顶天立地的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脊梁。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07385" y="987425"/>
            <a:ext cx="4375150" cy="5759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09920" y="322580"/>
            <a:ext cx="1459230" cy="5759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1270" y="0"/>
            <a:ext cx="9142730" cy="51504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72870" y="137160"/>
            <a:ext cx="6370955" cy="1428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我们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毫不犹豫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丢掉了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老牛破车，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</a:b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却</a:t>
            </a:r>
            <a:r>
              <a:rPr lang="zh-CN" altLang="en-US" sz="2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不能丢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宝塔山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顶天立地的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脊梁。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07385" y="987425"/>
            <a:ext cx="4375150" cy="5759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709920" y="322580"/>
            <a:ext cx="1459230" cy="575945"/>
          </a:xfrm>
          <a:prstGeom prst="round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1640" y="987574"/>
            <a:ext cx="68025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自由读第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3-5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小节，想一想：为什么在“毫不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犹豫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丢掉了老牛破车”的今天，我们仍旧需要去追寻延安精神呢？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7" y="685682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066959" y="3219822"/>
            <a:ext cx="55446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让我们来看看这个故事吧。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10" y="0"/>
            <a:ext cx="915541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99592" y="699542"/>
            <a:ext cx="74888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之前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，世界上只有美国、英国和日本具有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全海深载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人潜水器。我国的设计者们认为如果再等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20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年，可能会落后他国更多。于是，他们决定与其等待改变，不如自立更生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研发需要动辄几亿元的经费投入，这是一个巨大的困难。为了筹集最初的启动资金，设计者们不仅拿出了家里所有的积蓄，还四处筹集，克服了重重困难。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10" y="0"/>
            <a:ext cx="9155410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11560" y="555526"/>
            <a:ext cx="80127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研制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的过程中，每周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天，每天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小时的工作，成了设计者们的生活常态。为了让设计方案更加科学完善，“蛟龙号”研制期间经历了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多次评审。经过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年、近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2000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个日夜的艰苦研制，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2007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年，我国第一艘深海载人潜水器“蛟龙”终于“出世”了，设计者团队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兴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不已：“它就像是自己的孩子，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凝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了我们全部的心血和期望。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75656" y="4047971"/>
            <a:ext cx="6624736" cy="684021"/>
            <a:chOff x="2483768" y="3492817"/>
            <a:chExt cx="5184576" cy="932708"/>
          </a:xfrm>
        </p:grpSpPr>
        <p:sp>
          <p:nvSpPr>
            <p:cNvPr id="5" name="圆角矩形 4"/>
            <p:cNvSpPr/>
            <p:nvPr/>
          </p:nvSpPr>
          <p:spPr>
            <a:xfrm>
              <a:off x="2483768" y="3492817"/>
              <a:ext cx="5112568" cy="9144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555776" y="3594528"/>
              <a:ext cx="511256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   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自力更生、艰苦奋斗</a:t>
              </a:r>
              <a:r>
                <a:rPr lang="en-US" altLang="zh-CN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——</a:t>
              </a:r>
              <a:r>
                <a:rPr lang="zh-CN" altLang="en-US" sz="24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延安精神的延续。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409" y="2139702"/>
            <a:ext cx="2742118" cy="178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699574" y="1906961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昔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95276" y="1906961"/>
            <a:ext cx="154559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695738" y="1898248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茅</a:t>
            </a: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屋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1408309" y="3418961"/>
            <a:ext cx="1520190" cy="6838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炕</a:t>
            </a:r>
            <a:r>
              <a:rPr kumimoji="1"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71459" y="1546960"/>
            <a:ext cx="104203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yán</a:t>
            </a:r>
            <a:endParaRPr lang="en-US" altLang="en-US" sz="3000" b="1" dirty="0" err="1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94866" y="1546961"/>
            <a:ext cx="104203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xī</a:t>
            </a:r>
            <a:endParaRPr lang="en-US" altLang="en-US" sz="3000" b="1" dirty="0" err="1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08104" y="1546961"/>
            <a:ext cx="143319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máo</a:t>
            </a:r>
            <a:endParaRPr lang="en-US" altLang="en-US" sz="3000" b="1" dirty="0" err="1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39238" y="2986961"/>
            <a:ext cx="125984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kàng</a:t>
            </a:r>
            <a:endParaRPr lang="en-US" altLang="zh-CN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31872" y="2986961"/>
            <a:ext cx="123761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dàn</a:t>
            </a:r>
            <a:endParaRPr lang="en-US" altLang="zh-CN" sz="3000" b="1" dirty="0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330257" y="3418961"/>
            <a:ext cx="1226027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旦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41781" y="3418961"/>
            <a:ext cx="1232466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38178" y="2986961"/>
            <a:ext cx="103060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汉语拼音" panose="020B0604020202020204" charset="0"/>
                <a:ea typeface="宋体" panose="02010600030101010101" pitchFamily="2" charset="-122"/>
                <a:cs typeface="汉语拼音" panose="020B0604020202020204" charset="0"/>
              </a:rPr>
              <a:t>mèi</a:t>
            </a:r>
            <a:endParaRPr lang="en-US" altLang="en-US" sz="3000" b="1" dirty="0" err="1">
              <a:latin typeface="汉语拼音" panose="020B0604020202020204" charset="0"/>
              <a:ea typeface="宋体" panose="02010600030101010101" pitchFamily="2" charset="-122"/>
              <a:cs typeface="汉语拼音" panose="020B060402020202020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960861" y="2986961"/>
            <a:ext cx="724929" cy="47333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46304" y="2567886"/>
            <a:ext cx="1586807" cy="758953"/>
            <a:chOff x="286668" y="2266079"/>
            <a:chExt cx="1586807" cy="758953"/>
          </a:xfrm>
        </p:grpSpPr>
        <p:sp>
          <p:nvSpPr>
            <p:cNvPr id="45" name="云形标注 44"/>
            <p:cNvSpPr/>
            <p:nvPr/>
          </p:nvSpPr>
          <p:spPr>
            <a:xfrm>
              <a:off x="286668" y="2266079"/>
              <a:ext cx="1586807" cy="758953"/>
            </a:xfrm>
            <a:prstGeom prst="cloudCallout">
              <a:avLst>
                <a:gd name="adj1" fmla="val 44685"/>
                <a:gd name="adj2" fmla="val 33368"/>
              </a:avLst>
            </a:prstGeom>
            <a:solidFill>
              <a:schemeClr val="bg1"/>
            </a:solidFill>
            <a:ln>
              <a:solidFill>
                <a:srgbClr val="FFC00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99661" y="2377885"/>
              <a:ext cx="14150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后鼻音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444615" y="3326601"/>
            <a:ext cx="227203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满目琳琅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444615" y="3326601"/>
            <a:ext cx="2272030" cy="683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满目琳琅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527" y="357488"/>
            <a:ext cx="399673" cy="558077"/>
          </a:xfrm>
          <a:prstGeom prst="rect">
            <a:avLst/>
          </a:prstGeom>
        </p:spPr>
      </p:pic>
      <p:sp>
        <p:nvSpPr>
          <p:cNvPr id="35" name="文本框 15"/>
          <p:cNvSpPr txBox="1"/>
          <p:nvPr/>
        </p:nvSpPr>
        <p:spPr>
          <a:xfrm>
            <a:off x="729828" y="269235"/>
            <a:ext cx="1609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5" grpId="0"/>
      <p:bldP spid="29" grpId="0"/>
      <p:bldP spid="7" grpId="0"/>
      <p:bldP spid="16" grpId="0"/>
      <p:bldP spid="43" grpId="0" bldLvl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1763688" y="1859660"/>
            <a:ext cx="5844870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40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新世纪社会主义伟大成就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23235"/>
            <a:ext cx="9144000" cy="5177933"/>
            <a:chOff x="0" y="0"/>
            <a:chExt cx="9144000" cy="5177933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779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文本框 2"/>
            <p:cNvSpPr txBox="1"/>
            <p:nvPr/>
          </p:nvSpPr>
          <p:spPr>
            <a:xfrm>
              <a:off x="179512" y="190698"/>
              <a:ext cx="388843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“蛟龙号”潜艇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0"/>
            <a:ext cx="9144000" cy="5163482"/>
            <a:chOff x="0" y="0"/>
            <a:chExt cx="9144000" cy="5163482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63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文本框 2"/>
            <p:cNvSpPr txBox="1"/>
            <p:nvPr/>
          </p:nvSpPr>
          <p:spPr>
            <a:xfrm>
              <a:off x="251520" y="267494"/>
              <a:ext cx="244827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载人飞船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-14040" y="10457"/>
            <a:ext cx="9144000" cy="5153025"/>
            <a:chOff x="0" y="0"/>
            <a:chExt cx="9144000" cy="515302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53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文本框 2"/>
            <p:cNvSpPr txBox="1"/>
            <p:nvPr/>
          </p:nvSpPr>
          <p:spPr>
            <a:xfrm>
              <a:off x="277788" y="205938"/>
              <a:ext cx="19342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高铁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-52140" y="-13866"/>
            <a:ext cx="9539032" cy="5357808"/>
            <a:chOff x="-28080" y="2558270"/>
            <a:chExt cx="9539032" cy="5357808"/>
          </a:xfrm>
        </p:grpSpPr>
        <p:pic>
          <p:nvPicPr>
            <p:cNvPr id="1026" name="Picture 2" descr="https://gimg2.baidu.com/image_search/src=http%3A%2F%2Finews.gtimg.com%2Fnewsapp_bt%2F0%2F14013991371%2F1000.jpg&amp;refer=http%3A%2F%2Finews.gtimg.com&amp;app=2002&amp;size=f9999,10000&amp;q=a80&amp;n=0&amp;g=0n&amp;fmt=auto?sec=1652264499&amp;t=32e27da61dc64c1f8893919641b88e3a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3" b="133"/>
            <a:stretch>
              <a:fillRect/>
            </a:stretch>
          </p:blipFill>
          <p:spPr bwMode="auto">
            <a:xfrm>
              <a:off x="-14040" y="2558270"/>
              <a:ext cx="9524992" cy="5357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文本框 2"/>
            <p:cNvSpPr txBox="1"/>
            <p:nvPr/>
          </p:nvSpPr>
          <p:spPr>
            <a:xfrm>
              <a:off x="-28080" y="2674390"/>
              <a:ext cx="21979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特高压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38100" y="-26505"/>
            <a:ext cx="9539032" cy="5357808"/>
            <a:chOff x="-66180" y="3023738"/>
            <a:chExt cx="9539032" cy="5357808"/>
          </a:xfrm>
        </p:grpSpPr>
        <p:pic>
          <p:nvPicPr>
            <p:cNvPr id="1028" name="Picture 4" descr="https://gimg2.baidu.com/image_search/src=http%3A%2F%2Fi.guancha.cn%2Fnews%2Fofficial%2F2020%2F09%2F27%2F20200927095744196.PNG&amp;refer=http%3A%2F%2Fi.guancha.cn&amp;app=2002&amp;size=f9999,10000&amp;q=a80&amp;n=0&amp;g=0n&amp;fmt=auto?sec=1652264687&amp;t=be8d24bfe1937d2a44c5877a2f18ebdc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4" b="2234"/>
            <a:stretch>
              <a:fillRect/>
            </a:stretch>
          </p:blipFill>
          <p:spPr bwMode="auto">
            <a:xfrm>
              <a:off x="-52140" y="3023738"/>
              <a:ext cx="9524992" cy="5357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文本框 2"/>
            <p:cNvSpPr txBox="1"/>
            <p:nvPr/>
          </p:nvSpPr>
          <p:spPr>
            <a:xfrm>
              <a:off x="-66180" y="3168121"/>
              <a:ext cx="219794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4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盾构机</a:t>
              </a:r>
              <a:endPara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 spd="slow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4"/>
          <p:cNvSpPr txBox="1"/>
          <p:nvPr/>
        </p:nvSpPr>
        <p:spPr>
          <a:xfrm>
            <a:off x="755576" y="1275606"/>
            <a:ext cx="7992888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今天的发展变化是建立在过去的基础上的，是延安精神的持续作用，我们不应该也不能忘却延安精神。有了延安精神，国家和民族的繁荣振兴才有希望。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9612" y="591530"/>
            <a:ext cx="730881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有感情地大声朗读诗歌第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3-5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小节。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123478"/>
            <a:ext cx="1080120" cy="1080120"/>
          </a:xfrm>
          <a:prstGeom prst="rect">
            <a:avLst/>
          </a:prstGeom>
        </p:spPr>
      </p:pic>
      <p:sp>
        <p:nvSpPr>
          <p:cNvPr id="5" name="Rectangle 7"/>
          <p:cNvSpPr/>
          <p:nvPr/>
        </p:nvSpPr>
        <p:spPr>
          <a:xfrm>
            <a:off x="971600" y="1347614"/>
            <a:ext cx="69475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altLang="zh-CN" sz="2100" b="1" dirty="0">
                <a:latin typeface="Arial" panose="020B0604020202020204" pitchFamily="34" charset="0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一排排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高楼大厦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像雨后春笋，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一件件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家用电器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目琳琅；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我们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告别了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破旧的茅屋，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  却忘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不了／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延安窑洞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温热的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土炕。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　　　　　　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宇宙飞船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探索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太空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奥秘，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电子计算机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奏出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美妙的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交响；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我们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毫不犹豫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丢掉了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老牛破车，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  却不能丢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宝塔山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顶天立地的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脊梁。</a:t>
            </a:r>
            <a:endParaRPr lang="zh-CN" altLang="en-US" sz="21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/>
          <p:nvPr/>
        </p:nvSpPr>
        <p:spPr>
          <a:xfrm>
            <a:off x="2124100" y="1856894"/>
            <a:ext cx="5131594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延安，你的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灿烂辉煌！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失去了你啊，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灵魂，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怎能向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美好的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未来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展翅飞翔？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　　　　　　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079612" y="591530"/>
            <a:ext cx="7308812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有感情地大声朗读诗歌第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3-5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小节。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123478"/>
            <a:ext cx="1080120" cy="1080120"/>
          </a:xfrm>
          <a:prstGeom prst="rect">
            <a:avLst/>
          </a:prstGeom>
        </p:spPr>
      </p:pic>
    </p:spTree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339975" y="699770"/>
            <a:ext cx="3384550" cy="4318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36" name="Text Box 5"/>
          <p:cNvSpPr txBox="1"/>
          <p:nvPr/>
        </p:nvSpPr>
        <p:spPr>
          <a:xfrm>
            <a:off x="1565275" y="668020"/>
            <a:ext cx="605726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啊！延安，我把你／追寻，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／信念，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／金色的／理想；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／温暖，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／明媚的／春光；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／光明，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／火红的／太阳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8836" y="3003798"/>
            <a:ext cx="7787620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作者连用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六个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追寻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说出了追寻的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内涵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这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节诗歌总结追寻的目标，铿锵有力，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首尾呼应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！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426957" y="1949257"/>
            <a:ext cx="6984776" cy="1859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追寻着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延安时期中国共产党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和中国人民的革命精神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，希望在新时期继续发扬和传承延安精神。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640448"/>
            <a:ext cx="705678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作者只是简单地寻找延安精神么？有什么希望？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786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837431" y="1804194"/>
            <a:ext cx="1454150" cy="208823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枣园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南泥湾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杨家岭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314" y="246350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追寻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6096" y="1776760"/>
            <a:ext cx="2880320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延安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精神，自力更生、奋发图强、艰苦奋斗、全心全意为人民服务、团结一心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7917" y="2443180"/>
            <a:ext cx="1695947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延安精神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15499" y="1917467"/>
            <a:ext cx="144145" cy="1614806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左大括号 7"/>
          <p:cNvSpPr/>
          <p:nvPr/>
        </p:nvSpPr>
        <p:spPr>
          <a:xfrm rot="10800000">
            <a:off x="3172516" y="1916697"/>
            <a:ext cx="144147" cy="1615575"/>
          </a:xfrm>
          <a:prstGeom prst="leftBrac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750" y="222989"/>
            <a:ext cx="2268000" cy="6925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70" y="216931"/>
            <a:ext cx="450000" cy="55975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84518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文本占位符 41986"/>
          <p:cNvSpPr>
            <a:spLocks noGrp="1"/>
          </p:cNvSpPr>
          <p:nvPr/>
        </p:nvSpPr>
        <p:spPr>
          <a:xfrm>
            <a:off x="179512" y="1998662"/>
            <a:ext cx="8387149" cy="2258105"/>
          </a:xfrm>
          <a:prstGeom prst="rect">
            <a:avLst/>
          </a:prstGeom>
        </p:spPr>
        <p:txBody>
          <a:bodyPr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3200" b="1" dirty="0" smtClean="0"/>
              <a:t>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）的流水   （     ）的茅屋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（     ）的交响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）的土炕     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（     ）的春光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）的脊梁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18068" y="2032635"/>
            <a:ext cx="104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叮咚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2013" y="2032635"/>
            <a:ext cx="104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8068" y="2735580"/>
            <a:ext cx="104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美妙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3608" y="2735580"/>
            <a:ext cx="104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温热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8068" y="3404235"/>
            <a:ext cx="10420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62206" y="3452873"/>
            <a:ext cx="1889320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8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顶天立地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9011" y="1169948"/>
            <a:ext cx="4598640" cy="681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一、填写恰当的词语。</a:t>
            </a:r>
            <a:endParaRPr lang="zh-CN" altLang="en-US" sz="3200" b="1" dirty="0">
              <a:solidFill>
                <a:srgbClr val="0000CC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552" y="242670"/>
            <a:ext cx="2268000" cy="692577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720917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68" y="232670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9221"/>
          <p:cNvSpPr txBox="1"/>
          <p:nvPr/>
        </p:nvSpPr>
        <p:spPr>
          <a:xfrm>
            <a:off x="339725" y="762635"/>
            <a:ext cx="81838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二、联系自己的生活、学习实际，谈一谈怎样把延安精神发扬光大。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610" y="2023115"/>
            <a:ext cx="808799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在学习、生活中，要团结同学，助人为乐；在党和国家需要我们的时候，挺身而出；发扬艰苦奋斗的精神，节约每一张纸、每一粒米、每一滴水、每一度电……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5656" y="1635646"/>
            <a:ext cx="5328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有感情地朗读全诗。</a:t>
            </a:r>
            <a:endParaRPr lang="en-US" altLang="zh-CN" sz="36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571" y="439013"/>
            <a:ext cx="2268000" cy="692577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741339" y="407001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39013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 Box 7"/>
          <p:cNvSpPr txBox="1"/>
          <p:nvPr/>
        </p:nvSpPr>
        <p:spPr>
          <a:xfrm>
            <a:off x="2233613" y="843558"/>
            <a:ext cx="5481638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 延安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，我把你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追寻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翩翩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归来的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燕子，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昔日的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春光；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像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茁壮成长的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小树，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在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雨露和太阳。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追寻你，延河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叮咚的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流水，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追寻你，枣园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梨花的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清香，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追寻你，南泥湾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开荒的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镢头，</a:t>
            </a:r>
            <a:b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追寻你，杨家岭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讲话的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会场。</a:t>
            </a:r>
            <a:endParaRPr lang="zh-CN" altLang="en-US" sz="1050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52465" y="1594287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光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457825" y="2327712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阳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 flipH="1">
            <a:off x="6383020" y="3429001"/>
            <a:ext cx="110172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香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679565" y="4134922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场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571" y="227498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41339" y="19548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498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/>
          <p:nvPr/>
        </p:nvSpPr>
        <p:spPr>
          <a:xfrm>
            <a:off x="2863474" y="1131174"/>
            <a:ext cx="3024188" cy="252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zh-CN" altLang="zh-CN" sz="1050" dirty="0">
              <a:latin typeface="Arial" panose="020B0604020202020204" pitchFamily="34" charset="0"/>
            </a:endParaRPr>
          </a:p>
        </p:txBody>
      </p:sp>
      <p:sp>
        <p:nvSpPr>
          <p:cNvPr id="23559" name="Rectangle 7"/>
          <p:cNvSpPr/>
          <p:nvPr/>
        </p:nvSpPr>
        <p:spPr>
          <a:xfrm>
            <a:off x="827584" y="804228"/>
            <a:ext cx="69475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1" hangingPunct="1"/>
            <a:r>
              <a:rPr lang="en-US" altLang="zh-CN" sz="2100" b="1" dirty="0">
                <a:latin typeface="Arial" panose="020B0604020202020204" pitchFamily="34" charset="0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一排排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高楼大厦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像雨后春笋，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一件件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家用电器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满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目琳琅；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  我们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永远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告别了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破旧的茅屋，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  却忘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不了／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延安窑洞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温热的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土炕。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　　　　　　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宇宙飞船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探索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太空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奥秘，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电子计算机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奏出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美妙的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交响；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我们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毫不犹豫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丢掉了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老牛破车，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  却不能丢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宝塔山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顶天立地的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脊梁。</a:t>
            </a:r>
            <a:endParaRPr lang="zh-CN" altLang="en-US" sz="2100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8039" y="1191260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琅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787277" y="1921486"/>
            <a:ext cx="4889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炕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355229" y="3019291"/>
            <a:ext cx="432048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响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966764" y="3742055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5"/>
          <p:cNvSpPr txBox="1"/>
          <p:nvPr/>
        </p:nvSpPr>
        <p:spPr>
          <a:xfrm>
            <a:off x="2123728" y="771208"/>
            <a:ext cx="5131594" cy="34150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延安，你的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精神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灿烂辉煌！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一旦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失去了你啊，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那就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仿佛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没有了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灵魂，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怎能向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美好的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未来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展翅飞翔？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　　　　　　　　　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啊！延安，我把你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追寻，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信念，追寻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金色的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理想；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温暖，追寻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明媚的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春光；</a:t>
            </a:r>
            <a:b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光明，追寻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火红的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／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太阳！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96012" y="771525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煌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407517" y="1884264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翔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401802" y="2971800"/>
            <a:ext cx="48895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07517" y="3695700"/>
            <a:ext cx="59880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阳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内容占位符 4"/>
          <p:cNvSpPr>
            <a:spLocks noGrp="1"/>
          </p:cNvSpPr>
          <p:nvPr>
            <p:ph idx="4294967295"/>
          </p:nvPr>
        </p:nvSpPr>
        <p:spPr>
          <a:xfrm>
            <a:off x="1403648" y="974234"/>
            <a:ext cx="6737350" cy="2063482"/>
          </a:xfrm>
          <a:prstGeom prst="rect">
            <a:avLst/>
          </a:prstGeom>
        </p:spPr>
        <p:txBody>
          <a:bodyPr vert="horz"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全诗押的是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韵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，基本上每节诗二、四句末尾的一个字都有</a:t>
            </a:r>
            <a:r>
              <a:rPr lang="en-US" altLang="zh-CN" sz="3200" b="1" dirty="0" err="1"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</a:rPr>
              <a:t>ang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。韵脚是：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光、阳、香、场、琅、炕、响、梁、煌、翔、想、阳。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27984" y="870585"/>
            <a:ext cx="905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 err="1">
                <a:solidFill>
                  <a:srgbClr val="FF0000"/>
                </a:solidFill>
                <a:latin typeface="汉语拼音" panose="020B0604020202020204" charset="0"/>
                <a:ea typeface="楷体" panose="02010609060101010101" pitchFamily="49" charset="-122"/>
                <a:cs typeface="汉语拼音" panose="020B0604020202020204" charset="0"/>
                <a:sym typeface="+mn-ea"/>
              </a:rPr>
              <a:t>ang</a:t>
            </a:r>
            <a:endParaRPr lang="en-US" altLang="zh-CN" sz="3200" b="1" dirty="0">
              <a:solidFill>
                <a:srgbClr val="FF0000"/>
              </a:solidFill>
              <a:latin typeface="汉语拼音" panose="020B0604020202020204" charset="0"/>
              <a:ea typeface="楷体" panose="02010609060101010101" pitchFamily="49" charset="-122"/>
              <a:cs typeface="汉语拼音" panose="020B06040202020202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2815" y="3715726"/>
            <a:ext cx="70396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再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读诗歌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，根据韵脚读出韵律和节奏。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03855" y="343584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任意多边形 6"/>
          <p:cNvSpPr/>
          <p:nvPr/>
        </p:nvSpPr>
        <p:spPr>
          <a:xfrm>
            <a:off x="676511" y="3147909"/>
            <a:ext cx="7999945" cy="359945"/>
          </a:xfrm>
          <a:custGeom>
            <a:avLst/>
            <a:gdLst>
              <a:gd name="connsiteX0" fmla="*/ 0 w 8112641"/>
              <a:gd name="connsiteY0" fmla="*/ 384886 h 789144"/>
              <a:gd name="connsiteX1" fmla="*/ 914400 w 8112641"/>
              <a:gd name="connsiteY1" fmla="*/ 778291 h 789144"/>
              <a:gd name="connsiteX2" fmla="*/ 2083981 w 8112641"/>
              <a:gd name="connsiteY2" fmla="*/ 2114 h 789144"/>
              <a:gd name="connsiteX3" fmla="*/ 2796362 w 8112641"/>
              <a:gd name="connsiteY3" fmla="*/ 533742 h 789144"/>
              <a:gd name="connsiteX4" fmla="*/ 4391246 w 8112641"/>
              <a:gd name="connsiteY4" fmla="*/ 65910 h 789144"/>
              <a:gd name="connsiteX5" fmla="*/ 5124893 w 8112641"/>
              <a:gd name="connsiteY5" fmla="*/ 289193 h 789144"/>
              <a:gd name="connsiteX6" fmla="*/ 6368902 w 8112641"/>
              <a:gd name="connsiteY6" fmla="*/ 140338 h 789144"/>
              <a:gd name="connsiteX7" fmla="*/ 7038753 w 8112641"/>
              <a:gd name="connsiteY7" fmla="*/ 469947 h 789144"/>
              <a:gd name="connsiteX8" fmla="*/ 7931888 w 8112641"/>
              <a:gd name="connsiteY8" fmla="*/ 267928 h 789144"/>
              <a:gd name="connsiteX9" fmla="*/ 8112641 w 8112641"/>
              <a:gd name="connsiteY9" fmla="*/ 384886 h 789144"/>
              <a:gd name="connsiteX10" fmla="*/ 8112641 w 8112641"/>
              <a:gd name="connsiteY10" fmla="*/ 384886 h 78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12641" h="789144">
                <a:moveTo>
                  <a:pt x="0" y="384886"/>
                </a:moveTo>
                <a:cubicBezTo>
                  <a:pt x="283535" y="613486"/>
                  <a:pt x="567070" y="842086"/>
                  <a:pt x="914400" y="778291"/>
                </a:cubicBezTo>
                <a:cubicBezTo>
                  <a:pt x="1261730" y="714496"/>
                  <a:pt x="1770321" y="42872"/>
                  <a:pt x="2083981" y="2114"/>
                </a:cubicBezTo>
                <a:cubicBezTo>
                  <a:pt x="2397641" y="-38644"/>
                  <a:pt x="2411818" y="523109"/>
                  <a:pt x="2796362" y="533742"/>
                </a:cubicBezTo>
                <a:cubicBezTo>
                  <a:pt x="3180906" y="544375"/>
                  <a:pt x="4003158" y="106668"/>
                  <a:pt x="4391246" y="65910"/>
                </a:cubicBezTo>
                <a:cubicBezTo>
                  <a:pt x="4779334" y="25152"/>
                  <a:pt x="4795284" y="276788"/>
                  <a:pt x="5124893" y="289193"/>
                </a:cubicBezTo>
                <a:cubicBezTo>
                  <a:pt x="5454502" y="301598"/>
                  <a:pt x="6049925" y="110212"/>
                  <a:pt x="6368902" y="140338"/>
                </a:cubicBezTo>
                <a:cubicBezTo>
                  <a:pt x="6687879" y="170464"/>
                  <a:pt x="6778255" y="448682"/>
                  <a:pt x="7038753" y="469947"/>
                </a:cubicBezTo>
                <a:cubicBezTo>
                  <a:pt x="7299251" y="491212"/>
                  <a:pt x="7752907" y="282105"/>
                  <a:pt x="7931888" y="267928"/>
                </a:cubicBezTo>
                <a:cubicBezTo>
                  <a:pt x="8110869" y="253751"/>
                  <a:pt x="8112641" y="384886"/>
                  <a:pt x="8112641" y="384886"/>
                </a:cubicBezTo>
                <a:lnTo>
                  <a:pt x="8112641" y="384886"/>
                </a:lnTo>
              </a:path>
            </a:pathLst>
          </a:custGeom>
          <a:ln w="15875">
            <a:solidFill>
              <a:srgbClr val="FFC000"/>
            </a:solidFill>
          </a:ln>
          <a:effectLst>
            <a:outerShdw blurRad="50800" dist="38100" dir="2700000" algn="tl" rotWithShape="0">
              <a:srgbClr val="FF99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0552" y="1022995"/>
            <a:ext cx="7749880" cy="1692771"/>
          </a:xfrm>
          <a:prstGeom prst="rect">
            <a:avLst/>
          </a:prstGeom>
          <a:noFill/>
          <a:ln w="25400">
            <a:solidFill>
              <a:srgbClr val="FFC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通过查字典和查资料，我能说出“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镢头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窑洞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”“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土炕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”分别是用来干什么的。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A.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我能说得清楚。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B.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我说不清楚，但是能从下图中找出来。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961" y="3078988"/>
            <a:ext cx="1492619" cy="149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73" y="3075806"/>
            <a:ext cx="1992951" cy="146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952" y="3078091"/>
            <a:ext cx="2008924" cy="1483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236296" y="3298979"/>
            <a:ext cx="17302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不熟悉的事物可以借助图片更直观地了解。</a:t>
            </a:r>
            <a:endParaRPr lang="zh-CN" altLang="en-US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5"/>
          <p:cNvSpPr txBox="1"/>
          <p:nvPr/>
        </p:nvSpPr>
        <p:spPr>
          <a:xfrm>
            <a:off x="600543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词语解释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377984"/>
            <a:ext cx="433956" cy="5358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1000"/>
    </mc:Choice>
    <mc:Fallback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04" y="294997"/>
            <a:ext cx="2268000" cy="692577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738869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互动课堂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240"/>
            <a:ext cx="450000" cy="55975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87400" y="1203598"/>
            <a:ext cx="6985000" cy="3477875"/>
          </a:xfrm>
          <a:prstGeom prst="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默读诗歌，将每一小节的意思连一连。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             延安翻天覆地的变化和日新月异 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的科技进步  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             描写作者回延安的愉快心情 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         追寻延安的光荣历史 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第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小节         时代呼唤延安精神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学习要求： 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独立连一连，结合资料想一想。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2.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在小组中说一说自己这样选择的依据，然后分工汇报。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87005" y="2543094"/>
            <a:ext cx="1424955" cy="42827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131840" y="3331406"/>
            <a:ext cx="992907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87005" y="1900751"/>
            <a:ext cx="1424955" cy="64807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219053" y="1900751"/>
            <a:ext cx="992907" cy="107061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491880" y="527705"/>
            <a:ext cx="20393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 学 单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259632" y="1491630"/>
            <a:ext cx="6912768" cy="17727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作者追寻的是延安精神，为什么要写追寻延河、枣园、南泥湾、杨家岭这些地方呢？请同学们自由读第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小节吧。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113159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38e195a-09bd-4150-98da-5bb28df5b6d9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12700">
          <a:solidFill>
            <a:schemeClr val="tx1">
              <a:lumMod val="50000"/>
              <a:lumOff val="50000"/>
            </a:schemeClr>
          </a:solidFill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>
          <a:defRPr sz="2400" dirty="0" smtClean="0">
            <a:solidFill>
              <a:srgbClr val="FF0000"/>
            </a:solidFill>
            <a:latin typeface="华文楷体" panose="02010600040101010101" pitchFamily="2" charset="-122"/>
            <a:ea typeface="华文楷体" panose="0201060004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2813</Words>
  <Application>WPS 演示</Application>
  <PresentationFormat>全屏显示(16:9)</PresentationFormat>
  <Paragraphs>220</Paragraphs>
  <Slides>29</Slides>
  <Notes>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华文楷体</vt:lpstr>
      <vt:lpstr>楷体</vt:lpstr>
      <vt:lpstr>黑体</vt:lpstr>
      <vt:lpstr>Kaiti SC</vt:lpstr>
      <vt:lpstr>Calibri</vt:lpstr>
      <vt:lpstr>汉语拼音</vt:lpstr>
      <vt:lpstr>微软雅黑</vt:lpstr>
      <vt:lpstr>Times New Roman</vt:lpstr>
      <vt:lpstr>Arial Unicode MS</vt:lpstr>
      <vt:lpstr>Xingkai SC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</vt:lpstr>
      <vt:lpstr>    枣园在延安西北，距市中心约七千米，曾是党中央所在地，毛主席的《为人民服务》等著作就在这里写的。 </vt:lpstr>
      <vt:lpstr>宝塔山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</dc:title>
  <dc:creator/>
  <cp:lastModifiedBy>Rocket Girls</cp:lastModifiedBy>
  <cp:revision>209</cp:revision>
  <dcterms:created xsi:type="dcterms:W3CDTF">2017-03-17T02:28:00Z</dcterms:created>
  <dcterms:modified xsi:type="dcterms:W3CDTF">2022-11-30T13:56:21Z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37988E68894547D68EC93C730E2D68E8</vt:lpwstr>
  </property>
</Properties>
</file>