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3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3"/>
    <p:sldId id="1558" r:id="rId4"/>
    <p:sldId id="1603" r:id="rId5"/>
    <p:sldId id="1559" r:id="rId6"/>
    <p:sldId id="1462" r:id="rId7"/>
    <p:sldId id="1410" r:id="rId9"/>
    <p:sldId id="1411" r:id="rId10"/>
    <p:sldId id="1463" r:id="rId11"/>
    <p:sldId id="1604" r:id="rId12"/>
    <p:sldId id="1605" r:id="rId13"/>
    <p:sldId id="1445" r:id="rId14"/>
    <p:sldId id="1446" r:id="rId15"/>
    <p:sldId id="1606" r:id="rId16"/>
    <p:sldId id="1607" r:id="rId17"/>
    <p:sldId id="1608" r:id="rId18"/>
    <p:sldId id="1596" r:id="rId19"/>
    <p:sldId id="1609" r:id="rId20"/>
    <p:sldId id="1585" r:id="rId21"/>
    <p:sldId id="1610" r:id="rId22"/>
    <p:sldId id="1611" r:id="rId23"/>
    <p:sldId id="1612" r:id="rId24"/>
    <p:sldId id="1613" r:id="rId25"/>
    <p:sldId id="1597" r:id="rId26"/>
    <p:sldId id="1601" r:id="rId27"/>
    <p:sldId id="1602" r:id="rId28"/>
    <p:sldId id="1433" r:id="rId29"/>
    <p:sldId id="1432" r:id="rId30"/>
    <p:sldId id="1394" r:id="rId31"/>
    <p:sldId id="1554" r:id="rId32"/>
    <p:sldId id="1616" r:id="rId33"/>
    <p:sldId id="1617" r:id="rId34"/>
    <p:sldId id="1490" r:id="rId35"/>
    <p:sldId id="1491" r:id="rId36"/>
    <p:sldId id="1492" r:id="rId37"/>
    <p:sldId id="301" r:id="rId38"/>
    <p:sldId id="1533" r:id="rId39"/>
    <p:sldId id="1620" r:id="rId40"/>
    <p:sldId id="1621" r:id="rId41"/>
    <p:sldId id="1622" r:id="rId42"/>
    <p:sldId id="1495" r:id="rId43"/>
    <p:sldId id="1496" r:id="rId44"/>
    <p:sldId id="1497" r:id="rId45"/>
    <p:sldId id="1619" r:id="rId46"/>
    <p:sldId id="1499" r:id="rId47"/>
    <p:sldId id="1625" r:id="rId48"/>
    <p:sldId id="1626" r:id="rId4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3"/>
    </p:embeddedFont>
    <p:embeddedFont>
      <p:font typeface="幼圆" panose="02010509060101010101" pitchFamily="49" charset="-122"/>
      <p:regular r:id="rId54"/>
    </p:embeddedFont>
    <p:embeddedFont>
      <p:font typeface="Calibri" panose="020F0502020204030204" charset="0"/>
      <p:regular r:id="rId55"/>
      <p:bold r:id="rId56"/>
      <p:italic r:id="rId57"/>
      <p:boldItalic r:id="rId58"/>
    </p:embeddedFont>
    <p:embeddedFont>
      <p:font typeface="楷体" panose="02010609060101010101" pitchFamily="49" charset="-122"/>
      <p:regular r:id="rId59"/>
    </p:embeddedFont>
    <p:embeddedFont>
      <p:font typeface="仿宋" panose="02010609060101010101" charset="-122"/>
      <p:regular r:id="rId60"/>
    </p:embeddedFont>
    <p:embeddedFont>
      <p:font typeface="等线" panose="02010600030101010101" charset="-122"/>
      <p:regular r:id="rId61"/>
    </p:embeddedFont>
  </p:embeddedFontLst>
  <p:custDataLst>
    <p:tags r:id="rId6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DED5C6"/>
    <a:srgbClr val="FF3F3E"/>
    <a:srgbClr val="DCA09F"/>
    <a:srgbClr val="0000FF"/>
    <a:srgbClr val="F6F6F6"/>
    <a:srgbClr val="FAC508"/>
    <a:srgbClr val="DBF1FE"/>
    <a:srgbClr val="B6D556"/>
    <a:srgbClr val="C6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227" autoAdjust="0"/>
  </p:normalViewPr>
  <p:slideViewPr>
    <p:cSldViewPr snapToGrid="0">
      <p:cViewPr varScale="1">
        <p:scale>
          <a:sx n="101" d="100"/>
          <a:sy n="101" d="100"/>
        </p:scale>
        <p:origin x="132" y="2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2" Type="http://schemas.openxmlformats.org/officeDocument/2006/relationships/tags" Target="tags/tag1.xml"/><Relationship Id="rId61" Type="http://schemas.openxmlformats.org/officeDocument/2006/relationships/font" Target="fonts/font9.fntdata"/><Relationship Id="rId60" Type="http://schemas.openxmlformats.org/officeDocument/2006/relationships/font" Target="fonts/font8.fntdata"/><Relationship Id="rId6" Type="http://schemas.openxmlformats.org/officeDocument/2006/relationships/slide" Target="slides/slide4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A3BF2-D4BB-4EDA-885A-E5849FFE16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339D0-63DA-4FD0-8A89-FE30BF4A17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2339D0-63DA-4FD0-8A89-FE30BF4A1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2339D0-63DA-4FD0-8A89-FE30BF4A1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jpeg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01768"/>
            <a:ext cx="9144000" cy="141732"/>
          </a:xfrm>
          <a:prstGeom prst="rect">
            <a:avLst/>
          </a:prstGeom>
          <a:solidFill>
            <a:srgbClr val="FAC5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 flipH="1">
            <a:off x="3692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33CCFF"/>
              </a:gs>
              <a:gs pos="97000">
                <a:srgbClr val="FFFFFF">
                  <a:alpha val="0"/>
                </a:srgbClr>
              </a:gs>
              <a:gs pos="0">
                <a:srgbClr val="99CC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0"/>
          <p:cNvSpPr txBox="1"/>
          <p:nvPr userDrawn="1"/>
        </p:nvSpPr>
        <p:spPr>
          <a:xfrm>
            <a:off x="3692" y="6757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习作：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写信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卡通人物&#10;&#10;描述已自动生成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0255"/>
            <a:ext cx="1128091" cy="1128091"/>
          </a:xfrm>
          <a:prstGeom prst="rect">
            <a:avLst/>
          </a:prstGeom>
        </p:spPr>
      </p:pic>
      <p:pic>
        <p:nvPicPr>
          <p:cNvPr id="7" name="图片 6" descr="图片包含 游戏机, 画&#10;&#10;描述已自动生成"/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515" y="4040255"/>
            <a:ext cx="1240485" cy="12423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4.wdp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4.wdp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3.wdp"/><Relationship Id="rId5" Type="http://schemas.openxmlformats.org/officeDocument/2006/relationships/image" Target="../media/image22.png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&#33539;&#25991;2&#65306;&#32473;&#32769;&#24072;&#30340;&#19968;&#23553;&#20449;.pptx" TargetMode="External"/><Relationship Id="rId3" Type="http://schemas.microsoft.com/office/2007/relationships/hdphoto" Target="../media/image30.wdp"/><Relationship Id="rId2" Type="http://schemas.openxmlformats.org/officeDocument/2006/relationships/image" Target="../media/image29.png"/><Relationship Id="rId1" Type="http://schemas.openxmlformats.org/officeDocument/2006/relationships/hyperlink" Target="&#33539;&#25991;1&#65306;&#32473;&#21733;&#21733;&#30340;&#19968;&#23553;&#20449;.pptx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svg"/><Relationship Id="rId1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svg"/><Relationship Id="rId1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svg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slide" Target="slide34.xml"/><Relationship Id="rId3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787983" y="1710645"/>
            <a:ext cx="7323630" cy="1331134"/>
          </a:xfrm>
          <a:prstGeom prst="rect">
            <a:avLst/>
          </a:prstGeom>
          <a:ln w="57150">
            <a:gradFill flip="none" rotWithShape="1">
              <a:gsLst>
                <a:gs pos="500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关于</a:t>
            </a:r>
            <a:r>
              <a:rPr lang="zh-CN" altLang="en-US" sz="4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书信的知识，你知道哪些呢？快和大家交流一下。</a:t>
            </a:r>
            <a:endParaRPr lang="zh-CN" altLang="en-US" sz="4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836" y="1207009"/>
            <a:ext cx="1907381" cy="48220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 dirty="0"/>
              <a:t>说一说</a:t>
            </a:r>
            <a:endParaRPr lang="zh-CN" altLang="en-US" sz="3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9587" y="678434"/>
            <a:ext cx="3824207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写信对象之三：陌生人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6394" y="1494840"/>
            <a:ext cx="5255147" cy="25766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介绍你的学校、家乡和特产。</a:t>
            </a:r>
            <a:endParaRPr lang="en-US" altLang="zh-CN" sz="2800" b="1" dirty="0"/>
          </a:p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了解他们那里的风土人情。</a:t>
            </a:r>
            <a:endParaRPr lang="en-US" altLang="zh-CN" sz="2800" b="1" dirty="0"/>
          </a:p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交流对相关新闻事件的看法。</a:t>
            </a:r>
            <a:endParaRPr lang="en-US" altLang="zh-CN" sz="2800" b="1" dirty="0"/>
          </a:p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交流共同的兴趣爱好。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7862" y="1365518"/>
            <a:ext cx="6725806" cy="191590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4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确定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了写信对象和内容了，下面就是如何写的问题了。</a:t>
            </a:r>
            <a:endParaRPr lang="zh-CN" altLang="en-US" sz="4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7052" y="624701"/>
            <a:ext cx="7859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首先写称呼（顶格写）和问候语（独占一行，空两格）。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6992" y="2582329"/>
            <a:ext cx="5588164" cy="2252133"/>
          </a:xfrm>
          <a:prstGeom prst="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对于关系亲密的人，可称呼：亲爱的</a:t>
            </a:r>
            <a:r>
              <a:rPr lang="en-US" altLang="zh-CN" sz="2400" b="1" dirty="0"/>
              <a:t>XXX</a:t>
            </a:r>
            <a:endParaRPr lang="en-US" altLang="zh-CN" sz="2400" b="1" dirty="0"/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对于德高望重的人，可称呼：敬爱的</a:t>
            </a:r>
            <a:r>
              <a:rPr lang="en-US" altLang="zh-CN" sz="2400" b="1" dirty="0"/>
              <a:t>XXX</a:t>
            </a:r>
            <a:endParaRPr lang="en-US" altLang="zh-CN" sz="2400" b="1" dirty="0"/>
          </a:p>
        </p:txBody>
      </p:sp>
      <p:pic>
        <p:nvPicPr>
          <p:cNvPr id="6" name="图片 5" descr="手机屏幕截图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5" t="28311" r="8327" b="64003"/>
          <a:stretch>
            <a:fillRect/>
          </a:stretch>
        </p:blipFill>
        <p:spPr>
          <a:xfrm>
            <a:off x="649944" y="1285461"/>
            <a:ext cx="7844112" cy="918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7052" y="455095"/>
            <a:ext cx="7859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接着写正文，和作文一样，分段写，每段开始要空两格。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89037" y="3912286"/>
            <a:ext cx="6575091" cy="834959"/>
          </a:xfrm>
          <a:prstGeom prst="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 smtClean="0"/>
              <a:t>    写作</a:t>
            </a:r>
            <a:r>
              <a:rPr lang="zh-CN" altLang="en-US" sz="2000" b="1" dirty="0"/>
              <a:t>时，要用第二人称，直接交流。对于长辈要用敬称。</a:t>
            </a:r>
            <a:endParaRPr lang="en-US" altLang="zh-CN" sz="2000" b="1" dirty="0"/>
          </a:p>
        </p:txBody>
      </p:sp>
      <p:pic>
        <p:nvPicPr>
          <p:cNvPr id="6" name="图片 5" descr="手机屏幕截图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5" t="36060" r="8327" b="39486"/>
          <a:stretch>
            <a:fillRect/>
          </a:stretch>
        </p:blipFill>
        <p:spPr>
          <a:xfrm>
            <a:off x="850723" y="1092031"/>
            <a:ext cx="6601028" cy="2457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687" y="667732"/>
            <a:ext cx="8259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接着写祝福语，“祝”字要独占一行，空两格；祝福内容顶格。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52341" y="2881213"/>
            <a:ext cx="4362659" cy="2000503"/>
          </a:xfrm>
          <a:prstGeom prst="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zh-CN" altLang="en-US" sz="2000" b="1" dirty="0"/>
              <a:t>祝福语要根据收信人的实际情况来：</a:t>
            </a:r>
            <a:endParaRPr lang="en-US" altLang="zh-CN" sz="2000" b="1" dirty="0"/>
          </a:p>
          <a:p>
            <a:pPr>
              <a:lnSpc>
                <a:spcPct val="150000"/>
              </a:lnSpc>
            </a:pPr>
            <a:r>
              <a:rPr lang="zh-CN" altLang="en-US" sz="2000" b="1" dirty="0"/>
              <a:t>正在工作的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工作愉快</a:t>
            </a:r>
            <a:endParaRPr lang="en-US" altLang="zh-CN" sz="2000" b="1" dirty="0"/>
          </a:p>
          <a:p>
            <a:pPr>
              <a:lnSpc>
                <a:spcPct val="150000"/>
              </a:lnSpc>
            </a:pPr>
            <a:r>
              <a:rPr lang="zh-CN" altLang="en-US" sz="2000" b="1" dirty="0"/>
              <a:t>正在休养的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早日康复</a:t>
            </a:r>
            <a:endParaRPr lang="en-US" altLang="zh-CN" sz="2000" b="1" dirty="0"/>
          </a:p>
          <a:p>
            <a:pPr>
              <a:lnSpc>
                <a:spcPct val="150000"/>
              </a:lnSpc>
            </a:pPr>
            <a:r>
              <a:rPr lang="zh-CN" altLang="en-US" sz="2000" b="1" dirty="0"/>
              <a:t>正在学习的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学习进步</a:t>
            </a:r>
            <a:endParaRPr lang="en-US" altLang="zh-CN" sz="2000" b="1" dirty="0"/>
          </a:p>
        </p:txBody>
      </p:sp>
      <p:pic>
        <p:nvPicPr>
          <p:cNvPr id="6" name="图片 5" descr="手机屏幕截图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81" t="60908" r="7971" b="32101"/>
          <a:stretch>
            <a:fillRect/>
          </a:stretch>
        </p:blipFill>
        <p:spPr>
          <a:xfrm>
            <a:off x="1260987" y="1412143"/>
            <a:ext cx="6989175" cy="743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687" y="667732"/>
            <a:ext cx="8259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最后是落款，写上姓名和写信时间，文字居右。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7002" y="2357898"/>
            <a:ext cx="6164131" cy="1904018"/>
          </a:xfrm>
          <a:prstGeom prst="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zh-CN" altLang="en-US" sz="2000" b="1" dirty="0"/>
              <a:t>姓名的格式为：身份</a:t>
            </a:r>
            <a:r>
              <a:rPr lang="en-US" altLang="zh-CN" sz="2000" b="1" dirty="0"/>
              <a:t>+</a:t>
            </a:r>
            <a:r>
              <a:rPr lang="zh-CN" altLang="en-US" sz="2000" b="1" dirty="0"/>
              <a:t>姓名（给亲人写信，可写小名）</a:t>
            </a:r>
            <a:endParaRPr lang="en-US" altLang="zh-CN" sz="2000" b="1" dirty="0"/>
          </a:p>
          <a:p>
            <a:r>
              <a:rPr lang="zh-CN" altLang="en-US" sz="2000" b="1" dirty="0"/>
              <a:t>身份表明了你和收信人的关系，不可乱写：</a:t>
            </a:r>
            <a:endParaRPr lang="en-US" altLang="zh-CN" sz="2000" b="1" dirty="0"/>
          </a:p>
          <a:p>
            <a:r>
              <a:rPr lang="zh-CN" altLang="en-US" sz="2000" b="1" dirty="0"/>
              <a:t>给爸爸写信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身份是：儿子</a:t>
            </a:r>
            <a:r>
              <a:rPr lang="en-US" altLang="zh-CN" sz="2000" b="1" dirty="0"/>
              <a:t>/</a:t>
            </a:r>
            <a:r>
              <a:rPr lang="zh-CN" altLang="en-US" sz="2000" b="1" dirty="0"/>
              <a:t>女儿</a:t>
            </a:r>
            <a:endParaRPr lang="en-US" altLang="zh-CN" sz="2000" b="1" dirty="0"/>
          </a:p>
          <a:p>
            <a:r>
              <a:rPr lang="zh-CN" altLang="en-US" sz="2000" b="1" dirty="0"/>
              <a:t>给老师写信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身份是：学生</a:t>
            </a:r>
            <a:endParaRPr lang="en-US" altLang="zh-CN" sz="2000" b="1" dirty="0"/>
          </a:p>
          <a:p>
            <a:r>
              <a:rPr lang="zh-CN" altLang="en-US" sz="2000" b="1" dirty="0"/>
              <a:t>给同学写信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身份是：同学</a:t>
            </a:r>
            <a:endParaRPr lang="en-US" altLang="zh-CN" sz="2000" b="1" dirty="0"/>
          </a:p>
          <a:p>
            <a:r>
              <a:rPr lang="zh-CN" altLang="en-US" sz="2000" b="1" dirty="0"/>
              <a:t>身份前可加上：“你的”或“您的”</a:t>
            </a:r>
            <a:endParaRPr lang="en-US" altLang="zh-CN" sz="2000" b="1" dirty="0"/>
          </a:p>
        </p:txBody>
      </p:sp>
      <p:pic>
        <p:nvPicPr>
          <p:cNvPr id="6" name="图片 5" descr="手机屏幕截图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89" t="67469" r="7863" b="25540"/>
          <a:stretch>
            <a:fillRect/>
          </a:stretch>
        </p:blipFill>
        <p:spPr>
          <a:xfrm>
            <a:off x="335687" y="1292949"/>
            <a:ext cx="7166763" cy="762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手机屏幕截图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1" t="17987" r="10470" b="18640"/>
          <a:stretch>
            <a:fillRect/>
          </a:stretch>
        </p:blipFill>
        <p:spPr>
          <a:xfrm>
            <a:off x="1668653" y="1137101"/>
            <a:ext cx="4666379" cy="28692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7667" y="561592"/>
            <a:ext cx="8259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和我们学过的留言条相比，书信格式有什么不同？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3625326" y="1254090"/>
            <a:ext cx="753035" cy="25818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话气泡: 圆角矩形 8"/>
          <p:cNvSpPr/>
          <p:nvPr/>
        </p:nvSpPr>
        <p:spPr>
          <a:xfrm>
            <a:off x="6497619" y="1137101"/>
            <a:ext cx="1710466" cy="461665"/>
          </a:xfrm>
          <a:prstGeom prst="wedgeRoundRectCallout">
            <a:avLst>
              <a:gd name="adj1" fmla="val -150950"/>
              <a:gd name="adj2" fmla="val -973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FF0000"/>
                </a:solidFill>
              </a:rPr>
              <a:t>不用写标题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767916" y="1598766"/>
            <a:ext cx="921496" cy="28165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话气泡: 圆角矩形 10"/>
          <p:cNvSpPr/>
          <p:nvPr/>
        </p:nvSpPr>
        <p:spPr>
          <a:xfrm>
            <a:off x="6497619" y="1752690"/>
            <a:ext cx="1710466" cy="624750"/>
          </a:xfrm>
          <a:prstGeom prst="wedgeRoundRectCallout">
            <a:avLst>
              <a:gd name="adj1" fmla="val -269189"/>
              <a:gd name="adj2" fmla="val -54009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FF0000"/>
                </a:solidFill>
              </a:rPr>
              <a:t>除了称呼</a:t>
            </a:r>
            <a:endParaRPr lang="en-US" altLang="zh-CN" sz="1800" b="1" dirty="0">
              <a:solidFill>
                <a:srgbClr val="FF0000"/>
              </a:solidFill>
            </a:endParaRPr>
          </a:p>
          <a:p>
            <a:pPr algn="ctr"/>
            <a:r>
              <a:rPr lang="zh-CN" altLang="en-US" sz="1800" b="1" dirty="0">
                <a:solidFill>
                  <a:srgbClr val="FF0000"/>
                </a:solidFill>
              </a:rPr>
              <a:t>还要问候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882090" y="2561453"/>
            <a:ext cx="921496" cy="4021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对话气泡: 圆角矩形 12"/>
          <p:cNvSpPr/>
          <p:nvPr/>
        </p:nvSpPr>
        <p:spPr>
          <a:xfrm>
            <a:off x="6548469" y="2571750"/>
            <a:ext cx="1710466" cy="624750"/>
          </a:xfrm>
          <a:prstGeom prst="wedgeRoundRectCallout">
            <a:avLst>
              <a:gd name="adj1" fmla="val -266673"/>
              <a:gd name="adj2" fmla="val -2645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FF0000"/>
                </a:solidFill>
              </a:rPr>
              <a:t>正文后要有</a:t>
            </a:r>
            <a:endParaRPr lang="en-US" altLang="zh-CN" sz="1800" b="1" dirty="0">
              <a:solidFill>
                <a:srgbClr val="FF0000"/>
              </a:solidFill>
            </a:endParaRPr>
          </a:p>
          <a:p>
            <a:pPr algn="ctr"/>
            <a:r>
              <a:rPr lang="zh-CN" altLang="en-US" sz="1800" b="1" dirty="0">
                <a:solidFill>
                  <a:srgbClr val="FF0000"/>
                </a:solidFill>
              </a:rPr>
              <a:t>祝福语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1541" y="4052565"/>
            <a:ext cx="63136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    书信</a:t>
            </a:r>
            <a:r>
              <a:rPr lang="zh-CN" altLang="en-US" sz="2400" b="1" dirty="0">
                <a:solidFill>
                  <a:srgbClr val="FF0000"/>
                </a:solidFill>
              </a:rPr>
              <a:t>就是加强版的留言条，内容更加详细丰富，重在交流，而留言条的作用只是告知。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8399" y="325963"/>
            <a:ext cx="8194615" cy="4817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51327" y="1274218"/>
            <a:ext cx="3948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书信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重要的内容是正文，下面让我们来看看正文怎么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r>
              <a:rPr lang="en-US" altLang="zh-CN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6964" y="1118965"/>
            <a:ext cx="8047101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575945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您寄的书我已经收到了，我很喜欢。谢谢您！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75945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告诉您一个好消息，我们学校搬进了新的校园。新救室宽敞明亮，配有多媒体设备，上课时老师经常使用它们。学校有一个很大的操场，我每天都会去踢足球。搬进新校园，同学们天天都很开心。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75945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您好久没回来了，家里人都很想您。今年过年，您会回来吗？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190" y="328430"/>
            <a:ext cx="346029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先来看看课本上范例：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0924" y="908457"/>
            <a:ext cx="7705893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575945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您寄的书我已经收到了，我很喜欢。谢谢您！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75945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告诉您一个好消息，我们学校搬进了新的校园。新救室宽敞明亮，配有多媒体设备，上课时老师经常使用它们。学校有一个很大的操场，我每天都会去踢足球。搬进新校园，同学们天天都很开心。</a:t>
            </a:r>
            <a:endParaRPr lang="en-US" altLang="zh-CN" sz="2400" b="1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75945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您好久没回来了，家里人都很想您。今年过年，您会回来吗？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9471" y="3733597"/>
            <a:ext cx="6988797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作者首先对叔叔表示感谢，内容简略，一句话结束。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&#10;&#10;描述已自动生成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1"/>
          <a:stretch>
            <a:fillRect/>
          </a:stretch>
        </p:blipFill>
        <p:spPr>
          <a:xfrm>
            <a:off x="696504" y="1880468"/>
            <a:ext cx="2057800" cy="190271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38509" y="591601"/>
            <a:ext cx="4998581" cy="3315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古代书信别称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函牍 信札 尺书 尺素 书翰</a:t>
            </a:r>
            <a:endParaRPr lang="en-US" altLang="zh-CN" sz="2800" b="1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文牍 尺牍 尺简 书函 书柬</a:t>
            </a:r>
            <a:endParaRPr lang="en-US" altLang="zh-CN" sz="2800" b="1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书简 书札 书牍 翰札 简牍</a:t>
            </a:r>
            <a:endParaRPr lang="en-US" altLang="zh-CN" sz="2800" b="1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信件 竹简 手札 函件 鸿雁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8189" y="893709"/>
            <a:ext cx="7705893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575945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您寄的书我已经收到了，我很喜欢。谢谢您！</a:t>
            </a:r>
            <a:endParaRPr lang="en-US" altLang="zh-CN" sz="2400" b="1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75945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告诉您一个好消息，我们学校搬进了新的校园。新救室宽敞明亮，配有多媒体设备，上课时老师经常使用它们。学校有一个很大的操场，我每天都会去踢足球。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搬进新校园，同学们天天都很开心。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75945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您好久没回来了，家里人都很想您。今年过年，您会回来吗？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5730" y="3755720"/>
            <a:ext cx="6988797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接着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作者详细介绍自己的新校园，使用总分总的结构，这就是一段小作文。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96899" y="805218"/>
            <a:ext cx="7705893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575945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您寄的书我已经收到了，我很喜欢。谢谢您！</a:t>
            </a:r>
            <a:endParaRPr lang="en-US" altLang="zh-CN" sz="2400" b="1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75945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告诉您一个好消息，我们学校搬进了新的校园。新救室宽敞明亮，配有多媒体设备，上课时老师经常使用它们。学校有一个很大的操场，我每天都会去踢足球。搬进新校园，同学们天天都很开心。</a:t>
            </a:r>
            <a:endParaRPr lang="en-US" altLang="zh-CN" sz="2400" b="1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75945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您好久没回来了，家里人都很想您。今年过年，您会回来吗？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4833" y="3910578"/>
            <a:ext cx="6988797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最后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表达自己对叔叔的思念，并询问叔叔是否回家过年。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19777" y="601980"/>
          <a:ext cx="6997850" cy="408813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749041"/>
                <a:gridCol w="3248809"/>
              </a:tblGrid>
              <a:tr h="857250">
                <a:tc>
                  <a:txBody>
                    <a:bodyPr/>
                    <a:lstStyle/>
                    <a:p>
                      <a:pPr indent="457200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您寄的书我已经收到了，我很喜欢。谢谢您！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/>
                      <a:endParaRPr lang="zh-CN" altLang="en-US" sz="20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indent="457200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告诉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您一个好消息，我们学校搬进了新的校园。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新教室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宽敞明亮，配有多媒体设备，上课时老师经常使用它们。学校有一个很大的操场，我每天都会去踢足球。搬进新校园，同学们天天都很开心。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/>
                      <a:endParaRPr lang="en-US" altLang="zh-CN" sz="20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indent="457200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您好久没回来了，家里人都很想您。今年过年，您会回来吗？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/>
                      <a:endParaRPr lang="zh-CN" altLang="en-US" sz="20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871720" y="627202"/>
            <a:ext cx="228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就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最近相关事件简单告知。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534" y="1619741"/>
            <a:ext cx="264813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详细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书写中心事件，遵守作文的写作方法，有总有分。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使用第二人称，描写要生动。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6420" y="3674447"/>
            <a:ext cx="25603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表达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一下对收信人的思念、尊敬或爱戴之情。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9684" y="542260"/>
            <a:ext cx="494589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下面让我们来模仿着写写正文：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207" y="1130566"/>
            <a:ext cx="7788495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还有一次，您为了让我们写好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扳手腕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作文，特意在班上举行了一次“扳手腕”的游戏。我们大家都积极参加，游戏进行得很热烈。您一边看游戏，一边给我们讲解。由于有了切身体验，我们的这次作文写得都很好。为了使这次作文好上加好，您又让我们每四个人一组，互相改作文，使我们的这次作文写得更加精彩了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张老师，您讲课的方法好，文章也读得好。我非常喜欢听您朗读，也喜欢上您的作文课。是您培养了我喜欢作文的兴趣，我非常地感激您！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l">
              <a:lnSpc>
                <a:spcPct val="150000"/>
              </a:lnSpc>
            </a:pP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0976" y="1640726"/>
            <a:ext cx="6725806" cy="50013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关于这次习作，你还有什么想说的呢？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51520" y="752386"/>
            <a:ext cx="869341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格式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一定要正确，就像面对面交流一样，先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称呼问候，再交流事情，最后祝福再见。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14" y="476622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236265" y="1844774"/>
            <a:ext cx="8224167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写信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和作文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不同的是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要用第二人称，要突出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交流作用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，尽量使用口语化。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495" y="1772765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254546" y="3212926"/>
            <a:ext cx="849391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写信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的时候情感要浓厚，表达要真诚，语言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得体，有礼貌。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8044628" y="3212926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写作提纲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824" y="1691225"/>
            <a:ext cx="1543976" cy="1301691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199" y="-33402"/>
            <a:ext cx="8787453" cy="516606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24749" y="689483"/>
            <a:ext cx="46832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想好自己的作文内容了吗？不要急于下笔，先好好构思，编写好写作提纲。</a:t>
            </a:r>
            <a:endParaRPr lang="en-US" altLang="zh-CN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注意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写信的格式！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6204" y="1704420"/>
            <a:ext cx="6041958" cy="26776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你打算给谁写信？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你想告诉他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她什么事情？或者表达什么情感或心情？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你重点表达的是什么？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除了中心事件，你还想交流些什么？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写信的格式是什么？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1455" y="267494"/>
            <a:ext cx="34305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1834" y="977551"/>
            <a:ext cx="7398179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给不在身边的人写一封信，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交流、表达情感。</a:t>
            </a:r>
            <a:endParaRPr lang="zh-CN" altLang="en-US" sz="1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19" y="768099"/>
            <a:ext cx="1360615" cy="666511"/>
            <a:chOff x="2375756" y="2268826"/>
            <a:chExt cx="888357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888357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7930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374118" y="1292585"/>
            <a:ext cx="630513" cy="304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写给妈妈的信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63816" y="1036498"/>
            <a:ext cx="288032" cy="333422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4752" y="1836800"/>
            <a:ext cx="1318064" cy="733058"/>
            <a:chOff x="2098769" y="2334213"/>
            <a:chExt cx="860576" cy="73305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86057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7634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主体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6128" y="3764008"/>
            <a:ext cx="1277506" cy="666511"/>
            <a:chOff x="2375756" y="2268826"/>
            <a:chExt cx="834094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834094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7387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2948167" y="1590751"/>
            <a:ext cx="306264" cy="1584528"/>
          </a:xfrm>
          <a:prstGeom prst="leftBrace">
            <a:avLst>
              <a:gd name="adj1" fmla="val 8333"/>
              <a:gd name="adj2" fmla="val 36049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54431" y="1430333"/>
            <a:ext cx="5065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表达对妈妈的思念之情（借助梦境）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54431" y="2018841"/>
            <a:ext cx="5438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汇报自己的学习成绩，表达自己的决心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01299" y="3803888"/>
            <a:ext cx="3843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祝福语和落款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54805" y="698199"/>
            <a:ext cx="5797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称呼问候妈妈，说明写信的原因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3254431" y="2877148"/>
            <a:ext cx="5438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表达要去看妈妈的愿望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2" grpId="0"/>
      <p:bldP spid="29" grpId="0"/>
      <p:bldP spid="2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420" y="766482"/>
            <a:ext cx="3008780" cy="1805268"/>
          </a:xfrm>
          <a:prstGeom prst="roundRect">
            <a:avLst>
              <a:gd name="adj" fmla="val 8920"/>
            </a:avLst>
          </a:prstGeom>
        </p:spPr>
      </p:pic>
      <p:sp>
        <p:nvSpPr>
          <p:cNvPr id="4" name="文本框 3"/>
          <p:cNvSpPr txBox="1"/>
          <p:nvPr/>
        </p:nvSpPr>
        <p:spPr>
          <a:xfrm>
            <a:off x="1226372" y="2944732"/>
            <a:ext cx="6691256" cy="11137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现代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社会的电子邮件、短信、微信等都是书信的变体，促进人们信息的沟通，情感的传递。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19" y="768099"/>
            <a:ext cx="1360615" cy="666511"/>
            <a:chOff x="2375756" y="2268826"/>
            <a:chExt cx="888357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888357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7930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333303" y="831290"/>
            <a:ext cx="630513" cy="3539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的一封信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63816" y="1036498"/>
            <a:ext cx="288032" cy="333422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4752" y="1836800"/>
            <a:ext cx="1318064" cy="733058"/>
            <a:chOff x="2098769" y="2334213"/>
            <a:chExt cx="860576" cy="73305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86057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7634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主体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6128" y="3764008"/>
            <a:ext cx="1277506" cy="666511"/>
            <a:chOff x="2375756" y="2268826"/>
            <a:chExt cx="834094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834094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7387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2948167" y="1590751"/>
            <a:ext cx="306264" cy="1584528"/>
          </a:xfrm>
          <a:prstGeom prst="leftBrace">
            <a:avLst>
              <a:gd name="adj1" fmla="val 8333"/>
              <a:gd name="adj2" fmla="val 36049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54431" y="1430333"/>
            <a:ext cx="5065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表达对妈妈的思念之情（借助梦境）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54431" y="1996719"/>
            <a:ext cx="5438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回忆往事，表达老师对自己的帮助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01299" y="3803888"/>
            <a:ext cx="3843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祝福语和落款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54805" y="698199"/>
            <a:ext cx="5797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称呼问候老师，说明写信的原因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3254431" y="2477038"/>
            <a:ext cx="5438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写老师让我练字的事情（详写）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1"/>
          <p:cNvSpPr txBox="1"/>
          <p:nvPr/>
        </p:nvSpPr>
        <p:spPr>
          <a:xfrm>
            <a:off x="3254431" y="3015329"/>
            <a:ext cx="5438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表达对老师的想念。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2" grpId="0"/>
      <p:bldP spid="29" grpId="0"/>
      <p:bldP spid="24" grpId="0"/>
      <p:bldP spid="18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19" y="768099"/>
            <a:ext cx="1360615" cy="666511"/>
            <a:chOff x="2375756" y="2268826"/>
            <a:chExt cx="888357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888357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7930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333303" y="1036498"/>
            <a:ext cx="630513" cy="3539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哥哥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的一封信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63816" y="1036498"/>
            <a:ext cx="288032" cy="333422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4752" y="1836800"/>
            <a:ext cx="1318064" cy="733058"/>
            <a:chOff x="2098769" y="2334213"/>
            <a:chExt cx="860576" cy="73305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86057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7634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主体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6128" y="3764008"/>
            <a:ext cx="1277506" cy="666511"/>
            <a:chOff x="2375756" y="2268826"/>
            <a:chExt cx="834094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834094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7387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2948167" y="1590751"/>
            <a:ext cx="306264" cy="1584528"/>
          </a:xfrm>
          <a:prstGeom prst="leftBrace">
            <a:avLst>
              <a:gd name="adj1" fmla="val 8333"/>
              <a:gd name="adj2" fmla="val 36049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54431" y="1430333"/>
            <a:ext cx="5065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简单表达思念之情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54431" y="2144695"/>
            <a:ext cx="5438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汇报自己的学习情况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01299" y="3803888"/>
            <a:ext cx="3843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祝福语和落款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54805" y="698199"/>
            <a:ext cx="5797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称呼问候哥哥，祝贺哥哥考上研究生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1"/>
          <p:cNvSpPr txBox="1"/>
          <p:nvPr/>
        </p:nvSpPr>
        <p:spPr>
          <a:xfrm>
            <a:off x="3254431" y="2773304"/>
            <a:ext cx="5438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希望寒假快来，和哥哥一起玩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2" grpId="0"/>
      <p:bldP spid="29" grpId="0"/>
      <p:bldP spid="24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79663"/>
            <a:ext cx="5542989" cy="684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快快写起来吧！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10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84742" y="3770259"/>
            <a:ext cx="6695388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写好之后，和同位交换一下，看看谁写的最好。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45" y="631284"/>
            <a:ext cx="4629510" cy="2925850"/>
          </a:xfrm>
          <a:prstGeom prst="roundRect">
            <a:avLst>
              <a:gd name="adj" fmla="val 5281"/>
            </a:avLst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作文修改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 descr="图片包含 游戏机, 标志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3514" r="24574" b="24134"/>
          <a:stretch>
            <a:fillRect/>
          </a:stretch>
        </p:blipFill>
        <p:spPr>
          <a:xfrm>
            <a:off x="2147776" y="1678691"/>
            <a:ext cx="1307805" cy="13267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335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5"/>
          <p:cNvSpPr txBox="1"/>
          <p:nvPr/>
        </p:nvSpPr>
        <p:spPr>
          <a:xfrm>
            <a:off x="-1790" y="321914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 smtClean="0">
                <a:solidFill>
                  <a:schemeClr val="bg1"/>
                </a:solidFill>
              </a:rPr>
              <a:t>第二课时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5030" y="1061570"/>
            <a:ext cx="6568482" cy="40087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亲爱的妈妈：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67995" algn="just">
              <a:spcAft>
                <a:spcPts val="0"/>
              </a:spcAft>
            </a:pP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您好！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67995" algn="just">
              <a:spcAft>
                <a:spcPts val="0"/>
              </a:spcAft>
            </a:pP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您在北京过得好吗？是否在挂念着对您朝思暮想的儿子？这学期即将结束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马上就要放假了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我想对您说说心里话。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67995" algn="just">
              <a:spcAft>
                <a:spcPts val="0"/>
              </a:spcAft>
            </a:pP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在您不在家的日日夜夜里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我无时无刻不在想您。有时，在梦中我会梦见您。您在梦中脸上带着微笑，仿佛是在对我说：</a:t>
            </a:r>
            <a:r>
              <a:rPr lang="en-US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儿子，加油啊！妈妈不在身边，你要照顾好自己。</a:t>
            </a:r>
            <a:r>
              <a:rPr lang="en-US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这微笑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每次都给我极大的鼓舞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在伤心落泪时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我想起了您的微笑；在学习成绩下滑时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我想起了您的微笑；在无数个夜晚孤独难眠时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我想起了您的微笑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有您的微笑伴随我，就像您一直都在我的身边。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7282" y="571688"/>
            <a:ext cx="2446824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/>
              <a:t>写给妈妈的信</a:t>
            </a:r>
            <a:endParaRPr lang="zh-CN" altLang="en-US" sz="3000" b="1" dirty="0"/>
          </a:p>
        </p:txBody>
      </p:sp>
      <p:sp>
        <p:nvSpPr>
          <p:cNvPr id="5" name="文本框 14"/>
          <p:cNvSpPr txBox="1"/>
          <p:nvPr/>
        </p:nvSpPr>
        <p:spPr>
          <a:xfrm>
            <a:off x="702635" y="352397"/>
            <a:ext cx="214737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73511" y="11530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173510" y="837145"/>
            <a:ext cx="17181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altLang="zh-CN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zh-CN" altLang="en-US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en-US" altLang="zh-CN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en-US" altLang="zh-CN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en-US" altLang="zh-CN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en-US" altLang="zh-CN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zh-CN" altLang="en-US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zh-CN" altLang="en-US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00" y="408359"/>
            <a:ext cx="417735" cy="43380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42692" y="1238836"/>
            <a:ext cx="10118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格式规范</a:t>
            </a:r>
            <a:endParaRPr lang="en-US" altLang="zh-CN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83450" y="1755775"/>
            <a:ext cx="16082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以询问开篇，写出“我”写信的原因。</a:t>
            </a:r>
            <a:endParaRPr lang="zh-CN" altLang="en-US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83450" y="3521205"/>
            <a:ext cx="1690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写梦中妈妈的微笑对自己的鼓舞，表达对妈妈的思念。</a:t>
            </a:r>
            <a:endParaRPr lang="zh-CN" altLang="en-US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9961" y="790979"/>
            <a:ext cx="6575548" cy="31470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我的学习成绩还可以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语文、数学、英语每门课都在</a:t>
            </a:r>
            <a:r>
              <a:rPr lang="en-US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95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分以上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我要努力考上好中学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将来上好高中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考好大学。妈妈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相信我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儿子一定会坚强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会努力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一定会拿优异的毕业成绩向您报喜的。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000" b="1" kern="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，寒假我想去北京找您，我想让您带我去爬长城，看北京天安门，看升旗，您说行吗？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祝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您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2000" b="1" kern="5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000" b="1" kern="5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工作愉快，天天开心！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您的儿子　文翔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24</a:t>
            </a:r>
            <a:r>
              <a:rPr lang="zh-CN" altLang="zh-CN" sz="2000" b="1" kern="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日</a:t>
            </a: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73511" y="11530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553329" y="3928302"/>
            <a:ext cx="1872479" cy="896547"/>
            <a:chOff x="1879787" y="4876800"/>
            <a:chExt cx="2338645" cy="1165575"/>
          </a:xfrm>
        </p:grpSpPr>
        <p:sp>
          <p:nvSpPr>
            <p:cNvPr id="8" name="矩形: 圆角 7">
              <a:hlinkClick r:id="rId1" action="ppaction://hlinkpres?slideindex=1&amp;slidetitle="/>
            </p:cNvPr>
            <p:cNvSpPr/>
            <p:nvPr/>
          </p:nvSpPr>
          <p:spPr>
            <a:xfrm>
              <a:off x="1975104" y="4876800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更多例文一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787" y="4999959"/>
              <a:ext cx="1040815" cy="104241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3845715" y="3975667"/>
            <a:ext cx="1872479" cy="896547"/>
            <a:chOff x="1879787" y="4876800"/>
            <a:chExt cx="2338645" cy="1165575"/>
          </a:xfrm>
        </p:grpSpPr>
        <p:sp>
          <p:nvSpPr>
            <p:cNvPr id="12" name="矩形: 圆角 11">
              <a:hlinkClick r:id="rId4" action="ppaction://hlinkpres?slideindex=1&amp;slidetitle="/>
            </p:cNvPr>
            <p:cNvSpPr/>
            <p:nvPr/>
          </p:nvSpPr>
          <p:spPr>
            <a:xfrm>
              <a:off x="1975104" y="4876800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更多例文二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787" y="4999959"/>
              <a:ext cx="1040815" cy="1042416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7335203" y="2041320"/>
            <a:ext cx="1592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告诉妈妈假期打算，跟妈妈商量。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35203" y="3101050"/>
            <a:ext cx="18087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在祝福语的右下方，上一行署名，下一行写日期，署名和日期格式正确。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7932" y="1171598"/>
            <a:ext cx="4583894" cy="872944"/>
            <a:chOff x="75215" y="4240713"/>
            <a:chExt cx="4583894" cy="872944"/>
          </a:xfrm>
        </p:grpSpPr>
        <p:sp>
          <p:nvSpPr>
            <p:cNvPr id="6" name="任意多边形 5"/>
            <p:cNvSpPr/>
            <p:nvPr/>
          </p:nvSpPr>
          <p:spPr>
            <a:xfrm>
              <a:off x="75215" y="4250485"/>
              <a:ext cx="4583894" cy="800579"/>
            </a:xfrm>
            <a:custGeom>
              <a:avLst/>
              <a:gdLst>
                <a:gd name="connsiteX0" fmla="*/ 0 w 2708049"/>
                <a:gd name="connsiteY0" fmla="*/ 0 h 800579"/>
                <a:gd name="connsiteX1" fmla="*/ 2708049 w 2708049"/>
                <a:gd name="connsiteY1" fmla="*/ 0 h 800579"/>
                <a:gd name="connsiteX2" fmla="*/ 2708049 w 2708049"/>
                <a:gd name="connsiteY2" fmla="*/ 800579 h 800579"/>
                <a:gd name="connsiteX3" fmla="*/ 0 w 2708049"/>
                <a:gd name="connsiteY3" fmla="*/ 800579 h 800579"/>
                <a:gd name="connsiteX4" fmla="*/ 0 w 2708049"/>
                <a:gd name="connsiteY4" fmla="*/ 0 h 8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49" h="800579">
                  <a:moveTo>
                    <a:pt x="0" y="0"/>
                  </a:moveTo>
                  <a:lnTo>
                    <a:pt x="2708049" y="0"/>
                  </a:lnTo>
                  <a:lnTo>
                    <a:pt x="2708049" y="800579"/>
                  </a:lnTo>
                  <a:lnTo>
                    <a:pt x="0" y="80057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0" rIns="836533" bIns="0" numCol="1" spcCol="1270" anchor="ctr" anchorCtr="0">
              <a:noAutofit/>
            </a:bodyPr>
            <a:lstStyle/>
            <a:p>
              <a:pPr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en-US" sz="28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.</a:t>
              </a:r>
              <a:r>
                <a:rPr lang="zh-CN" alt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要素齐全，格式规范</a:t>
              </a:r>
              <a:endPara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786165" y="4240713"/>
              <a:ext cx="872944" cy="872944"/>
            </a:xfrm>
            <a:prstGeom prst="ellipse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矩形 2"/>
          <p:cNvSpPr/>
          <p:nvPr/>
        </p:nvSpPr>
        <p:spPr>
          <a:xfrm>
            <a:off x="3244820" y="26576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0078" y="2577927"/>
            <a:ext cx="737604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书信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的六个要素，如称呼、问候语、正文、祝福语、署名、日期齐全，写法也完全符合格式要求，正确规范。。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7932" y="1171598"/>
            <a:ext cx="4583894" cy="872944"/>
            <a:chOff x="75215" y="4240713"/>
            <a:chExt cx="4583894" cy="872944"/>
          </a:xfrm>
        </p:grpSpPr>
        <p:sp>
          <p:nvSpPr>
            <p:cNvPr id="6" name="任意多边形 5"/>
            <p:cNvSpPr/>
            <p:nvPr/>
          </p:nvSpPr>
          <p:spPr>
            <a:xfrm>
              <a:off x="75215" y="4250485"/>
              <a:ext cx="4583894" cy="800579"/>
            </a:xfrm>
            <a:custGeom>
              <a:avLst/>
              <a:gdLst>
                <a:gd name="connsiteX0" fmla="*/ 0 w 2708049"/>
                <a:gd name="connsiteY0" fmla="*/ 0 h 800579"/>
                <a:gd name="connsiteX1" fmla="*/ 2708049 w 2708049"/>
                <a:gd name="connsiteY1" fmla="*/ 0 h 800579"/>
                <a:gd name="connsiteX2" fmla="*/ 2708049 w 2708049"/>
                <a:gd name="connsiteY2" fmla="*/ 800579 h 800579"/>
                <a:gd name="connsiteX3" fmla="*/ 0 w 2708049"/>
                <a:gd name="connsiteY3" fmla="*/ 800579 h 800579"/>
                <a:gd name="connsiteX4" fmla="*/ 0 w 2708049"/>
                <a:gd name="connsiteY4" fmla="*/ 0 h 8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49" h="800579">
                  <a:moveTo>
                    <a:pt x="0" y="0"/>
                  </a:moveTo>
                  <a:lnTo>
                    <a:pt x="2708049" y="0"/>
                  </a:lnTo>
                  <a:lnTo>
                    <a:pt x="2708049" y="800579"/>
                  </a:lnTo>
                  <a:lnTo>
                    <a:pt x="0" y="80057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0" rIns="836533" bIns="0" numCol="1" spcCol="1270" anchor="ctr" anchorCtr="0">
              <a:noAutofit/>
            </a:bodyPr>
            <a:lstStyle/>
            <a:p>
              <a:pPr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28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内容</a:t>
              </a:r>
              <a:r>
                <a:rPr lang="zh-CN" alt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真实，感情真挚</a:t>
              </a:r>
              <a:endPara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786165" y="4240713"/>
              <a:ext cx="872944" cy="872944"/>
            </a:xfrm>
            <a:prstGeom prst="ellipse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矩形 2"/>
          <p:cNvSpPr/>
          <p:nvPr/>
        </p:nvSpPr>
        <p:spPr>
          <a:xfrm>
            <a:off x="3244820" y="26576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0078" y="2577927"/>
            <a:ext cx="737604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作者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先写对妈妈的想念，又写自己的学习情况，还写了假期的打算。这些内容符合实际，真实可信，表达的情感真挚感人。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7932" y="1171598"/>
            <a:ext cx="4583894" cy="872944"/>
            <a:chOff x="75215" y="4240713"/>
            <a:chExt cx="4583894" cy="872944"/>
          </a:xfrm>
        </p:grpSpPr>
        <p:sp>
          <p:nvSpPr>
            <p:cNvPr id="6" name="任意多边形 5"/>
            <p:cNvSpPr/>
            <p:nvPr/>
          </p:nvSpPr>
          <p:spPr>
            <a:xfrm>
              <a:off x="75215" y="4250485"/>
              <a:ext cx="4583894" cy="800579"/>
            </a:xfrm>
            <a:custGeom>
              <a:avLst/>
              <a:gdLst>
                <a:gd name="connsiteX0" fmla="*/ 0 w 2708049"/>
                <a:gd name="connsiteY0" fmla="*/ 0 h 800579"/>
                <a:gd name="connsiteX1" fmla="*/ 2708049 w 2708049"/>
                <a:gd name="connsiteY1" fmla="*/ 0 h 800579"/>
                <a:gd name="connsiteX2" fmla="*/ 2708049 w 2708049"/>
                <a:gd name="connsiteY2" fmla="*/ 800579 h 800579"/>
                <a:gd name="connsiteX3" fmla="*/ 0 w 2708049"/>
                <a:gd name="connsiteY3" fmla="*/ 800579 h 800579"/>
                <a:gd name="connsiteX4" fmla="*/ 0 w 2708049"/>
                <a:gd name="connsiteY4" fmla="*/ 0 h 8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49" h="800579">
                  <a:moveTo>
                    <a:pt x="0" y="0"/>
                  </a:moveTo>
                  <a:lnTo>
                    <a:pt x="2708049" y="0"/>
                  </a:lnTo>
                  <a:lnTo>
                    <a:pt x="2708049" y="800579"/>
                  </a:lnTo>
                  <a:lnTo>
                    <a:pt x="0" y="80057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0" rIns="836533" bIns="0" numCol="1" spcCol="1270" anchor="ctr" anchorCtr="0">
              <a:noAutofit/>
            </a:bodyPr>
            <a:lstStyle/>
            <a:p>
              <a:pPr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en-US" sz="28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.</a:t>
              </a:r>
              <a:r>
                <a:rPr lang="zh-CN" alt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语言得体，合乎身份</a:t>
              </a:r>
              <a:endPara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786165" y="4240713"/>
              <a:ext cx="872944" cy="872944"/>
            </a:xfrm>
            <a:prstGeom prst="ellipse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矩形 2"/>
          <p:cNvSpPr/>
          <p:nvPr/>
        </p:nvSpPr>
        <p:spPr>
          <a:xfrm>
            <a:off x="3244820" y="26576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0078" y="2577927"/>
            <a:ext cx="737604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封信的称呼语、问候语、祝福语、署名，还有正文中“您”的运用，文明有礼，得体正确。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2204" y="826764"/>
            <a:ext cx="739800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书信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有它不可替代的优点，它不但可以用来和同学、朋友、亲友等交流思想，互通信息，还可以扩大知识来源，获得精神的安慰和鼓励。同时还能培养学生用简短的书信便条进行书面交际的能力。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549" y="140233"/>
            <a:ext cx="8650901" cy="50857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71607" y="722273"/>
            <a:ext cx="444593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下面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请和同位交换作文，根据“评分标准”相互批改。</a:t>
            </a:r>
            <a:endParaRPr lang="en-US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要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使用作文评改符号，最后得出总分，并写出评价。</a:t>
            </a:r>
            <a:endParaRPr lang="en-US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9269" y="763732"/>
            <a:ext cx="5439642" cy="36160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没有错别字，语句通顺，表达流畅。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用词准确生动，意思表达清楚明确。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文章结构清晰，详略得当，重点突出。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开头能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点明</a:t>
            </a: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主题，结尾能恰当呼应、升华。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文章立意较好，符合主流价值观。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文章主旨明确，有真情实感，抒发手法多样。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语言生动有个性，恰当使用修辞手法。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符合本次作文要求：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明确了写信的对象。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写信格式正确。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正文重点突出，详略得当。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情感真挚，语言美，有礼貌。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1659875" y="763732"/>
            <a:ext cx="399394" cy="3616036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    评   价   标   准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952" y="824858"/>
            <a:ext cx="845191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亲爱的爸爸：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您好！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在女儿心中，有许多话要对您说，您是一个好爸爸，不管我想怎样，您都会满足我。但您知道吗？每当我看到您忙碌的身影，每当我看到您日渐消瘦的背影，每当我看到您要抄的那一份份资料时，我就十分心疼。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您为了工作，起早贪黑，不管多晚，只要是光缆出了故障，您一定会披上衣服，去处理。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爸爸！尽管您每天又累又苦，但您却不叫一声苦，不喊一声累。但您知道吗？您这样做让我和妈妈很失望，您不能只顾工作！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祝您身体健康！ 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您的女儿：小英</a:t>
            </a:r>
            <a:endParaRPr lang="en-US" altLang="zh-CN" sz="1800" b="1" dirty="0">
              <a:solidFill>
                <a:srgbClr val="FF3F3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zh-CN" sz="1800" b="1" dirty="0">
              <a:solidFill>
                <a:srgbClr val="DED5C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4686" y="382731"/>
            <a:ext cx="1361552" cy="4421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</a:rPr>
              <a:t>评改范例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6174" y="311408"/>
            <a:ext cx="655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下面是</a:t>
            </a:r>
            <a:r>
              <a:rPr lang="en-US" alt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给爸爸的信</a:t>
            </a:r>
            <a:r>
              <a:rPr lang="en-US" alt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评改前的段落</a:t>
            </a:r>
            <a:r>
              <a:rPr lang="zh-CN" altLang="en-US" sz="1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，读一读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，看看有什么问题吗？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06319" y="3905386"/>
            <a:ext cx="1324620" cy="4421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</a:rPr>
              <a:t>问题分析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06319" y="4347513"/>
            <a:ext cx="6766564" cy="400110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这</a:t>
            </a:r>
            <a:r>
              <a:rPr lang="zh-CN" altLang="en-US" sz="2000" b="1" dirty="0"/>
              <a:t>封书信，情感比较真挚，但是在格式和内容上都有问题。</a:t>
            </a:r>
            <a:endParaRPr lang="zh-CN" altLang="en-US" sz="2000" b="1" dirty="0"/>
          </a:p>
        </p:txBody>
      </p:sp>
      <p:sp>
        <p:nvSpPr>
          <p:cNvPr id="9" name="对话气泡: 圆角矩形 8"/>
          <p:cNvSpPr/>
          <p:nvPr/>
        </p:nvSpPr>
        <p:spPr>
          <a:xfrm>
            <a:off x="2194560" y="896183"/>
            <a:ext cx="1215614" cy="308673"/>
          </a:xfrm>
          <a:prstGeom prst="wedgeRoundRectCallout">
            <a:avLst>
              <a:gd name="adj1" fmla="val -111983"/>
              <a:gd name="adj2" fmla="val 764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/>
              <a:t>前空两格</a:t>
            </a:r>
            <a:endParaRPr lang="zh-CN" altLang="en-US" sz="1800" b="1" dirty="0"/>
          </a:p>
        </p:txBody>
      </p:sp>
      <p:sp>
        <p:nvSpPr>
          <p:cNvPr id="10" name="对话气泡: 圆角矩形 9"/>
          <p:cNvSpPr/>
          <p:nvPr/>
        </p:nvSpPr>
        <p:spPr>
          <a:xfrm>
            <a:off x="3785953" y="2490494"/>
            <a:ext cx="1980146" cy="308673"/>
          </a:xfrm>
          <a:prstGeom prst="wedgeRoundRectCallout">
            <a:avLst>
              <a:gd name="adj1" fmla="val -135682"/>
              <a:gd name="adj2" fmla="val -37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/>
              <a:t>重点内容不详细</a:t>
            </a:r>
            <a:endParaRPr lang="zh-CN" altLang="en-US" sz="1800" b="1" dirty="0"/>
          </a:p>
        </p:txBody>
      </p:sp>
      <p:sp>
        <p:nvSpPr>
          <p:cNvPr id="11" name="对话气泡: 圆角矩形 10"/>
          <p:cNvSpPr/>
          <p:nvPr/>
        </p:nvSpPr>
        <p:spPr>
          <a:xfrm>
            <a:off x="5766099" y="3095991"/>
            <a:ext cx="1980146" cy="308673"/>
          </a:xfrm>
          <a:prstGeom prst="wedgeRoundRectCallout">
            <a:avLst>
              <a:gd name="adj1" fmla="val -77551"/>
              <a:gd name="adj2" fmla="val 346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/>
              <a:t>这句话不得体</a:t>
            </a:r>
            <a:endParaRPr lang="zh-CN" altLang="en-US" sz="1800" b="1" dirty="0"/>
          </a:p>
        </p:txBody>
      </p:sp>
      <p:sp>
        <p:nvSpPr>
          <p:cNvPr id="12" name="对话气泡: 圆角矩形 11"/>
          <p:cNvSpPr/>
          <p:nvPr/>
        </p:nvSpPr>
        <p:spPr>
          <a:xfrm>
            <a:off x="3581927" y="3598100"/>
            <a:ext cx="1980146" cy="308673"/>
          </a:xfrm>
          <a:prstGeom prst="wedgeRoundRectCallout">
            <a:avLst>
              <a:gd name="adj1" fmla="val -93306"/>
              <a:gd name="adj2" fmla="val -629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/>
              <a:t>祝福语另起一行</a:t>
            </a:r>
            <a:endParaRPr lang="zh-CN" altLang="en-US" sz="1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952" y="824858"/>
            <a:ext cx="845191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亲爱的爸爸：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您好！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在女儿心中，有许多话要对您说，您是一个好爸爸，不管我想怎样，您都会满足我。但您知道吗？每当我看到您忙碌的身影，每当我看到您日渐消瘦的背影，每当我看到您要抄的那一份份资料时，我就十分心疼。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您为了工作，起早贪黑，不管多晚，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只要光缆出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了故障，您一定会披上衣服，去处理。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记得有一次，都已经十点多了，外面很黑，还下着雨，偏偏这时候，光缆却出问题了，您只披上一件大衣，连雨伞都没拿就走了。后来，听妈妈说，您当晚一点多才回来。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爸爸！尽管您每天又累又苦，但您却不叫一声苦，不喊一声累</a:t>
            </a:r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但您知道吗？我和妈妈都十分心疼您。爸爸，歇歇吧！别让自己太累了！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祝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身体健康！ 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您的女儿：小英</a:t>
            </a:r>
            <a:r>
              <a:rPr lang="en-US" altLang="zh-CN" sz="1800" b="1" dirty="0">
                <a:solidFill>
                  <a:srgbClr val="FF3F3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111111</a:t>
            </a:r>
            <a:endParaRPr lang="en-US" altLang="zh-CN" sz="1800" b="1" dirty="0">
              <a:solidFill>
                <a:srgbClr val="FF3F3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1800" b="1" dirty="0">
                <a:solidFill>
                  <a:srgbClr val="DED5C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111111</a:t>
            </a:r>
            <a:endParaRPr lang="zh-CN" altLang="zh-CN" sz="1800" b="1" dirty="0">
              <a:solidFill>
                <a:srgbClr val="DED5C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4686" y="382731"/>
            <a:ext cx="1361552" cy="4421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</a:rPr>
              <a:t>评改范例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6238" y="382731"/>
            <a:ext cx="6777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这是评改后的段落，请说说改后有什么变化？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5367" y="4031019"/>
            <a:ext cx="5445088" cy="400110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格式准确，重点表达更清晰，语言表达更得体。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64158" y="657459"/>
            <a:ext cx="7174523" cy="3311640"/>
          </a:xfrm>
          <a:prstGeom prst="roundRect">
            <a:avLst>
              <a:gd name="adj" fmla="val 3952"/>
            </a:avLst>
          </a:prstGeom>
          <a:solidFill>
            <a:srgbClr val="222222"/>
          </a:solidFill>
          <a:ln w="76200">
            <a:solidFill>
              <a:srgbClr val="BC7D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02854" y="882013"/>
            <a:ext cx="4297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技巧总结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14132" y="1528449"/>
            <a:ext cx="5892469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格式要正确，不能出现错误。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叙述事情要有重点，不能写流水账。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使用第二人称，情感表达要真挚。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给长辈写信要注意措辞，要有礼貌。</a:t>
            </a:r>
            <a:endParaRPr lang="zh-CN" altLang="en-US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8399" y="325963"/>
            <a:ext cx="8194615" cy="4817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06186" y="1274219"/>
            <a:ext cx="3948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最后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让我们来看看，信封如何填写吧！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手机屏幕截图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" t="21333" r="3882" b="16549"/>
          <a:stretch>
            <a:fillRect/>
          </a:stretch>
        </p:blipFill>
        <p:spPr>
          <a:xfrm>
            <a:off x="1452282" y="817583"/>
            <a:ext cx="6239436" cy="3189522"/>
          </a:xfrm>
          <a:prstGeom prst="rect">
            <a:avLst/>
          </a:prstGeom>
        </p:spPr>
      </p:pic>
      <p:sp>
        <p:nvSpPr>
          <p:cNvPr id="4" name="对话气泡: 圆角矩形 3"/>
          <p:cNvSpPr/>
          <p:nvPr/>
        </p:nvSpPr>
        <p:spPr>
          <a:xfrm>
            <a:off x="118334" y="489473"/>
            <a:ext cx="1333948" cy="419548"/>
          </a:xfrm>
          <a:prstGeom prst="wedgeRoundRectCallout">
            <a:avLst>
              <a:gd name="adj1" fmla="val 81945"/>
              <a:gd name="adj2" fmla="val 100962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收信地邮编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118334" y="1446904"/>
            <a:ext cx="1333948" cy="500230"/>
          </a:xfrm>
          <a:prstGeom prst="wedgeRoundRectCallout">
            <a:avLst>
              <a:gd name="adj1" fmla="val 110171"/>
              <a:gd name="adj2" fmla="val 13782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收信人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r>
              <a:rPr lang="zh-CN" altLang="en-US" sz="1600" b="1" dirty="0">
                <a:solidFill>
                  <a:srgbClr val="FF0000"/>
                </a:solidFill>
              </a:rPr>
              <a:t>详细地址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6" name="对话气泡: 圆角矩形 5"/>
          <p:cNvSpPr/>
          <p:nvPr/>
        </p:nvSpPr>
        <p:spPr>
          <a:xfrm>
            <a:off x="118334" y="2162229"/>
            <a:ext cx="1333948" cy="1034138"/>
          </a:xfrm>
          <a:prstGeom prst="wedgeRoundRectCallout">
            <a:avLst>
              <a:gd name="adj1" fmla="val 164203"/>
              <a:gd name="adj2" fmla="val -50734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收信人姓名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r>
              <a:rPr lang="zh-CN" altLang="en-US" sz="1600" b="1" dirty="0">
                <a:solidFill>
                  <a:srgbClr val="FF0000"/>
                </a:solidFill>
              </a:rPr>
              <a:t>要写大名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r>
              <a:rPr lang="zh-CN" altLang="en-US" sz="1600" b="1" dirty="0">
                <a:solidFill>
                  <a:srgbClr val="FF0000"/>
                </a:solidFill>
              </a:rPr>
              <a:t>不能用小名或昵称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5378823" y="1947134"/>
            <a:ext cx="1549102" cy="500230"/>
          </a:xfrm>
          <a:prstGeom prst="wedgeRoundRectCallout">
            <a:avLst>
              <a:gd name="adj1" fmla="val -82571"/>
              <a:gd name="adj2" fmla="val 3029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加一个“收”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r>
              <a:rPr lang="zh-CN" altLang="en-US" sz="1600" b="1" dirty="0">
                <a:solidFill>
                  <a:srgbClr val="FF0000"/>
                </a:solidFill>
              </a:rPr>
              <a:t>表示是收信人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1129553" y="3818146"/>
            <a:ext cx="1333948" cy="614005"/>
          </a:xfrm>
          <a:prstGeom prst="wedgeRoundRectCallout">
            <a:avLst>
              <a:gd name="adj1" fmla="val 112590"/>
              <a:gd name="adj2" fmla="val -191334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寄信人详细地址和姓名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3238052" y="4028212"/>
            <a:ext cx="1333948" cy="614005"/>
          </a:xfrm>
          <a:prstGeom prst="wedgeRoundRectCallout">
            <a:avLst>
              <a:gd name="adj1" fmla="val 90009"/>
              <a:gd name="adj2" fmla="val -114244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寄信人邮编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7132319" y="449132"/>
            <a:ext cx="1549102" cy="500230"/>
          </a:xfrm>
          <a:prstGeom prst="wedgeRoundRectCallout">
            <a:avLst>
              <a:gd name="adj1" fmla="val -41599"/>
              <a:gd name="adj2" fmla="val 114857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贴上邮票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r>
              <a:rPr lang="zh-CN" altLang="en-US" sz="1600" b="1" dirty="0">
                <a:solidFill>
                  <a:srgbClr val="FF0000"/>
                </a:solidFill>
              </a:rPr>
              <a:t>才能寄出去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11" name="对话气泡: 圆角矩形 6"/>
          <p:cNvSpPr/>
          <p:nvPr/>
        </p:nvSpPr>
        <p:spPr>
          <a:xfrm>
            <a:off x="6917167" y="2525359"/>
            <a:ext cx="1549102" cy="500230"/>
          </a:xfrm>
          <a:prstGeom prst="wedgeRoundRectCallout">
            <a:avLst>
              <a:gd name="adj1" fmla="val -82571"/>
              <a:gd name="adj2" fmla="val 3029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加一个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寄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”</a:t>
            </a:r>
            <a:endParaRPr lang="en-US" altLang="zh-CN" sz="1600" b="1" dirty="0">
              <a:solidFill>
                <a:srgbClr val="FF0000"/>
              </a:solidFill>
            </a:endParaRPr>
          </a:p>
          <a:p>
            <a:r>
              <a:rPr lang="zh-CN" altLang="en-US" sz="1600" b="1" dirty="0">
                <a:solidFill>
                  <a:srgbClr val="FF0000"/>
                </a:solidFill>
              </a:rPr>
              <a:t>表示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是寄信</a:t>
            </a:r>
            <a:r>
              <a:rPr lang="zh-CN" altLang="en-US" sz="1600" b="1" dirty="0">
                <a:solidFill>
                  <a:srgbClr val="FF0000"/>
                </a:solidFill>
              </a:rPr>
              <a:t>人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卡通人物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0" b="2313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5949" y="147010"/>
            <a:ext cx="2771800" cy="276999"/>
            <a:chOff x="-36512" y="147010"/>
            <a:chExt cx="2771800" cy="276999"/>
          </a:xfrm>
        </p:grpSpPr>
        <p:sp>
          <p:nvSpPr>
            <p:cNvPr id="13" name="矩形 12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文本框 1"/>
            <p:cNvSpPr txBox="1"/>
            <p:nvPr/>
          </p:nvSpPr>
          <p:spPr>
            <a:xfrm>
              <a:off x="161281" y="147010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语文  四年级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901" y="4354610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901" y="4696648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文本框 15">
            <a:hlinkClick r:id="rId3" action="ppaction://hlinksldjump"/>
          </p:cNvPr>
          <p:cNvSpPr txBox="1"/>
          <p:nvPr/>
        </p:nvSpPr>
        <p:spPr>
          <a:xfrm>
            <a:off x="7512111" y="4339189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>
                <a:solidFill>
                  <a:schemeClr val="bg1"/>
                </a:solidFill>
              </a:rPr>
              <a:t>第一课时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9" name="文本框 14">
            <a:hlinkClick r:id="rId4" action="ppaction://hlinksldjump"/>
          </p:cNvPr>
          <p:cNvSpPr txBox="1"/>
          <p:nvPr/>
        </p:nvSpPr>
        <p:spPr>
          <a:xfrm>
            <a:off x="7522986" y="4688596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>
                <a:solidFill>
                  <a:schemeClr val="bg1"/>
                </a:solidFill>
              </a:rPr>
              <a:t>第二课时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0" name="文本框 7"/>
          <p:cNvSpPr txBox="1"/>
          <p:nvPr/>
        </p:nvSpPr>
        <p:spPr>
          <a:xfrm>
            <a:off x="1664045" y="1211957"/>
            <a:ext cx="5807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习作：写 信</a:t>
            </a:r>
            <a:endParaRPr lang="zh-CN" altLang="en-US" sz="6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27600" y1="26000" x2="29800" y2="29000"/>
                        <a14:foregroundMark x1="15200" y1="49200" x2="21000" y2="49600"/>
                        <a14:foregroundMark x1="25000" y1="75400" x2="30800" y2="70200"/>
                        <a14:foregroundMark x1="72000" y1="70600" x2="74600" y2="73800"/>
                        <a14:foregroundMark x1="83000" y1="48800" x2="87600" y2="48800"/>
                        <a14:foregroundMark x1="74000" y1="26400" x2="77600" y2="23600"/>
                        <a14:foregroundMark x1="51400" y1="16200" x2="51800" y2="1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749" y="1464439"/>
            <a:ext cx="1996516" cy="1996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335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本框 15"/>
          <p:cNvSpPr txBox="1"/>
          <p:nvPr/>
        </p:nvSpPr>
        <p:spPr>
          <a:xfrm>
            <a:off x="-1790" y="321914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>
                <a:solidFill>
                  <a:schemeClr val="bg1"/>
                </a:solidFill>
              </a:rPr>
              <a:t>第一课时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8399" y="325963"/>
            <a:ext cx="8194615" cy="4817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88199" y="1250580"/>
            <a:ext cx="3948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写信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之前要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确定好给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谁写信？你会给谁写呢？大概又会说什么内容呢？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9587" y="678434"/>
            <a:ext cx="5255147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写信对象之一：父母和其他长辈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2473" y="1630004"/>
            <a:ext cx="6277122" cy="25766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告诉他们你在学校的学习生活情况。</a:t>
            </a:r>
            <a:endParaRPr lang="en-US" altLang="zh-CN" sz="2800" b="1" dirty="0"/>
          </a:p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告诉他们你在学校取得的好成绩。</a:t>
            </a:r>
            <a:endParaRPr lang="en-US" altLang="zh-CN" sz="2800" b="1" dirty="0"/>
          </a:p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诉说你不开心的事情，寻求安慰。</a:t>
            </a:r>
            <a:endParaRPr lang="en-US" altLang="zh-CN" sz="2800" b="1" dirty="0"/>
          </a:p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诉说你遇到的困难，让他们帮助你。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9587" y="678434"/>
            <a:ext cx="5255147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写信对象之二：你的朋友和同学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3723" y="1503776"/>
            <a:ext cx="6277122" cy="25766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告诉</a:t>
            </a:r>
            <a:r>
              <a:rPr lang="zh-CN" altLang="en-US" sz="2800" b="1" dirty="0" smtClean="0"/>
              <a:t>他，你</a:t>
            </a:r>
            <a:r>
              <a:rPr lang="zh-CN" altLang="en-US" sz="2800" b="1" dirty="0"/>
              <a:t>最近非常开心的事情。</a:t>
            </a:r>
            <a:endParaRPr lang="en-US" altLang="zh-CN" sz="2800" b="1" dirty="0"/>
          </a:p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告诉</a:t>
            </a:r>
            <a:r>
              <a:rPr lang="zh-CN" altLang="en-US" sz="2800" b="1" dirty="0" smtClean="0"/>
              <a:t>他们，你</a:t>
            </a:r>
            <a:r>
              <a:rPr lang="zh-CN" altLang="en-US" sz="2800" b="1" dirty="0"/>
              <a:t>伤心或气愤的事情。</a:t>
            </a:r>
            <a:endParaRPr lang="en-US" altLang="zh-CN" sz="2800" b="1" dirty="0"/>
          </a:p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问候他们，鼓励他们。</a:t>
            </a:r>
            <a:endParaRPr lang="en-US" altLang="zh-CN" sz="2800" b="1" dirty="0"/>
          </a:p>
          <a:p>
            <a:pPr marL="457200" indent="-45720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/>
              <a:t>交流对某件事情的看法。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PP_MARK_KEY" val="ee370646-f1cc-4a8c-a6f0-b3c8df2aa77d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 algn="l">
          <a:defRPr sz="2400" b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4353</Words>
  <Application>WPS 演示</Application>
  <PresentationFormat>全屏显示(16:9)</PresentationFormat>
  <Paragraphs>370</Paragraphs>
  <Slides>46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1" baseType="lpstr">
      <vt:lpstr>Arial</vt:lpstr>
      <vt:lpstr>宋体</vt:lpstr>
      <vt:lpstr>Wingdings</vt:lpstr>
      <vt:lpstr>黑体</vt:lpstr>
      <vt:lpstr>幼圆</vt:lpstr>
      <vt:lpstr>微软雅黑</vt:lpstr>
      <vt:lpstr>Arial Unicode MS</vt:lpstr>
      <vt:lpstr>Calibri</vt:lpstr>
      <vt:lpstr>楷体</vt:lpstr>
      <vt:lpstr>Times New Roman</vt:lpstr>
      <vt:lpstr>仿宋</vt:lpstr>
      <vt:lpstr>等线</vt:lpstr>
      <vt:lpstr>Xingkai SC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292</cp:revision>
  <dcterms:created xsi:type="dcterms:W3CDTF">2020-01-30T03:27:00Z</dcterms:created>
  <dcterms:modified xsi:type="dcterms:W3CDTF">2022-11-30T13:58:51Z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4536A91F6DDC4655B0E4CCFF83D830EF</vt:lpwstr>
  </property>
  <property fmtid="{D5CDD505-2E9C-101B-9397-08002B2CF9AE}" pid="3" name="KSOProductBuildVer">
    <vt:lpwstr>2052-11.1.0.12763</vt:lpwstr>
  </property>
</Properties>
</file>