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"/>
  </p:notesMasterIdLst>
  <p:handoutMasterIdLst>
    <p:handoutMasterId r:id="rId33"/>
  </p:handoutMasterIdLst>
  <p:sldIdLst>
    <p:sldId id="545" r:id="rId3"/>
    <p:sldId id="1031" r:id="rId4"/>
    <p:sldId id="1060" r:id="rId6"/>
    <p:sldId id="988" r:id="rId7"/>
    <p:sldId id="1185" r:id="rId8"/>
    <p:sldId id="1151" r:id="rId9"/>
    <p:sldId id="1062" r:id="rId10"/>
    <p:sldId id="1099" r:id="rId11"/>
    <p:sldId id="1100" r:id="rId12"/>
    <p:sldId id="1252" r:id="rId13"/>
    <p:sldId id="1132" r:id="rId14"/>
    <p:sldId id="1000" r:id="rId15"/>
    <p:sldId id="1217" r:id="rId16"/>
    <p:sldId id="1101" r:id="rId17"/>
    <p:sldId id="1218" r:id="rId18"/>
    <p:sldId id="1127" r:id="rId19"/>
    <p:sldId id="1068" r:id="rId20"/>
    <p:sldId id="1165" r:id="rId21"/>
    <p:sldId id="1157" r:id="rId22"/>
    <p:sldId id="1158" r:id="rId23"/>
    <p:sldId id="1166" r:id="rId24"/>
    <p:sldId id="1242" r:id="rId25"/>
    <p:sldId id="1241" r:id="rId26"/>
    <p:sldId id="1159" r:id="rId27"/>
    <p:sldId id="1160" r:id="rId28"/>
    <p:sldId id="1162" r:id="rId29"/>
    <p:sldId id="1243" r:id="rId30"/>
    <p:sldId id="1249" r:id="rId31"/>
    <p:sldId id="1250" r:id="rId3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7"/>
    </p:embeddedFont>
    <p:embeddedFont>
      <p:font typeface="楷体" panose="02010609060101010101" charset="-122"/>
      <p:regular r:id="rId38"/>
    </p:embeddedFont>
    <p:embeddedFont>
      <p:font typeface="微软雅黑" panose="020B0503020204020204" charset="-122"/>
      <p:regular r:id="rId39"/>
    </p:embeddedFont>
    <p:embeddedFont>
      <p:font typeface="汉语拼音" panose="020B0604020202020204" charset="0"/>
      <p:regular r:id="rId40"/>
    </p:embeddedFont>
    <p:embeddedFont>
      <p:font typeface="Calibri" panose="020F0502020204030204" charset="0"/>
      <p:regular r:id="rId41"/>
      <p:bold r:id="rId42"/>
      <p:italic r:id="rId43"/>
      <p:boldItalic r:id="rId44"/>
    </p:embeddedFont>
  </p:embeddedFontLst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0CEB7BA-57BC-404C-9576-6A7C589B65E2}">
          <p14:sldIdLst>
            <p14:sldId id="545"/>
            <p14:sldId id="1031"/>
            <p14:sldId id="1060"/>
            <p14:sldId id="988"/>
            <p14:sldId id="1185"/>
            <p14:sldId id="1151"/>
            <p14:sldId id="1062"/>
            <p14:sldId id="1099"/>
            <p14:sldId id="1100"/>
            <p14:sldId id="1252"/>
            <p14:sldId id="1132"/>
            <p14:sldId id="1000"/>
            <p14:sldId id="1217"/>
            <p14:sldId id="1101"/>
            <p14:sldId id="1218"/>
            <p14:sldId id="1127"/>
            <p14:sldId id="1068"/>
            <p14:sldId id="1165"/>
            <p14:sldId id="1157"/>
            <p14:sldId id="1158"/>
            <p14:sldId id="1166"/>
            <p14:sldId id="1242"/>
            <p14:sldId id="1241"/>
            <p14:sldId id="1159"/>
            <p14:sldId id="1160"/>
            <p14:sldId id="1162"/>
            <p14:sldId id="1243"/>
            <p14:sldId id="1249"/>
            <p14:sldId id="125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2ED0"/>
    <a:srgbClr val="FF0000"/>
    <a:srgbClr val="FFFFCC"/>
    <a:srgbClr val="3399FF"/>
    <a:srgbClr val="66CCFF"/>
    <a:srgbClr val="0070C0"/>
    <a:srgbClr val="FF6600"/>
    <a:srgbClr val="009900"/>
    <a:srgbClr val="FF9933"/>
    <a:srgbClr val="EE6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 varScale="1">
        <p:scale>
          <a:sx n="110" d="100"/>
          <a:sy n="110" d="100"/>
        </p:scale>
        <p:origin x="402" y="72"/>
      </p:cViewPr>
      <p:guideLst>
        <p:guide orient="horz" pos="144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5" Type="http://schemas.openxmlformats.org/officeDocument/2006/relationships/tags" Target="tags/tag2.xml"/><Relationship Id="rId44" Type="http://schemas.openxmlformats.org/officeDocument/2006/relationships/font" Target="fonts/font8.fntdata"/><Relationship Id="rId43" Type="http://schemas.openxmlformats.org/officeDocument/2006/relationships/font" Target="fonts/font7.fntdata"/><Relationship Id="rId42" Type="http://schemas.openxmlformats.org/officeDocument/2006/relationships/font" Target="fonts/font6.fntdata"/><Relationship Id="rId41" Type="http://schemas.openxmlformats.org/officeDocument/2006/relationships/font" Target="fonts/font5.fntdata"/><Relationship Id="rId40" Type="http://schemas.openxmlformats.org/officeDocument/2006/relationships/font" Target="fonts/font4.fntdata"/><Relationship Id="rId4" Type="http://schemas.openxmlformats.org/officeDocument/2006/relationships/slide" Target="slides/slide2.xml"/><Relationship Id="rId39" Type="http://schemas.openxmlformats.org/officeDocument/2006/relationships/font" Target="fonts/font3.fntdata"/><Relationship Id="rId38" Type="http://schemas.openxmlformats.org/officeDocument/2006/relationships/font" Target="fonts/font2.fntdata"/><Relationship Id="rId37" Type="http://schemas.openxmlformats.org/officeDocument/2006/relationships/font" Target="fonts/font1.fntdata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029" y="87489"/>
            <a:ext cx="1026274" cy="48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 userDrawn="1"/>
        </p:nvGrpSpPr>
        <p:grpSpPr>
          <a:xfrm>
            <a:off x="-7950" y="92978"/>
            <a:ext cx="2771800" cy="275590"/>
            <a:chOff x="1" y="92978"/>
            <a:chExt cx="2771800" cy="275590"/>
          </a:xfrm>
        </p:grpSpPr>
        <p:sp>
          <p:nvSpPr>
            <p:cNvPr id="8" name="矩形 7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" name="文本框 10"/>
            <p:cNvSpPr txBox="1"/>
            <p:nvPr userDrawn="1"/>
          </p:nvSpPr>
          <p:spPr>
            <a:xfrm>
              <a:off x="336747" y="92978"/>
              <a:ext cx="7924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语文园地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2"/>
          <p:cNvPicPr>
            <a:picLocks noChangeAspect="1" noChangeArrowheads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03750"/>
            <a:ext cx="914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ransition/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.xml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tif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GIF"/><Relationship Id="rId2" Type="http://schemas.openxmlformats.org/officeDocument/2006/relationships/hyperlink" Target="&#21160;&#28459;&#21476;&#35799;-&#21035;&#33891;&#22823;.mp4" TargetMode="Externa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tiff"/><Relationship Id="rId1" Type="http://schemas.openxmlformats.org/officeDocument/2006/relationships/image" Target="../media/image29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microsoft.com/office/2007/relationships/hdphoto" Target="../media/image12.wdp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1Q58PICtZ5_1024[1]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6858" t="12756" r="13882" b="27205"/>
          <a:stretch>
            <a:fillRect/>
          </a:stretch>
        </p:blipFill>
        <p:spPr>
          <a:xfrm>
            <a:off x="251520" y="699542"/>
            <a:ext cx="2519756" cy="2184424"/>
          </a:xfrm>
          <a:prstGeom prst="rect">
            <a:avLst/>
          </a:prstGeom>
        </p:spPr>
      </p:pic>
      <p:pic>
        <p:nvPicPr>
          <p:cNvPr id="5" name="图片 4" descr="09758PICqUQ_1024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05566" y="668812"/>
            <a:ext cx="1470890" cy="14708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80484" y="1522346"/>
            <a:ext cx="3583032" cy="110799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66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</a:t>
            </a:r>
            <a:r>
              <a:rPr lang="zh-CN" altLang="en-US" sz="6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园地</a:t>
            </a:r>
            <a:endParaRPr lang="zh-CN" altLang="en-US" sz="6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2540" y="105410"/>
            <a:ext cx="2774340" cy="276999"/>
            <a:chOff x="-43001" y="136086"/>
            <a:chExt cx="2577323" cy="276999"/>
          </a:xfrm>
          <a:solidFill>
            <a:schemeClr val="bg1"/>
          </a:solidFill>
        </p:grpSpPr>
        <p:sp>
          <p:nvSpPr>
            <p:cNvPr id="8" name="矩形 7"/>
            <p:cNvSpPr/>
            <p:nvPr/>
          </p:nvSpPr>
          <p:spPr>
            <a:xfrm flipH="1">
              <a:off x="-36513" y="159581"/>
              <a:ext cx="2102573" cy="2520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文本框 1"/>
            <p:cNvSpPr txBox="1"/>
            <p:nvPr/>
          </p:nvSpPr>
          <p:spPr>
            <a:xfrm>
              <a:off x="-43001" y="136086"/>
              <a:ext cx="2577323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语文  四</a:t>
              </a:r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6" name="Picture 2" descr="C:\Users\CHB-WYW\Desktop\)YTL4R0Z(A8}EYFKB2(0LS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576" y="3372981"/>
            <a:ext cx="6296978" cy="138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1198880" y="609600"/>
            <a:ext cx="6253480" cy="82994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有的时候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，同一个人物也具有多种品质，我们可以从不同方面来形容。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6330" y="1748155"/>
            <a:ext cx="21996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志存高远的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铁面无私的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刚正不阿的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视死如归的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大义凛然的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英勇无畏的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6056" y="1707654"/>
            <a:ext cx="1476375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包拯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周恩来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李大钊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梅兰芳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2226" y="4227934"/>
            <a:ext cx="7346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</a:rPr>
              <a:t>你还能用这些词语形容你所知道的其他人吗？</a:t>
            </a:r>
            <a:endParaRPr lang="zh-CN" altLang="en-US" sz="2800" b="1" dirty="0">
              <a:latin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2760980" y="1929130"/>
            <a:ext cx="2315210" cy="71501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2721610" y="2067694"/>
            <a:ext cx="2426454" cy="318002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840990" y="2067694"/>
            <a:ext cx="2307074" cy="682492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00985" y="3097530"/>
            <a:ext cx="2347079" cy="122292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741295" y="3442970"/>
            <a:ext cx="2406769" cy="28090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800985" y="3219822"/>
            <a:ext cx="2347079" cy="59906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rcRect b="5337"/>
          <a:stretch>
            <a:fillRect/>
          </a:stretch>
        </p:blipFill>
        <p:spPr>
          <a:xfrm>
            <a:off x="6732240" y="1779662"/>
            <a:ext cx="1844040" cy="1571625"/>
          </a:xfrm>
          <a:prstGeom prst="round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15616" y="1154470"/>
            <a:ext cx="5328592" cy="224676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0">
              <a:buClr>
                <a:srgbClr val="FF0000"/>
              </a:buClr>
              <a:buFont typeface="Wingdings" panose="05000000000000000000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cs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楷体" panose="02010609060101010101" charset="-122"/>
              </a:rPr>
              <a:t>这些成语的理解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cs typeface="楷体" panose="02010609060101010101" charset="-122"/>
              </a:rPr>
              <a:t>除了了解含义之外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楷体" panose="02010609060101010101" charset="-122"/>
              </a:rPr>
              <a:t>，更为重要的是要和我们生活相联系，与生活中的人物对号入座，这样词语才能在我们头脑中鲜活起来，变得有血有肉。</a:t>
            </a:r>
            <a:endParaRPr lang="zh-CN" altLang="en-US" sz="2800" b="1" dirty="0">
              <a:solidFill>
                <a:schemeClr val="tx1"/>
              </a:solidFill>
              <a:latin typeface="+mn-ea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/>
          <p:nvPr/>
        </p:nvSpPr>
        <p:spPr>
          <a:xfrm>
            <a:off x="450197" y="411510"/>
            <a:ext cx="3156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词语补充完整。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8157" y="3029054"/>
            <a:ext cx="7817485" cy="11988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</a:rPr>
              <a:t>每个词语背后都有一个令人肃然起敬的伟大人格，我们在读这些词语的时候，不妨在头脑中浮现出那些人，那些事，让词语朗读更有味道。</a:t>
            </a:r>
            <a:endParaRPr lang="zh-CN" altLang="en-US" sz="2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3005" y="1419622"/>
            <a:ext cx="772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志存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5055" y="1428278"/>
            <a:ext cx="772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报国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54345" y="1428278"/>
            <a:ext cx="772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凛然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6185" y="1428278"/>
            <a:ext cx="772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无畏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11910" y="1965488"/>
            <a:ext cx="772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如归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42260" y="1965488"/>
            <a:ext cx="772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铁面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54345" y="1965488"/>
            <a:ext cx="772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执法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76185" y="1965488"/>
            <a:ext cx="772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不阿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1688" y="1275606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   ）高远    精忠（   ）  大义（   ）  英勇（   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视死（   ）   （   ）无私   秉公（   ）  刚正（   ）  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5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4"/>
          <p:cNvSpPr txBox="1"/>
          <p:nvPr/>
        </p:nvSpPr>
        <p:spPr>
          <a:xfrm>
            <a:off x="611560" y="1059582"/>
            <a:ext cx="7920880" cy="1569660"/>
          </a:xfrm>
          <a:prstGeom prst="rect">
            <a:avLst/>
          </a:prstGeom>
          <a:solidFill>
            <a:srgbClr val="FFFFCC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围观的中国人都紧握着拳头，但这是在被外国人占据的地盘里，谁又敢怎么样呢？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    围观的中国人都紧握着拳头，但这是在被外国人占据的地盘里，谁也不敢怎么样。</a:t>
            </a:r>
            <a:endParaRPr lang="zh-CN" altLang="zh-CN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791579" y="562703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齐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读两组例句，标出不同之处，说说自己的发现。</a:t>
            </a:r>
            <a:endParaRPr lang="zh-CN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195736" y="1845714"/>
            <a:ext cx="2448272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195736" y="2571750"/>
            <a:ext cx="2304256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39552" y="2840145"/>
            <a:ext cx="8136903" cy="1757710"/>
          </a:xfrm>
          <a:prstGeom prst="rect">
            <a:avLst/>
          </a:prstGeom>
          <a:solidFill>
            <a:srgbClr val="3399FF"/>
          </a:solidFill>
          <a:ln>
            <a:noFill/>
          </a:ln>
          <a:effectLst>
            <a:softEdge rad="3175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您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何必卖房子，只要您把胡子一剃，一登台，还愁没钱花？</a:t>
            </a:r>
            <a:endParaRPr lang="zh-CN" altLang="en-US" sz="2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您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不用卖房子，只要您把胡子一剃，一登台，就不愁没钱花。</a:t>
            </a:r>
            <a:endParaRPr lang="zh-CN" altLang="en-US" sz="2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619672" y="3358717"/>
            <a:ext cx="576064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7452360" y="3393326"/>
            <a:ext cx="792048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619672" y="4078797"/>
            <a:ext cx="576064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11560" y="3729028"/>
            <a:ext cx="792048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452360" y="4150805"/>
            <a:ext cx="792048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70820" y="4510845"/>
            <a:ext cx="948852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63688" y="843558"/>
            <a:ext cx="6885772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每组的第一句虽然有问号，但是并没有疑问的意思，而是通过疑问的形式表达确定的意思，这样的表达能加强语气；每组的第二句与第一句表达的意思是一样的，但表达形式不一样，表现在标点符号、疑问句和否定词上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8520" y="1631315"/>
            <a:ext cx="2050415" cy="2646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6845" y="1851670"/>
            <a:ext cx="6649720" cy="1569660"/>
          </a:xfrm>
          <a:prstGeom prst="rect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20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楷体" panose="02010609060101010101" charset="-122"/>
              </a:rPr>
              <a:t>情境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楷体" panose="02010609060101010101" charset="-122"/>
              </a:rPr>
              <a:t>一：</a:t>
            </a:r>
            <a:r>
              <a:rPr lang="zh-CN" altLang="en-US" sz="2400" b="1" dirty="0">
                <a:latin typeface="+mn-ea"/>
                <a:cs typeface="楷体" panose="02010609060101010101" charset="-122"/>
              </a:rPr>
              <a:t>小明在</a:t>
            </a:r>
            <a:r>
              <a:rPr lang="zh-CN" altLang="en-US" sz="2400" b="1" dirty="0" smtClean="0">
                <a:latin typeface="+mn-ea"/>
                <a:cs typeface="楷体" panose="02010609060101010101" charset="-122"/>
              </a:rPr>
              <a:t>公共场所乱</a:t>
            </a:r>
            <a:r>
              <a:rPr lang="zh-CN" altLang="en-US" sz="2400" b="1" dirty="0">
                <a:latin typeface="+mn-ea"/>
                <a:cs typeface="楷体" panose="02010609060101010101" charset="-122"/>
              </a:rPr>
              <a:t>丢垃圾，还说反正有清洁工打扫，你提醒他说……</a:t>
            </a:r>
            <a:endParaRPr lang="zh-CN" altLang="en-US" sz="2400" b="1" dirty="0">
              <a:latin typeface="+mn-ea"/>
              <a:cs typeface="楷体" panose="02010609060101010101" charset="-122"/>
            </a:endParaRPr>
          </a:p>
          <a:p>
            <a:r>
              <a:rPr lang="zh-CN" altLang="en-US" sz="2400" b="1" dirty="0">
                <a:latin typeface="+mn-ea"/>
                <a:cs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楷体" panose="02010609060101010101" charset="-122"/>
              </a:rPr>
              <a:t>情境二：</a:t>
            </a:r>
            <a:r>
              <a:rPr lang="zh-CN" altLang="en-US" sz="2400" b="1" dirty="0">
                <a:latin typeface="+mn-ea"/>
                <a:cs typeface="楷体" panose="02010609060101010101" charset="-122"/>
              </a:rPr>
              <a:t>过生日，你收到了梦寐以求的礼物，你</a:t>
            </a:r>
            <a:r>
              <a:rPr lang="zh-CN" altLang="en-US" sz="2400" b="1" dirty="0" smtClean="0">
                <a:latin typeface="+mn-ea"/>
                <a:cs typeface="楷体" panose="02010609060101010101" charset="-122"/>
              </a:rPr>
              <a:t>有点不敢</a:t>
            </a:r>
            <a:r>
              <a:rPr lang="zh-CN" altLang="en-US" sz="2400" b="1" dirty="0">
                <a:latin typeface="+mn-ea"/>
                <a:cs typeface="楷体" panose="02010609060101010101" charset="-122"/>
              </a:rPr>
              <a:t>相信地说</a:t>
            </a:r>
            <a:r>
              <a:rPr lang="zh-CN" altLang="en-US" sz="2400" b="1" dirty="0" smtClean="0">
                <a:latin typeface="+mn-ea"/>
                <a:cs typeface="楷体" panose="02010609060101010101" charset="-122"/>
                <a:sym typeface="+mn-ea"/>
              </a:rPr>
              <a:t>……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616" y="3651870"/>
            <a:ext cx="7661275" cy="7067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楷体" panose="02010609060101010101" charset="-122"/>
              </a:rPr>
              <a:t>我认为情境一中，采用（ 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楷体" panose="02010609060101010101" charset="-122"/>
              </a:rPr>
              <a:t> 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楷体" panose="02010609060101010101" charset="-122"/>
              </a:rPr>
              <a:t>）的语气说更好，理由是（  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楷体" panose="02010609060101010101" charset="-122"/>
              </a:rPr>
              <a:t> ）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楷体" panose="02010609060101010101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+mn-ea"/>
              <a:cs typeface="楷体" panose="02010609060101010101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+mn-ea"/>
                <a:cs typeface="楷体" panose="02010609060101010101" charset="-122"/>
                <a:sym typeface="+mn-ea"/>
              </a:rPr>
              <a:t>  我认为情境二中，采用（ 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楷体" panose="02010609060101010101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楷体" panose="02010609060101010101" charset="-122"/>
                <a:sym typeface="+mn-ea"/>
              </a:rPr>
              <a:t>）的语气说更好，理由是（ 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楷体" panose="02010609060101010101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楷体" panose="02010609060101010101" charset="-122"/>
                <a:sym typeface="+mn-ea"/>
              </a:rPr>
              <a:t>）。</a:t>
            </a:r>
            <a:endParaRPr lang="zh-CN" altLang="en-US" sz="2000" b="1" dirty="0">
              <a:solidFill>
                <a:srgbClr val="FF0000"/>
              </a:solidFill>
              <a:latin typeface="+mn-ea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4441" y="1160661"/>
            <a:ext cx="8037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在下面的情境中，你觉得该怎样回答才更为恰当呢？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520" y="339502"/>
            <a:ext cx="2160240" cy="1008112"/>
            <a:chOff x="3491880" y="915566"/>
            <a:chExt cx="2160240" cy="1008112"/>
          </a:xfrm>
        </p:grpSpPr>
        <p:sp>
          <p:nvSpPr>
            <p:cNvPr id="8" name="矩形 7"/>
            <p:cNvSpPr/>
            <p:nvPr/>
          </p:nvSpPr>
          <p:spPr>
            <a:xfrm>
              <a:off x="4211960" y="1113788"/>
              <a:ext cx="1440160" cy="576064"/>
            </a:xfrm>
            <a:prstGeom prst="rect">
              <a:avLst/>
            </a:prstGeom>
            <a:ln>
              <a:prstDash val="lg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pic>
          <p:nvPicPr>
            <p:cNvPr id="9" name="Picture 4" descr="https://p0.ssl.qhimgs1.com/sdr/400__/t01f424a4a466dac060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4F4F4"/>
                </a:clrFrom>
                <a:clrTo>
                  <a:srgbClr val="F4F4F4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91880" y="915566"/>
              <a:ext cx="1008112" cy="1008112"/>
            </a:xfrm>
            <a:prstGeom prst="rect">
              <a:avLst/>
            </a:prstGeom>
            <a:noFill/>
          </p:spPr>
        </p:pic>
      </p:grpSp>
      <p:sp>
        <p:nvSpPr>
          <p:cNvPr id="6" name="TextBox 4"/>
          <p:cNvSpPr txBox="1"/>
          <p:nvPr/>
        </p:nvSpPr>
        <p:spPr>
          <a:xfrm>
            <a:off x="991816" y="592012"/>
            <a:ext cx="1440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E2ED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尝试运用</a:t>
            </a:r>
            <a:endParaRPr lang="zh-CN" altLang="en-US" sz="2400" b="1" dirty="0">
              <a:solidFill>
                <a:srgbClr val="2E2ED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2140" y="1576705"/>
            <a:ext cx="7919085" cy="2306955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+mn-ea"/>
                <a:cs typeface="楷体" panose="02010609060101010101" charset="-122"/>
              </a:rPr>
              <a:t>    </a:t>
            </a:r>
            <a:r>
              <a:rPr lang="zh-CN" altLang="en-US" sz="2400" b="1" dirty="0">
                <a:latin typeface="+mn-ea"/>
                <a:cs typeface="楷体" panose="02010609060101010101" charset="-122"/>
              </a:rPr>
              <a:t>反问句的语气更强烈，用于需要强调突出</a:t>
            </a:r>
            <a:r>
              <a:rPr lang="zh-CN" altLang="en-US" sz="2400" b="1" dirty="0" smtClean="0">
                <a:latin typeface="+mn-ea"/>
                <a:cs typeface="楷体" panose="02010609060101010101" charset="-122"/>
              </a:rPr>
              <a:t>，或者</a:t>
            </a:r>
            <a:r>
              <a:rPr lang="zh-CN" altLang="en-US" sz="2400" b="1" dirty="0">
                <a:latin typeface="+mn-ea"/>
                <a:cs typeface="楷体" panose="02010609060101010101" charset="-122"/>
              </a:rPr>
              <a:t>增强说服力的情境中，比如情景一为了更好地提示错误行为，可能用反问效果会更好。但是反问句的表达有时候过于强硬，可能也会伤害听者的情感。所以，该不该运用反问句，用什么样的语气来表达，一定要根据具体的情景，对象来使用。</a:t>
            </a:r>
            <a:endParaRPr lang="zh-CN" altLang="en-US" sz="2400" b="1" dirty="0">
              <a:latin typeface="+mn-ea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331639" y="1978424"/>
            <a:ext cx="6932295" cy="111376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+mn-ea"/>
              </a:rPr>
              <a:t>A.“</a:t>
            </a:r>
            <a:r>
              <a:rPr lang="zh-CN" altLang="en-US" sz="2400" b="1" dirty="0">
                <a:latin typeface="+mn-ea"/>
              </a:rPr>
              <a:t>字典难道不是我们的良师益友吗？</a:t>
            </a:r>
            <a:r>
              <a:rPr lang="en-US" altLang="zh-CN" sz="2400" b="1" dirty="0">
                <a:latin typeface="+mn-ea"/>
              </a:rPr>
              <a:t>”</a:t>
            </a:r>
            <a:endParaRPr lang="en-US" altLang="zh-CN" sz="2400" b="1" dirty="0">
              <a:latin typeface="+mn-ea"/>
            </a:endParaRPr>
          </a:p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+mn-ea"/>
              </a:rPr>
              <a:t>B.“</a:t>
            </a:r>
            <a:r>
              <a:rPr lang="zh-CN" altLang="en-US" sz="2400" b="1" dirty="0">
                <a:latin typeface="+mn-ea"/>
              </a:rPr>
              <a:t>字典是我们的良师益友。</a:t>
            </a:r>
            <a:r>
              <a:rPr lang="en-US" altLang="zh-CN" sz="2400" b="1" dirty="0" smtClean="0">
                <a:latin typeface="+mn-ea"/>
              </a:rPr>
              <a:t>”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4137" y="60767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拓展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练习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7071" y="1332093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ea"/>
              </a:rPr>
              <a:t>   小</a:t>
            </a:r>
            <a:r>
              <a:rPr lang="zh-CN" altLang="en-US" sz="2400" b="1" dirty="0">
                <a:solidFill>
                  <a:prstClr val="black"/>
                </a:solidFill>
                <a:latin typeface="+mn-ea"/>
              </a:rPr>
              <a:t>明为语文作业中的扩词题而苦恼，你提醒他</a:t>
            </a:r>
            <a:r>
              <a:rPr lang="zh-CN" altLang="en-US" sz="2400" b="1" dirty="0" smtClean="0">
                <a:solidFill>
                  <a:prstClr val="black"/>
                </a:solidFill>
                <a:latin typeface="+mn-ea"/>
              </a:rPr>
              <a:t>：</a:t>
            </a:r>
            <a:endParaRPr lang="zh-CN" altLang="en-US" sz="24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3104035"/>
            <a:ext cx="741682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采用（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  ）</a:t>
            </a:r>
            <a:r>
              <a:rPr lang="zh-CN" altLang="en-US" sz="2400" b="1" dirty="0">
                <a:latin typeface="宋体" panose="02010600030101010101" pitchFamily="2" charset="-122"/>
              </a:rPr>
              <a:t>的语气说更好，我的理由是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：</a:t>
            </a:r>
            <a:r>
              <a:rPr lang="zh-CN" altLang="en-US" sz="2400" b="1" u="sng" dirty="0" smtClean="0">
                <a:latin typeface="宋体" panose="02010600030101010101" pitchFamily="2" charset="-122"/>
              </a:rPr>
              <a:t>      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26982" y="4155926"/>
            <a:ext cx="739326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488032" y="3651870"/>
            <a:ext cx="193221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931041" y="3190205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67744" y="3702258"/>
            <a:ext cx="55801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用反问的语气更能增强说服力。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9750" y="1388968"/>
            <a:ext cx="3744218" cy="34150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别董大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[唐] 高适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千里黄云白日曛，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北风吹雁雪纷纷。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莫愁前路无知己，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天下谁人不识君？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3930" y="550413"/>
            <a:ext cx="55444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自由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朗读古诗，读准字音。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 descr="E:\本地磁盘F\全是宝贝啊\古诗112首插图\别董大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45164"/>
            <a:ext cx="3959352" cy="270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14"/>
          <p:cNvSpPr txBox="1"/>
          <p:nvPr/>
        </p:nvSpPr>
        <p:spPr>
          <a:xfrm>
            <a:off x="581367" y="454001"/>
            <a:ext cx="21382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latin typeface="造字工房悦黑演示版常规体" pitchFamily="50" charset="-122"/>
                <a:ea typeface="造字工房悦黑演示版常规体" pitchFamily="50" charset="-122"/>
              </a:rPr>
              <a:t>日积月累</a:t>
            </a:r>
            <a:endParaRPr lang="zh-CN" altLang="en-US" sz="3000" b="1" dirty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108520" y="220255"/>
            <a:ext cx="2685552" cy="837210"/>
            <a:chOff x="-264385" y="-76879"/>
            <a:chExt cx="3580176" cy="111610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264385" y="-76879"/>
              <a:ext cx="1152128" cy="9147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rcRect l="4457" t="9468" r="4432" b="10868"/>
          <a:stretch>
            <a:fillRect/>
          </a:stretch>
        </p:blipFill>
        <p:spPr>
          <a:xfrm>
            <a:off x="894918" y="1110158"/>
            <a:ext cx="7349490" cy="3461861"/>
          </a:xfrm>
          <a:prstGeom prst="rect">
            <a:avLst/>
          </a:prstGeom>
        </p:spPr>
      </p:pic>
      <p:sp>
        <p:nvSpPr>
          <p:cNvPr id="6" name="文本框 6"/>
          <p:cNvSpPr txBox="1"/>
          <p:nvPr/>
        </p:nvSpPr>
        <p:spPr>
          <a:xfrm>
            <a:off x="1355774" y="1553051"/>
            <a:ext cx="6768752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别董大</a:t>
            </a:r>
            <a:endParaRPr lang="zh-CN" altLang="en-US" sz="28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[唐] 高适</a:t>
            </a:r>
            <a:endParaRPr lang="zh-CN" altLang="en-US" sz="28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千里黄云白日曛，北风吹雁雪纷纷。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莫愁前路无知己，天下谁人不识君？</a:t>
            </a:r>
            <a:endParaRPr lang="zh-CN" altLang="en-US" sz="28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28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AutoShape 19">
            <a:hlinkClick r:id="rId2" action="ppaction://hlinkfile"/>
          </p:cNvPr>
          <p:cNvSpPr>
            <a:spLocks noChangeArrowheads="1"/>
          </p:cNvSpPr>
          <p:nvPr/>
        </p:nvSpPr>
        <p:spPr bwMode="gray">
          <a:xfrm>
            <a:off x="842467" y="454174"/>
            <a:ext cx="1538605" cy="533400"/>
          </a:xfrm>
          <a:prstGeom prst="homePlate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朗读节奏</a:t>
            </a:r>
            <a:endParaRPr lang="zh-CN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3361893" y="3059132"/>
            <a:ext cx="93345" cy="36322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227648" y="3059132"/>
            <a:ext cx="93345" cy="36322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361893" y="3656892"/>
            <a:ext cx="93345" cy="36322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6208065" y="3695463"/>
            <a:ext cx="93345" cy="36322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文本框 14"/>
          <p:cNvSpPr txBox="1"/>
          <p:nvPr/>
        </p:nvSpPr>
        <p:spPr>
          <a:xfrm>
            <a:off x="2830413" y="758462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1931160" y="218942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79845" y="2069817"/>
            <a:ext cx="6680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在《为中华之崛起而读书》的学习中，我们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把握多件事文章主要内容的方法，思考了读书的目的。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96817" y="3557086"/>
            <a:ext cx="73475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了解了周恩来、梅兰芳的故事，感受了他们的爱国情怀。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771800" y="627534"/>
            <a:ext cx="5112568" cy="1057275"/>
          </a:xfrm>
          <a:prstGeom prst="wedgeRoundRectCallout">
            <a:avLst>
              <a:gd name="adj1" fmla="val -251"/>
              <a:gd name="adj2" fmla="val 2561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  </a:t>
            </a:r>
            <a:r>
              <a:rPr lang="zh-CN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学习了本单元几篇课文，大家有什么收获和体会？</a:t>
            </a:r>
            <a:endParaRPr lang="zh-CN" altLang="zh-CN" sz="24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9380" y="339502"/>
            <a:ext cx="2367915" cy="822325"/>
            <a:chOff x="-111985" y="-57194"/>
            <a:chExt cx="3427776" cy="109642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111985" y="-57194"/>
              <a:ext cx="1152128" cy="914751"/>
            </a:xfrm>
            <a:prstGeom prst="rect">
              <a:avLst/>
            </a:prstGeom>
          </p:spPr>
        </p:pic>
      </p:grpSp>
      <p:sp>
        <p:nvSpPr>
          <p:cNvPr id="16" name="文本框 6"/>
          <p:cNvSpPr txBox="1"/>
          <p:nvPr/>
        </p:nvSpPr>
        <p:spPr>
          <a:xfrm>
            <a:off x="672570" y="585486"/>
            <a:ext cx="1883849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300" b="1" dirty="0"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endParaRPr lang="zh-CN" altLang="zh-CN" sz="3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3252"/>
          <a:stretch>
            <a:fillRect/>
          </a:stretch>
        </p:blipFill>
        <p:spPr>
          <a:xfrm>
            <a:off x="958416" y="2211710"/>
            <a:ext cx="715645" cy="81788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0230" y="3640977"/>
            <a:ext cx="729615" cy="729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2"/>
          <p:cNvSpPr>
            <a:spLocks noChangeArrowheads="1"/>
          </p:cNvSpPr>
          <p:nvPr/>
        </p:nvSpPr>
        <p:spPr bwMode="gray">
          <a:xfrm>
            <a:off x="179511" y="1266676"/>
            <a:ext cx="6916613" cy="3681338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165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）董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大：指董庭兰，是当时有名的音乐家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在其兄弟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中排名第一，故称“董大”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）黄云：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天上的乌云，在阳光下，乌云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暗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黄色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，所以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叫黄云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（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）白日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曛（xūn）：太阳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黯淡无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光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。曛，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即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曛黄，指夕阳西沉时的昏黄景色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）知己：彼此互相了解而感情深厚的人。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6555" y="411510"/>
            <a:ext cx="182614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理解字词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r="13026"/>
          <a:stretch>
            <a:fillRect/>
          </a:stretch>
        </p:blipFill>
        <p:spPr>
          <a:xfrm>
            <a:off x="7164288" y="1851670"/>
            <a:ext cx="1820065" cy="194422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2"/>
          <p:cNvSpPr>
            <a:spLocks noChangeArrowheads="1"/>
          </p:cNvSpPr>
          <p:nvPr/>
        </p:nvSpPr>
        <p:spPr bwMode="gray">
          <a:xfrm>
            <a:off x="395536" y="555526"/>
            <a:ext cx="5415895" cy="2207260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165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（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）知己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：指彼此互相了解而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感情深厚的人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（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）谁人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哪个人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君：你，这里指董大。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84027" y="2715766"/>
            <a:ext cx="3437890" cy="206311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l="22378" t="38968" b="18787"/>
          <a:stretch>
            <a:fillRect/>
          </a:stretch>
        </p:blipFill>
        <p:spPr>
          <a:xfrm>
            <a:off x="5436096" y="2335530"/>
            <a:ext cx="3209290" cy="1932305"/>
          </a:xfrm>
          <a:prstGeom prst="round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568" y="843557"/>
            <a:ext cx="75977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从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黄云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白日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北风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雪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这些景物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中，你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仿佛看到了哪些画面，体会到作者怎样的情感？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2051720" y="2084587"/>
            <a:ext cx="2808312" cy="1967305"/>
          </a:xfrm>
          <a:prstGeom prst="cloudCallout">
            <a:avLst>
              <a:gd name="adj1" fmla="val -60931"/>
              <a:gd name="adj2" fmla="val 2677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+mn-ea"/>
                <a:cs typeface="楷体" panose="02010609060101010101" charset="-122"/>
                <a:sym typeface="+mn-ea"/>
              </a:rPr>
              <a:t>    我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cs typeface="楷体" panose="02010609060101010101" charset="-122"/>
                <a:sym typeface="+mn-ea"/>
              </a:rPr>
              <a:t>感受到作者伤感、压抑的情绪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  <a:cs typeface="楷体" panose="02010609060101010101" charset="-122"/>
                <a:sym typeface="+mn-ea"/>
              </a:rPr>
              <a:t>。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3568" y="2931790"/>
            <a:ext cx="974550" cy="1905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71599" y="915566"/>
            <a:ext cx="6981687" cy="322299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</a:rPr>
              <a:t>    </a:t>
            </a:r>
            <a:r>
              <a:rPr lang="zh-CN" altLang="en-US" sz="2800" b="1" dirty="0">
                <a:latin typeface="+mn-ea"/>
              </a:rPr>
              <a:t>这首诗描绘的是经过短暂的聚会以后，好朋友又不得不</a:t>
            </a:r>
            <a:r>
              <a:rPr lang="zh-CN" altLang="en-US" sz="2800" b="1" dirty="0" smtClean="0">
                <a:latin typeface="+mn-ea"/>
              </a:rPr>
              <a:t>各奔东西。</a:t>
            </a:r>
            <a:r>
              <a:rPr lang="zh-CN" altLang="en-US" sz="2800" b="1" dirty="0">
                <a:latin typeface="+mn-ea"/>
              </a:rPr>
              <a:t>诗中的董大是当时有名的琴师，作为被贬尚书的门客，他不得不离开长安。其实这时的高适也很不得志，到处浪游，常常处在贫贱的境遇中。</a:t>
            </a:r>
            <a:endParaRPr lang="en-US" altLang="zh-CN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83568" y="1347614"/>
            <a:ext cx="595547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千里黄云白日曛，北风吹雁雪纷纷。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64088" y="2319357"/>
            <a:ext cx="3172246" cy="2111728"/>
          </a:xfrm>
          <a:prstGeom prst="round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1620" y="536942"/>
            <a:ext cx="7452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情景，齐读第一、二句，读出自己的感受。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2390905"/>
            <a:ext cx="3975249" cy="15696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latin typeface="+mn-ea"/>
                <a:sym typeface="+mn-ea"/>
              </a:rPr>
              <a:t>    满天</a:t>
            </a:r>
            <a:r>
              <a:rPr lang="zh-CN" altLang="en-US" sz="2400" b="1" dirty="0">
                <a:latin typeface="+mn-ea"/>
                <a:sym typeface="+mn-ea"/>
              </a:rPr>
              <a:t>阴沉沉的云，太阳也变得暗暗的，北风呼呼地吹，大雁在纷飞的雪花中向南飞去。</a:t>
            </a:r>
            <a:endParaRPr lang="zh-CN" altLang="en-US" sz="2400" b="1" dirty="0">
              <a:latin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15616" y="419967"/>
            <a:ext cx="616784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莫愁前路无知己，天下谁人不识君？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0037" y="1059582"/>
            <a:ext cx="7834907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softEdge rad="31750"/>
          </a:effectLst>
        </p:spPr>
        <p:txBody>
          <a:bodyPr wrap="square" rtlCol="0" anchor="t">
            <a:spAutoFit/>
          </a:bodyPr>
          <a:lstStyle/>
          <a:p>
            <a:pPr algn="l" defTabSz="685800"/>
            <a:r>
              <a:rPr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sz="2400" b="1" dirty="0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不要担心新去的地方没有朋友</a:t>
            </a:r>
            <a:r>
              <a:rPr sz="2400" b="1" dirty="0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，凭着你的琴声、</a:t>
            </a:r>
            <a:r>
              <a:rPr sz="2400" b="1" dirty="0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你的音乐修养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，</a:t>
            </a:r>
            <a:r>
              <a:rPr sz="2400" b="1" dirty="0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世上有谁不知道你</a:t>
            </a:r>
            <a:r>
              <a:rPr lang="zh-CN" altLang="en-US" sz="2400" b="1" dirty="0" err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，</a:t>
            </a:r>
            <a:r>
              <a:rPr sz="2400" b="1" dirty="0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不敬重你呢</a:t>
            </a:r>
            <a:r>
              <a:rPr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？</a:t>
            </a:r>
            <a:endParaRPr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9632" y="2183470"/>
            <a:ext cx="4248472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你从这一句体会到了什么？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9633" y="2954972"/>
            <a:ext cx="5448852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高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适在不断地劝慰自己的朋友，勉励困顿中的朋友。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470" y="2657010"/>
            <a:ext cx="952885" cy="1905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24171" y="956151"/>
            <a:ext cx="7039928" cy="372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2200" b="1" dirty="0" err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头两句以叙景而见内心之郁积</a:t>
            </a:r>
            <a:r>
              <a:rPr sz="2200" b="1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，虽不涉人事，</a:t>
            </a:r>
            <a:r>
              <a:rPr sz="2200" b="1" dirty="0" err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已使人如置身风雪之中</a:t>
            </a:r>
            <a:r>
              <a:rPr sz="2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en-US" sz="2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2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sz="2200" b="1" dirty="0" err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莫愁前路无知己</a:t>
            </a:r>
            <a:r>
              <a:rPr sz="2200" b="1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，天下谁人不识君</a:t>
            </a:r>
            <a:r>
              <a:rPr sz="2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sz="2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这两句是对朋友的劝慰</a:t>
            </a:r>
            <a:r>
              <a:rPr sz="2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：此去你不要担心遇不到知己，天下哪个不知道你董庭兰啊！话说得多么响亮，多么有力，于慰藉中充满着信心和力量，激励朋友抖擞精神去奋斗、去拼搏。因为是知音，说话才朴质而豪爽。又因其沦落，才以希望为慰藉。</a:t>
            </a:r>
            <a:endParaRPr sz="22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6" name="图片 5" descr="图片1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7632" y="1416050"/>
            <a:ext cx="1402715" cy="1443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8135" y="749141"/>
            <a:ext cx="1466850" cy="4140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古诗赏析</a:t>
            </a:r>
            <a:endParaRPr lang="zh-CN" altLang="en-US" sz="2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64088" y="843558"/>
            <a:ext cx="3302767" cy="3456384"/>
          </a:xfrm>
          <a:prstGeom prst="round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9552" y="1275606"/>
            <a:ext cx="4680519" cy="19303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自由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朗读全诗，一边读一边想象诗中描绘的画面并尝试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背诵吧！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本地磁盘F\全是宝贝啊\古诗112首插图\黄鹤楼送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251" y="1923678"/>
            <a:ext cx="3156597" cy="2265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95536" y="1779662"/>
            <a:ext cx="49685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sym typeface="+mn-ea"/>
              </a:rPr>
              <a:t>黄鹤楼</a:t>
            </a:r>
            <a:r>
              <a:rPr lang="zh-CN" altLang="en-US" sz="2400" b="1" dirty="0">
                <a:latin typeface="+mn-ea"/>
                <a:sym typeface="+mn-ea"/>
              </a:rPr>
              <a:t>送孟浩然之广</a:t>
            </a:r>
            <a:r>
              <a:rPr lang="zh-CN" altLang="en-US" sz="2400" b="1" dirty="0" smtClean="0">
                <a:latin typeface="+mn-ea"/>
                <a:sym typeface="+mn-ea"/>
              </a:rPr>
              <a:t>陵     </a:t>
            </a:r>
            <a:endParaRPr lang="en-US" altLang="zh-CN" sz="2400" b="1" dirty="0" smtClean="0">
              <a:latin typeface="+mn-ea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[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唐]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李白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故人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西辞黄鹤楼，烟花三月下扬州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孤帆远影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碧空尽，唯见长江天际流。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356609" y="463550"/>
            <a:ext cx="1666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造字工房悦黑演示版常规体" pitchFamily="50" charset="-122"/>
                <a:ea typeface="造字工房悦黑演示版常规体" pitchFamily="50" charset="-122"/>
              </a:rPr>
              <a:t>诗文</a:t>
            </a:r>
            <a:r>
              <a:rPr lang="zh-CN" altLang="zh-CN" sz="2800" b="1" dirty="0" smtClean="0">
                <a:latin typeface="造字工房悦黑演示版常规体" pitchFamily="50" charset="-122"/>
                <a:ea typeface="造字工房悦黑演示版常规体" pitchFamily="50" charset="-122"/>
              </a:rPr>
              <a:t>拓展</a:t>
            </a:r>
            <a:endParaRPr lang="zh-CN" altLang="zh-CN" sz="2800" b="1" dirty="0" smtClean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1520" y="426283"/>
            <a:ext cx="1890709" cy="558602"/>
            <a:chOff x="635596" y="178827"/>
            <a:chExt cx="2680195" cy="860399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流程图: 预定义过程 10"/>
          <p:cNvSpPr/>
          <p:nvPr/>
        </p:nvSpPr>
        <p:spPr>
          <a:xfrm>
            <a:off x="3528060" y="705485"/>
            <a:ext cx="2087880" cy="360045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/>
              <a:t>送别诗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本地磁盘F\全是宝贝啊\古诗112首插图\芙蓉楼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15566"/>
            <a:ext cx="2533874" cy="17322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39552" y="339502"/>
            <a:ext cx="51845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sym typeface="+mn-ea"/>
              </a:rPr>
              <a:t>芙蓉</a:t>
            </a:r>
            <a:r>
              <a:rPr lang="zh-CN" altLang="en-US" sz="2400" b="1" dirty="0">
                <a:latin typeface="+mn-ea"/>
                <a:sym typeface="+mn-ea"/>
              </a:rPr>
              <a:t>楼送辛</a:t>
            </a:r>
            <a:r>
              <a:rPr lang="zh-CN" altLang="en-US" sz="2400" b="1" dirty="0" smtClean="0">
                <a:latin typeface="+mn-ea"/>
                <a:sym typeface="+mn-ea"/>
              </a:rPr>
              <a:t>渐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[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唐] 王昌龄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寒雨连江夜入吴，平明送客楚山孤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洛阳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亲友如相问，一片冰心在玉壶。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8917" y="2571750"/>
            <a:ext cx="53072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400" b="1" dirty="0" err="1" smtClean="0">
                <a:latin typeface="+mn-ea"/>
                <a:sym typeface="+mn-ea"/>
              </a:rPr>
              <a:t>赠汪伦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[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唐] </a:t>
            </a:r>
            <a:r>
              <a:rPr lang="en-US" altLang="zh-CN" sz="2400" b="1" dirty="0" err="1">
                <a:latin typeface="楷体" panose="02010609060101010101" charset="-122"/>
                <a:ea typeface="楷体" panose="02010609060101010101" charset="-122"/>
              </a:rPr>
              <a:t>李白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400" b="1" dirty="0" err="1">
                <a:latin typeface="楷体" panose="02010609060101010101" charset="-122"/>
                <a:ea typeface="楷体" panose="02010609060101010101" charset="-122"/>
              </a:rPr>
              <a:t>李白乘舟将欲行，忽闻岸上踏歌声。桃花潭水深千尺，不及汪伦送我情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。 </a:t>
            </a:r>
            <a:endParaRPr lang="zh-CN" altLang="en-US" sz="2400" b="1" dirty="0"/>
          </a:p>
        </p:txBody>
      </p:sp>
      <p:pic>
        <p:nvPicPr>
          <p:cNvPr id="5" name="Picture 2" descr="E:\本地磁盘F\全是宝贝啊\古诗词\赠汪伦2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569" y="3056510"/>
            <a:ext cx="2734603" cy="18235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835696" y="1134492"/>
            <a:ext cx="61728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    我学习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了如何写信，掌握了书信的格式。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5036" t="18128" r="7960" b="20229"/>
          <a:stretch>
            <a:fillRect/>
          </a:stretch>
        </p:blipFill>
        <p:spPr>
          <a:xfrm>
            <a:off x="5904736" y="2995612"/>
            <a:ext cx="2139315" cy="15182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912" y="3177540"/>
            <a:ext cx="1574800" cy="1154430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308" b="86462" l="26097" r="74134">
                        <a14:backgroundMark x1="35566" y1="35692" x2="29099" y2="53231"/>
                        <a14:backgroundMark x1="65820" y1="37231" x2="74134" y2="60923"/>
                        <a14:backgroundMark x1="70670" y1="57231" x2="64896" y2="72000"/>
                        <a14:backgroundMark x1="29792" y1="53231" x2="36028" y2="72000"/>
                        <a14:backgroundMark x1="28176" y1="61538" x2="36952" y2="78154"/>
                        <a14:backgroundMark x1="61663" y1="70769" x2="63279" y2="78154"/>
                        <a14:backgroundMark x1="56351" y1="67692" x2="56351" y2="67692"/>
                        <a14:backgroundMark x1="42263" y1="69231" x2="42263" y2="69231"/>
                        <a14:backgroundMark x1="31871" y1="37846" x2="36028" y2="29538"/>
                        <a14:backgroundMark x1="62125" y1="26769" x2="67436" y2="35077"/>
                      </a14:backgroundRemoval>
                    </a14:imgEffect>
                  </a14:imgLayer>
                </a14:imgProps>
              </a:ext>
            </a:extLst>
          </a:blip>
          <a:srcRect l="25821" t="20960" r="26655" b="14100"/>
          <a:stretch>
            <a:fillRect/>
          </a:stretch>
        </p:blipFill>
        <p:spPr>
          <a:xfrm>
            <a:off x="901912" y="1234634"/>
            <a:ext cx="855345" cy="876935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/>
          <p:nvPr/>
        </p:nvSpPr>
        <p:spPr>
          <a:xfrm>
            <a:off x="2273300" y="1366520"/>
            <a:ext cx="5892165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大家谈到了自己把握主要内容的方法，那么请同学们一起交流一下如何把握文章主要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内容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吧。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535" y="1678305"/>
            <a:ext cx="2050415" cy="2646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/>
        </p:nvGraphicFramePr>
        <p:xfrm>
          <a:off x="971600" y="1419622"/>
          <a:ext cx="684076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1912"/>
                <a:gridCol w="1512168"/>
                <a:gridCol w="1976680"/>
              </a:tblGrid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+mn-ea"/>
                          <a:ea typeface="+mn-ea"/>
                        </a:rPr>
                        <a:t>遇到的问题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+mn-ea"/>
                          <a:ea typeface="+mn-ea"/>
                        </a:rPr>
                        <a:t>我的方法</a:t>
                      </a:r>
                      <a:endParaRPr lang="zh-CN" altLang="en-US" sz="2400" b="1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+mn-ea"/>
                          <a:ea typeface="+mn-ea"/>
                        </a:rPr>
                        <a:t>别人的方法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+mn-ea"/>
                          <a:ea typeface="+mn-ea"/>
                        </a:rPr>
                        <a:t>人物众多怎么办？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+mn-ea"/>
                          <a:ea typeface="+mn-ea"/>
                        </a:rPr>
                        <a:t>起因找不着怎么办？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+mn-ea"/>
                          <a:ea typeface="+mn-ea"/>
                        </a:rPr>
                        <a:t>经过太复杂怎么办？</a:t>
                      </a:r>
                      <a:endParaRPr lang="zh-CN" altLang="en-US" sz="2400" b="1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+mn-ea"/>
                          <a:ea typeface="+mn-ea"/>
                        </a:rPr>
                        <a:t>对话太多怎么办？</a:t>
                      </a:r>
                      <a:endParaRPr lang="zh-CN" altLang="en-US" sz="2400" b="1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+mn-ea"/>
                          <a:ea typeface="+mn-ea"/>
                        </a:rPr>
                        <a:t>……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611560" y="555526"/>
            <a:ext cx="3389893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交流后完成下面的表格。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93950" y="1353185"/>
            <a:ext cx="5248910" cy="1200325"/>
          </a:xfrm>
          <a:prstGeom prst="rect">
            <a:avLst/>
          </a:prstGeom>
          <a:ln w="28575">
            <a:solidFill>
              <a:srgbClr val="00B0F0"/>
            </a:solidFill>
            <a:prstDash val="dash"/>
          </a:ln>
        </p:spPr>
        <p:txBody>
          <a:bodyPr wrap="square" lIns="91437" tIns="45718" rIns="91437" bIns="45718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自主默读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，画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出与自己经验不一样的地方，交流反馈。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535" y="1709420"/>
            <a:ext cx="2050415" cy="2646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835" y="1678305"/>
            <a:ext cx="2050415" cy="2646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2205355" y="768985"/>
            <a:ext cx="6238875" cy="37230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33065" y="1353820"/>
            <a:ext cx="459930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不管哪种方法，认真阅读全文，弄清楚</a:t>
            </a:r>
            <a:r>
              <a:rPr lang="en-US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文章讲了什么</a:t>
            </a:r>
            <a:r>
              <a:rPr lang="en-US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很重要。在此基础上，巧妙借助文章题目的提示，文章中的关键句等帮助我们更快更准确把握课文的主要内容。如果遇到有的课文不止一件事时，找到主要人物和主要人物所做的事情是关键，再弄清几件事的关系，用上恰当的关联词。</a:t>
            </a:r>
            <a:endParaRPr lang="zh-CN" altLang="en-U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" y="1631315"/>
            <a:ext cx="2050415" cy="2646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3280" b="21934"/>
          <a:stretch>
            <a:fillRect/>
          </a:stretch>
        </p:blipFill>
        <p:spPr>
          <a:xfrm>
            <a:off x="2068830" y="537845"/>
            <a:ext cx="5628005" cy="38569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20365" y="943610"/>
            <a:ext cx="418084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读懂文章是基础，</a:t>
            </a:r>
            <a:endParaRPr lang="zh-CN" altLang="en-US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题目提示很重要。</a:t>
            </a:r>
            <a:endParaRPr lang="zh-CN" altLang="en-US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起因经过和结果，</a:t>
            </a:r>
            <a:endParaRPr lang="zh-CN" altLang="en-US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清晰明确好把握。</a:t>
            </a:r>
            <a:endParaRPr lang="zh-CN" altLang="en-US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事多不止一件时，</a:t>
            </a:r>
            <a:endParaRPr lang="zh-CN" altLang="en-US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抓住主要是关键。</a:t>
            </a:r>
            <a:endParaRPr lang="zh-CN" altLang="en-US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21838" y="2790041"/>
            <a:ext cx="7022570" cy="7810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志存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高远  精忠报国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大义凛然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英勇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无畏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96336" y="2658547"/>
            <a:ext cx="719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charset="0"/>
                <a:cs typeface="汉语拼音" panose="020B0604020202020204" charset="0"/>
              </a:rPr>
              <a:t>wèi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charset="0"/>
                <a:cs typeface="汉语拼音" panose="020B0604020202020204" charset="0"/>
              </a:rPr>
              <a:t>  </a:t>
            </a:r>
            <a:endParaRPr lang="en-US" altLang="zh-CN" sz="2400" b="1" dirty="0">
              <a:solidFill>
                <a:srgbClr val="FF0000"/>
              </a:solidFill>
              <a:latin typeface="汉语拼音" panose="020B0604020202020204" charset="0"/>
              <a:cs typeface="汉语拼音" panose="020B06040202020202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21838" y="3871528"/>
            <a:ext cx="7099403" cy="43243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视死如归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铁面无私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秉公执法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刚正不阿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64088" y="2641609"/>
            <a:ext cx="87075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charset="0"/>
                <a:cs typeface="汉语拼音" panose="020B0604020202020204" charset="0"/>
                <a:sym typeface="+mn-ea"/>
              </a:rPr>
              <a:t>  </a:t>
            </a:r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charset="0"/>
                <a:cs typeface="汉语拼音" panose="020B0604020202020204" charset="0"/>
                <a:sym typeface="+mn-ea"/>
              </a:rPr>
              <a:t>lǐn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charset="0"/>
                <a:cs typeface="汉语拼音" panose="020B0604020202020204" charset="0"/>
                <a:sym typeface="+mn-ea"/>
              </a:rPr>
              <a:t>  </a:t>
            </a:r>
            <a:endParaRPr lang="zh-CN" altLang="en-US" sz="20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4822037" y="3553436"/>
            <a:ext cx="87876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charset="0"/>
                <a:cs typeface="汉语拼音" panose="020B0604020202020204" charset="0"/>
                <a:sym typeface="+mn-ea"/>
              </a:rPr>
              <a:t>bǐng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charset="0"/>
                <a:cs typeface="汉语拼音" panose="020B0604020202020204" charset="0"/>
                <a:sym typeface="+mn-ea"/>
              </a:rPr>
              <a:t> </a:t>
            </a:r>
            <a:endParaRPr lang="zh-CN" altLang="en-US" sz="20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1922906" y="1210945"/>
            <a:ext cx="5955665" cy="9531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借助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拼音，自由朗读词语，说说这些词语有什么共同特点？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4"/>
          <p:cNvSpPr txBox="1"/>
          <p:nvPr/>
        </p:nvSpPr>
        <p:spPr>
          <a:xfrm>
            <a:off x="777596" y="506497"/>
            <a:ext cx="21382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latin typeface="造字工房悦黑演示版常规体" pitchFamily="50" charset="-122"/>
                <a:ea typeface="造字工房悦黑演示版常规体" pitchFamily="50" charset="-122"/>
              </a:rPr>
              <a:t>词句段运用</a:t>
            </a:r>
            <a:endParaRPr lang="zh-CN" altLang="en-US" sz="3000" b="1" dirty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898" y="220254"/>
            <a:ext cx="2764909" cy="911335"/>
            <a:chOff x="-264385" y="-76879"/>
            <a:chExt cx="3580176" cy="1116105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264385" y="-76879"/>
              <a:ext cx="1152128" cy="9147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PP_MARK_KEY" val="fa468c0a-8056-4d0e-87dd-31b27a468d68"/>
  <p:tag name="COMMONDATA" val="eyJoZGlkIjoiMDUzMmRhYzhkNzM3Y2ZlODExZjhhYzliMDJjYzA0ZGI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2644</Words>
  <Application>WPS 演示</Application>
  <PresentationFormat>全屏显示(16:9)</PresentationFormat>
  <Paragraphs>216</Paragraphs>
  <Slides>29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黑体</vt:lpstr>
      <vt:lpstr>楷体</vt:lpstr>
      <vt:lpstr>微软雅黑</vt:lpstr>
      <vt:lpstr>汉语拼音</vt:lpstr>
      <vt:lpstr>造字工房悦黑演示版常规体</vt:lpstr>
      <vt:lpstr>Calibri</vt:lpstr>
      <vt:lpstr>Arial Unicode MS</vt:lpstr>
      <vt:lpstr>Wingdings</vt:lpstr>
      <vt:lpstr>Kaiti SC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655</cp:revision>
  <dcterms:created xsi:type="dcterms:W3CDTF">2017-03-17T02:28:00Z</dcterms:created>
  <dcterms:modified xsi:type="dcterms:W3CDTF">2022-11-30T14:02:03Z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DFBAE95AE29646EF89490080711FB334</vt:lpwstr>
  </property>
</Properties>
</file>