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handoutMasterIdLst>
    <p:handoutMasterId r:id="rId46"/>
  </p:handoutMasterIdLst>
  <p:sldIdLst>
    <p:sldId id="1234" r:id="rId3"/>
    <p:sldId id="1185" r:id="rId4"/>
    <p:sldId id="1088" r:id="rId5"/>
    <p:sldId id="1266" r:id="rId7"/>
    <p:sldId id="1240" r:id="rId8"/>
    <p:sldId id="1241" r:id="rId9"/>
    <p:sldId id="1242" r:id="rId10"/>
    <p:sldId id="1244" r:id="rId11"/>
    <p:sldId id="1247" r:id="rId12"/>
    <p:sldId id="1248" r:id="rId13"/>
    <p:sldId id="1269" r:id="rId14"/>
    <p:sldId id="1184" r:id="rId15"/>
    <p:sldId id="1190" r:id="rId16"/>
    <p:sldId id="1136" r:id="rId17"/>
    <p:sldId id="1137" r:id="rId18"/>
    <p:sldId id="1105" r:id="rId19"/>
    <p:sldId id="1138" r:id="rId20"/>
    <p:sldId id="1141" r:id="rId21"/>
    <p:sldId id="1133" r:id="rId22"/>
    <p:sldId id="1228" r:id="rId23"/>
    <p:sldId id="1229" r:id="rId24"/>
    <p:sldId id="1231" r:id="rId25"/>
    <p:sldId id="1140" r:id="rId26"/>
    <p:sldId id="1018" r:id="rId27"/>
    <p:sldId id="1183" r:id="rId28"/>
    <p:sldId id="937" r:id="rId29"/>
    <p:sldId id="1272" r:id="rId30"/>
    <p:sldId id="1273" r:id="rId31"/>
    <p:sldId id="1274" r:id="rId32"/>
    <p:sldId id="1275" r:id="rId33"/>
    <p:sldId id="1277" r:id="rId34"/>
    <p:sldId id="1278" r:id="rId35"/>
    <p:sldId id="1280" r:id="rId36"/>
    <p:sldId id="1281" r:id="rId37"/>
    <p:sldId id="1282" r:id="rId38"/>
    <p:sldId id="1284" r:id="rId39"/>
    <p:sldId id="1285" r:id="rId40"/>
    <p:sldId id="1286" r:id="rId41"/>
    <p:sldId id="1287" r:id="rId42"/>
    <p:sldId id="1289" r:id="rId43"/>
    <p:sldId id="1290" r:id="rId44"/>
    <p:sldId id="1292" r:id="rId45"/>
  </p:sldIdLst>
  <p:sldSz cx="9144000" cy="5143500" type="screen16x9"/>
  <p:notesSz cx="6858000" cy="9144000"/>
  <p:embeddedFontLst>
    <p:embeddedFont>
      <p:font typeface="楷体_GB2312" panose="02010609030101010101" charset="-122"/>
      <p:regular r:id="rId50"/>
    </p:embeddedFont>
    <p:embeddedFont>
      <p:font typeface="微软雅黑" panose="020B0503020204020204" charset="-122"/>
      <p:regular r:id="rId51"/>
    </p:embeddedFont>
    <p:embeddedFont>
      <p:font typeface="楷体" panose="02010609060101010101" pitchFamily="49" charset="-122"/>
      <p:regular r:id="rId52"/>
    </p:embeddedFont>
    <p:embeddedFont>
      <p:font typeface="黑体" panose="02010609060101010101" pitchFamily="49" charset="-122"/>
      <p:regular r:id="rId53"/>
    </p:embeddedFont>
    <p:embeddedFont>
      <p:font typeface="汉语拼音" panose="020B0604020202020204" pitchFamily="34" charset="0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  <p:embeddedFont>
      <p:font typeface="Cambria Math" panose="02040503050406030204" pitchFamily="18" charset="0"/>
      <p:regular r:id="rId59"/>
    </p:embeddedFont>
    <p:embeddedFont>
      <p:font typeface="仿宋" panose="02010609060101010101" pitchFamily="49" charset="-122"/>
      <p:regular r:id="rId60"/>
    </p:embeddedFont>
  </p:embeddedFontLst>
  <p:custDataLst>
    <p:tags r:id="rId61"/>
  </p:custDataLst>
  <p:defaultTextStyle>
    <a:defPPr>
      <a:defRPr lang="zh-CN"/>
    </a:defPPr>
    <a:lvl1pPr algn="l" defTabSz="685800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1pPr>
    <a:lvl2pPr marL="342900" indent="114300" algn="l" defTabSz="685800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2pPr>
    <a:lvl3pPr marL="685800" indent="228600" algn="l" defTabSz="685800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3pPr>
    <a:lvl4pPr marL="1028700" indent="342900" algn="l" defTabSz="685800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4pPr>
    <a:lvl5pPr marL="1371600" indent="457200" algn="l" defTabSz="685800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060BE"/>
    <a:srgbClr val="FFFFFF"/>
    <a:srgbClr val="FF0000"/>
    <a:srgbClr val="F0F8CE"/>
    <a:srgbClr val="A38302"/>
    <a:srgbClr val="F1FAD2"/>
    <a:srgbClr val="0066FF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5" autoAdjust="0"/>
    <p:restoredTop sz="94706" autoAdjust="0"/>
  </p:normalViewPr>
  <p:slideViewPr>
    <p:cSldViewPr>
      <p:cViewPr varScale="1">
        <p:scale>
          <a:sx n="114" d="100"/>
          <a:sy n="114" d="100"/>
        </p:scale>
        <p:origin x="-192" y="-108"/>
      </p:cViewPr>
      <p:guideLst>
        <p:guide orient="horz" pos="313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41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109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3.xml"/><Relationship Id="rId60" Type="http://schemas.openxmlformats.org/officeDocument/2006/relationships/font" Target="fonts/font11.fntdata"/><Relationship Id="rId6" Type="http://schemas.openxmlformats.org/officeDocument/2006/relationships/notesMaster" Target="notesMasters/notesMaster1.xml"/><Relationship Id="rId59" Type="http://schemas.openxmlformats.org/officeDocument/2006/relationships/font" Target="fonts/font10.fntdata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02BC8D4-5743-431C-BD74-624604D7183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3CD1D2D-A996-4D0C-B2EC-1CE3D9FCA61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02927DD-58BB-4345-985D-F0721B1053E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D43AE71-2997-4C73-A860-1BDA382CF9A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45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45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9FAD8F-C922-48F0-B829-755477714D8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2A6B13-73A1-4A29-9E00-6E1DD5152E5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43AE71-2997-4C73-A860-1BDA382CF9A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hyperlink" Target="&#36164;&#26009;&#38142;&#25509;/&#35270;&#39057;/&#19971;&#24425;-&#35838;&#25991;&#26391;&#35835;-&#22235;&#19978;-26.&#35199;&#38376;&#35961;&#27835;&#37050;.mp4" TargetMode="External"/><Relationship Id="rId1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jpe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8153;.mp4" TargetMode="External"/><Relationship Id="rId8" Type="http://schemas.openxmlformats.org/officeDocument/2006/relationships/hyperlink" Target="&#36164;&#26009;&#38142;&#25509;/&#35270;&#39057;/&#36924;.mp4" TargetMode="External"/><Relationship Id="rId7" Type="http://schemas.openxmlformats.org/officeDocument/2006/relationships/hyperlink" Target="&#36164;&#26009;&#38142;&#25509;/&#35270;&#39057;/&#22919;.mp4" TargetMode="External"/><Relationship Id="rId6" Type="http://schemas.openxmlformats.org/officeDocument/2006/relationships/hyperlink" Target="&#36164;&#26009;&#38142;&#25509;/&#35270;&#39057;/&#23219;.mp4" TargetMode="External"/><Relationship Id="rId5" Type="http://schemas.openxmlformats.org/officeDocument/2006/relationships/hyperlink" Target="&#36164;&#26009;&#38142;&#25509;/&#35270;&#39057;/&#23094;.mp4" TargetMode="External"/><Relationship Id="rId4" Type="http://schemas.openxmlformats.org/officeDocument/2006/relationships/hyperlink" Target="&#36164;&#26009;&#38142;&#25509;/&#35270;&#39057;/&#27966;.mp4" TargetMode="External"/><Relationship Id="rId3" Type="http://schemas.openxmlformats.org/officeDocument/2006/relationships/image" Target="../media/image11.png"/><Relationship Id="rId2" Type="http://schemas.openxmlformats.org/officeDocument/2006/relationships/hyperlink" Target="&#36164;&#26009;&#38142;&#25509;/&#35270;&#39057;/&#35961;.mp4" TargetMode="Externa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4.xml"/><Relationship Id="rId17" Type="http://schemas.openxmlformats.org/officeDocument/2006/relationships/hyperlink" Target="&#36164;&#26009;&#38142;&#25509;/&#35270;&#39057;/&#28748;.mp4" TargetMode="External"/><Relationship Id="rId16" Type="http://schemas.openxmlformats.org/officeDocument/2006/relationships/hyperlink" Target="&#36164;&#26009;&#38142;&#25509;/&#35270;&#39057;/&#28297;.mp4" TargetMode="External"/><Relationship Id="rId15" Type="http://schemas.openxmlformats.org/officeDocument/2006/relationships/hyperlink" Target="&#36164;&#26009;&#38142;&#25509;/&#35270;&#39057;/&#39575;.mp4" TargetMode="External"/><Relationship Id="rId14" Type="http://schemas.openxmlformats.org/officeDocument/2006/relationships/hyperlink" Target="&#36164;&#26009;&#38142;&#25509;/&#35270;&#39057;/&#39286;.mp4" TargetMode="External"/><Relationship Id="rId13" Type="http://schemas.openxmlformats.org/officeDocument/2006/relationships/hyperlink" Target="&#36164;&#26009;&#38142;&#25509;/&#35270;&#39057;/&#25172;.mp4" TargetMode="External"/><Relationship Id="rId12" Type="http://schemas.openxmlformats.org/officeDocument/2006/relationships/hyperlink" Target="&#36164;&#26009;&#38142;&#25509;/&#35270;&#39057;/&#24466;.mp4" TargetMode="External"/><Relationship Id="rId11" Type="http://schemas.openxmlformats.org/officeDocument/2006/relationships/hyperlink" Target="&#36164;&#26009;&#38142;&#25509;/&#35270;&#39057;/&#26097;.mp4" TargetMode="External"/><Relationship Id="rId10" Type="http://schemas.openxmlformats.org/officeDocument/2006/relationships/hyperlink" Target="&#36164;&#26009;&#38142;&#25509;/&#35270;&#39057;/&#28014;.mp4" TargetMode="External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1275606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王戎</a:t>
            </a:r>
            <a:r>
              <a:rPr lang="zh-CN" altLang="en-US" sz="3600" b="1" dirty="0" smtClean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不取道旁李</a:t>
            </a:r>
            <a:endParaRPr lang="zh-CN" altLang="zh-CN" sz="3600" b="1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2355726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aiti SC"/>
              </a:rPr>
              <a:t>西门豹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Kaiti SC"/>
              </a:rPr>
              <a:t>治邺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Kaiti S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4699" y="3023845"/>
            <a:ext cx="2520280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两篇课文都是以主要人物和事件为题。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右弧形箭头 6"/>
          <p:cNvSpPr/>
          <p:nvPr/>
        </p:nvSpPr>
        <p:spPr>
          <a:xfrm>
            <a:off x="5841067" y="1483053"/>
            <a:ext cx="947544" cy="1504184"/>
          </a:xfrm>
          <a:prstGeom prst="curvedLeftArrow">
            <a:avLst/>
          </a:prstGeom>
          <a:solidFill>
            <a:schemeClr val="accent2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84527" y="1300987"/>
          <a:ext cx="7128792" cy="2992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160240"/>
                <a:gridCol w="2808312"/>
              </a:tblGrid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实施步骤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怎么说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怎么做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救下姑娘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新娘不漂亮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留下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惩治巫婆</a:t>
                      </a:r>
                      <a:endParaRPr lang="zh-CN" altLang="en-US" sz="2000" b="1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重选，麻烦巫婆去说一声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把官绅头子投进漳河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催巫婆和官绅头子，河神把他们留下了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1343" y="2309099"/>
            <a:ext cx="2559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把巫婆投进了漳河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1343" y="3429289"/>
            <a:ext cx="2271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吓得剩下的官绅纷纷求饶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8543" y="2872969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惩治官绅头子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2878" y="3459377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惩治剩下的官绅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1715" y="2872969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去催巫婆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575271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内展开讨论，照样子提取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关键词，把表格填写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完整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84527" y="1300987"/>
          <a:ext cx="7128792" cy="2992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160240"/>
                <a:gridCol w="2808312"/>
              </a:tblGrid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实施步骤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怎么说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怎么做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救下姑娘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新娘不漂亮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留下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惩治巫婆</a:t>
                      </a:r>
                      <a:endParaRPr lang="zh-CN" altLang="en-US" sz="2000" b="1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重选，麻烦巫婆去说一声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把官绅头子投进漳河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28446"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催巫婆和官绅头子，河神把他们留下了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1343" y="2309099"/>
            <a:ext cx="2559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把巫婆投进了漳河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1343" y="3429289"/>
            <a:ext cx="2271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吓得剩下的官绅纷纷求饶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8543" y="2872969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惩治官绅头子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2878" y="3459377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惩治剩下的官绅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1715" y="2872969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去催巫婆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555526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根据表格内容，练习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说清楚西门豹惩治恶人的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经过。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矩形 10"/>
          <p:cNvSpPr>
            <a:spLocks noChangeArrowheads="1"/>
          </p:cNvSpPr>
          <p:nvPr/>
        </p:nvSpPr>
        <p:spPr bwMode="auto">
          <a:xfrm>
            <a:off x="683568" y="1144062"/>
            <a:ext cx="7920355" cy="13619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一回他娶媳妇，告诉我一声，我也去送送新娘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不行，这个姑娘不漂亮，河伯不会满意的。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917399" y="3723878"/>
            <a:ext cx="7452692" cy="516671"/>
          </a:xfrm>
          <a:prstGeom prst="roundRect">
            <a:avLst/>
          </a:prstGeom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惩治恶人的计划已经形成，整个计策安排得非常周密。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流程图: 资料带 23"/>
          <p:cNvSpPr/>
          <p:nvPr/>
        </p:nvSpPr>
        <p:spPr bwMode="auto">
          <a:xfrm>
            <a:off x="4139952" y="2787774"/>
            <a:ext cx="3929090" cy="785817"/>
          </a:xfrm>
          <a:prstGeom prst="flowChartPunched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30" name="TextBox 29"/>
          <p:cNvSpPr txBox="1"/>
          <p:nvPr/>
        </p:nvSpPr>
        <p:spPr bwMode="auto">
          <a:xfrm>
            <a:off x="4209109" y="2918960"/>
            <a:ext cx="3791423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话中有话，话外有意。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Freeform 24"/>
          <p:cNvSpPr/>
          <p:nvPr/>
        </p:nvSpPr>
        <p:spPr bwMode="gray">
          <a:xfrm rot="9542627" flipH="1">
            <a:off x="3134659" y="2421373"/>
            <a:ext cx="673000" cy="931852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428596" y="571486"/>
            <a:ext cx="1839148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救下姑娘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  <p:bldP spid="23" grpId="0" bldLvl="0" animBg="1"/>
      <p:bldP spid="24" grpId="0" bldLvl="0" animBg="1"/>
      <p:bldP spid="30" grpId="0" bldLvl="0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67693" y="1515110"/>
            <a:ext cx="64166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默读课文第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10-15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自然段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，画出能体现西门豹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巧妙地为民除害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的词句。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428596" y="571486"/>
            <a:ext cx="2714644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惩治巫婆和官绅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0325" y="3058722"/>
            <a:ext cx="1532642" cy="129897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chemeClr val="bg1">
                <a:alpha val="22000"/>
              </a:scheme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0" name="组合 19"/>
          <p:cNvGrpSpPr/>
          <p:nvPr/>
        </p:nvGrpSpPr>
        <p:grpSpPr>
          <a:xfrm>
            <a:off x="6905777" y="1610860"/>
            <a:ext cx="1840858" cy="1214446"/>
            <a:chOff x="6945984" y="1000114"/>
            <a:chExt cx="1840858" cy="121444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9" name="圆角矩形标注 8"/>
            <p:cNvSpPr/>
            <p:nvPr/>
          </p:nvSpPr>
          <p:spPr>
            <a:xfrm>
              <a:off x="6945984" y="1000114"/>
              <a:ext cx="1840858" cy="1214446"/>
            </a:xfrm>
            <a:prstGeom prst="wedgeRoundRectCallout">
              <a:avLst>
                <a:gd name="adj1" fmla="val -131306"/>
                <a:gd name="adj2" fmla="val 95189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072330" y="1000114"/>
              <a:ext cx="1643074" cy="1198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以其人之道，还治其人之身。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93540" y="1089570"/>
            <a:ext cx="2500330" cy="1436740"/>
            <a:chOff x="4214811" y="849299"/>
            <a:chExt cx="2500330" cy="14367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8" name="云形标注 7"/>
            <p:cNvSpPr/>
            <p:nvPr/>
          </p:nvSpPr>
          <p:spPr>
            <a:xfrm>
              <a:off x="4214811" y="849299"/>
              <a:ext cx="2500330" cy="1436740"/>
            </a:xfrm>
            <a:prstGeom prst="cloudCallout">
              <a:avLst>
                <a:gd name="adj1" fmla="val -27543"/>
                <a:gd name="adj2" fmla="val 92666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491355" y="937247"/>
              <a:ext cx="21431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既救了新娘，又惩治了巫婆，一举两得。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58334" y="3158057"/>
            <a:ext cx="2604828" cy="1573916"/>
            <a:chOff x="6357950" y="2285998"/>
            <a:chExt cx="2604828" cy="157391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7" name="云形标注 6"/>
            <p:cNvSpPr/>
            <p:nvPr/>
          </p:nvSpPr>
          <p:spPr>
            <a:xfrm>
              <a:off x="6357950" y="2285998"/>
              <a:ext cx="2604828" cy="1573916"/>
            </a:xfrm>
            <a:prstGeom prst="cloudCallout">
              <a:avLst>
                <a:gd name="adj1" fmla="val -64952"/>
                <a:gd name="adj2" fmla="val -572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572264" y="2502592"/>
              <a:ext cx="22145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表面客气，实则智慧，这就叫不动声色！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35915" y="451485"/>
            <a:ext cx="3857625" cy="38855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他回过头来对巫婆说：“不行，这个姑娘不漂亮，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河神不会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满意的。麻烦你去跟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河神说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一声，说我要选个漂亮的，过几天就送去。”说完，他叫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卫士架起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巫婆，把她投进了漳河。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798955" y="1296000"/>
            <a:ext cx="2105025" cy="203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46430" y="1728000"/>
            <a:ext cx="3257550" cy="4064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46430" y="2160000"/>
            <a:ext cx="3257550" cy="190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46430" y="2592000"/>
            <a:ext cx="3257550" cy="95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6430" y="3038605"/>
            <a:ext cx="3257550" cy="1460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1185" y="3456000"/>
            <a:ext cx="16478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769522" y="160260"/>
            <a:ext cx="2328545" cy="786130"/>
            <a:chOff x="8100392" y="1962696"/>
            <a:chExt cx="1043608" cy="54950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85798" y="1995686"/>
              <a:ext cx="803425" cy="40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巧妙一</a:t>
              </a:r>
              <a:endPara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699542"/>
            <a:ext cx="4672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想一想，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填一填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1714494"/>
            <a:ext cx="70723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西门豹说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是假，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才是真。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5375" y="1800000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新娘不漂亮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266400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惩治巫婆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388" y="183600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救下姑娘</a:t>
            </a:r>
            <a:endParaRPr lang="zh-CN" altLang="en-US" sz="2800" dirty="0"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94" y="370605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矩形 15"/>
          <p:cNvSpPr>
            <a:spLocks noChangeArrowheads="1"/>
          </p:cNvSpPr>
          <p:nvPr/>
        </p:nvSpPr>
        <p:spPr bwMode="auto">
          <a:xfrm>
            <a:off x="557857" y="3435846"/>
            <a:ext cx="806513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070C0"/>
                </a:solidFill>
                <a:ea typeface="楷体" panose="02010609060101010101" pitchFamily="49" charset="-122"/>
              </a:rPr>
              <a:t>      </a:t>
            </a:r>
            <a:r>
              <a:rPr lang="zh-CN" altLang="en-US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要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把三个“不”读得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特别坚决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，“麻烦”“漂亮 ”要读出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客气而又含有命令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的语气。</a:t>
            </a:r>
            <a:endParaRPr lang="zh-CN" altLang="en-US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93090" y="1492880"/>
            <a:ext cx="7836485" cy="143891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回过头来对巫婆说：“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行，这个姑娘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漂亮，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河神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满意的。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麻烦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你去跟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河神说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一声，说我要选个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漂亮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的，过几天就送去。”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555526"/>
            <a:ext cx="6040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我们一起来读读西门豹的话。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152" y="250369"/>
            <a:ext cx="907448" cy="9074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/>
          <p:nvPr/>
        </p:nvSpPr>
        <p:spPr>
          <a:xfrm>
            <a:off x="1403648" y="2690695"/>
            <a:ext cx="1928826" cy="857256"/>
          </a:xfrm>
          <a:prstGeom prst="wedgeRoundRectCallout">
            <a:avLst>
              <a:gd name="adj1" fmla="val 78542"/>
              <a:gd name="adj2" fmla="val 4800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假戏真做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3390" y="502920"/>
            <a:ext cx="796544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等了一会儿，西门豹对官绅的头子说：“巫婆怎么还不回来，麻烦你去催一催吧。”说完，又叫卫士把官绅的头子投进了漳河。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Picture 8" descr="http://p2.so.qhimgs1.com/bdr/_240_/t019ad9733753e6de5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651"/>
          <a:stretch>
            <a:fillRect/>
          </a:stretch>
        </p:blipFill>
        <p:spPr bwMode="auto">
          <a:xfrm>
            <a:off x="3851920" y="2928940"/>
            <a:ext cx="1571635" cy="1441870"/>
          </a:xfrm>
          <a:prstGeom prst="rect">
            <a:avLst/>
          </a:prstGeom>
          <a:noFill/>
        </p:spPr>
      </p:pic>
      <p:cxnSp>
        <p:nvCxnSpPr>
          <p:cNvPr id="4" name="直接连接符 3"/>
          <p:cNvCxnSpPr/>
          <p:nvPr/>
        </p:nvCxnSpPr>
        <p:spPr>
          <a:xfrm flipV="1">
            <a:off x="814070" y="1491615"/>
            <a:ext cx="7358380" cy="889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243955" y="3500755"/>
            <a:ext cx="2328545" cy="786130"/>
            <a:chOff x="8100392" y="1962696"/>
            <a:chExt cx="1043608" cy="54950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85798" y="1995686"/>
              <a:ext cx="803425" cy="450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巧妙二</a:t>
              </a:r>
              <a:endPara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标注 9"/>
          <p:cNvSpPr/>
          <p:nvPr/>
        </p:nvSpPr>
        <p:spPr>
          <a:xfrm>
            <a:off x="5279542" y="2384966"/>
            <a:ext cx="1928826" cy="857256"/>
          </a:xfrm>
          <a:prstGeom prst="wedgeRoundRectCallout">
            <a:avLst>
              <a:gd name="adj1" fmla="val -44448"/>
              <a:gd name="adj2" fmla="val 70146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为民除害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uiExpand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5135" y="426720"/>
            <a:ext cx="825373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西门豹面对着漳河站了很久。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那些官绅都提心吊胆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大气儿也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不敢出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，西门豹回过头来，看着他们说：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怎么还不回来，请你们去催催吧！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说着又要叫卫士把他们扔下漳河去。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官绅一个个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吓得面如土色，跪下来磕头求饶，把头都磕破了，直淌血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0482" name="Picture 2" descr="http://p0.so.qhmsg.com/bdr/_240_/t01c6101e513c704805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6274" t="3150" r="12167" b="43301"/>
          <a:stretch>
            <a:fillRect/>
          </a:stretch>
        </p:blipFill>
        <p:spPr bwMode="auto">
          <a:xfrm>
            <a:off x="3491880" y="3003798"/>
            <a:ext cx="2088232" cy="1440160"/>
          </a:xfrm>
          <a:prstGeom prst="rect">
            <a:avLst/>
          </a:prstGeom>
          <a:noFill/>
        </p:spPr>
      </p:pic>
      <p:sp>
        <p:nvSpPr>
          <p:cNvPr id="7" name="圆角矩形标注 6"/>
          <p:cNvSpPr/>
          <p:nvPr/>
        </p:nvSpPr>
        <p:spPr>
          <a:xfrm>
            <a:off x="920294" y="3102987"/>
            <a:ext cx="2016224" cy="1080120"/>
          </a:xfrm>
          <a:prstGeom prst="wedgeRoundRectCallout">
            <a:avLst>
              <a:gd name="adj1" fmla="val 84637"/>
              <a:gd name="adj2" fmla="val -345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惩治首恶收到了成效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917232" y="2643758"/>
            <a:ext cx="2448272" cy="1080120"/>
          </a:xfrm>
          <a:prstGeom prst="wedgeRoundRectCallout">
            <a:avLst>
              <a:gd name="adj1" fmla="val -69233"/>
              <a:gd name="adj2" fmla="val 3062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为后面教育官绅和百姓做准备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005307" y="3790042"/>
            <a:ext cx="2328545" cy="786130"/>
            <a:chOff x="8100392" y="1962696"/>
            <a:chExt cx="1043608" cy="54950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85798" y="1995686"/>
              <a:ext cx="803425" cy="450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巧妙三</a:t>
              </a:r>
              <a:endPara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1700490" y="1763712"/>
            <a:ext cx="5751830" cy="12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2319655" y="915566"/>
            <a:ext cx="33845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310480" y="982464"/>
            <a:ext cx="6523673" cy="2087913"/>
            <a:chOff x="1000099" y="987892"/>
            <a:chExt cx="6523673" cy="2087913"/>
          </a:xfrm>
        </p:grpSpPr>
        <p:grpSp>
          <p:nvGrpSpPr>
            <p:cNvPr id="3" name="组合 10"/>
            <p:cNvGrpSpPr/>
            <p:nvPr/>
          </p:nvGrpSpPr>
          <p:grpSpPr>
            <a:xfrm>
              <a:off x="1000099" y="987892"/>
              <a:ext cx="6523673" cy="2087913"/>
              <a:chOff x="682267" y="1189281"/>
              <a:chExt cx="7365407" cy="2446486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943511" y="495851"/>
                <a:ext cx="2410733" cy="3797592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296412" y="681736"/>
                <a:ext cx="2339886" cy="3568176"/>
              </a:xfrm>
              <a:prstGeom prst="rect">
                <a:avLst/>
              </a:prstGeom>
            </p:spPr>
          </p:pic>
          <p:sp>
            <p:nvSpPr>
              <p:cNvPr id="48" name="椭圆 47"/>
              <p:cNvSpPr/>
              <p:nvPr/>
            </p:nvSpPr>
            <p:spPr>
              <a:xfrm>
                <a:off x="3796439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491260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空心弧 49"/>
              <p:cNvSpPr/>
              <p:nvPr/>
            </p:nvSpPr>
            <p:spPr>
              <a:xfrm>
                <a:off x="3860375" y="1649338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782845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477666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空心弧 52"/>
              <p:cNvSpPr/>
              <p:nvPr/>
            </p:nvSpPr>
            <p:spPr>
              <a:xfrm>
                <a:off x="3846781" y="2161987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782844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477665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空心弧 58"/>
              <p:cNvSpPr/>
              <p:nvPr/>
            </p:nvSpPr>
            <p:spPr>
              <a:xfrm>
                <a:off x="3846780" y="2687019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115616" y="1357304"/>
              <a:ext cx="2736304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       </a:t>
              </a:r>
              <a:r>
                <a:rPr lang="zh-CN" altLang="en-US" sz="2800" b="1" dirty="0">
                  <a:solidFill>
                    <a:srgbClr val="0070C0"/>
                  </a:solidFill>
                  <a:ea typeface="楷体" panose="02010609060101010101" pitchFamily="49" charset="-122"/>
                </a:rPr>
                <a:t>巫婆怎么还不回来，麻烦你去催一催吧。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644008" y="1347614"/>
              <a:ext cx="2520280" cy="1383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        </a:t>
              </a:r>
              <a:r>
                <a:rPr lang="zh-CN" altLang="en-US" sz="2800" b="1" dirty="0">
                  <a:solidFill>
                    <a:srgbClr val="0070C0"/>
                  </a:solidFill>
                  <a:ea typeface="楷体" panose="02010609060101010101" pitchFamily="49" charset="-122"/>
                </a:rPr>
                <a:t>怎么还不回来，请你们去催催吧！</a:t>
              </a:r>
              <a:endParaRPr lang="en-US" altLang="zh-CN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72765" y="403860"/>
            <a:ext cx="75596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对比读下面两句话，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你能体会到什么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86037" y="2278290"/>
            <a:ext cx="1296144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106517" y="1846242"/>
            <a:ext cx="628648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794149" y="1846242"/>
            <a:ext cx="1000132" cy="42862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385172" y="2206282"/>
            <a:ext cx="792088" cy="50063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001641" y="3219822"/>
            <a:ext cx="3457198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从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有商量的口吻到命令的口气，重话轻说，轻话重说，巧妙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779830" y="3219822"/>
            <a:ext cx="2970705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语气越来越急，急话缓说，缓话急说，巧妙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之三。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240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  <p:bldP spid="33" grpId="0" bldLvl="0" animBg="1"/>
      <p:bldP spid="31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3177" y="1491630"/>
            <a:ext cx="28026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请同学们以较快的速度默读课文，圈出生字词。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921" y="244194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720917" y="22469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2664"/>
            <a:ext cx="443315" cy="551442"/>
          </a:xfrm>
          <a:prstGeom prst="rect">
            <a:avLst/>
          </a:prstGeom>
        </p:spPr>
      </p:pic>
      <p:pic>
        <p:nvPicPr>
          <p:cNvPr id="11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127560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4"/>
          <p:cNvSpPr txBox="1"/>
          <p:nvPr/>
        </p:nvSpPr>
        <p:spPr>
          <a:xfrm>
            <a:off x="3203848" y="699542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363207" y="221417"/>
            <a:ext cx="1059582" cy="1059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88" y="1021076"/>
            <a:ext cx="2696795" cy="36389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"/>
          <a:stretch>
            <a:fillRect/>
          </a:stretch>
        </p:blipFill>
        <p:spPr>
          <a:xfrm>
            <a:off x="6249083" y="1021076"/>
            <a:ext cx="2646803" cy="36389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5135" y="499745"/>
            <a:ext cx="82537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西门豹说：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好吧，再等一会儿。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过了一会儿，他才说：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起来吧。看样子是河神把他们留下了。你们都回去吧。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83942" y="1419622"/>
            <a:ext cx="390448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548640" y="1883470"/>
            <a:ext cx="32312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370320" y="3678125"/>
            <a:ext cx="2328545" cy="786130"/>
            <a:chOff x="8100392" y="1962696"/>
            <a:chExt cx="1043608" cy="54950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85798" y="1995686"/>
              <a:ext cx="803425" cy="450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巧妙四</a:t>
              </a:r>
              <a:endPara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79754" y="1995686"/>
            <a:ext cx="7151201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西门豹为什么不把这些官绅也投到河里去呢？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9504" y="3207094"/>
            <a:ext cx="2216288" cy="864096"/>
            <a:chOff x="1043608" y="2427734"/>
            <a:chExt cx="2216288" cy="86409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6" name="云形标注 5"/>
            <p:cNvSpPr/>
            <p:nvPr/>
          </p:nvSpPr>
          <p:spPr>
            <a:xfrm>
              <a:off x="1043608" y="2427734"/>
              <a:ext cx="2088232" cy="864096"/>
            </a:xfrm>
            <a:prstGeom prst="cloudCallout">
              <a:avLst>
                <a:gd name="adj1" fmla="val 63641"/>
                <a:gd name="adj2" fmla="val 53990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2"/>
            <p:cNvSpPr txBox="1"/>
            <p:nvPr/>
          </p:nvSpPr>
          <p:spPr>
            <a:xfrm>
              <a:off x="1259632" y="2571750"/>
              <a:ext cx="2000264" cy="5219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不是首恶。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44998" y="2534357"/>
            <a:ext cx="2448272" cy="1080120"/>
            <a:chOff x="6084168" y="2197757"/>
            <a:chExt cx="2016224" cy="840093"/>
          </a:xfrm>
        </p:grpSpPr>
        <p:sp>
          <p:nvSpPr>
            <p:cNvPr id="8" name="云形标注 7"/>
            <p:cNvSpPr/>
            <p:nvPr/>
          </p:nvSpPr>
          <p:spPr>
            <a:xfrm>
              <a:off x="6084168" y="2197757"/>
              <a:ext cx="2016224" cy="840093"/>
            </a:xfrm>
            <a:prstGeom prst="cloudCallout">
              <a:avLst>
                <a:gd name="adj1" fmla="val -56585"/>
                <a:gd name="adj2" fmla="val 5187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5875">
              <a:solidFill>
                <a:schemeClr val="tx2">
                  <a:lumMod val="20000"/>
                  <a:lumOff val="80000"/>
                </a:schemeClr>
              </a:solidFill>
            </a:ln>
            <a:effectLst>
              <a:outerShdw blurRad="50800" dist="50800" dir="5400000" algn="ctr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3"/>
            <p:cNvSpPr txBox="1"/>
            <p:nvPr/>
          </p:nvSpPr>
          <p:spPr>
            <a:xfrm>
              <a:off x="6499273" y="2235713"/>
              <a:ext cx="1385095" cy="741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逼他们说出真相。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317350" y="2583158"/>
            <a:ext cx="1655445" cy="82052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惩罚有度，方法巧妙。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 descr="http://p0.so.qhmsg.com/bdr/_240_/t01c6101e513c704805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6274" t="3150" r="12167" b="43301"/>
          <a:stretch>
            <a:fillRect/>
          </a:stretch>
        </p:blipFill>
        <p:spPr bwMode="auto">
          <a:xfrm>
            <a:off x="3347864" y="3219822"/>
            <a:ext cx="2088232" cy="14401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2475" y="548005"/>
            <a:ext cx="7639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总结：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西门豹的做法妙在哪里？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94765" y="1725295"/>
            <a:ext cx="2503169" cy="909320"/>
            <a:chOff x="8100392" y="1962696"/>
            <a:chExt cx="1121871" cy="63561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121871" cy="63561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199715" y="2055020"/>
              <a:ext cx="923509" cy="450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安排周密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7215" y="3056255"/>
            <a:ext cx="2503169" cy="909320"/>
            <a:chOff x="8100392" y="1962696"/>
            <a:chExt cx="1121871" cy="635618"/>
          </a:xfrm>
        </p:grpSpPr>
        <p:sp>
          <p:nvSpPr>
            <p:cNvPr id="3" name="云形 2"/>
            <p:cNvSpPr/>
            <p:nvPr/>
          </p:nvSpPr>
          <p:spPr>
            <a:xfrm>
              <a:off x="8100392" y="1962696"/>
              <a:ext cx="1121871" cy="63561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TextBox 75"/>
            <p:cNvSpPr txBox="1"/>
            <p:nvPr/>
          </p:nvSpPr>
          <p:spPr>
            <a:xfrm>
              <a:off x="8199715" y="2055020"/>
              <a:ext cx="923509" cy="450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不动声色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62170" y="1725295"/>
            <a:ext cx="2503169" cy="909320"/>
            <a:chOff x="8100392" y="1962696"/>
            <a:chExt cx="1121871" cy="635618"/>
          </a:xfrm>
        </p:grpSpPr>
        <p:sp>
          <p:nvSpPr>
            <p:cNvPr id="7" name="云形 6"/>
            <p:cNvSpPr/>
            <p:nvPr/>
          </p:nvSpPr>
          <p:spPr>
            <a:xfrm>
              <a:off x="8100392" y="1962696"/>
              <a:ext cx="1121871" cy="63561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TextBox 75"/>
            <p:cNvSpPr txBox="1"/>
            <p:nvPr/>
          </p:nvSpPr>
          <p:spPr>
            <a:xfrm>
              <a:off x="8199715" y="2055020"/>
              <a:ext cx="923509" cy="450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假戏真做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40430" y="3039745"/>
            <a:ext cx="2503169" cy="909320"/>
            <a:chOff x="8100392" y="1962696"/>
            <a:chExt cx="1121871" cy="635618"/>
          </a:xfrm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1121871" cy="63561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TextBox 75"/>
            <p:cNvSpPr txBox="1"/>
            <p:nvPr/>
          </p:nvSpPr>
          <p:spPr>
            <a:xfrm>
              <a:off x="8199715" y="2055020"/>
              <a:ext cx="923509" cy="450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讲究策略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75070" y="3039745"/>
            <a:ext cx="2503169" cy="909320"/>
            <a:chOff x="8100392" y="1962696"/>
            <a:chExt cx="1121871" cy="635618"/>
          </a:xfrm>
        </p:grpSpPr>
        <p:sp>
          <p:nvSpPr>
            <p:cNvPr id="13" name="云形 12"/>
            <p:cNvSpPr/>
            <p:nvPr/>
          </p:nvSpPr>
          <p:spPr>
            <a:xfrm>
              <a:off x="8100392" y="1962696"/>
              <a:ext cx="1121871" cy="63561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TextBox 75"/>
            <p:cNvSpPr txBox="1"/>
            <p:nvPr/>
          </p:nvSpPr>
          <p:spPr>
            <a:xfrm>
              <a:off x="8199715" y="2055020"/>
              <a:ext cx="923509" cy="450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区别对待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99109" y="1347614"/>
            <a:ext cx="657360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请同学们自读第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15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自然段，想一想：西门豹这样做，除了要惩治恶人，还有什么目的</a:t>
            </a:r>
            <a:r>
              <a:rPr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140325" y="1160146"/>
            <a:ext cx="3027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6775" y="1059205"/>
            <a:ext cx="28111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06204" y="1421756"/>
            <a:ext cx="3521210" cy="3046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当时老百姓还没有真正认识到巫婆和官绅的真面目。为了让百姓受到深刻的教育，从迷茫中觉悟起来。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411510"/>
            <a:ext cx="41764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老百姓都明白了，巫婆和官绅都是骗钱害人的。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从此，谁也不敢再提给河神娶媳妇，漳河也没有发大水。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96344" y="2067694"/>
            <a:ext cx="2520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）稀少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56131" y="206769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928662" y="1214428"/>
            <a:ext cx="5174886" cy="5176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一、在括号里填上恰当的词语。</a:t>
            </a:r>
            <a:endParaRPr lang="zh-CN" altLang="en-US" sz="2800" b="1" dirty="0">
              <a:latin typeface="Songti SC"/>
              <a:ea typeface="Songti SC"/>
              <a:cs typeface="Songti S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433" y="2071684"/>
            <a:ext cx="22825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（    ）荒芜</a:t>
            </a:r>
            <a:endParaRPr lang="zh-CN" altLang="en-US" sz="2800" b="1" spc="-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5210" y="207567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9814" y="2067694"/>
            <a:ext cx="27055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提（  ）吊（  ）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391" y="207168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70185" y="20666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3824" y="3075806"/>
            <a:ext cx="20882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面如（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0549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12368" y="3075806"/>
            <a:ext cx="244827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磕头（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8003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12094" y="3075806"/>
            <a:ext cx="220317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满脸（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581" y="30718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314678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72091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3" grpId="0"/>
      <p:bldP spid="14" grpId="0"/>
      <p:bldP spid="17" grpId="0"/>
      <p:bldP spid="21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928370" y="678815"/>
            <a:ext cx="7519670" cy="11033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课文主要介绍了西门豹做了一件什么事?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这件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事对百姓有何好处? </a:t>
            </a:r>
            <a:endParaRPr lang="zh-CN" altLang="en-US" sz="2800" b="1" dirty="0">
              <a:latin typeface="Songti SC"/>
              <a:ea typeface="Songti SC"/>
              <a:cs typeface="Songti SC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27735" y="1962150"/>
            <a:ext cx="75203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这篇课文讲的是战国时候，西门豹管理</a:t>
            </a:r>
            <a:r>
              <a:rPr 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8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时，通过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调查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了解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到那里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绅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勾结在一起危害百姓，便设计</a:t>
            </a:r>
            <a:r>
              <a:rPr 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，并大力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兴修</a:t>
            </a:r>
            <a:r>
              <a:rPr 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这里又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繁荣起来。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36205" y="1962150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6075" y="236156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巫婆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4895" y="279273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破除迷信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8110" y="324485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55196" y="1347614"/>
            <a:ext cx="77050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同学们，这堂课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了课文主要内容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初步感受了西门豹计策的妙处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。下节课我们将学习如何复述这个故事，进一步感受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西门豹有勇有谋、关心百姓的品格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196" y="234169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4096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决策 1"/>
          <p:cNvSpPr/>
          <p:nvPr/>
        </p:nvSpPr>
        <p:spPr>
          <a:xfrm>
            <a:off x="1563974" y="1210098"/>
            <a:ext cx="5688632" cy="929604"/>
          </a:xfrm>
          <a:prstGeom prst="flowChartDecision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火车读词语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1402" y="2646076"/>
            <a:ext cx="6762966" cy="64575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徒弟  扔下  求饶  骗钱  灌溉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113831" y="-2053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>
            <a:off x="5513166" y="16240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2" name="iconfont-1191-870150"/>
          <p:cNvSpPr>
            <a:spLocks noChangeAspect="1"/>
          </p:cNvSpPr>
          <p:nvPr/>
        </p:nvSpPr>
        <p:spPr bwMode="auto">
          <a:xfrm rot="10800000">
            <a:off x="2979372" y="16240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511021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738869" y="46997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689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b="5528"/>
          <a:stretch>
            <a:fillRect/>
          </a:stretch>
        </p:blipFill>
        <p:spPr>
          <a:xfrm>
            <a:off x="-17780" y="-5080"/>
            <a:ext cx="9167495" cy="51517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108938"/>
            <a:ext cx="81235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这个故事很长，如果讲给别人听，怎样才能做到既简洁，又能让别人感受到西门豹的智慧呢？我们来看看“交流平台”中的方法建议。</a:t>
            </a:r>
            <a:endParaRPr lang="zh-CN" altLang="en-US" sz="40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496" y="29499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66861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1春工作\七彩云课堂\上册最新课本\4语定稿\4语\IMG_20200715_101847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8000"/>
                    </a14:imgEffect>
                    <a14:imgEffect>
                      <a14:sharpenSoften amoun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814" r="2281" b="43889"/>
          <a:stretch>
            <a:fillRect/>
          </a:stretch>
        </p:blipFill>
        <p:spPr bwMode="auto">
          <a:xfrm>
            <a:off x="1020267" y="411510"/>
            <a:ext cx="7584181" cy="427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 flipV="1">
            <a:off x="2051720" y="2283718"/>
            <a:ext cx="5544616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u=286934502,2653836508&amp;fm=26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17486" y="2548242"/>
            <a:ext cx="2238374" cy="22338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36" name="Text Box 56"/>
          <p:cNvSpPr txBox="1">
            <a:spLocks noChangeArrowheads="1"/>
          </p:cNvSpPr>
          <p:nvPr/>
        </p:nvSpPr>
        <p:spPr bwMode="auto">
          <a:xfrm>
            <a:off x="6084168" y="3303871"/>
            <a:ext cx="64152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záo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583234" y="3708180"/>
            <a:ext cx="544654" cy="49762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555776" y="2051995"/>
            <a:ext cx="913202" cy="49762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958836" y="2102513"/>
            <a:ext cx="344915" cy="37838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2549710" y="1952057"/>
            <a:ext cx="504378" cy="562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4500"/>
              </a:lnSpc>
              <a:buFont typeface="Arial" panose="020B0604020202020204" pitchFamily="34" charset="0"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娶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724128" y="2026403"/>
            <a:ext cx="432048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绅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555776" y="1702403"/>
            <a:ext cx="500066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qǔ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316279" y="1702403"/>
            <a:ext cx="864096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bào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4210820" y="2026403"/>
            <a:ext cx="360040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199420" y="1702403"/>
            <a:ext cx="642942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wū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008906" y="1940802"/>
            <a:ext cx="571504" cy="585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39552" y="2026403"/>
            <a:ext cx="906017" cy="518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ts val="3800"/>
              </a:lnSpc>
              <a:spcBef>
                <a:spcPct val="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628180" y="1702403"/>
            <a:ext cx="904184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shēn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3517" name="Text Box 33"/>
          <p:cNvSpPr txBox="1">
            <a:spLocks noChangeArrowheads="1"/>
          </p:cNvSpPr>
          <p:nvPr/>
        </p:nvSpPr>
        <p:spPr bwMode="auto">
          <a:xfrm>
            <a:off x="5270990" y="1913322"/>
            <a:ext cx="504205" cy="633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ts val="5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518" name="Text Box 34"/>
          <p:cNvSpPr txBox="1">
            <a:spLocks noChangeArrowheads="1"/>
          </p:cNvSpPr>
          <p:nvPr/>
        </p:nvSpPr>
        <p:spPr bwMode="auto">
          <a:xfrm>
            <a:off x="6404308" y="2026403"/>
            <a:ext cx="4524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519" name="Text Box 35"/>
          <p:cNvSpPr txBox="1">
            <a:spLocks noChangeArrowheads="1"/>
          </p:cNvSpPr>
          <p:nvPr/>
        </p:nvSpPr>
        <p:spPr bwMode="auto">
          <a:xfrm>
            <a:off x="6815648" y="2026403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520" name="Text Box 36"/>
          <p:cNvSpPr txBox="1">
            <a:spLocks noChangeArrowheads="1"/>
          </p:cNvSpPr>
          <p:nvPr/>
        </p:nvSpPr>
        <p:spPr bwMode="auto">
          <a:xfrm>
            <a:off x="6815648" y="1702403"/>
            <a:ext cx="65755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hàn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3521" name="Text Box 37"/>
          <p:cNvSpPr txBox="1">
            <a:spLocks noChangeArrowheads="1"/>
          </p:cNvSpPr>
          <p:nvPr/>
        </p:nvSpPr>
        <p:spPr bwMode="auto">
          <a:xfrm>
            <a:off x="7887218" y="1702403"/>
            <a:ext cx="93610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tú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3522" name="Text Box 38"/>
          <p:cNvSpPr txBox="1">
            <a:spLocks noChangeArrowheads="1"/>
          </p:cNvSpPr>
          <p:nvPr/>
        </p:nvSpPr>
        <p:spPr bwMode="auto">
          <a:xfrm>
            <a:off x="7887218" y="2026403"/>
            <a:ext cx="48134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523" name="Text Box 39"/>
          <p:cNvSpPr txBox="1">
            <a:spLocks noChangeArrowheads="1"/>
          </p:cNvSpPr>
          <p:nvPr/>
        </p:nvSpPr>
        <p:spPr bwMode="auto">
          <a:xfrm>
            <a:off x="8244408" y="2026403"/>
            <a:ext cx="5040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525" name="Text Box 41"/>
          <p:cNvSpPr txBox="1">
            <a:spLocks noChangeArrowheads="1"/>
          </p:cNvSpPr>
          <p:nvPr/>
        </p:nvSpPr>
        <p:spPr bwMode="auto">
          <a:xfrm>
            <a:off x="3584110" y="3663871"/>
            <a:ext cx="482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527" name="Text Box 44"/>
          <p:cNvSpPr txBox="1">
            <a:spLocks noChangeArrowheads="1"/>
          </p:cNvSpPr>
          <p:nvPr/>
        </p:nvSpPr>
        <p:spPr bwMode="auto">
          <a:xfrm>
            <a:off x="3995936" y="3553263"/>
            <a:ext cx="576064" cy="633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ts val="5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528" name="Text Box 45"/>
          <p:cNvSpPr txBox="1">
            <a:spLocks noChangeArrowheads="1"/>
          </p:cNvSpPr>
          <p:nvPr/>
        </p:nvSpPr>
        <p:spPr bwMode="auto">
          <a:xfrm>
            <a:off x="3634092" y="3303871"/>
            <a:ext cx="44755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kē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3534" name="Text Box 53"/>
          <p:cNvSpPr txBox="1">
            <a:spLocks noChangeArrowheads="1"/>
          </p:cNvSpPr>
          <p:nvPr/>
        </p:nvSpPr>
        <p:spPr bwMode="auto">
          <a:xfrm rot="10800000" flipV="1">
            <a:off x="6150196" y="3676861"/>
            <a:ext cx="5040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556610" y="2026403"/>
            <a:ext cx="78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53"/>
          <p:cNvSpPr txBox="1">
            <a:spLocks noChangeArrowheads="1"/>
          </p:cNvSpPr>
          <p:nvPr/>
        </p:nvSpPr>
        <p:spPr bwMode="auto">
          <a:xfrm rot="10800000" flipV="1">
            <a:off x="5724129" y="3618896"/>
            <a:ext cx="504056" cy="585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lnSpc>
                <a:spcPts val="45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27850" y="1702403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xí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52320" y="3618896"/>
            <a:ext cx="642942" cy="58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80948" y="3618896"/>
            <a:ext cx="785818" cy="58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24898" y="3303871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gài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450425" y="201821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77998" y="2026403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豹</a:t>
            </a:r>
            <a:endParaRPr lang="zh-CN" altLang="en-US" sz="2800" dirty="0"/>
          </a:p>
        </p:txBody>
      </p:sp>
      <p:sp>
        <p:nvSpPr>
          <p:cNvPr id="58" name="Text Box 41"/>
          <p:cNvSpPr txBox="1">
            <a:spLocks noChangeArrowheads="1"/>
          </p:cNvSpPr>
          <p:nvPr/>
        </p:nvSpPr>
        <p:spPr bwMode="auto">
          <a:xfrm>
            <a:off x="674069" y="3626258"/>
            <a:ext cx="216024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提心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475656" y="3663871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吊</a:t>
            </a:r>
            <a:endParaRPr lang="zh-CN" altLang="en-US" sz="2800" dirty="0"/>
          </a:p>
        </p:txBody>
      </p:sp>
      <p:sp>
        <p:nvSpPr>
          <p:cNvPr id="60" name="矩形 59"/>
          <p:cNvSpPr/>
          <p:nvPr/>
        </p:nvSpPr>
        <p:spPr>
          <a:xfrm>
            <a:off x="1979712" y="3663871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胆</a:t>
            </a:r>
            <a:endParaRPr lang="zh-CN" altLang="en-US" sz="2800" dirty="0"/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1475656" y="3303871"/>
            <a:ext cx="864096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diào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804248" y="1033976"/>
            <a:ext cx="1778496" cy="720077"/>
            <a:chOff x="251520" y="2377884"/>
            <a:chExt cx="1778496" cy="789606"/>
          </a:xfrm>
        </p:grpSpPr>
        <p:sp>
          <p:nvSpPr>
            <p:cNvPr id="65" name="云形标注 64"/>
            <p:cNvSpPr/>
            <p:nvPr/>
          </p:nvSpPr>
          <p:spPr>
            <a:xfrm>
              <a:off x="251520" y="2377884"/>
              <a:ext cx="1778496" cy="789606"/>
            </a:xfrm>
            <a:prstGeom prst="cloudCallout">
              <a:avLst>
                <a:gd name="adj1" fmla="val -16254"/>
                <a:gd name="adj2" fmla="val 54833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33264" y="2458662"/>
              <a:ext cx="1415008" cy="506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日：长时间没有降水，或降水很少。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71023" y="982326"/>
            <a:ext cx="1778496" cy="720078"/>
            <a:chOff x="251520" y="2377884"/>
            <a:chExt cx="1778496" cy="789606"/>
          </a:xfrm>
        </p:grpSpPr>
        <p:sp>
          <p:nvSpPr>
            <p:cNvPr id="50" name="云形标注 49"/>
            <p:cNvSpPr/>
            <p:nvPr/>
          </p:nvSpPr>
          <p:spPr>
            <a:xfrm>
              <a:off x="251520" y="2377884"/>
              <a:ext cx="1778496" cy="789606"/>
            </a:xfrm>
            <a:prstGeom prst="cloudCallout">
              <a:avLst>
                <a:gd name="adj1" fmla="val -41426"/>
                <a:gd name="adj2" fmla="val 50864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33264" y="2458662"/>
              <a:ext cx="1415008" cy="641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都有“女”，跟女性有关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906014" y="2589066"/>
            <a:ext cx="1778496" cy="692678"/>
            <a:chOff x="251520" y="2366009"/>
            <a:chExt cx="1778496" cy="801482"/>
          </a:xfrm>
        </p:grpSpPr>
        <p:sp>
          <p:nvSpPr>
            <p:cNvPr id="72" name="云形标注 71"/>
            <p:cNvSpPr/>
            <p:nvPr/>
          </p:nvSpPr>
          <p:spPr>
            <a:xfrm>
              <a:off x="251520" y="2366009"/>
              <a:ext cx="1778496" cy="801482"/>
            </a:xfrm>
            <a:prstGeom prst="cloudCallout">
              <a:avLst>
                <a:gd name="adj1" fmla="val 10139"/>
                <a:gd name="adj2" fmla="val 58898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14418" y="2417202"/>
              <a:ext cx="1415008" cy="747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“氵”，用水浇地。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357488"/>
            <a:ext cx="399673" cy="558077"/>
          </a:xfrm>
          <a:prstGeom prst="rect">
            <a:avLst/>
          </a:prstGeom>
        </p:spPr>
      </p:pic>
      <p:sp>
        <p:nvSpPr>
          <p:cNvPr id="70" name="文本框 15"/>
          <p:cNvSpPr txBox="1"/>
          <p:nvPr/>
        </p:nvSpPr>
        <p:spPr>
          <a:xfrm>
            <a:off x="657821" y="269235"/>
            <a:ext cx="160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3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36" grpId="0"/>
      <p:bldP spid="75" grpId="0" animBg="1"/>
      <p:bldP spid="52" grpId="0" animBg="1"/>
      <p:bldP spid="63" grpId="0" animBg="1"/>
      <p:bldP spid="23" grpId="0"/>
      <p:bldP spid="25" grpId="0"/>
      <p:bldP spid="44" grpId="0"/>
      <p:bldP spid="37" grpId="0"/>
      <p:bldP spid="63520" grpId="0"/>
      <p:bldP spid="63521" grpId="0"/>
      <p:bldP spid="63528" grpId="0"/>
      <p:bldP spid="41" grpId="0"/>
      <p:bldP spid="54" grpId="0"/>
      <p:bldP spid="6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547975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快速读下面的文段，与课文“兴修水利”部分进行比较，你发现了什么？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48" y="123478"/>
            <a:ext cx="1015200" cy="1015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1563638"/>
            <a:ext cx="7704856" cy="19389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2060BE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</a:rPr>
              <a:t>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门豹发动百姓开凿了十二条渠道，引漳河水浇灌农田，农田都得到灌溉。在开凿河渠时，老百姓开渠多少是有些劳苦的，不是很愿意干。西门豹说：“百姓可以同他们安享其成，却难同他们谋划事业的开创。现在父老子弟虽然以为我给他们带来辛苦，但是百年以后，希望让父老子弟们再想一想我所说的话。”直到现在，那里都得到河水的利益，百姓因此富裕起来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/>
                    </a14:imgEffect>
                    <a14:imgEffect>
                      <a14:sharpenSoften amoun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51871"/>
            <a:ext cx="7363172" cy="107194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989895"/>
            <a:ext cx="543496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保留的是西门豹管理邺县的业绩。老百姓的不理解，以及西门豹对老百姓说的话，与此文关联不大，可以省略。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4248" y="1851670"/>
            <a:ext cx="1368152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省略无关内容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347614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“调查情况”也不是课文的主要内容，这一部分的内容挺多，我们怎样适当删减呢？先来读一读课本上老大爷对西门豹的四次回答。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7664" y="98757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5930" y="500380"/>
            <a:ext cx="56921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田地荒芜、人烟稀少的原因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754002" y="1730117"/>
            <a:ext cx="5233035" cy="645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巫婆、官绅给河伯娶媳妇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9"/>
          <p:cNvSpPr txBox="1"/>
          <p:nvPr/>
        </p:nvSpPr>
        <p:spPr bwMode="auto">
          <a:xfrm>
            <a:off x="1868427" y="2872482"/>
            <a:ext cx="2478405" cy="645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年年闹旱灾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爆炸形 1 14"/>
          <p:cNvSpPr/>
          <p:nvPr/>
        </p:nvSpPr>
        <p:spPr>
          <a:xfrm>
            <a:off x="5220072" y="2807970"/>
            <a:ext cx="2581275" cy="1508125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天灾</a:t>
            </a:r>
            <a:endParaRPr lang="zh-CN" altLang="en-US" sz="4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爆炸形 1 3"/>
          <p:cNvSpPr/>
          <p:nvPr/>
        </p:nvSpPr>
        <p:spPr>
          <a:xfrm>
            <a:off x="6228184" y="1268730"/>
            <a:ext cx="2581275" cy="1508125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人祸</a:t>
            </a:r>
            <a:endParaRPr lang="zh-CN" altLang="en-US" sz="4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" grpId="0" bldLvl="0" animBg="1"/>
      <p:bldP spid="15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7534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联系全文想一想，简要复述这部分，为了让别人听得明白，哪些信息不能省略，哪些信息可以删减？</a:t>
            </a:r>
            <a:endParaRPr lang="zh-CN" altLang="en-US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30946" y="1791164"/>
            <a:ext cx="5345310" cy="2523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“巫婆和官绅借给河神娶媳妇骗取钱财”</a:t>
            </a:r>
            <a:endParaRPr lang="en-US" altLang="zh-CN" sz="2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“人们外逃”不能省略；</a:t>
            </a:r>
            <a:endParaRPr lang="en-US" altLang="zh-CN" sz="2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“把姑娘放进水里”要保留，因为后面西门豹用这个方法惩治了恶人；</a:t>
            </a:r>
            <a:endParaRPr lang="en-US" altLang="zh-CN" sz="2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“新娘顺着河水漂”的过程与西门豹想要的事实真相关联不大，可以删减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36296" y="2283718"/>
            <a:ext cx="1296144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54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适当删减不重要内容</a:t>
            </a:r>
            <a:r>
              <a:rPr lang="zh-CN" altLang="en-US" dirty="0" smtClean="0">
                <a:solidFill>
                  <a:prstClr val="black"/>
                </a:solidFill>
              </a:rPr>
              <a:t>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1418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9542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“惩治巫婆和官绅”是主要内容，复述时要讲得详细些，还记得三年级学过的复述方法吗？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643758"/>
            <a:ext cx="396044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要说清楚事情的整个经过。</a:t>
            </a:r>
            <a:r>
              <a:rPr lang="en-US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要说清楚主要人物的表现</a:t>
            </a:r>
            <a:r>
              <a:rPr lang="zh-CN" altLang="en-US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7796" y="2280706"/>
            <a:ext cx="3023053" cy="16312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54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简要复述时，可以把故事最主要的部分复述得详细一些，让别人听清楚故事的经过，对人物有比较深刻的印象。</a:t>
            </a:r>
            <a:endParaRPr lang="zh-CN" altLang="en-US" sz="2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76536" y="1635646"/>
            <a:ext cx="2681605" cy="18158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剧本主要依靠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人物对话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来推动情节，刻画人物。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18420" y="411510"/>
            <a:ext cx="5400600" cy="38472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课本剧剧本编写的一般格式：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defTabSz="914400">
              <a:spcBef>
                <a:spcPct val="0"/>
              </a:spcBef>
            </a:pPr>
            <a:r>
              <a:rPr lang="zh-CN" altLang="en-US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mbria Math" panose="02040503050406030204" pitchFamily="18" charset="0"/>
              </a:rPr>
              <a:t>    </a:t>
            </a:r>
            <a:endParaRPr lang="en-US" altLang="zh-CN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Cambria Math" panose="02040503050406030204" pitchFamily="18" charset="0"/>
            </a:endParaRPr>
          </a:p>
          <a:p>
            <a:pPr defTabSz="914400">
              <a:spcBef>
                <a:spcPct val="0"/>
              </a:spcBef>
            </a:pPr>
            <a:r>
              <a:rPr lang="en-US" altLang="zh-CN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：西门豹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（惩治巫婆和官绅）</a:t>
            </a:r>
            <a:endParaRPr lang="en-US" altLang="zh-CN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0"/>
              </a:spcBef>
            </a:pPr>
            <a:r>
              <a:rPr lang="zh-CN" altLang="en-US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人物</a:t>
            </a: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：西门豹、老大爷、巫婆、新娘、官绅若干、卫士若干</a:t>
            </a:r>
            <a:r>
              <a:rPr lang="en-US" altLang="zh-CN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0"/>
              </a:spcBef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时间：战国时期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0"/>
              </a:spcBef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地点：魏国邺县，漳河河边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0"/>
              </a:spcBef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道具：</a:t>
            </a:r>
            <a:r>
              <a:rPr lang="en-US" altLang="zh-CN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mbria Math" panose="02040503050406030204" pitchFamily="18" charset="0"/>
              </a:rPr>
              <a:t> 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 eaLnBrk="0" hangingPunct="0">
              <a:spcBef>
                <a:spcPct val="0"/>
              </a:spcBef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背景：</a:t>
            </a:r>
            <a:r>
              <a:rPr lang="en-US" altLang="zh-CN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mbria Math" panose="02040503050406030204" pitchFamily="18" charset="0"/>
              </a:rPr>
              <a:t>……</a:t>
            </a:r>
            <a:endParaRPr lang="en-US" altLang="zh-CN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Cambria Math" panose="02040503050406030204" pitchFamily="18" charset="0"/>
            </a:endParaRPr>
          </a:p>
          <a:p>
            <a:pPr defTabSz="914400" eaLnBrk="0" hangingPunct="0">
              <a:spcBef>
                <a:spcPct val="0"/>
              </a:spcBef>
            </a:pPr>
            <a:r>
              <a:rPr lang="en-US" altLang="zh-CN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正文：</a:t>
            </a:r>
            <a:r>
              <a:rPr lang="en-US" altLang="zh-CN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195" y="-20955"/>
            <a:ext cx="9217025" cy="51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9513" y="146333"/>
            <a:ext cx="1665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A3830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  例</a:t>
            </a:r>
            <a:endParaRPr lang="zh-CN" altLang="en-US" sz="3200" dirty="0">
              <a:solidFill>
                <a:srgbClr val="A3830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8151" y="747401"/>
            <a:ext cx="79638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（到了河神娶亲的日子，西门豹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果带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着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卫士，真的来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了，巫婆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和她的女徒弟，还有一群官绅都急忙出来迎接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，不少老百姓也来到了河边。）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7504" y="1951078"/>
            <a:ext cx="8822337" cy="2936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>
              <a:lnSpc>
                <a:spcPct val="110000"/>
              </a:lnSpc>
              <a:spcBef>
                <a:spcPct val="0"/>
              </a:spcBef>
            </a:pP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西门豹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（傲慢、身份高贵）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把新娘子给我看看。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10000"/>
              </a:lnSpc>
              <a:spcBef>
                <a:spcPct val="0"/>
              </a:spcBef>
            </a:pP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新娘子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（满脸泪水）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拜见西门大人。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10000"/>
              </a:lnSpc>
              <a:spcBef>
                <a:spcPct val="0"/>
              </a:spcBef>
            </a:pP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西门豹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（皱着眉头对巫婆说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新娘子不好看，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河神不会满意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（充满讽刺）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麻烦你去跟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河神说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一声，就说我要选一个更漂亮的，过几天就送去。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（对卫士）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来呀，把她扔下去。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10000"/>
              </a:lnSpc>
              <a:spcBef>
                <a:spcPct val="0"/>
              </a:spcBef>
            </a:pP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巫婆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救命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啊！救命啊！西门大爷，您发发慈悲吧！救命啊</a:t>
            </a:r>
            <a:r>
              <a:rPr lang="zh-CN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（沉下去了，退场）</a:t>
            </a:r>
            <a:endParaRPr lang="zh-CN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1187" y="800011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西门豹治邺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0460" y="1606029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调查情况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惩治巫婆和官绅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兴修水利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39937" y="261423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适当删减不重要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5203" y="2624119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抓住主要内容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2254" y="261423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省略无关内容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3707904" y="3146859"/>
            <a:ext cx="541353" cy="64807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317592" y="3146859"/>
            <a:ext cx="512788" cy="64807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092374" y="3910285"/>
            <a:ext cx="2466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惩治步骤说明白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0820" y="391028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人物表现说清楚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35824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29766"/>
            <a:ext cx="450000" cy="559756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84518" y="18864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04215" y="1419622"/>
            <a:ext cx="770509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本文记述了西门豹在治理邺时，</a:t>
            </a:r>
            <a:r>
              <a:rPr lang="zh-CN" altLang="en-US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u="sng" dirty="0">
                <a:noFill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了河神娶媳妇的</a:t>
            </a:r>
            <a:r>
              <a:rPr lang="zh-CN" altLang="en-US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了巫婆及官绅，</a:t>
            </a:r>
            <a:r>
              <a:rPr lang="zh-CN" altLang="en-US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的事。赞扬了西门豹有勇有谋、关心百姓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的品格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961" y="2597774"/>
            <a:ext cx="2002790" cy="578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兴修水利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9913" y="1996112"/>
            <a:ext cx="11023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迷信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2080" y="1996111"/>
            <a:ext cx="11023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惩治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23430" y="1419622"/>
            <a:ext cx="1102360" cy="578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破除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30617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3570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文本框 64"/>
          <p:cNvSpPr txBox="1">
            <a:spLocks noChangeArrowheads="1"/>
          </p:cNvSpPr>
          <p:nvPr/>
        </p:nvSpPr>
        <p:spPr bwMode="auto">
          <a:xfrm>
            <a:off x="1655805" y="1279802"/>
            <a:ext cx="787141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派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>
            <a:spLocks noChangeArrowheads="1"/>
          </p:cNvSpPr>
          <p:nvPr/>
        </p:nvSpPr>
        <p:spPr bwMode="auto">
          <a:xfrm>
            <a:off x="2627784" y="1257687"/>
            <a:ext cx="787141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娶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>
            <a:spLocks noChangeArrowheads="1"/>
          </p:cNvSpPr>
          <p:nvPr/>
        </p:nvSpPr>
        <p:spPr bwMode="auto">
          <a:xfrm>
            <a:off x="3635896" y="1251337"/>
            <a:ext cx="779203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媳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>
            <a:spLocks noChangeArrowheads="1"/>
          </p:cNvSpPr>
          <p:nvPr/>
        </p:nvSpPr>
        <p:spPr bwMode="auto">
          <a:xfrm>
            <a:off x="4669551" y="1203598"/>
            <a:ext cx="694537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>
            <a:spLocks noChangeArrowheads="1"/>
          </p:cNvSpPr>
          <p:nvPr/>
        </p:nvSpPr>
        <p:spPr bwMode="auto">
          <a:xfrm flipH="1">
            <a:off x="5580112" y="1239456"/>
            <a:ext cx="840058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淹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>
            <a:spLocks noChangeArrowheads="1"/>
          </p:cNvSpPr>
          <p:nvPr/>
        </p:nvSpPr>
        <p:spPr bwMode="auto">
          <a:xfrm>
            <a:off x="7584330" y="1239456"/>
            <a:ext cx="660078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>
            <a:spLocks noChangeArrowheads="1"/>
          </p:cNvSpPr>
          <p:nvPr/>
        </p:nvSpPr>
        <p:spPr bwMode="auto">
          <a:xfrm>
            <a:off x="2284442" y="3134563"/>
            <a:ext cx="711734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 bwMode="auto">
          <a:xfrm>
            <a:off x="4647081" y="1268972"/>
            <a:ext cx="857256" cy="927337"/>
            <a:chOff x="2437" y="2032"/>
            <a:chExt cx="1244" cy="1264"/>
          </a:xfrm>
        </p:grpSpPr>
        <p:sp>
          <p:nvSpPr>
            <p:cNvPr id="6662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2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2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71" name="组合 7"/>
          <p:cNvGrpSpPr/>
          <p:nvPr/>
        </p:nvGrpSpPr>
        <p:grpSpPr bwMode="auto">
          <a:xfrm>
            <a:off x="6531418" y="1272186"/>
            <a:ext cx="857256" cy="928694"/>
            <a:chOff x="2437" y="2032"/>
            <a:chExt cx="1244" cy="1264"/>
          </a:xfrm>
        </p:grpSpPr>
        <p:sp>
          <p:nvSpPr>
            <p:cNvPr id="6661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2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2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75" name="组合 7"/>
          <p:cNvGrpSpPr/>
          <p:nvPr/>
        </p:nvGrpSpPr>
        <p:grpSpPr bwMode="auto">
          <a:xfrm>
            <a:off x="5576345" y="1279802"/>
            <a:ext cx="857256" cy="928694"/>
            <a:chOff x="2437" y="2032"/>
            <a:chExt cx="1244" cy="1264"/>
          </a:xfrm>
        </p:grpSpPr>
        <p:sp>
          <p:nvSpPr>
            <p:cNvPr id="6661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1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1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79" name="组合 7"/>
          <p:cNvGrpSpPr/>
          <p:nvPr/>
        </p:nvGrpSpPr>
        <p:grpSpPr bwMode="auto">
          <a:xfrm>
            <a:off x="7531550" y="1272186"/>
            <a:ext cx="858579" cy="928694"/>
            <a:chOff x="2437" y="2032"/>
            <a:chExt cx="1244" cy="1264"/>
          </a:xfrm>
        </p:grpSpPr>
        <p:sp>
          <p:nvSpPr>
            <p:cNvPr id="6661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1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1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83" name="组合 7"/>
          <p:cNvGrpSpPr/>
          <p:nvPr/>
        </p:nvGrpSpPr>
        <p:grpSpPr bwMode="auto">
          <a:xfrm>
            <a:off x="1203752" y="3132974"/>
            <a:ext cx="857256" cy="928694"/>
            <a:chOff x="2437" y="2032"/>
            <a:chExt cx="1244" cy="1264"/>
          </a:xfrm>
        </p:grpSpPr>
        <p:sp>
          <p:nvSpPr>
            <p:cNvPr id="6661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1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1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87" name="组合 7"/>
          <p:cNvGrpSpPr/>
          <p:nvPr/>
        </p:nvGrpSpPr>
        <p:grpSpPr bwMode="auto">
          <a:xfrm>
            <a:off x="2274584" y="3132974"/>
            <a:ext cx="857256" cy="928694"/>
            <a:chOff x="2437" y="2032"/>
            <a:chExt cx="1244" cy="1264"/>
          </a:xfrm>
        </p:grpSpPr>
        <p:sp>
          <p:nvSpPr>
            <p:cNvPr id="6660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0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0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91" name="组合 7"/>
          <p:cNvGrpSpPr/>
          <p:nvPr/>
        </p:nvGrpSpPr>
        <p:grpSpPr bwMode="auto">
          <a:xfrm>
            <a:off x="3628263" y="1267376"/>
            <a:ext cx="857256" cy="927337"/>
            <a:chOff x="2437" y="2032"/>
            <a:chExt cx="1244" cy="1264"/>
          </a:xfrm>
        </p:grpSpPr>
        <p:sp>
          <p:nvSpPr>
            <p:cNvPr id="6660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0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0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95" name="组合 7"/>
          <p:cNvGrpSpPr/>
          <p:nvPr/>
        </p:nvGrpSpPr>
        <p:grpSpPr bwMode="auto">
          <a:xfrm>
            <a:off x="2628577" y="1268972"/>
            <a:ext cx="858579" cy="928694"/>
            <a:chOff x="2437" y="2032"/>
            <a:chExt cx="1244" cy="1264"/>
          </a:xfrm>
        </p:grpSpPr>
        <p:sp>
          <p:nvSpPr>
            <p:cNvPr id="6660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0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0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99" name="组合 7"/>
          <p:cNvGrpSpPr/>
          <p:nvPr/>
        </p:nvGrpSpPr>
        <p:grpSpPr bwMode="auto">
          <a:xfrm>
            <a:off x="1637615" y="1280258"/>
            <a:ext cx="857256" cy="928694"/>
            <a:chOff x="2437" y="2032"/>
            <a:chExt cx="1244" cy="1264"/>
          </a:xfrm>
        </p:grpSpPr>
        <p:sp>
          <p:nvSpPr>
            <p:cNvPr id="6659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59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0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07" name="组合 7"/>
          <p:cNvGrpSpPr/>
          <p:nvPr/>
        </p:nvGrpSpPr>
        <p:grpSpPr bwMode="auto">
          <a:xfrm>
            <a:off x="742119" y="1268972"/>
            <a:ext cx="858579" cy="928694"/>
            <a:chOff x="2437" y="2032"/>
            <a:chExt cx="1244" cy="1264"/>
          </a:xfrm>
        </p:grpSpPr>
        <p:sp>
          <p:nvSpPr>
            <p:cNvPr id="6659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59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59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66637" name="Rectangle 77"/>
          <p:cNvSpPr>
            <a:spLocks noChangeArrowheads="1"/>
          </p:cNvSpPr>
          <p:nvPr/>
        </p:nvSpPr>
        <p:spPr bwMode="auto">
          <a:xfrm>
            <a:off x="3218406" y="3085726"/>
            <a:ext cx="797766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扔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3218406" y="3157164"/>
            <a:ext cx="857256" cy="928694"/>
            <a:chOff x="2437" y="2032"/>
            <a:chExt cx="1244" cy="1264"/>
          </a:xfrm>
        </p:grpSpPr>
        <p:sp>
          <p:nvSpPr>
            <p:cNvPr id="6664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64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6664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66643" name="Text Box 83"/>
          <p:cNvSpPr txBox="1">
            <a:spLocks noChangeArrowheads="1"/>
          </p:cNvSpPr>
          <p:nvPr/>
        </p:nvSpPr>
        <p:spPr bwMode="auto">
          <a:xfrm>
            <a:off x="6531418" y="1272186"/>
            <a:ext cx="513295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55576" y="1268798"/>
            <a:ext cx="7977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豹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66"/>
          <p:cNvSpPr txBox="1">
            <a:spLocks noChangeArrowheads="1"/>
          </p:cNvSpPr>
          <p:nvPr/>
        </p:nvSpPr>
        <p:spPr bwMode="auto">
          <a:xfrm>
            <a:off x="1223168" y="3105155"/>
            <a:ext cx="900560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/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旱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171110" y="3157164"/>
            <a:ext cx="4167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ea typeface="楷体" panose="02010609060101010101" pitchFamily="49" charset="-122"/>
              </a:rPr>
              <a:t>饶</a:t>
            </a:r>
            <a:endParaRPr lang="zh-CN" altLang="en-US" sz="5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85" name="组合 7"/>
          <p:cNvGrpSpPr/>
          <p:nvPr/>
        </p:nvGrpSpPr>
        <p:grpSpPr bwMode="auto">
          <a:xfrm>
            <a:off x="4171409" y="3157160"/>
            <a:ext cx="857250" cy="929005"/>
            <a:chOff x="2437" y="2032"/>
            <a:chExt cx="1244" cy="1264"/>
          </a:xfrm>
        </p:grpSpPr>
        <p:sp>
          <p:nvSpPr>
            <p:cNvPr id="8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8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921475" y="851174"/>
            <a:ext cx="857250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bào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1780441" y="851174"/>
            <a:ext cx="857250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pài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2852011" y="851174"/>
            <a:ext cx="500066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qǔ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852143" y="851174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xí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852275" y="851174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fù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719221" y="85117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yān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>
            <a:off x="3289844" y="2728536"/>
            <a:ext cx="857250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rēng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6817170" y="843558"/>
            <a:ext cx="500066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bī</a:t>
            </a:r>
            <a:endParaRPr lang="en-US" altLang="zh-CN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745864" y="843558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fú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6" name="矩形 105"/>
          <p:cNvSpPr>
            <a:spLocks noChangeArrowheads="1"/>
          </p:cNvSpPr>
          <p:nvPr/>
        </p:nvSpPr>
        <p:spPr bwMode="auto">
          <a:xfrm>
            <a:off x="1393242" y="2731226"/>
            <a:ext cx="857250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hàn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487758" y="2731226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tú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0" name="矩形 109"/>
          <p:cNvSpPr>
            <a:spLocks noChangeArrowheads="1"/>
          </p:cNvSpPr>
          <p:nvPr/>
        </p:nvSpPr>
        <p:spPr bwMode="auto">
          <a:xfrm>
            <a:off x="4313986" y="2728536"/>
            <a:ext cx="857250" cy="375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ráo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1" name="文本框 64"/>
          <p:cNvSpPr txBox="1">
            <a:spLocks noChangeArrowheads="1"/>
          </p:cNvSpPr>
          <p:nvPr/>
        </p:nvSpPr>
        <p:spPr bwMode="auto">
          <a:xfrm>
            <a:off x="5137996" y="3111664"/>
            <a:ext cx="711734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骗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7"/>
          <p:cNvGrpSpPr/>
          <p:nvPr/>
        </p:nvGrpSpPr>
        <p:grpSpPr bwMode="auto">
          <a:xfrm>
            <a:off x="5082896" y="3158304"/>
            <a:ext cx="857256" cy="928694"/>
            <a:chOff x="2437" y="2032"/>
            <a:chExt cx="1244" cy="1264"/>
          </a:xfrm>
        </p:grpSpPr>
        <p:sp>
          <p:nvSpPr>
            <p:cNvPr id="9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0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11" name="Rectangle 77"/>
          <p:cNvSpPr>
            <a:spLocks noChangeArrowheads="1"/>
          </p:cNvSpPr>
          <p:nvPr/>
        </p:nvSpPr>
        <p:spPr bwMode="auto">
          <a:xfrm>
            <a:off x="6034704" y="3072956"/>
            <a:ext cx="797766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灌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" name="组合 7"/>
          <p:cNvGrpSpPr/>
          <p:nvPr/>
        </p:nvGrpSpPr>
        <p:grpSpPr bwMode="auto">
          <a:xfrm>
            <a:off x="6034704" y="3144394"/>
            <a:ext cx="857256" cy="928694"/>
            <a:chOff x="2437" y="2032"/>
            <a:chExt cx="1244" cy="1264"/>
          </a:xfrm>
        </p:grpSpPr>
        <p:sp>
          <p:nvSpPr>
            <p:cNvPr id="11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1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16" name="TextBox 115"/>
          <p:cNvSpPr txBox="1"/>
          <p:nvPr/>
        </p:nvSpPr>
        <p:spPr>
          <a:xfrm>
            <a:off x="6946971" y="3147814"/>
            <a:ext cx="12974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溉</a:t>
            </a:r>
            <a:endParaRPr lang="zh-CN" altLang="en-US" sz="5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117" name="组合 7"/>
          <p:cNvGrpSpPr/>
          <p:nvPr/>
        </p:nvGrpSpPr>
        <p:grpSpPr bwMode="auto">
          <a:xfrm>
            <a:off x="6987707" y="3144390"/>
            <a:ext cx="857250" cy="929005"/>
            <a:chOff x="2437" y="2032"/>
            <a:chExt cx="1244" cy="1264"/>
          </a:xfrm>
        </p:grpSpPr>
        <p:sp>
          <p:nvSpPr>
            <p:cNvPr id="11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spcBef>
                  <a:spcPct val="0"/>
                </a:spcBef>
              </a:pPr>
              <a:endPara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2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21" name="矩形 120"/>
          <p:cNvSpPr>
            <a:spLocks noChangeArrowheads="1"/>
          </p:cNvSpPr>
          <p:nvPr/>
        </p:nvSpPr>
        <p:spPr bwMode="auto">
          <a:xfrm>
            <a:off x="6106142" y="2715766"/>
            <a:ext cx="857250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gu</a:t>
            </a: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à</a:t>
            </a: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172177" y="2729676"/>
            <a:ext cx="715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piàn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7099126" y="2716629"/>
            <a:ext cx="857250" cy="375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</a:t>
            </a:r>
            <a:r>
              <a:rPr lang="en-US" altLang="zh-CN" sz="20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à</a:t>
            </a:r>
            <a:r>
              <a:rPr lang="en-US" altLang="zh-CN" sz="20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i</a:t>
            </a:r>
            <a:endParaRPr lang="zh-CN" altLang="en-US" sz="20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4" name="文本框 15"/>
          <p:cNvSpPr txBox="1"/>
          <p:nvPr/>
        </p:nvSpPr>
        <p:spPr>
          <a:xfrm>
            <a:off x="568720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4" name="图片 14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23478"/>
            <a:ext cx="864096" cy="819783"/>
          </a:xfrm>
          <a:prstGeom prst="rect">
            <a:avLst/>
          </a:prstGeom>
        </p:spPr>
      </p:pic>
      <p:pic>
        <p:nvPicPr>
          <p:cNvPr id="145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852" y="2211712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685" y="2209232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202" y="2201616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333" y="2211712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151" y="2211712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459" y="2218408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070" y="2220507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937" y="2218407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368" y="4087734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654" y="4092551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476" y="4097368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131" y="4103654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465" y="4105178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774" y="4097367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C:\Users\zhangye\Desktop\点击.png">
            <a:hlinkClick r:id="rId1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963" y="4087734"/>
            <a:ext cx="362390" cy="36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5" name="拼音开关"/>
          <p:cNvGrpSpPr/>
          <p:nvPr/>
        </p:nvGrpSpPr>
        <p:grpSpPr>
          <a:xfrm>
            <a:off x="6308745" y="51470"/>
            <a:ext cx="1276472" cy="576064"/>
            <a:chOff x="7236296" y="555526"/>
            <a:chExt cx="1276472" cy="576064"/>
          </a:xfrm>
        </p:grpSpPr>
        <p:sp>
          <p:nvSpPr>
            <p:cNvPr id="126" name="椭圆 125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</p:childTnLst>
        </p:cTn>
      </p:par>
    </p:tnLst>
    <p:bldLst>
      <p:bldP spid="92" grpId="0"/>
      <p:bldP spid="92" grpId="1"/>
      <p:bldP spid="94" grpId="0"/>
      <p:bldP spid="94" grpId="1"/>
      <p:bldP spid="97" grpId="0"/>
      <p:bldP spid="97" grpId="1"/>
      <p:bldP spid="98" grpId="0"/>
      <p:bldP spid="98" grpId="1"/>
      <p:bldP spid="100" grpId="0"/>
      <p:bldP spid="100" grpId="1"/>
      <p:bldP spid="101" grpId="0"/>
      <p:bldP spid="101" grpId="1"/>
      <p:bldP spid="102" grpId="0"/>
      <p:bldP spid="102" grpId="1"/>
      <p:bldP spid="104" grpId="0"/>
      <p:bldP spid="104" grpId="1"/>
      <p:bldP spid="105" grpId="0"/>
      <p:bldP spid="105" grpId="1"/>
      <p:bldP spid="106" grpId="0"/>
      <p:bldP spid="106" grpId="1"/>
      <p:bldP spid="108" grpId="0"/>
      <p:bldP spid="108" grpId="1"/>
      <p:bldP spid="110" grpId="0"/>
      <p:bldP spid="110" grpId="1"/>
      <p:bldP spid="121" grpId="0"/>
      <p:bldP spid="121" grpId="1"/>
      <p:bldP spid="122" grpId="0"/>
      <p:bldP spid="122" grpId="1"/>
      <p:bldP spid="123" grpId="0"/>
      <p:bldP spid="12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895" y="1563638"/>
            <a:ext cx="78892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课文写的是战国时候,魏国的国君派</a:t>
            </a: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到邺这个地方, 先写他深入百姓，了解情况，接着写了他治理邺的两件事。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第一件详写了________________________。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第二件略写了________________________。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79042" y="1563485"/>
            <a:ext cx="1656184" cy="539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西门豹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89499" y="3075806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惩治巫婆和官绅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33239" y="371807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兴修水利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5700" y="941113"/>
            <a:ext cx="3712815" cy="537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一、课文整体梳理。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222989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20917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212989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/>
      <p:bldP spid="2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843558"/>
            <a:ext cx="7498541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、联系全文想一想，西门豹破除迷信妙在哪里？(     )(多选) </a:t>
            </a:r>
            <a:endParaRPr lang="en-US" altLang="zh-CN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	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．安排周密     B．乔装打扮     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	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C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．假戏真做     D．讲究策略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1444782"/>
            <a:ext cx="925830" cy="539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ACD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67544" y="1059582"/>
            <a:ext cx="8011897" cy="3587542"/>
            <a:chOff x="710067" y="788253"/>
            <a:chExt cx="8011897" cy="358754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425" t="15201" r="7411" b="15497"/>
            <a:stretch>
              <a:fillRect/>
            </a:stretch>
          </p:blipFill>
          <p:spPr>
            <a:xfrm>
              <a:off x="710067" y="788253"/>
              <a:ext cx="8011897" cy="3587542"/>
            </a:xfrm>
            <a:prstGeom prst="rect">
              <a:avLst/>
            </a:prstGeom>
          </p:spPr>
        </p:pic>
        <p:sp>
          <p:nvSpPr>
            <p:cNvPr id="10" name="文本框 1"/>
            <p:cNvSpPr txBox="1"/>
            <p:nvPr/>
          </p:nvSpPr>
          <p:spPr>
            <a:xfrm>
              <a:off x="1475656" y="1220301"/>
              <a:ext cx="6480720" cy="289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学</a:t>
              </a: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习运用“复述时要抓住课文的主要内容，对于其他内容可以适当省略”的方法来复述本课内容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通</a:t>
              </a: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过编写剧本、演一演的活动加深对课文内容的理解。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196" y="234169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4096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83096" y="1197473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故事中的主要人物有哪些？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4875" y="2808000"/>
            <a:ext cx="1653609" cy="612140"/>
            <a:chOff x="1911" y="4034"/>
            <a:chExt cx="2237" cy="964"/>
          </a:xfrm>
        </p:grpSpPr>
        <p:sp>
          <p:nvSpPr>
            <p:cNvPr id="7" name="圆角矩形 6"/>
            <p:cNvSpPr/>
            <p:nvPr/>
          </p:nvSpPr>
          <p:spPr>
            <a:xfrm>
              <a:off x="1911" y="4034"/>
              <a:ext cx="2001" cy="95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911" y="4077"/>
              <a:ext cx="2237" cy="9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西门豹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51793" y="2808000"/>
            <a:ext cx="1563651" cy="605790"/>
            <a:chOff x="4186" y="4099"/>
            <a:chExt cx="2237" cy="954"/>
          </a:xfrm>
        </p:grpSpPr>
        <p:sp>
          <p:nvSpPr>
            <p:cNvPr id="10" name="圆角矩形 9"/>
            <p:cNvSpPr/>
            <p:nvPr/>
          </p:nvSpPr>
          <p:spPr>
            <a:xfrm>
              <a:off x="4196" y="4099"/>
              <a:ext cx="2001" cy="95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186" y="4114"/>
              <a:ext cx="2237" cy="9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老大爷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62721" y="2808000"/>
            <a:ext cx="2537235" cy="606425"/>
            <a:chOff x="6117" y="4099"/>
            <a:chExt cx="3254" cy="955"/>
          </a:xfrm>
        </p:grpSpPr>
        <p:sp>
          <p:nvSpPr>
            <p:cNvPr id="15" name="圆角矩形 14"/>
            <p:cNvSpPr/>
            <p:nvPr/>
          </p:nvSpPr>
          <p:spPr>
            <a:xfrm>
              <a:off x="6117" y="4099"/>
              <a:ext cx="2949" cy="95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7" y="4133"/>
              <a:ext cx="3254" cy="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巫婆和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官绅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61351" y="2808000"/>
            <a:ext cx="1595755" cy="605790"/>
            <a:chOff x="8544" y="4099"/>
            <a:chExt cx="2241" cy="954"/>
          </a:xfrm>
        </p:grpSpPr>
        <p:sp>
          <p:nvSpPr>
            <p:cNvPr id="19" name="圆角矩形 18"/>
            <p:cNvSpPr/>
            <p:nvPr/>
          </p:nvSpPr>
          <p:spPr>
            <a:xfrm>
              <a:off x="8544" y="4099"/>
              <a:ext cx="2001" cy="95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568" y="4122"/>
              <a:ext cx="2217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老百姓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170" y="252664"/>
            <a:ext cx="2268000" cy="692577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794938" y="22065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19" y="25266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755576" y="2392014"/>
            <a:ext cx="1152128" cy="5760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539552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他们之间发生了什么事呢？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239949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西门豹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07543" y="1534021"/>
            <a:ext cx="5256584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找老大爷了解邺县田地荒芜、人烟稀少的原因。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07543" y="3550245"/>
            <a:ext cx="5256584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带领老百姓开凿水渠，灌溉庄稼。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7543" y="2542132"/>
            <a:ext cx="5256584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狠狠地处罚了危害老百姓的巫婆和官绅，使老百姓受到了教育。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77155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你能像这样用简洁的语言概括前两件事吗？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39702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    ）     （         ）     兴修水利   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2753916" y="2427734"/>
            <a:ext cx="72008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5882977" y="2427734"/>
            <a:ext cx="72008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27584" y="214629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调查情况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3928" y="1995686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惩治巫婆和官绅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3507854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你能将这几部分连起来，说说本文的主要内容吗？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325779"/>
            <a:ext cx="7056784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开始上课时，我们交流了对西门豹的初步评价。现在，我们又读了课文，从每个事件中，还可以感受到西门豹是怎样的一个人？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5125" y="10595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1923678"/>
            <a:ext cx="76149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较快的速度默读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10-14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，勾画出描写西门豹言行的句子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  <p:sp>
        <p:nvSpPr>
          <p:cNvPr id="9" name="文本框 15"/>
          <p:cNvSpPr txBox="1"/>
          <p:nvPr/>
        </p:nvSpPr>
        <p:spPr>
          <a:xfrm>
            <a:off x="3475257" y="989315"/>
            <a:ext cx="2076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小组合作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27784" y="989315"/>
            <a:ext cx="3771295" cy="546100"/>
            <a:chOff x="2270085" y="409406"/>
            <a:chExt cx="3771295" cy="5461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a300846c-0e98-4108-9644-135221490b40}"/>
</p:tagLst>
</file>

<file path=ppt/tags/tag2.xml><?xml version="1.0" encoding="utf-8"?>
<p:tagLst xmlns:p="http://schemas.openxmlformats.org/presentationml/2006/main">
  <p:tag name="KSO_WM_UNIT_TABLE_BEAUTIFY" val="smartTable{a300846c-0e98-4108-9644-135221490b40}"/>
</p:tagLst>
</file>

<file path=ppt/tags/tag3.xml><?xml version="1.0" encoding="utf-8"?>
<p:tagLst xmlns:p="http://schemas.openxmlformats.org/presentationml/2006/main">
  <p:tag name="KSO_WPP_MARK_KEY" val="1d5c1f05-b6ce-4de5-b678-d4a1cf59c2dc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>
            <a:lumMod val="20000"/>
            <a:lumOff val="80000"/>
          </a:schemeClr>
        </a:solidFill>
        <a:ln w="0">
          <a:noFill/>
        </a:ln>
      </a:spPr>
      <a:bodyPr rtlCol="0" anchor="ctr"/>
      <a:lstStyle>
        <a:defPPr algn="ctr">
          <a:defRPr b="1">
            <a:solidFill>
              <a:srgbClr val="FF0000"/>
            </a:solidFill>
            <a:latin typeface="楷体_GB2312" panose="02010609030101010101" charset="-122"/>
            <a:ea typeface="楷体_GB2312" panose="02010609030101010101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3784</Words>
  <Application>WPS 演示</Application>
  <PresentationFormat>全屏显示(16:9)</PresentationFormat>
  <Paragraphs>518</Paragraphs>
  <Slides>42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3" baseType="lpstr">
      <vt:lpstr>Arial</vt:lpstr>
      <vt:lpstr>宋体</vt:lpstr>
      <vt:lpstr>Wingdings</vt:lpstr>
      <vt:lpstr>楷体_GB2312</vt:lpstr>
      <vt:lpstr>Impact</vt:lpstr>
      <vt:lpstr>微软雅黑</vt:lpstr>
      <vt:lpstr>楷体</vt:lpstr>
      <vt:lpstr>黑体</vt:lpstr>
      <vt:lpstr>Kaiti SC</vt:lpstr>
      <vt:lpstr>Segoe Print</vt:lpstr>
      <vt:lpstr>Kaiti SC</vt:lpstr>
      <vt:lpstr>汉语拼音</vt:lpstr>
      <vt:lpstr>Times New Roman</vt:lpstr>
      <vt:lpstr>华文楷体</vt:lpstr>
      <vt:lpstr>Calibri</vt:lpstr>
      <vt:lpstr>Arial Unicode MS</vt:lpstr>
      <vt:lpstr>Songti SC</vt:lpstr>
      <vt:lpstr>Times New Roman</vt:lpstr>
      <vt:lpstr>Cambria Math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124</cp:revision>
  <dcterms:created xsi:type="dcterms:W3CDTF">2017-03-17T02:28:00Z</dcterms:created>
  <dcterms:modified xsi:type="dcterms:W3CDTF">2022-11-30T14:10:11Z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71F726CAD69346A2B2A1F3DB3D9B5B8C</vt:lpwstr>
  </property>
</Properties>
</file>