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"/>
  </p:notesMasterIdLst>
  <p:handoutMasterIdLst>
    <p:handoutMasterId r:id="rId37"/>
  </p:handoutMasterIdLst>
  <p:sldIdLst>
    <p:sldId id="545" r:id="rId3"/>
    <p:sldId id="1306" r:id="rId4"/>
    <p:sldId id="1307" r:id="rId6"/>
    <p:sldId id="1362" r:id="rId7"/>
    <p:sldId id="1151" r:id="rId8"/>
    <p:sldId id="1363" r:id="rId9"/>
    <p:sldId id="989" r:id="rId10"/>
    <p:sldId id="991" r:id="rId11"/>
    <p:sldId id="1097" r:id="rId12"/>
    <p:sldId id="1387" r:id="rId13"/>
    <p:sldId id="1063" r:id="rId14"/>
    <p:sldId id="1365" r:id="rId15"/>
    <p:sldId id="1372" r:id="rId16"/>
    <p:sldId id="1343" r:id="rId17"/>
    <p:sldId id="1342" r:id="rId18"/>
    <p:sldId id="1000" r:id="rId19"/>
    <p:sldId id="1374" r:id="rId20"/>
    <p:sldId id="1224" r:id="rId21"/>
    <p:sldId id="1382" r:id="rId22"/>
    <p:sldId id="1285" r:id="rId23"/>
    <p:sldId id="1376" r:id="rId24"/>
    <p:sldId id="1225" r:id="rId25"/>
    <p:sldId id="1377" r:id="rId26"/>
    <p:sldId id="1347" r:id="rId27"/>
    <p:sldId id="1383" r:id="rId28"/>
    <p:sldId id="1248" r:id="rId29"/>
    <p:sldId id="1101" r:id="rId30"/>
    <p:sldId id="1269" r:id="rId31"/>
    <p:sldId id="1384" r:id="rId32"/>
    <p:sldId id="1378" r:id="rId33"/>
    <p:sldId id="1364" r:id="rId34"/>
    <p:sldId id="1385" r:id="rId35"/>
    <p:sldId id="1379" r:id="rId3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41"/>
    </p:embeddedFont>
    <p:embeddedFont>
      <p:font typeface="楷体" panose="02010609060101010101" charset="-122"/>
      <p:regular r:id="rId42"/>
    </p:embeddedFont>
    <p:embeddedFont>
      <p:font typeface="微软雅黑" panose="020B0503020204020204" charset="-122"/>
      <p:regular r:id="rId43"/>
    </p:embeddedFont>
    <p:embeddedFont>
      <p:font typeface="Calibri" panose="020F0502020204030204" charset="0"/>
      <p:regular r:id="rId44"/>
      <p:bold r:id="rId45"/>
      <p:italic r:id="rId46"/>
      <p:boldItalic r:id="rId47"/>
    </p:embeddedFont>
    <p:embeddedFont>
      <p:font typeface="汉语拼音" panose="020B0604020202020204" pitchFamily="34" charset="0"/>
      <p:regular r:id="rId48"/>
    </p:embeddedFont>
  </p:embeddedFontLst>
  <p:custDataLst>
    <p:tags r:id="rId4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0CEB7BA-57BC-404C-9576-6A7C589B65E2}">
          <p14:sldIdLst>
            <p14:sldId id="545"/>
            <p14:sldId id="1306"/>
            <p14:sldId id="1307"/>
            <p14:sldId id="1362"/>
            <p14:sldId id="1151"/>
            <p14:sldId id="1363"/>
            <p14:sldId id="989"/>
            <p14:sldId id="991"/>
            <p14:sldId id="1097"/>
            <p14:sldId id="1387"/>
            <p14:sldId id="1063"/>
            <p14:sldId id="1365"/>
            <p14:sldId id="1372"/>
            <p14:sldId id="1343"/>
            <p14:sldId id="1342"/>
            <p14:sldId id="1000"/>
            <p14:sldId id="1374"/>
            <p14:sldId id="1224"/>
            <p14:sldId id="1382"/>
            <p14:sldId id="1285"/>
            <p14:sldId id="1376"/>
            <p14:sldId id="1225"/>
            <p14:sldId id="1377"/>
            <p14:sldId id="1347"/>
            <p14:sldId id="1383"/>
            <p14:sldId id="1248"/>
            <p14:sldId id="1101"/>
            <p14:sldId id="1269"/>
            <p14:sldId id="1384"/>
            <p14:sldId id="1378"/>
            <p14:sldId id="1364"/>
            <p14:sldId id="1385"/>
            <p14:sldId id="13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2E2ED0"/>
    <a:srgbClr val="0070C0"/>
    <a:srgbClr val="FF6600"/>
    <a:srgbClr val="009900"/>
    <a:srgbClr val="FF9933"/>
    <a:srgbClr val="EE606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4660"/>
  </p:normalViewPr>
  <p:slideViewPr>
    <p:cSldViewPr>
      <p:cViewPr>
        <p:scale>
          <a:sx n="100" d="100"/>
          <a:sy n="100" d="100"/>
        </p:scale>
        <p:origin x="672" y="246"/>
      </p:cViewPr>
      <p:guideLst>
        <p:guide orient="horz" pos="1558"/>
        <p:guide pos="2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9" Type="http://schemas.openxmlformats.org/officeDocument/2006/relationships/tags" Target="tags/tag2.xml"/><Relationship Id="rId48" Type="http://schemas.openxmlformats.org/officeDocument/2006/relationships/font" Target="fonts/font8.fntdata"/><Relationship Id="rId47" Type="http://schemas.openxmlformats.org/officeDocument/2006/relationships/font" Target="fonts/font7.fntdata"/><Relationship Id="rId46" Type="http://schemas.openxmlformats.org/officeDocument/2006/relationships/font" Target="fonts/font6.fntdata"/><Relationship Id="rId45" Type="http://schemas.openxmlformats.org/officeDocument/2006/relationships/font" Target="fonts/font5.fntdata"/><Relationship Id="rId44" Type="http://schemas.openxmlformats.org/officeDocument/2006/relationships/font" Target="fonts/font4.fntdata"/><Relationship Id="rId43" Type="http://schemas.openxmlformats.org/officeDocument/2006/relationships/font" Target="fonts/font3.fntdata"/><Relationship Id="rId42" Type="http://schemas.openxmlformats.org/officeDocument/2006/relationships/font" Target="fonts/font2.fntdata"/><Relationship Id="rId41" Type="http://schemas.openxmlformats.org/officeDocument/2006/relationships/font" Target="fonts/font1.fntdata"/><Relationship Id="rId40" Type="http://schemas.openxmlformats.org/officeDocument/2006/relationships/tableStyles" Target="tableStyles.xml"/><Relationship Id="rId4" Type="http://schemas.openxmlformats.org/officeDocument/2006/relationships/slide" Target="slides/slide2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2.png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 flipH="1">
            <a:off x="-703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 userDrawn="1"/>
        </p:nvSpPr>
        <p:spPr>
          <a:xfrm>
            <a:off x="387405" y="6757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语文园地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74013" y="87313"/>
            <a:ext cx="10255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4514850"/>
            <a:ext cx="91440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1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microsoft.com/office/2007/relationships/hdphoto" Target="../media/image20.wdp"/><Relationship Id="rId2" Type="http://schemas.openxmlformats.org/officeDocument/2006/relationships/image" Target="../media/image19.png"/><Relationship Id="rId1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91Q58PICtZ5_1024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6858" t="12756" r="13882" b="27205"/>
          <a:stretch>
            <a:fillRect/>
          </a:stretch>
        </p:blipFill>
        <p:spPr>
          <a:xfrm>
            <a:off x="88748" y="2529331"/>
            <a:ext cx="2519756" cy="2184424"/>
          </a:xfrm>
          <a:prstGeom prst="rect">
            <a:avLst/>
          </a:prstGeom>
        </p:spPr>
      </p:pic>
      <p:pic>
        <p:nvPicPr>
          <p:cNvPr id="12" name="图片 11" descr="09758PICqUQ_1024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6924" y="555526"/>
            <a:ext cx="1325712" cy="1325712"/>
          </a:xfrm>
          <a:prstGeom prst="rect">
            <a:avLst/>
          </a:prstGeom>
        </p:spPr>
      </p:pic>
      <p:sp>
        <p:nvSpPr>
          <p:cNvPr id="13" name="文本框 2"/>
          <p:cNvSpPr txBox="1"/>
          <p:nvPr/>
        </p:nvSpPr>
        <p:spPr>
          <a:xfrm>
            <a:off x="2060103" y="3501033"/>
            <a:ext cx="3098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0"/>
          </a:p>
        </p:txBody>
      </p:sp>
      <p:sp>
        <p:nvSpPr>
          <p:cNvPr id="14" name="矩形 13"/>
          <p:cNvSpPr/>
          <p:nvPr/>
        </p:nvSpPr>
        <p:spPr>
          <a:xfrm>
            <a:off x="2698279" y="1421335"/>
            <a:ext cx="3583032" cy="1107996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en-US" sz="6600" b="1" dirty="0">
                <a:ln w="0"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语文</a:t>
            </a:r>
            <a:r>
              <a:rPr lang="zh-CN" altLang="en-US" sz="6600" b="1" dirty="0" smtClean="0">
                <a:ln w="0"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园地</a:t>
            </a:r>
            <a:endParaRPr lang="zh-CN" altLang="en-US" sz="6600" b="1" dirty="0">
              <a:ln w="0">
                <a:noFill/>
              </a:ln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Picture 2" descr="C:\Users\CHB-WYW\Desktop\)YTL4R0Z(A8}EYFKB2(0LS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5" y="3621543"/>
            <a:ext cx="5724525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组合 15"/>
          <p:cNvGrpSpPr/>
          <p:nvPr/>
        </p:nvGrpSpPr>
        <p:grpSpPr>
          <a:xfrm>
            <a:off x="-6507" y="51117"/>
            <a:ext cx="4434491" cy="321945"/>
            <a:chOff x="0" y="218"/>
            <a:chExt cx="4971" cy="556"/>
          </a:xfrm>
        </p:grpSpPr>
        <p:sp>
          <p:nvSpPr>
            <p:cNvPr id="17" name="矩形 16"/>
            <p:cNvSpPr/>
            <p:nvPr/>
          </p:nvSpPr>
          <p:spPr>
            <a:xfrm flipH="1">
              <a:off x="0" y="218"/>
              <a:ext cx="4365" cy="556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文本框 13"/>
            <p:cNvSpPr txBox="1"/>
            <p:nvPr/>
          </p:nvSpPr>
          <p:spPr>
            <a:xfrm>
              <a:off x="49" y="255"/>
              <a:ext cx="4922" cy="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200" dirty="0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kumimoji="1" lang="zh-CN" altLang="en-US" sz="12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语文  四年级  </a:t>
              </a:r>
              <a:r>
                <a:rPr kumimoji="1" lang="zh-CN" altLang="en-US" sz="1200" dirty="0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上册</a:t>
              </a:r>
              <a:endParaRPr kumimoji="1" lang="zh-CN" altLang="en-US" sz="1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71600" y="907085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纲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49307" y="907085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授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50034" y="907085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揍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80882" y="907085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键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852480" y="907085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谱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64288" y="907085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锈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71600" y="2820873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沫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49307" y="2820873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砖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450034" y="2820873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矿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80882" y="2820873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综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52480" y="2820873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氧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64288" y="2820873"/>
            <a:ext cx="800219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480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俱</a:t>
            </a:r>
            <a:endParaRPr lang="zh-CN" altLang="en-US" sz="48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79712" y="915565"/>
            <a:ext cx="66247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4800"/>
              </a:lnSpc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  你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还能给</a:t>
            </a:r>
            <a:r>
              <a:rPr lang="en-US" altLang="zh-CN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冈、</a:t>
            </a: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建</a:t>
            </a:r>
            <a:r>
              <a:rPr lang="en-US" altLang="zh-CN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等熟字加哪些偏旁，变成另一个汉字？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87824" y="2513457"/>
            <a:ext cx="3952057" cy="1284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冈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钅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=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钢   冈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刂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=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刚  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建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亻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=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健   建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+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毛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=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毽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70466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标注 2"/>
          <p:cNvSpPr/>
          <p:nvPr/>
        </p:nvSpPr>
        <p:spPr>
          <a:xfrm>
            <a:off x="2185534" y="1070466"/>
            <a:ext cx="5303977" cy="643255"/>
          </a:xfrm>
          <a:prstGeom prst="wedgeRectCallout">
            <a:avLst>
              <a:gd name="adj1" fmla="val -49950"/>
              <a:gd name="adj2" fmla="val 7779"/>
            </a:avLst>
          </a:prstGeom>
          <a:grp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你还能说出些类似的字吗</a:t>
            </a:r>
            <a:r>
              <a:rPr lang="en-US" altLang="zh-CN" sz="3200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zh-CN" altLang="en-US" sz="3200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745809" y="1979619"/>
            <a:ext cx="3114223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采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彩（彩带）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148064" y="1986975"/>
            <a:ext cx="3114223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朝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潮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（潮水）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723300" y="2635047"/>
            <a:ext cx="3114223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会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绘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（绘画）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148064" y="2635047"/>
            <a:ext cx="3114223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尊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遵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（遵守）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723300" y="3283119"/>
            <a:ext cx="3154611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逢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缝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（缝纫）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148064" y="3283119"/>
            <a:ext cx="3114223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交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—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胶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（胶水）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70466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55576" y="2146028"/>
            <a:ext cx="7966506" cy="57304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茂盛</a:t>
            </a:r>
            <a:r>
              <a:rPr kumimoji="0" lang="zh-CN" alt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投降   赞叹   麻雀   胸怀   既然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387350" y="1236980"/>
            <a:ext cx="8369300" cy="885825"/>
          </a:xfrm>
          <a:prstGeom prst="wedgeRectCallout">
            <a:avLst>
              <a:gd name="adj1" fmla="val -49826"/>
              <a:gd name="adj2" fmla="val -4491"/>
            </a:avLst>
          </a:prstGeom>
          <a:grp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◎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抄写下面的词语，注意加点的字不要写错。平时还有哪些字容易写错？和同学交流。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7884368" y="2834342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755576" y="2906351"/>
            <a:ext cx="7920880" cy="6524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暮色</a:t>
            </a:r>
            <a:r>
              <a:rPr kumimoji="0" lang="zh-CN" alt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拨打   裤子   出塞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富饶</a:t>
            </a:r>
            <a:r>
              <a:rPr kumimoji="0" lang="zh-CN" alt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严厉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1276435" y="2068547"/>
            <a:ext cx="477674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2843808" y="2042254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3779540" y="2114262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2042254"/>
            <a:ext cx="397282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36" name="Rectangle 1"/>
          <p:cNvSpPr>
            <a:spLocks noChangeArrowheads="1"/>
          </p:cNvSpPr>
          <p:nvPr/>
        </p:nvSpPr>
        <p:spPr bwMode="auto">
          <a:xfrm>
            <a:off x="6228184" y="2042254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37" name="Rectangle 1"/>
          <p:cNvSpPr>
            <a:spLocks noChangeArrowheads="1"/>
          </p:cNvSpPr>
          <p:nvPr/>
        </p:nvSpPr>
        <p:spPr bwMode="auto">
          <a:xfrm>
            <a:off x="7452320" y="2042254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1222390" y="2849875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39" name="Rectangle 1"/>
          <p:cNvSpPr>
            <a:spLocks noChangeArrowheads="1"/>
          </p:cNvSpPr>
          <p:nvPr/>
        </p:nvSpPr>
        <p:spPr bwMode="auto">
          <a:xfrm>
            <a:off x="2518534" y="2834342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40" name="Rectangle 1"/>
          <p:cNvSpPr>
            <a:spLocks noChangeArrowheads="1"/>
          </p:cNvSpPr>
          <p:nvPr/>
        </p:nvSpPr>
        <p:spPr bwMode="auto">
          <a:xfrm>
            <a:off x="3742670" y="2834342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41" name="Rectangle 1"/>
          <p:cNvSpPr>
            <a:spLocks noChangeArrowheads="1"/>
          </p:cNvSpPr>
          <p:nvPr/>
        </p:nvSpPr>
        <p:spPr bwMode="auto">
          <a:xfrm>
            <a:off x="5326846" y="2834342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42" name="Rectangle 1"/>
          <p:cNvSpPr>
            <a:spLocks noChangeArrowheads="1"/>
          </p:cNvSpPr>
          <p:nvPr/>
        </p:nvSpPr>
        <p:spPr bwMode="auto">
          <a:xfrm>
            <a:off x="6588224" y="2834342"/>
            <a:ext cx="469290" cy="99257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endParaRPr kumimoji="0" lang="zh-CN" altLang="en-US" sz="45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33" name="文本框 14"/>
          <p:cNvSpPr txBox="1"/>
          <p:nvPr/>
        </p:nvSpPr>
        <p:spPr>
          <a:xfrm>
            <a:off x="446162" y="506497"/>
            <a:ext cx="21382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latin typeface="造字工房悦黑演示版常规体" pitchFamily="50" charset="-122"/>
                <a:ea typeface="造字工房悦黑演示版常规体" pitchFamily="50" charset="-122"/>
              </a:rPr>
              <a:t>词句段运用</a:t>
            </a:r>
            <a:endParaRPr lang="zh-CN" altLang="en-US" sz="3000" b="1" dirty="0"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-252536" y="220254"/>
            <a:ext cx="2764909" cy="911335"/>
            <a:chOff x="-264385" y="-76879"/>
            <a:chExt cx="3580176" cy="1116105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264385" y="-76879"/>
              <a:ext cx="1152128" cy="91475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1939" y="699542"/>
            <a:ext cx="6881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针对实际情况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，一起来分析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汉字书写易错情况。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5984" y="1491630"/>
            <a:ext cx="53322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+mn-ea"/>
                <a:cs typeface="楷体" panose="02010609060101010101" charset="-122"/>
              </a:rPr>
              <a:t>    出现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错误</a:t>
            </a:r>
            <a:r>
              <a:rPr lang="zh-CN" altLang="en-US" sz="2400" b="1" dirty="0" smtClean="0">
                <a:latin typeface="+mn-ea"/>
                <a:cs typeface="楷体" panose="02010609060101010101" charset="-122"/>
              </a:rPr>
              <a:t>较多的同学：请</a:t>
            </a:r>
            <a:r>
              <a:rPr lang="zh-CN" altLang="en-US" sz="2400" b="1" dirty="0">
                <a:latin typeface="+mn-ea"/>
                <a:cs typeface="楷体" panose="02010609060101010101" charset="-122"/>
              </a:rPr>
              <a:t>写错字的同学自己说说为什么写错</a:t>
            </a:r>
            <a:r>
              <a:rPr lang="zh-CN" altLang="en-US" sz="2400" b="1" dirty="0" smtClean="0">
                <a:latin typeface="+mn-ea"/>
                <a:cs typeface="楷体" panose="02010609060101010101" charset="-122"/>
              </a:rPr>
              <a:t>？</a:t>
            </a:r>
            <a:endParaRPr lang="zh-CN" altLang="en-US" sz="2400" b="1" dirty="0">
              <a:latin typeface="+mn-ea"/>
              <a:cs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5984" y="2717746"/>
            <a:ext cx="5332200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dk1"/>
                </a:solidFill>
                <a:latin typeface="+mn-ea"/>
                <a:cs typeface="楷体" panose="02010609060101010101" charset="-122"/>
              </a:rPr>
              <a:t>    出现</a:t>
            </a:r>
            <a:r>
              <a:rPr lang="zh-CN" altLang="en-US" sz="2400" b="1" dirty="0">
                <a:solidFill>
                  <a:schemeClr val="dk1"/>
                </a:solidFill>
                <a:latin typeface="+mn-ea"/>
                <a:cs typeface="楷体" panose="02010609060101010101" charset="-122"/>
              </a:rPr>
              <a:t>错误不多的同学：请你关注加点字，说说容易出现什么错误。</a:t>
            </a:r>
            <a:endParaRPr lang="zh-CN" altLang="en-US" sz="2400" b="1" dirty="0">
              <a:solidFill>
                <a:schemeClr val="dk1"/>
              </a:solidFill>
              <a:latin typeface="+mn-ea"/>
              <a:cs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821" y="1419622"/>
            <a:ext cx="1866542" cy="26437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/>
          <p:nvPr/>
        </p:nvGraphicFramePr>
        <p:xfrm>
          <a:off x="810237" y="1874118"/>
          <a:ext cx="784352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0880"/>
                <a:gridCol w="1666875"/>
                <a:gridCol w="2254885"/>
                <a:gridCol w="1960880"/>
              </a:tblGrid>
              <a:tr h="381000">
                <a:tc gridSpan="4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易错字小档案</a:t>
                      </a:r>
                      <a:endParaRPr lang="zh-CN" altLang="en-US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+mn-ea"/>
                          <a:ea typeface="+mn-ea"/>
                        </a:rPr>
                        <a:t>易错原因</a:t>
                      </a:r>
                      <a:endParaRPr lang="zh-CN" altLang="en-US" sz="24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+mn-ea"/>
                          <a:ea typeface="+mn-ea"/>
                        </a:rPr>
                        <a:t>举例</a:t>
                      </a:r>
                      <a:endParaRPr lang="zh-CN" altLang="en-US" sz="24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+mn-ea"/>
                          <a:ea typeface="+mn-ea"/>
                        </a:rPr>
                        <a:t>易错原因</a:t>
                      </a:r>
                      <a:endParaRPr lang="zh-CN" altLang="en-US" sz="2400" b="1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+mn-ea"/>
                          <a:ea typeface="+mn-ea"/>
                        </a:rPr>
                        <a:t>举例</a:t>
                      </a:r>
                      <a:endParaRPr lang="zh-CN" altLang="en-US" sz="2400" b="1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+mn-ea"/>
                          <a:ea typeface="+mn-ea"/>
                        </a:rPr>
                        <a:t>增加笔画</a:t>
                      </a:r>
                      <a:endParaRPr lang="zh-CN" altLang="en-US" sz="2400" b="1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+mn-ea"/>
                          <a:ea typeface="+mn-ea"/>
                        </a:rPr>
                        <a:t>茂</a:t>
                      </a:r>
                      <a:endParaRPr lang="zh-CN" altLang="en-US" sz="24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+mn-ea"/>
                          <a:ea typeface="+mn-ea"/>
                        </a:rPr>
                        <a:t>与形近字混淆</a:t>
                      </a:r>
                      <a:endParaRPr lang="zh-CN" altLang="en-US" sz="24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 smtClean="0">
                          <a:latin typeface="+mn-ea"/>
                          <a:ea typeface="+mn-ea"/>
                          <a:cs typeface="楷体" panose="02010609060101010101" charset="-122"/>
                        </a:rPr>
                        <a:t>拨</a:t>
                      </a:r>
                      <a:r>
                        <a:rPr lang="en-US" altLang="zh-CN" sz="2400" b="1" dirty="0" smtClean="0">
                          <a:latin typeface="+mn-ea"/>
                          <a:ea typeface="+mn-ea"/>
                          <a:cs typeface="楷体" panose="02010609060101010101" charset="-122"/>
                        </a:rPr>
                        <a:t>—</a:t>
                      </a:r>
                      <a:r>
                        <a:rPr lang="zh-CN" altLang="en-US" sz="2400" b="1" dirty="0" smtClean="0">
                          <a:latin typeface="+mn-ea"/>
                          <a:ea typeface="+mn-ea"/>
                          <a:cs typeface="楷体" panose="02010609060101010101" charset="-122"/>
                        </a:rPr>
                        <a:t>拔</a:t>
                      </a:r>
                      <a:endParaRPr lang="zh-CN" altLang="en-US" sz="2400" b="1" dirty="0">
                        <a:latin typeface="+mn-ea"/>
                        <a:ea typeface="+mn-ea"/>
                        <a:cs typeface="楷体" panose="02010609060101010101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+mn-ea"/>
                          <a:ea typeface="+mn-ea"/>
                        </a:rPr>
                        <a:t>减少笔画</a:t>
                      </a:r>
                      <a:endParaRPr lang="zh-CN" altLang="en-US" sz="2400" b="1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+mn-ea"/>
                          <a:ea typeface="+mn-ea"/>
                        </a:rPr>
                        <a:t>雀</a:t>
                      </a:r>
                      <a:endParaRPr lang="zh-CN" altLang="en-US" sz="2400" b="1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+mn-ea"/>
                          <a:ea typeface="+mn-ea"/>
                        </a:rPr>
                        <a:t>与同音字混淆</a:t>
                      </a:r>
                      <a:endParaRPr lang="zh-CN" altLang="en-US" sz="24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latin typeface="+mn-ea"/>
                          <a:ea typeface="+mn-ea"/>
                          <a:cs typeface="楷体" panose="02010609060101010101" charset="-122"/>
                        </a:rPr>
                        <a:t>厉</a:t>
                      </a:r>
                      <a:r>
                        <a:rPr lang="en-US" altLang="zh-CN" sz="2400" b="1" dirty="0">
                          <a:latin typeface="+mn-ea"/>
                          <a:ea typeface="+mn-ea"/>
                          <a:cs typeface="楷体" panose="02010609060101010101" charset="-122"/>
                          <a:sym typeface="+mn-ea"/>
                        </a:rPr>
                        <a:t>—</a:t>
                      </a:r>
                      <a:r>
                        <a:rPr lang="zh-CN" altLang="en-US" sz="2400" b="1" dirty="0">
                          <a:latin typeface="+mn-ea"/>
                          <a:ea typeface="+mn-ea"/>
                          <a:cs typeface="楷体" panose="02010609060101010101" charset="-122"/>
                        </a:rPr>
                        <a:t>历</a:t>
                      </a:r>
                      <a:endParaRPr lang="zh-CN" altLang="en-US" sz="2400" b="1" dirty="0">
                        <a:latin typeface="+mn-ea"/>
                        <a:ea typeface="+mn-ea"/>
                        <a:cs typeface="楷体" panose="02010609060101010101" charset="-12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+mn-ea"/>
                          <a:ea typeface="+mn-ea"/>
                        </a:rPr>
                        <a:t>改变笔画</a:t>
                      </a:r>
                      <a:endParaRPr lang="zh-CN" altLang="en-US" sz="2400" b="1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latin typeface="+mn-ea"/>
                          <a:ea typeface="+mn-ea"/>
                        </a:rPr>
                        <a:t>降</a:t>
                      </a:r>
                      <a:endParaRPr lang="zh-CN" altLang="en-US" sz="2400" b="1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 b="1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 b="1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971600" y="771550"/>
            <a:ext cx="723392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出现错误的同学进行订正，同桌检查。同桌交流，还有哪些字容易写错，整理在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“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易错字小档案里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”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591" y="2726720"/>
            <a:ext cx="680025" cy="90039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43142" y="3040896"/>
            <a:ext cx="3553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两个句子意思是相同的。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56234" y="3734424"/>
            <a:ext cx="57340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第一句写出了官绅害怕的样子，还描写了他们的动作，比第二句具体生动。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043608" y="1413217"/>
            <a:ext cx="7704856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官绅一个个吓得面如土色，跪下来磕头求饶，把头都磕破了，直淌血。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3" name="矩形标注 12"/>
          <p:cNvSpPr/>
          <p:nvPr/>
        </p:nvSpPr>
        <p:spPr>
          <a:xfrm>
            <a:off x="1935" y="624282"/>
            <a:ext cx="8772465" cy="643255"/>
          </a:xfrm>
          <a:prstGeom prst="wedgeRectCallout">
            <a:avLst>
              <a:gd name="adj1" fmla="val -49826"/>
              <a:gd name="adj2" fmla="val -4491"/>
            </a:avLst>
          </a:prstGeom>
          <a:grp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◎读一读，体会每组中的两个句子在表达上的不同。</a:t>
            </a:r>
            <a:endParaRPr lang="zh-CN" altLang="en-US" sz="28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115616" y="2244214"/>
            <a:ext cx="2304256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官绅跪地求饶。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45215" y="1419622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◎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 flipV="1">
            <a:off x="730117" y="2321222"/>
            <a:ext cx="3261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◎</a:t>
            </a:r>
            <a:endParaRPr lang="zh-CN" altLang="en-US" dirty="0"/>
          </a:p>
        </p:txBody>
      </p:sp>
      <p:sp>
        <p:nvSpPr>
          <p:cNvPr id="18" name="文本框 7"/>
          <p:cNvSpPr txBox="1"/>
          <p:nvPr/>
        </p:nvSpPr>
        <p:spPr>
          <a:xfrm>
            <a:off x="4380032" y="1967280"/>
            <a:ext cx="4032448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+mn-ea"/>
                <a:cs typeface="楷体" panose="02010609060101010101" charset="-122"/>
              </a:rPr>
              <a:t>读</a:t>
            </a:r>
            <a:r>
              <a:rPr lang="zh-CN" altLang="en-US" sz="2000" b="1" dirty="0">
                <a:latin typeface="+mn-ea"/>
                <a:cs typeface="楷体" panose="02010609060101010101" charset="-122"/>
              </a:rPr>
              <a:t>长句时，想一想</a:t>
            </a:r>
            <a:r>
              <a:rPr lang="en-US" altLang="zh-CN" sz="2000" b="1" dirty="0">
                <a:latin typeface="+mn-ea"/>
                <a:cs typeface="楷体" panose="02010609060101010101" charset="-122"/>
              </a:rPr>
              <a:t>“</a:t>
            </a:r>
            <a:r>
              <a:rPr lang="zh-CN" altLang="en-US" sz="2000" b="1" dirty="0">
                <a:latin typeface="+mn-ea"/>
                <a:cs typeface="楷体" panose="02010609060101010101" charset="-122"/>
              </a:rPr>
              <a:t>谁</a:t>
            </a:r>
            <a:r>
              <a:rPr lang="en-US" altLang="zh-CN" sz="2000" b="1" dirty="0">
                <a:latin typeface="+mn-ea"/>
                <a:cs typeface="楷体" panose="02010609060101010101" charset="-122"/>
              </a:rPr>
              <a:t>”“</a:t>
            </a:r>
            <a:r>
              <a:rPr lang="zh-CN" altLang="en-US" sz="2000" b="1" dirty="0">
                <a:latin typeface="+mn-ea"/>
                <a:cs typeface="楷体" panose="02010609060101010101" charset="-122"/>
              </a:rPr>
              <a:t>干什么</a:t>
            </a:r>
            <a:r>
              <a:rPr lang="en-US" altLang="zh-CN" sz="2000" b="1" dirty="0">
                <a:latin typeface="+mn-ea"/>
                <a:cs typeface="楷体" panose="02010609060101010101" charset="-122"/>
              </a:rPr>
              <a:t>”</a:t>
            </a:r>
            <a:r>
              <a:rPr lang="zh-CN" altLang="en-US" sz="2000" b="1" dirty="0">
                <a:latin typeface="+mn-ea"/>
                <a:cs typeface="楷体" panose="02010609060101010101" charset="-122"/>
              </a:rPr>
              <a:t>，把最主要的信息提取出来，可以做到长话短说。</a:t>
            </a:r>
            <a:endParaRPr lang="zh-CN" altLang="en-US" sz="2000" b="1" dirty="0">
              <a:latin typeface="+mn-ea"/>
              <a:cs typeface="楷体" panose="02010609060101010101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508" y="3834754"/>
            <a:ext cx="729615" cy="7296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972106" y="627534"/>
            <a:ext cx="7056784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蔡桓侯觉得奇怪，派人去问他：“扁鹊，你为什么一声不响就跑掉了？”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grpSp>
        <p:nvGrpSpPr>
          <p:cNvPr id="2" name="组合 18"/>
          <p:cNvGrpSpPr/>
          <p:nvPr/>
        </p:nvGrpSpPr>
        <p:grpSpPr>
          <a:xfrm>
            <a:off x="684074" y="2787774"/>
            <a:ext cx="6585691" cy="1223117"/>
            <a:chOff x="273955" y="3012641"/>
            <a:chExt cx="7384258" cy="1421765"/>
          </a:xfrm>
        </p:grpSpPr>
        <p:sp>
          <p:nvSpPr>
            <p:cNvPr id="16" name="矩形标注 15"/>
            <p:cNvSpPr/>
            <p:nvPr/>
          </p:nvSpPr>
          <p:spPr>
            <a:xfrm>
              <a:off x="273955" y="3012641"/>
              <a:ext cx="7201926" cy="1421765"/>
            </a:xfrm>
            <a:prstGeom prst="wedgeRectCallout">
              <a:avLst>
                <a:gd name="adj1" fmla="val 57107"/>
                <a:gd name="adj2" fmla="val -31968"/>
              </a:avLst>
            </a:prstGeom>
            <a:grpFill/>
            <a:ln>
              <a:solidFill>
                <a:schemeClr val="accent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73955" y="3012641"/>
              <a:ext cx="7384258" cy="12946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    第一个句子采用描写的表达方式，给人真实的感受；第二句采用间接引语，较简洁。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72106" y="1707654"/>
            <a:ext cx="7560840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蔡桓侯派人问扁鹊，他为什么不说话就跑掉了。</a:t>
            </a:r>
            <a:endParaRPr kumimoji="0" lang="en-US" alt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4074" y="699542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◎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11560" y="1779662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◎</a:t>
            </a:r>
            <a:endParaRPr lang="zh-CN" altLang="en-US" dirty="0"/>
          </a:p>
        </p:txBody>
      </p:sp>
      <p:pic>
        <p:nvPicPr>
          <p:cNvPr id="13" name="Picture 2" descr="C:\Users\CHB-WYW\Desktop\图片\小女孩 (2)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544571"/>
            <a:ext cx="1025730" cy="214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645786" y="1563638"/>
            <a:ext cx="6391999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第二组句子把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对话进行了转述，并且省略了对蔡桓侯态度的描写。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1291322" y="3147814"/>
            <a:ext cx="6988689" cy="1064404"/>
          </a:xfrm>
          <a:prstGeom prst="wedgeRoundRectCallout">
            <a:avLst>
              <a:gd name="adj1" fmla="val -19833"/>
              <a:gd name="adj2" fmla="val 5110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ts val="3800"/>
              </a:lnSpc>
            </a:pPr>
            <a:r>
              <a:rPr lang="en-US" altLang="zh-CN" sz="2800" b="1" dirty="0">
                <a:latin typeface="+mn-ea"/>
                <a:cs typeface="楷体" panose="02010609060101010101" charset="-122"/>
              </a:rPr>
              <a:t>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这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一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组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短句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，也提取了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什么人干什么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这一主要信息，将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直接引语对话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变成了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间接引语。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83210" y="248454"/>
            <a:ext cx="4216782" cy="1008112"/>
            <a:chOff x="3491880" y="915566"/>
            <a:chExt cx="4216782" cy="1008112"/>
          </a:xfrm>
        </p:grpSpPr>
        <p:sp>
          <p:nvSpPr>
            <p:cNvPr id="9" name="矩形 8"/>
            <p:cNvSpPr/>
            <p:nvPr/>
          </p:nvSpPr>
          <p:spPr>
            <a:xfrm>
              <a:off x="4139952" y="1131590"/>
              <a:ext cx="3568710" cy="576064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0000FF"/>
                </a:solidFill>
              </a:endParaRPr>
            </a:p>
          </p:txBody>
        </p:sp>
        <p:pic>
          <p:nvPicPr>
            <p:cNvPr id="10" name="Picture 4" descr="https://p0.ssl.qhimgs1.com/sdr/400__/t01f424a4a466dac060.jpg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F4F4F4"/>
                </a:clrFrom>
                <a:clrTo>
                  <a:srgbClr val="F4F4F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1880" y="915566"/>
              <a:ext cx="1008112" cy="1008112"/>
            </a:xfrm>
            <a:prstGeom prst="rect">
              <a:avLst/>
            </a:prstGeom>
            <a:noFill/>
          </p:spPr>
        </p:pic>
      </p:grpSp>
      <p:sp>
        <p:nvSpPr>
          <p:cNvPr id="3" name="矩形 2"/>
          <p:cNvSpPr/>
          <p:nvPr/>
        </p:nvSpPr>
        <p:spPr>
          <a:xfrm>
            <a:off x="1043608" y="490900"/>
            <a:ext cx="37066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感受长话短说的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方法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87" y="1256566"/>
            <a:ext cx="690557" cy="17899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856289" y="771550"/>
            <a:ext cx="7992888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文成公主和她的随从们，跨过一条条大河，翻过一座座高山，走了一程又一程，终于来到了拉萨。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grpSp>
        <p:nvGrpSpPr>
          <p:cNvPr id="2" name="组合 18"/>
          <p:cNvGrpSpPr/>
          <p:nvPr/>
        </p:nvGrpSpPr>
        <p:grpSpPr>
          <a:xfrm>
            <a:off x="1907704" y="2826221"/>
            <a:ext cx="6692582" cy="1241679"/>
            <a:chOff x="-288083" y="2287755"/>
            <a:chExt cx="6997604" cy="1788867"/>
          </a:xfrm>
        </p:grpSpPr>
        <p:sp>
          <p:nvSpPr>
            <p:cNvPr id="16" name="矩形标注 15"/>
            <p:cNvSpPr/>
            <p:nvPr/>
          </p:nvSpPr>
          <p:spPr>
            <a:xfrm>
              <a:off x="-288083" y="2287755"/>
              <a:ext cx="6997604" cy="1788867"/>
            </a:xfrm>
            <a:prstGeom prst="wedgeRectCallout">
              <a:avLst>
                <a:gd name="adj1" fmla="val -59623"/>
                <a:gd name="adj2" fmla="val 9696"/>
              </a:avLst>
            </a:prstGeom>
            <a:grpFill/>
            <a:ln>
              <a:solidFill>
                <a:schemeClr val="accent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-288083" y="2287756"/>
              <a:ext cx="6924398" cy="17292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    第一个句子内容详细，生动；第二个句子通过提炼主要内容，使表达简洁。</a:t>
              </a:r>
              <a:endPara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955050" y="1975528"/>
            <a:ext cx="7704856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文成公主和她的随从们经过长途跋涉来到了拉萨。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1008" y="879271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◎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1590" y="209578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◎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3278" y="2826220"/>
            <a:ext cx="952885" cy="1905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14092" y="1804477"/>
            <a:ext cx="62198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根据课题能猜出课文的主要内容，学习了如何简要复述课文。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14092" y="3125152"/>
            <a:ext cx="65657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学习了历史人物故事，每个故事中藏着做人做事的道理。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336" y="1503154"/>
            <a:ext cx="942975" cy="124777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260555" y="483518"/>
            <a:ext cx="6850935" cy="9541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    </a:t>
            </a:r>
            <a:r>
              <a:rPr lang="zh-CN" altLang="en-US" sz="2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同学们，通过本单元的学习，你有哪些收获呢？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3252"/>
          <a:stretch>
            <a:fillRect/>
          </a:stretch>
        </p:blipFill>
        <p:spPr>
          <a:xfrm>
            <a:off x="1028584" y="3047365"/>
            <a:ext cx="862330" cy="985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20209" y="2931790"/>
            <a:ext cx="6798260" cy="106695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    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去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拉萨的漫长过程，用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“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经过长途跋涉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”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进行概括，也可以做到长话短说。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31619" y="1255394"/>
            <a:ext cx="6395085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第三组的短句子，省略了文成公主和随从们怎样去拉萨的过程。</a:t>
            </a:r>
            <a:endParaRPr lang="zh-CN" altLang="en-US" sz="2800" b="1" dirty="0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7" name="Picture 2" descr="C:\Users\CHB-WYW\Desktop\图片\小女孩 (2)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1282988"/>
            <a:ext cx="1025730" cy="214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283210" y="248454"/>
            <a:ext cx="4216782" cy="1008112"/>
            <a:chOff x="3491880" y="915566"/>
            <a:chExt cx="4216782" cy="1008112"/>
          </a:xfrm>
        </p:grpSpPr>
        <p:sp>
          <p:nvSpPr>
            <p:cNvPr id="9" name="矩形 8"/>
            <p:cNvSpPr/>
            <p:nvPr/>
          </p:nvSpPr>
          <p:spPr>
            <a:xfrm>
              <a:off x="4139952" y="1131590"/>
              <a:ext cx="3568710" cy="576064"/>
            </a:xfrm>
            <a:prstGeom prst="rect">
              <a:avLst/>
            </a:prstGeom>
            <a:ln>
              <a:prstDash val="lg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0000FF"/>
                </a:solidFill>
              </a:endParaRPr>
            </a:p>
          </p:txBody>
        </p:sp>
        <p:pic>
          <p:nvPicPr>
            <p:cNvPr id="10" name="Picture 4" descr="https://p0.ssl.qhimgs1.com/sdr/400__/t01f424a4a466dac060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4F4F4"/>
                </a:clrFrom>
                <a:clrTo>
                  <a:srgbClr val="F4F4F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1880" y="915566"/>
              <a:ext cx="1008112" cy="1008112"/>
            </a:xfrm>
            <a:prstGeom prst="rect">
              <a:avLst/>
            </a:prstGeom>
            <a:noFill/>
          </p:spPr>
        </p:pic>
      </p:grpSp>
      <p:sp>
        <p:nvSpPr>
          <p:cNvPr id="11" name="矩形 10"/>
          <p:cNvSpPr/>
          <p:nvPr/>
        </p:nvSpPr>
        <p:spPr>
          <a:xfrm>
            <a:off x="1043608" y="490900"/>
            <a:ext cx="37066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感受长话短说的</a:t>
            </a:r>
            <a:r>
              <a:rPr lang="zh-CN" altLang="en-US" sz="28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方法</a:t>
            </a:r>
            <a:endParaRPr lang="zh-CN" altLang="en-US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标注 2"/>
          <p:cNvSpPr/>
          <p:nvPr/>
        </p:nvSpPr>
        <p:spPr>
          <a:xfrm>
            <a:off x="2088441" y="924433"/>
            <a:ext cx="6738434" cy="643255"/>
          </a:xfrm>
          <a:prstGeom prst="wedgeRectCallout">
            <a:avLst>
              <a:gd name="adj1" fmla="val -49950"/>
              <a:gd name="adj2" fmla="val 7779"/>
            </a:avLst>
          </a:prstGeom>
          <a:grp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 smtClean="0">
                <a:solidFill>
                  <a:sysClr val="windowText" lastClr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你知道怎样能做到长话短说吗？</a:t>
            </a:r>
            <a:endParaRPr lang="zh-CN" altLang="en-US" sz="3200" dirty="0">
              <a:solidFill>
                <a:sysClr val="windowText" lastClr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88441" y="1732219"/>
            <a:ext cx="6164990" cy="212365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1.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要留主干、去枝叶，删减次要的内容。</a:t>
            </a:r>
            <a:endParaRPr kumimoji="0" lang="en-US" altLang="zh-CN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2.</a:t>
            </a:r>
            <a:r>
              <a:rPr lang="zh-CN" altLang="en-US" sz="24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要简化人物语言，要把直接引语改为间接引语。</a:t>
            </a:r>
            <a:endParaRPr lang="en-US" altLang="zh-CN" sz="2400" b="1" dirty="0" smtClean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3.</a:t>
            </a:r>
            <a:r>
              <a:rPr lang="zh-CN" altLang="en-US" sz="24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压缩语段时，应提炼中心句。</a:t>
            </a:r>
            <a:endParaRPr lang="en-US" altLang="zh-CN" sz="2400" b="1" dirty="0" smtClean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pPr marL="0" marR="0" lvl="0" indent="30480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4</a:t>
            </a:r>
            <a:r>
              <a:rPr kumimoji="0" lang="en-US" altLang="zh-CN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.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要不改变句子原意。</a:t>
            </a:r>
            <a:endParaRPr kumimoji="0" lang="zh-CN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91301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195736" y="915566"/>
            <a:ext cx="5976664" cy="1077218"/>
          </a:xfrm>
          <a:prstGeom prst="rect">
            <a:avLst/>
          </a:prstGeom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自主选择教材中的其他长句子，在小组内练习长话短说。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91301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611560" y="1275606"/>
            <a:ext cx="6264696" cy="1512168"/>
          </a:xfrm>
          <a:prstGeom prst="round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4"/>
          <p:cNvSpPr txBox="1"/>
          <p:nvPr/>
        </p:nvSpPr>
        <p:spPr>
          <a:xfrm>
            <a:off x="777596" y="506497"/>
            <a:ext cx="213822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latin typeface="造字工房悦黑演示版常规体" pitchFamily="50" charset="-122"/>
                <a:ea typeface="造字工房悦黑演示版常规体" pitchFamily="50" charset="-122"/>
              </a:rPr>
              <a:t>书写提示</a:t>
            </a:r>
            <a:endParaRPr lang="zh-CN" altLang="en-US" sz="3000" b="1" dirty="0"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8898" y="220254"/>
            <a:ext cx="2504726" cy="911335"/>
            <a:chOff x="-264385" y="-76879"/>
            <a:chExt cx="3243277" cy="1116105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581842" y="178827"/>
              <a:ext cx="1397050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2972002" y="178827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264385" y="-76879"/>
              <a:ext cx="1152128" cy="914751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607" y="506497"/>
            <a:ext cx="3600400" cy="41607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89129" y="1235685"/>
            <a:ext cx="512303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集中注意力。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掌握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正确的运笔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方式。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u"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一句话要连贯地写出来。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457200" indent="-457200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u"/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书写速度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</a:rPr>
              <a:t>要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均匀，不要忽快忽慢。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 descr="26523992_010017343033_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9FF93">
                  <a:alpha val="100000"/>
                </a:srgbClr>
              </a:clrFrom>
              <a:clrTo>
                <a:srgbClr val="F9FF93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0192" y="2284834"/>
            <a:ext cx="2173594" cy="217359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27584" y="483518"/>
            <a:ext cx="3618076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latin typeface="+mn-ea"/>
                <a:cs typeface="微软雅黑" panose="020B0503020204020204" charset="-122"/>
                <a:sym typeface="+mn-ea"/>
              </a:rPr>
              <a:t>提高</a:t>
            </a:r>
            <a:r>
              <a:rPr lang="zh-CN" altLang="en-US" sz="2800" b="1" dirty="0">
                <a:latin typeface="+mn-ea"/>
                <a:cs typeface="微软雅黑" panose="020B0503020204020204" charset="-122"/>
                <a:sym typeface="+mn-ea"/>
              </a:rPr>
              <a:t>书写速度的</a:t>
            </a:r>
            <a:r>
              <a:rPr lang="zh-CN" altLang="en-US" sz="2800" b="1" dirty="0" smtClean="0">
                <a:latin typeface="+mn-ea"/>
                <a:cs typeface="微软雅黑" panose="020B0503020204020204" charset="-122"/>
                <a:sym typeface="+mn-ea"/>
              </a:rPr>
              <a:t>方法：</a:t>
            </a:r>
            <a:endParaRPr lang="zh-CN" altLang="en-US" sz="2800" b="1" dirty="0">
              <a:latin typeface="+mn-ea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88441" y="967075"/>
            <a:ext cx="62646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抄写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本段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注意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8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横格中抄写一段话，字要写在横格中间，不要挨着上下两条线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8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每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一行字的大小、高矮一致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8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与字的距离要一致。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09107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/>
          <p:nvPr/>
        </p:nvSpPr>
        <p:spPr>
          <a:xfrm>
            <a:off x="2411760" y="1635646"/>
            <a:ext cx="6123800" cy="11264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你们都知道哪些形容人的词语的呢？小组内交流一下吧。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777596" y="506497"/>
            <a:ext cx="213822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latin typeface="造字工房悦黑演示版常规体" pitchFamily="50" charset="-122"/>
                <a:ea typeface="造字工房悦黑演示版常规体" pitchFamily="50" charset="-122"/>
              </a:rPr>
              <a:t>日积月累</a:t>
            </a:r>
            <a:endParaRPr lang="zh-CN" altLang="en-US" sz="3000" b="1" dirty="0"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8898" y="220254"/>
            <a:ext cx="2504726" cy="911335"/>
            <a:chOff x="-264385" y="-76879"/>
            <a:chExt cx="3243277" cy="1116105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1581842" y="178827"/>
              <a:ext cx="1397050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2972002" y="178827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264385" y="-76879"/>
              <a:ext cx="1152128" cy="914751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59" y="1491630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52657" y="1500922"/>
            <a:ext cx="7910269" cy="5219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1524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眉清目秀   亭亭玉立   明眸皓齿   文质彬彬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13099" y="2437026"/>
            <a:ext cx="7910269" cy="5219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1524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相貌堂堂   威风凛凛   膀大腰圆   短小精悍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42046" y="3445138"/>
            <a:ext cx="7920880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1524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容光焕发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  鹤发童颜   慈眉善目   老态龙钟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9347" y="442020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借助拼音读词语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，注意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“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眸、凛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”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的读音。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9645" y="120359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móu</a:t>
            </a:r>
            <a:endParaRPr lang="zh-CN" altLang="en-US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120359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hào</a:t>
            </a:r>
            <a:endParaRPr lang="zh-CN" altLang="en-US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8304" y="120359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bīn</a:t>
            </a:r>
            <a:endParaRPr lang="zh-CN" altLang="en-US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92145" y="213041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hàn</a:t>
            </a:r>
            <a:endParaRPr lang="zh-CN" altLang="en-US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3648" y="313852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huàn</a:t>
            </a:r>
            <a:endParaRPr lang="zh-CN" altLang="en-US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2" y="213041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lǐn</a:t>
            </a:r>
            <a:endParaRPr lang="zh-CN" altLang="en-US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0126" y="1396518"/>
            <a:ext cx="762411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眉清目秀：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形容人的容貌俊秀。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60040" y="2052657"/>
            <a:ext cx="8820472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亭亭玉立：</a:t>
            </a: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形容美女身材修长或花木等形体挺拔。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0126" y="2746315"/>
            <a:ext cx="762411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明眸皓齿：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形容女子容貌美丽。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80521" y="3416682"/>
            <a:ext cx="762411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文质彬彬：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形容人举止文雅有礼貌。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11560" y="445494"/>
            <a:ext cx="489654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我们一起来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了解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这些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成语的意思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吧！</a:t>
            </a:r>
            <a:endParaRPr lang="zh-CN" altLang="en-US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08534" y="1707654"/>
            <a:ext cx="762411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威风凛凛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形容声势或气派使人敬畏、恐惧。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914985"/>
            <a:ext cx="7992888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相貌堂堂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形容人的仪表端庄帅气，举止大方。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2427734"/>
            <a:ext cx="7624114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膀大腰圆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形容魁梧粗壮的人。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08534" y="3057036"/>
            <a:ext cx="8267922" cy="128400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短小精悍：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形容人身躯短小，精明强悍；也形容文章或发言简短而有力。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195514" y="1455496"/>
            <a:ext cx="6172835" cy="1980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简要复述中，你获得了哪些经验呢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自主默读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“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交流平台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”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，圈画出关键语句，并和同学交流简要复述的方法吧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9380" y="244475"/>
            <a:ext cx="2367915" cy="822325"/>
            <a:chOff x="-111985" y="-57194"/>
            <a:chExt cx="3427776" cy="109642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111985" y="-57194"/>
              <a:ext cx="1152128" cy="914751"/>
            </a:xfrm>
            <a:prstGeom prst="rect">
              <a:avLst/>
            </a:prstGeom>
          </p:spPr>
        </p:pic>
      </p:grpSp>
      <p:sp>
        <p:nvSpPr>
          <p:cNvPr id="12" name="文本框 6"/>
          <p:cNvSpPr txBox="1"/>
          <p:nvPr/>
        </p:nvSpPr>
        <p:spPr>
          <a:xfrm>
            <a:off x="672570" y="490459"/>
            <a:ext cx="188384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300" b="1" dirty="0">
                <a:latin typeface="黑体" panose="02010609060101010101" pitchFamily="49" charset="-122"/>
                <a:ea typeface="黑体" panose="02010609060101010101" pitchFamily="49" charset="-122"/>
              </a:rPr>
              <a:t>交流平台</a:t>
            </a:r>
            <a:endParaRPr lang="zh-CN" altLang="zh-CN" sz="33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78" y="1635646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511806" y="1059582"/>
            <a:ext cx="7621619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容光焕发：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形容身体好，精神饱满。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11806" y="1691146"/>
            <a:ext cx="7621619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鹤发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童颜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形容老年人气色好。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506643" y="2355726"/>
            <a:ext cx="7621619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慈眉善目：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形容人的容貌一副善良的样子。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506643" y="3030708"/>
            <a:ext cx="8457845" cy="5232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老态龙钟：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形容年老体衰，行动不便。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76473" y="1275606"/>
            <a:ext cx="6051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小组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内交流</a:t>
            </a: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，选择其中的一个词语或几个词语描述你自己熟悉的人物吧。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9622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31456" y="633150"/>
            <a:ext cx="66426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王老师长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得眉清目秀，一双水灵灵的大眼睛，中等身材，对同学和蔼可亲，无微不至。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3252"/>
          <a:stretch>
            <a:fillRect/>
          </a:stretch>
        </p:blipFill>
        <p:spPr>
          <a:xfrm>
            <a:off x="692345" y="710466"/>
            <a:ext cx="846304" cy="967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308" b="86462" l="26097" r="74134">
                        <a14:backgroundMark x1="35566" y1="35692" x2="29099" y2="53231"/>
                        <a14:backgroundMark x1="65820" y1="37231" x2="74134" y2="60923"/>
                        <a14:backgroundMark x1="70670" y1="57231" x2="64896" y2="72000"/>
                        <a14:backgroundMark x1="29792" y1="53231" x2="36028" y2="72000"/>
                        <a14:backgroundMark x1="28176" y1="61538" x2="36952" y2="78154"/>
                        <a14:backgroundMark x1="61663" y1="70769" x2="63279" y2="78154"/>
                        <a14:backgroundMark x1="56351" y1="67692" x2="56351" y2="67692"/>
                        <a14:backgroundMark x1="42263" y1="69231" x2="42263" y2="69231"/>
                        <a14:backgroundMark x1="31871" y1="37846" x2="36028" y2="29538"/>
                        <a14:backgroundMark x1="62125" y1="26769" x2="67436" y2="35077"/>
                      </a14:backgroundRemoval>
                    </a14:imgEffect>
                  </a14:imgLayer>
                </a14:imgProps>
              </a:ext>
            </a:extLst>
          </a:blip>
          <a:srcRect l="25821" t="20960" r="26655" b="14100"/>
          <a:stretch>
            <a:fillRect/>
          </a:stretch>
        </p:blipFill>
        <p:spPr>
          <a:xfrm>
            <a:off x="589320" y="3410184"/>
            <a:ext cx="961266" cy="985530"/>
          </a:xfrm>
          <a:prstGeom prst="ellipse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31456" y="2078618"/>
            <a:ext cx="69640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老爷爷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天天坚持锻炼，虽然已年逾古稀，却仍是鹤发童颜，神采奕奕。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21348" y="3410183"/>
            <a:ext cx="67670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宋奶奶长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得慈眉善目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又爱给我们讲故事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大家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都非常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喜欢她。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769" y="1934602"/>
            <a:ext cx="829880" cy="10981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96801" y="1491630"/>
            <a:ext cx="8064500" cy="267765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蓬头垢面   和蔼可亲   炯炯有神   宽鼻阔嘴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唇红齿白   尖嘴猴腮   平易近人   愁眉苦脸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面红耳赤   满面春风   天庭饱满   虎背熊腰</a:t>
            </a:r>
            <a:endParaRPr kumimoji="0" lang="zh-CN" altLang="en-US" sz="2800" b="1" i="0" u="none" strike="noStrike" cap="none" normalizeH="0" baseline="0" dirty="0" smtClean="0">
              <a:ln>
                <a:noFill/>
              </a:ln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德高望重   白发如霜   贼眉鼠眼   眉如卧蚕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31640" y="668269"/>
            <a:ext cx="4320480" cy="5724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defTabSz="685165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你还知道哪些描写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人物的词语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？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610232"/>
            <a:ext cx="711113" cy="68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0249" y="1131590"/>
            <a:ext cx="6659880" cy="2583180"/>
          </a:xfrm>
          <a:prstGeom prst="rect">
            <a:avLst/>
          </a:prstGeom>
          <a:ln w="28575">
            <a:solidFill>
              <a:srgbClr val="00B0F0"/>
            </a:solidFill>
            <a:prstDash val="dash"/>
          </a:ln>
        </p:spPr>
        <p:txBody>
          <a:bodyPr wrap="square" lIns="91437" tIns="45718" rIns="91437" bIns="45718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复述前多读几遍课文，熟悉课文内容。复述时要抓住课文的主要内容，对于其他内容可以适当省略。如，《西门豹治邺》中调查民情这个情节不是主要内容，可以复述得简单一些；而惩治巫婆和官绅是主要内容，要讲得详细一些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341774" y="1760875"/>
            <a:ext cx="5598795" cy="1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91680" y="2264430"/>
            <a:ext cx="5439899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5536" y="1809000"/>
            <a:ext cx="952885" cy="1905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10690" y="1159510"/>
            <a:ext cx="6821750" cy="2675255"/>
          </a:xfrm>
          <a:prstGeom prst="rect">
            <a:avLst/>
          </a:prstGeom>
          <a:ln w="28575">
            <a:solidFill>
              <a:srgbClr val="00B0F0"/>
            </a:solidFill>
            <a:prstDash val="dash"/>
          </a:ln>
        </p:spPr>
        <p:txBody>
          <a:bodyPr wrap="square" lIns="91437" tIns="45718" rIns="91437" bIns="45718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按照事情发展顺序进行复述，要注意课文中一些提示顺序的词句。如《扁鹊治病》中表示时间的词句，这样不容易遗漏情节。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507615" y="1796415"/>
            <a:ext cx="5664785" cy="1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835696" y="2415540"/>
            <a:ext cx="4320480" cy="0"/>
          </a:xfrm>
          <a:prstGeom prst="line">
            <a:avLst/>
          </a:prstGeom>
          <a:ln w="28575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CHB-WYW\Desktop\图片\小女孩 (2)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1538650"/>
            <a:ext cx="1025730" cy="214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24336" y="707722"/>
            <a:ext cx="6490161" cy="10577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选取本册教材中你最感兴趣的课文，运用学到的方法，尝试简要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复述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吧！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22908" y="2016421"/>
            <a:ext cx="619268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zh-CN" sz="2800" b="1" dirty="0" smtClean="0">
                <a:latin typeface="+mn-ea"/>
                <a:cs typeface="楷体" panose="02010609060101010101" charset="-122"/>
                <a:sym typeface="+mn-ea"/>
              </a:rPr>
              <a:t>《普罗米修斯》</a:t>
            </a:r>
            <a:r>
              <a:rPr lang="zh-CN" altLang="zh-CN" sz="2800" b="1" dirty="0">
                <a:latin typeface="+mn-ea"/>
                <a:cs typeface="楷体" panose="02010609060101010101" charset="-122"/>
                <a:sym typeface="+mn-ea"/>
              </a:rPr>
              <a:t>讲述了哪些故事情节？</a:t>
            </a:r>
            <a:endParaRPr lang="zh-CN" altLang="en-US" sz="2000" b="1" dirty="0"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20249" y="3056642"/>
            <a:ext cx="595547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r>
              <a:rPr lang="zh-CN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盗取</a:t>
            </a:r>
            <a:r>
              <a:rPr lang="zh-CN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天火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遭受严惩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获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自由</a:t>
            </a:r>
            <a:endParaRPr lang="zh-CN" altLang="en-US" sz="20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71" y="707722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47384" y="701069"/>
            <a:ext cx="6493728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  自主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交流：哪些内容可以适当省略，哪些可以详细一些？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4451" y="2211710"/>
            <a:ext cx="6889750" cy="119888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latin typeface="+mn-ea"/>
                <a:cs typeface="楷体" panose="02010609060101010101" charset="-122"/>
                <a:sym typeface="+mn-ea"/>
              </a:rPr>
              <a:t>    “</a:t>
            </a:r>
            <a:r>
              <a:rPr lang="zh-CN" altLang="en-US" sz="2400" b="1" dirty="0">
                <a:latin typeface="+mn-ea"/>
                <a:cs typeface="楷体" panose="02010609060101010101" charset="-122"/>
                <a:sym typeface="+mn-ea"/>
              </a:rPr>
              <a:t>盗取天火</a:t>
            </a:r>
            <a:r>
              <a:rPr lang="en-US" altLang="zh-CN" sz="2400" b="1" dirty="0">
                <a:latin typeface="+mn-ea"/>
                <a:cs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latin typeface="+mn-ea"/>
                <a:cs typeface="楷体" panose="02010609060101010101" charset="-122"/>
                <a:sym typeface="+mn-ea"/>
              </a:rPr>
              <a:t>和</a:t>
            </a:r>
            <a:r>
              <a:rPr lang="en-US" altLang="zh-CN" sz="2400" b="1" dirty="0">
                <a:latin typeface="+mn-ea"/>
                <a:cs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+mn-ea"/>
                <a:cs typeface="楷体" panose="02010609060101010101" charset="-122"/>
                <a:sym typeface="+mn-ea"/>
              </a:rPr>
              <a:t>重获自由</a:t>
            </a:r>
            <a:r>
              <a:rPr lang="en-US" altLang="zh-CN" sz="2400" b="1" dirty="0">
                <a:latin typeface="+mn-ea"/>
                <a:cs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latin typeface="+mn-ea"/>
                <a:cs typeface="楷体" panose="02010609060101010101" charset="-122"/>
                <a:sym typeface="+mn-ea"/>
              </a:rPr>
              <a:t>不是故事的主要内容，可以适当省略。</a:t>
            </a:r>
            <a:r>
              <a:rPr lang="en-US" altLang="zh-CN" sz="2400" b="1" dirty="0">
                <a:latin typeface="+mn-ea"/>
                <a:cs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latin typeface="+mn-ea"/>
                <a:cs typeface="楷体" panose="02010609060101010101" charset="-122"/>
                <a:sym typeface="+mn-ea"/>
              </a:rPr>
              <a:t>遭受严惩</a:t>
            </a:r>
            <a:r>
              <a:rPr lang="en-US" altLang="zh-CN" sz="2400" b="1" dirty="0">
                <a:latin typeface="+mn-ea"/>
                <a:cs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latin typeface="+mn-ea"/>
                <a:cs typeface="楷体" panose="02010609060101010101" charset="-122"/>
                <a:sym typeface="+mn-ea"/>
              </a:rPr>
              <a:t>是主要内容，可以复述得详细一些。</a:t>
            </a:r>
            <a:endParaRPr lang="zh-CN" altLang="en-US" sz="2400" b="1" dirty="0">
              <a:latin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71" y="707722"/>
            <a:ext cx="1332865" cy="19107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18471" y="1203598"/>
            <a:ext cx="6646812" cy="20313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dirty="0">
                <a:latin typeface="+mn-ea"/>
                <a:sym typeface="+mn-ea"/>
              </a:rPr>
              <a:t>  </a:t>
            </a:r>
            <a:r>
              <a:rPr lang="zh-CN" altLang="en-US" sz="2800" b="1" dirty="0" smtClean="0">
                <a:latin typeface="+mn-ea"/>
                <a:sym typeface="+mn-ea"/>
              </a:rPr>
              <a:t>复述</a:t>
            </a:r>
            <a:r>
              <a:rPr lang="zh-CN" altLang="en-US" sz="2800" b="1" dirty="0">
                <a:latin typeface="+mn-ea"/>
                <a:sym typeface="+mn-ea"/>
              </a:rPr>
              <a:t>之前读几遍，熟悉内容很关键。</a:t>
            </a:r>
            <a:endParaRPr lang="zh-CN" altLang="en-US" sz="2800" b="1" dirty="0">
              <a:latin typeface="+mn-ea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+mn-ea"/>
                <a:sym typeface="+mn-ea"/>
              </a:rPr>
              <a:t>  </a:t>
            </a:r>
            <a:r>
              <a:rPr lang="zh-CN" altLang="en-US" sz="2800" b="1" dirty="0" smtClean="0">
                <a:latin typeface="+mn-ea"/>
                <a:sym typeface="+mn-ea"/>
              </a:rPr>
              <a:t>主要</a:t>
            </a:r>
            <a:r>
              <a:rPr lang="zh-CN" altLang="en-US" sz="2800" b="1" dirty="0">
                <a:latin typeface="+mn-ea"/>
                <a:sym typeface="+mn-ea"/>
              </a:rPr>
              <a:t>信息是重点，次要信息恰当减。</a:t>
            </a:r>
            <a:endParaRPr lang="zh-CN" altLang="en-US" sz="2800" b="1" dirty="0">
              <a:latin typeface="+mn-ea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altLang="en-US" sz="2800" b="1" dirty="0">
                <a:latin typeface="+mn-ea"/>
                <a:sym typeface="+mn-ea"/>
              </a:rPr>
              <a:t>  </a:t>
            </a:r>
            <a:r>
              <a:rPr lang="zh-CN" altLang="en-US" sz="2800" b="1" dirty="0" smtClean="0">
                <a:latin typeface="+mn-ea"/>
                <a:sym typeface="+mn-ea"/>
              </a:rPr>
              <a:t>抓住</a:t>
            </a:r>
            <a:r>
              <a:rPr lang="zh-CN" altLang="en-US" sz="2800" b="1" dirty="0">
                <a:latin typeface="+mn-ea"/>
                <a:sym typeface="+mn-ea"/>
              </a:rPr>
              <a:t>顺序关键词，复述有序才圆满。</a:t>
            </a:r>
            <a:endParaRPr lang="zh-CN" altLang="en-US" sz="2800" b="1" dirty="0">
              <a:latin typeface="+mn-ea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746" y="3186132"/>
            <a:ext cx="1867129" cy="19956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51535" y="1380882"/>
            <a:ext cx="63182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冈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纲（提纲）    受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授（传授）  奏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揍（挨揍）</a:t>
            </a:r>
            <a:endParaRPr lang="zh-CN" altLang="en-US" sz="20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3120" y="1775986"/>
            <a:ext cx="61696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建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键（键盘）    普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谱（乐谱）  秀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锈（生锈）</a:t>
            </a:r>
            <a:endParaRPr lang="zh-CN" altLang="en-US" sz="20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27584" y="2207786"/>
            <a:ext cx="63195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末</a:t>
            </a:r>
            <a:r>
              <a:rPr lang="en-US" altLang="zh-CN" sz="20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沫（泡沫）    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专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砖（砖头）  广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矿（矿物）</a:t>
            </a:r>
            <a:endParaRPr lang="zh-CN" altLang="en-US" sz="20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1783" y="2638951"/>
            <a:ext cx="6503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宗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综（综合）    羊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氧（氧气）  具</a:t>
            </a: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俱（俱乐部）</a:t>
            </a:r>
            <a:endParaRPr lang="zh-CN" altLang="en-US" sz="20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721466" y="3201819"/>
            <a:ext cx="7792720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30480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宋体" panose="02010600030101010101" pitchFamily="2" charset="-122"/>
              </a:rPr>
              <a:t> 这些字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都是一个字加上一个偏旁，组成了一个与它读音相同的字。</a:t>
            </a:r>
            <a:endParaRPr kumimoji="0" lang="zh-CN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948558" y="443606"/>
            <a:ext cx="52041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    自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读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“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识字加油站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”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中的汉字，看看这些字的字形特点吧！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777596" y="506497"/>
            <a:ext cx="213822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latin typeface="造字工房悦黑演示版常规体" pitchFamily="50" charset="-122"/>
                <a:ea typeface="造字工房悦黑演示版常规体" pitchFamily="50" charset="-122"/>
              </a:rPr>
              <a:t>识字加油站</a:t>
            </a:r>
            <a:endParaRPr lang="zh-CN" altLang="en-US" sz="3000" b="1" dirty="0"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898" y="220254"/>
            <a:ext cx="2764909" cy="911335"/>
            <a:chOff x="-264385" y="-76879"/>
            <a:chExt cx="3580176" cy="1116105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264385" y="-76879"/>
              <a:ext cx="1152128" cy="91475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PP_MARK_KEY" val="1c0894e0-e7df-4328-b2d2-9cc73df84a75"/>
  <p:tag name="COMMONDATA" val="eyJoZGlkIjoiMDUzMmRhYzhkNzM3Y2ZlODExZjhhYzliMDJjYzA0ZGIifQ==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2553</Words>
  <Application>WPS 演示</Application>
  <PresentationFormat>全屏显示(16:9)</PresentationFormat>
  <Paragraphs>301</Paragraphs>
  <Slides>33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Arial</vt:lpstr>
      <vt:lpstr>宋体</vt:lpstr>
      <vt:lpstr>Wingdings</vt:lpstr>
      <vt:lpstr>黑体</vt:lpstr>
      <vt:lpstr>楷体</vt:lpstr>
      <vt:lpstr>微软雅黑</vt:lpstr>
      <vt:lpstr>造字工房悦黑演示版常规体</vt:lpstr>
      <vt:lpstr>Calibri</vt:lpstr>
      <vt:lpstr>Arial Unicode MS</vt:lpstr>
      <vt:lpstr>Wingdings</vt:lpstr>
      <vt:lpstr>汉语拼音</vt:lpstr>
      <vt:lpstr>Xingkai SC</vt:lpstr>
      <vt:lpstr>Segoe Print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666</cp:revision>
  <dcterms:created xsi:type="dcterms:W3CDTF">2017-03-17T02:28:00Z</dcterms:created>
  <dcterms:modified xsi:type="dcterms:W3CDTF">2022-11-30T14:19:34Z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1800D99C42C444BE9C3461547754B3E3</vt:lpwstr>
  </property>
</Properties>
</file>