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523" r:id="rId3"/>
    <p:sldId id="1024" r:id="rId5"/>
    <p:sldId id="1046" r:id="rId6"/>
    <p:sldId id="1025" r:id="rId7"/>
    <p:sldId id="1064" r:id="rId8"/>
    <p:sldId id="1026" r:id="rId9"/>
    <p:sldId id="1070" r:id="rId10"/>
    <p:sldId id="1071" r:id="rId11"/>
    <p:sldId id="1072" r:id="rId12"/>
    <p:sldId id="1012" r:id="rId13"/>
    <p:sldId id="1020" r:id="rId14"/>
    <p:sldId id="1028" r:id="rId15"/>
    <p:sldId id="1029" r:id="rId16"/>
    <p:sldId id="1030" r:id="rId17"/>
    <p:sldId id="1033" r:id="rId18"/>
    <p:sldId id="1031" r:id="rId19"/>
    <p:sldId id="1034" r:id="rId20"/>
    <p:sldId id="1037" r:id="rId21"/>
    <p:sldId id="1062" r:id="rId22"/>
    <p:sldId id="1065" r:id="rId23"/>
    <p:sldId id="1066" r:id="rId24"/>
    <p:sldId id="1067" r:id="rId25"/>
    <p:sldId id="1008" r:id="rId2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1"/>
    </p:embeddedFont>
    <p:embeddedFont>
      <p:font typeface="楷体" panose="02010609060101010101" charset="-122"/>
      <p:regular r:id="rId32"/>
    </p:embeddedFont>
    <p:embeddedFont>
      <p:font typeface="汉语拼音" panose="020B0604020202020204" pitchFamily="34" charset="0"/>
      <p:regular r:id="rId33"/>
    </p:embeddedFont>
    <p:embeddedFont>
      <p:font typeface="华文楷体" panose="02010600040101010101" charset="-122"/>
      <p:regular r:id="rId34"/>
    </p:embeddedFont>
    <p:embeddedFont>
      <p:font typeface="微软雅黑" panose="020B0503020204020204" charset="-122"/>
      <p:regular r:id="rId35"/>
    </p:embeddedFont>
    <p:embeddedFont>
      <p:font typeface="Calibri" panose="020F0502020204030204" charset="0"/>
      <p:regular r:id="rId36"/>
      <p:bold r:id="rId37"/>
      <p:italic r:id="rId38"/>
      <p:boldItalic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0000FF"/>
    <a:srgbClr val="0066FF"/>
    <a:srgbClr val="A38302"/>
    <a:srgbClr val="FEFCDE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1080" y="-216"/>
      </p:cViewPr>
      <p:guideLst>
        <p:guide orient="horz" pos="3130"/>
        <p:guide pos="5783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81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gs" Target="tags/tag1.xml"/><Relationship Id="rId4" Type="http://schemas.openxmlformats.org/officeDocument/2006/relationships/notesMaster" Target="notesMasters/notesMaster1.xml"/><Relationship Id="rId39" Type="http://schemas.openxmlformats.org/officeDocument/2006/relationships/font" Target="fonts/font9.fntdata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2332038" y="1995170"/>
            <a:ext cx="4479925" cy="9002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生字专项复习</a:t>
            </a:r>
            <a:endParaRPr lang="zh-CN" altLang="en-US" sz="5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109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130" y="411510"/>
            <a:ext cx="8686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我来为生字选读音，用“</a:t>
            </a:r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✔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”标出。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3814" y="1228589"/>
            <a:ext cx="7338586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tabLst>
                <a:tab pos="349567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卵（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luǎn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lǎn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俗（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sú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  <a:tabLst>
                <a:tab pos="349567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宅（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zhái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zái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穗（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suì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siù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  <a:tabLst>
                <a:tab pos="349567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巢（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cháo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cáo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绅（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sēn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 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shēn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  <a:tabLst>
                <a:tab pos="349567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斥（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jīn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chì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措（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chuò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 </a:t>
            </a:r>
            <a:r>
              <a:rPr lang="en-US" altLang="zh-CN" sz="28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cuò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  <a:tabLst>
                <a:tab pos="349567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拙（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zuō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zhuō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坠（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zhuì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suì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  <a:tabLst>
                <a:tab pos="349567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占（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zài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zhàn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索（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suǒ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 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suō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35696" y="132970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48064" y="1347614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79712" y="197777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72200" y="248057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07704" y="239190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00192" y="2912626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55776" y="336383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92080" y="34899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27784" y="399399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20072" y="399399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12"/>
          <p:cNvSpPr txBox="1"/>
          <p:nvPr/>
        </p:nvSpPr>
        <p:spPr>
          <a:xfrm>
            <a:off x="5113387" y="1905764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11"/>
          <p:cNvSpPr txBox="1"/>
          <p:nvPr/>
        </p:nvSpPr>
        <p:spPr>
          <a:xfrm>
            <a:off x="2411760" y="291387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6064" y="709930"/>
            <a:ext cx="8892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下面生字按音序排列的一项是（  ）。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9878" y="1563638"/>
            <a:ext cx="5682402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捶   怯   芜   阀   凿 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拜   丹   敷   俱   谱 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恶   范   潜   抛   烟 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奥   怖   茅   煌   邀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129611" y="753636"/>
            <a:ext cx="466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B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544" y="411510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划去句中的错别字。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175" y="1203598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215" y="1173480"/>
            <a:ext cx="843343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）他在体育（竞  竟）赛中（竞  竟）然得了第一名。 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）蔷（微  薇）花在（微  薇）风中轻轻地舞蹈。 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）一座产业新城（掘  崛）地而起，发（掘  崛）未来的商机。 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）他的胳（搏  膊）在激烈的（搏  膊）斗中受了伤。 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）这件清雅（捐  娟）秀的瓷器在拍卖会上（捐  娟）赠予了博物馆。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75396" y="117350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7864" y="113159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63688" y="149163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2000" y="149163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47864" y="185167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2411760" y="25717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0"/>
          <p:cNvSpPr txBox="1"/>
          <p:nvPr/>
        </p:nvSpPr>
        <p:spPr>
          <a:xfrm>
            <a:off x="6985595" y="185167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5724128" y="25717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2699792" y="293179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8"/>
          <p:cNvSpPr txBox="1"/>
          <p:nvPr/>
        </p:nvSpPr>
        <p:spPr>
          <a:xfrm>
            <a:off x="7596336" y="293179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94222" y="393507"/>
            <a:ext cx="7794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读句子，给下面加点的多音字选择正确的读音，画“√”。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134761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）他宁（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níng</a:t>
            </a:r>
            <a:r>
              <a:rPr lang="en-US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nìng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可牺牲个人利益，采取息事宁（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níng</a:t>
            </a:r>
            <a:r>
              <a:rPr lang="en-US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nìng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人的态度来解决问题。 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）这个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条件和要（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yāo</a:t>
            </a:r>
            <a:r>
              <a:rPr lang="en-US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yào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求对你来说没难度，要（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yāo</a:t>
            </a:r>
            <a:r>
              <a:rPr lang="en-US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  </a:t>
            </a:r>
            <a:r>
              <a:rPr lang="en-US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yào</a:t>
            </a:r>
            <a:r>
              <a:rPr 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不要接受，你自己做决定。 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从大家的角（</a:t>
            </a: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jiǎo</a:t>
            </a:r>
            <a:r>
              <a:rPr lang="en-US" altLang="zh-CN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jué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）度来看，这个角（</a:t>
            </a: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jiǎo</a:t>
            </a:r>
            <a:r>
              <a:rPr lang="en-US" altLang="zh-CN" sz="24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</a:t>
            </a:r>
            <a:r>
              <a:rPr lang="en-US" altLang="zh-CN" sz="24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jué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）色很适合你来演。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59832" y="148656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150447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7668344" y="1514277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793157" y="2614007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7869460" y="2643758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2771800" y="294463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2483768" y="366471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3664714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·</a:t>
            </a:r>
            <a:endParaRPr lang="zh-CN" altLang="en-US" sz="4400" dirty="0"/>
          </a:p>
        </p:txBody>
      </p:sp>
      <p:sp>
        <p:nvSpPr>
          <p:cNvPr id="17" name="文本框 9"/>
          <p:cNvSpPr txBox="1"/>
          <p:nvPr/>
        </p:nvSpPr>
        <p:spPr>
          <a:xfrm>
            <a:off x="864915" y="204978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3457203" y="264375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1746349" y="32263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3131840" y="3664714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7812360" y="373672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346710"/>
            <a:ext cx="52819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根据查字典的知识填空。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175" y="1244848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758" y="1006088"/>
            <a:ext cx="84187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训”字共有（  ）画，用音序查字法，应先查音序（  ），再查音节（     ）；用部首查字法，应先查部首（  ），再查（  ）画。“训”字在字典里有这几种解释：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①教导；训诫。 ②教导或训诫的话。 ③训练。 ④准则。 ⑤解释（词义）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选出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下面词语中“训”的正确解释。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家训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     教训（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不足为训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  训练（    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17243" y="97918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35696" y="1401708"/>
            <a:ext cx="476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X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68974" y="1411233"/>
            <a:ext cx="908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xùn</a:t>
            </a:r>
            <a:endParaRPr lang="en-US" altLang="zh-CN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55776" y="183375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01158" y="1858139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2195736" y="3552423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354563" y="350899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2843808" y="3984471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④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5354563" y="3993996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175" y="1334770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1602" y="636042"/>
            <a:ext cx="8244854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肃”字用部首查字法应先查（  ）部，再查（  ）画；用音序查字法应先查音序（  ），再查音节（  ）。它在字典里的解释有：①恭敬；②严正，认真；③清除。给下列句子中的“肃”字选择正确的解释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）英雄们的事迹让我们不由得肃然起敬。（  ）（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）我们要肃清我们队伍中的一切消极思想。（ 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）主庙内的主体建筑，规模宏大，庄严肃穆。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63516" y="608102"/>
            <a:ext cx="716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肀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3034" y="1064801"/>
            <a:ext cx="644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48269" y="1078632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S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50554" y="149151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sù</a:t>
            </a:r>
            <a:endParaRPr lang="en-US" altLang="zh-CN" sz="28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7740352" y="275602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0"/>
          <p:cNvSpPr txBox="1"/>
          <p:nvPr/>
        </p:nvSpPr>
        <p:spPr>
          <a:xfrm>
            <a:off x="8136577" y="3206750"/>
            <a:ext cx="683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0"/>
          <p:cNvSpPr txBox="1"/>
          <p:nvPr/>
        </p:nvSpPr>
        <p:spPr>
          <a:xfrm>
            <a:off x="7759402" y="403617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2245" y="1347614"/>
            <a:ext cx="8104211" cy="2576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下降                  相信                   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投降      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jiàng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长相   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  <a:sym typeface="+mn-ea"/>
              </a:rPr>
              <a:t>xiāng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降落   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xiáng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好言相劝 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xiàng</a:t>
            </a:r>
            <a:endParaRPr lang="en-US" altLang="zh-CN" sz="2800" b="1" dirty="0" smtClean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降服                  吉人天相   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552" y="627534"/>
            <a:ext cx="72650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读词语，把加点字与读音连起来。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403648" y="1769273"/>
            <a:ext cx="1080120" cy="5881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403648" y="2382414"/>
            <a:ext cx="1008112" cy="6597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403648" y="2366913"/>
            <a:ext cx="1080120" cy="6752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341165" y="3037706"/>
            <a:ext cx="1080120" cy="6378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346285" y="1789187"/>
            <a:ext cx="1501396" cy="5872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292080" y="2384301"/>
            <a:ext cx="1594948" cy="6578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6040710" y="3047231"/>
            <a:ext cx="846318" cy="6218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6074643" y="2384301"/>
            <a:ext cx="773038" cy="6629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007546" y="174575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22" name="矩形 21"/>
          <p:cNvSpPr/>
          <p:nvPr/>
        </p:nvSpPr>
        <p:spPr>
          <a:xfrm>
            <a:off x="1010532" y="2373275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24" name="矩形 23"/>
          <p:cNvSpPr/>
          <p:nvPr/>
        </p:nvSpPr>
        <p:spPr>
          <a:xfrm>
            <a:off x="660849" y="3028181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26" name="矩形 25"/>
          <p:cNvSpPr/>
          <p:nvPr/>
        </p:nvSpPr>
        <p:spPr>
          <a:xfrm>
            <a:off x="661731" y="3659539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27" name="矩形 26"/>
          <p:cNvSpPr/>
          <p:nvPr/>
        </p:nvSpPr>
        <p:spPr>
          <a:xfrm>
            <a:off x="4653807" y="173201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28" name="矩形 27"/>
          <p:cNvSpPr/>
          <p:nvPr/>
        </p:nvSpPr>
        <p:spPr>
          <a:xfrm>
            <a:off x="4974915" y="2379205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29" name="矩形 28"/>
          <p:cNvSpPr/>
          <p:nvPr/>
        </p:nvSpPr>
        <p:spPr>
          <a:xfrm>
            <a:off x="5374983" y="300913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  <p:sp>
        <p:nvSpPr>
          <p:cNvPr id="30" name="矩形 29"/>
          <p:cNvSpPr/>
          <p:nvPr/>
        </p:nvSpPr>
        <p:spPr>
          <a:xfrm>
            <a:off x="5739871" y="365953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•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95990" y="339502"/>
            <a:ext cx="33159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照样子，组词。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6027" y="984662"/>
            <a:ext cx="506412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例：诊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 所 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 所 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珍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 珠 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 珠 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宝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研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竟  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态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狠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辣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96403" y="2384584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96403" y="3005351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12913" y="3632433"/>
            <a:ext cx="644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毒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3748395" y="2385219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3"/>
          <p:cNvSpPr txBox="1"/>
          <p:nvPr/>
        </p:nvSpPr>
        <p:spPr>
          <a:xfrm>
            <a:off x="3748395" y="3005351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势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0"/>
          <p:cNvSpPr txBox="1"/>
          <p:nvPr/>
        </p:nvSpPr>
        <p:spPr>
          <a:xfrm>
            <a:off x="3738870" y="3633956"/>
            <a:ext cx="716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毒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11" grpId="0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0360" y="714375"/>
            <a:ext cx="81140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我会写出部首相同的生字（以本册书上的为主）。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6667" y="1491630"/>
            <a:ext cx="75577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艹         虫         鸟          犭       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口         扌         ⻊          月       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氵         土         木          钅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8376" y="3066286"/>
            <a:ext cx="13811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34577" y="3066286"/>
            <a:ext cx="13811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88008" y="3066286"/>
            <a:ext cx="13811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 contrast="4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748248" y="3066286"/>
            <a:ext cx="13811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7"/>
          <p:cNvSpPr txBox="1"/>
          <p:nvPr/>
        </p:nvSpPr>
        <p:spPr>
          <a:xfrm>
            <a:off x="555560" y="3642479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暮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7"/>
          <p:cNvSpPr txBox="1"/>
          <p:nvPr/>
        </p:nvSpPr>
        <p:spPr>
          <a:xfrm>
            <a:off x="1170285" y="3694261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吟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1226285" y="3219822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淘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2715800" y="364235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蚊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3264182" y="3684870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据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3330525" y="3252822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址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4735884" y="3612862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鹅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5321473" y="3704833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跪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5383956" y="3233772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柄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6896124" y="3642350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狠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7544196" y="3684870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脱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7549861" y="3229481"/>
            <a:ext cx="609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链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131840" y="187540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latin typeface="黑体" panose="02010609060101010101" pitchFamily="49" charset="-122"/>
                <a:ea typeface="黑体" panose="02010609060101010101" pitchFamily="49" charset="-122"/>
              </a:rPr>
              <a:t>真  </a:t>
            </a:r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题   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1766" y="1347614"/>
            <a:ext cx="87422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霎（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鹅卵（</a:t>
            </a:r>
            <a:r>
              <a:rPr lang="en-US" altLang="zh-CN" sz="2800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luǎn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石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习俗（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稻穗（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suì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闪烁（</a:t>
            </a:r>
            <a:r>
              <a:rPr lang="en-US" altLang="zh-CN" sz="2800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shuò</a:t>
            </a:r>
            <a:r>
              <a:rPr lang="en-US" altLang="zh-CN" sz="2800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鸟巢（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cháo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霸占（</a:t>
            </a:r>
            <a:r>
              <a:rPr lang="en-US" altLang="zh-CN" sz="28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</a:t>
            </a:r>
            <a:r>
              <a:rPr lang="zh-CN" altLang="zh-CN" sz="28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à</a:t>
            </a:r>
            <a:r>
              <a:rPr lang="en-US" altLang="zh-CN" sz="28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坠（</a:t>
            </a:r>
            <a:r>
              <a:rPr lang="en-US" altLang="zh-CN" sz="28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zhuì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保证（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zhèng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保障（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zhàng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线索（</a:t>
            </a:r>
            <a:r>
              <a:rPr lang="en-US" altLang="zh-CN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suǒ</a:t>
            </a:r>
            <a:r>
              <a:rPr lang="en-US" altLang="zh-CN" sz="2800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品质（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哲（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zhé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瑟瑟（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输（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）入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住宅（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zhái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搜（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sōu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放置（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962275" algn="l"/>
                <a:tab pos="5924550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混浊（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zhuó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严惩（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chéng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宽恕（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8130" y="483518"/>
            <a:ext cx="292571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易读错的字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3536" y="747040"/>
            <a:ext cx="8122920" cy="312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/>
              <a:t>把所给字换个部首，变成新字，再组词。</a:t>
            </a:r>
            <a:endParaRPr lang="en-US" altLang="zh-CN" sz="3600" b="1" dirty="0" smtClean="0"/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沸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 杆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梢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 栏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滔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 津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蓬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 你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</a:rPr>
              <a:t>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（      ）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  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1717" y="1419686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拂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29869" y="1419686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拂过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59908" y="1419686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5714245" y="141968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竹竿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961717" y="2003812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黑体" panose="02010609060101010101" pitchFamily="49" charset="-122"/>
              </a:rPr>
              <a:t>稍</a:t>
            </a:r>
            <a:endParaRPr lang="zh-CN" altLang="en-US" sz="3200" b="1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黑体" panose="02010609060101010101" pitchFamily="49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4490110" y="2003812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黑体" panose="02010609060101010101" pitchFamily="49" charset="-122"/>
              </a:rPr>
              <a:t>烂</a:t>
            </a:r>
            <a:endParaRPr lang="zh-CN" altLang="en-US" sz="3200" b="1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黑体" panose="02010609060101010101" pitchFamily="49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2185853" y="2003812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黑体" panose="02010609060101010101" pitchFamily="49" charset="-122"/>
              </a:rPr>
              <a:t>稍微</a:t>
            </a:r>
            <a:endParaRPr lang="zh-CN" altLang="en-US" sz="3200" b="1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黑体" panose="02010609060101010101" pitchFamily="49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5673283" y="2003812"/>
            <a:ext cx="13060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黑体" panose="02010609060101010101" pitchFamily="49" charset="-122"/>
              </a:rPr>
              <a:t>灿烂</a:t>
            </a:r>
            <a:endParaRPr lang="zh-CN" altLang="en-US" sz="3200" b="1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黑体" panose="02010609060101010101" pitchFamily="49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961717" y="2547622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稻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2329869" y="254762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稻田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4"/>
          <p:cNvSpPr txBox="1"/>
          <p:nvPr/>
        </p:nvSpPr>
        <p:spPr>
          <a:xfrm>
            <a:off x="4659655" y="254762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律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4"/>
          <p:cNvSpPr txBox="1"/>
          <p:nvPr/>
        </p:nvSpPr>
        <p:spPr>
          <a:xfrm>
            <a:off x="5786253" y="254762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纪律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4"/>
          <p:cNvSpPr txBox="1"/>
          <p:nvPr/>
        </p:nvSpPr>
        <p:spPr>
          <a:xfrm>
            <a:off x="1186254" y="3222605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缝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2329869" y="3222605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缝补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"/>
          <p:cNvSpPr txBox="1"/>
          <p:nvPr/>
        </p:nvSpPr>
        <p:spPr>
          <a:xfrm>
            <a:off x="4501793" y="3222605"/>
            <a:ext cx="802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黑体" panose="02010609060101010101" pitchFamily="49" charset="-122"/>
              </a:rPr>
              <a:t>弥</a:t>
            </a:r>
            <a:endParaRPr lang="zh-CN" altLang="en-US" sz="3200" b="1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黑体" panose="02010609060101010101" pitchFamily="49" charset="-122"/>
            </a:endParaRPr>
          </a:p>
        </p:txBody>
      </p:sp>
      <p:sp>
        <p:nvSpPr>
          <p:cNvPr id="26" name="文本框 2"/>
          <p:cNvSpPr txBox="1"/>
          <p:nvPr/>
        </p:nvSpPr>
        <p:spPr>
          <a:xfrm>
            <a:off x="5642238" y="3213080"/>
            <a:ext cx="1368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黑体" panose="02010609060101010101" pitchFamily="49" charset="-122"/>
              </a:rPr>
              <a:t>弥漫</a:t>
            </a:r>
            <a:endParaRPr lang="zh-CN" altLang="en-US" sz="3200" b="1" dirty="0" smtClean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5" grpId="0"/>
      <p:bldP spid="25" grpId="1"/>
      <p:bldP spid="26" grpId="0"/>
      <p:bldP spid="2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8596" y="603141"/>
            <a:ext cx="81229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给加点字选择正确的读音。</a:t>
            </a:r>
            <a:endParaRPr lang="en-US" altLang="zh-CN" sz="36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  我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把这枚铁钉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dīng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dìng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用力地钉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dīng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 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dìng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在墙上。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 flipH="1">
            <a:off x="7573044" y="1707654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 flipH="1">
            <a:off x="3452364" y="1707654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3"/>
          <p:cNvSpPr txBox="1"/>
          <p:nvPr/>
        </p:nvSpPr>
        <p:spPr>
          <a:xfrm flipH="1">
            <a:off x="4267722" y="1711077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 flipH="1">
            <a:off x="2051720" y="2499742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12" grpId="1"/>
      <p:bldP spid="16" grpId="1"/>
      <p:bldP spid="16" grpId="2"/>
      <p:bldP spid="20" grpId="1"/>
      <p:bldP spid="20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3053" y="831359"/>
            <a:ext cx="892899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辨析同音字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选字组词。 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[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顽 玩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]  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皮 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笑 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劣 游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[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级 极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]  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别 年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(  ) (  )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少 北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[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桃 逃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]  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生 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树 仙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(  ) (  )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跑 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[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豪 毫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]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自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(  ) (  )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厘 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气 一丝一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(  )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2349530" y="139557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顽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3789437" y="139532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玩</a:t>
            </a:r>
            <a:endParaRPr lang="en-US" altLang="zh-CN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7029797" y="139557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Calibri" panose="020F0502020204030204" charset="0"/>
                <a:ea typeface="楷体" panose="02010609060101010101" charset="-122"/>
                <a:cs typeface="Calibri" panose="020F0502020204030204" charset="0"/>
              </a:rPr>
              <a:t>玩</a:t>
            </a:r>
            <a:endParaRPr lang="en-US" altLang="zh-CN" sz="3200" b="1" dirty="0">
              <a:solidFill>
                <a:srgbClr val="FF0000"/>
              </a:solidFill>
              <a:latin typeface="Calibri" panose="020F0502020204030204" charset="0"/>
              <a:ea typeface="楷体" panose="02010609060101010101" charset="-122"/>
              <a:cs typeface="Calibri" panose="020F05020202040302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29597" y="139557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顽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2349277" y="189963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级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4202182" y="189963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级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5229597" y="189963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极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7039322" y="1890105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极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2383185" y="2350728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逃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6669757" y="240368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逃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3789437" y="2331678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桃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5661645" y="238463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桃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20" name="文本框 6"/>
          <p:cNvSpPr txBox="1"/>
          <p:nvPr/>
        </p:nvSpPr>
        <p:spPr>
          <a:xfrm>
            <a:off x="2781325" y="283573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豪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229597" y="283573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豪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3789437" y="2835352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毫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23" name="文本框 6"/>
          <p:cNvSpPr txBox="1"/>
          <p:nvPr/>
        </p:nvSpPr>
        <p:spPr>
          <a:xfrm>
            <a:off x="7893893" y="2845259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毫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  <p:bldP spid="6" grpId="0"/>
      <p:bldP spid="6" grpId="1"/>
      <p:bldP spid="7" grpId="0"/>
      <p:bldP spid="7" grpId="1"/>
      <p:bldP spid="9" grpId="0"/>
      <p:bldP spid="9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39552" y="974462"/>
            <a:ext cx="87067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867025" algn="l"/>
                <a:tab pos="564832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遭（   ）遇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措（   ）施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歌颂（</a:t>
            </a:r>
            <a:r>
              <a:rPr lang="en-US" altLang="zh-CN" sz="2800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800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sòng</a:t>
            </a:r>
            <a:r>
              <a:rPr lang="en-US" altLang="zh-CN" sz="2800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r>
              <a:rPr lang="zh-CN" altLang="en-US" sz="28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dirty="0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  <a:p>
            <a:pPr>
              <a:tabLst>
                <a:tab pos="2867025" algn="l"/>
                <a:tab pos="564832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拯（     ）救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嘶（  ）哑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丑（    ）恶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867025" algn="l"/>
                <a:tab pos="564832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出塞（   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斥（   ）责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长征（     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867025" algn="l"/>
                <a:tab pos="564832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出租（   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纠缠（     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奔驰（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tabLst>
                <a:tab pos="2867025" algn="l"/>
                <a:tab pos="5648325" algn="l"/>
              </a:tabLs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官绅（    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开凿（    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骨髓（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25"/>
          <p:cNvSpPr txBox="1"/>
          <p:nvPr/>
        </p:nvSpPr>
        <p:spPr>
          <a:xfrm>
            <a:off x="1147361" y="986075"/>
            <a:ext cx="9701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zāo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6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" name="文本框 27"/>
          <p:cNvSpPr txBox="1"/>
          <p:nvPr/>
        </p:nvSpPr>
        <p:spPr>
          <a:xfrm>
            <a:off x="4136572" y="988142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cuò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1197286" y="1402660"/>
            <a:ext cx="132440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zhěng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 </a:t>
            </a:r>
            <a:endParaRPr lang="zh-CN" altLang="en-US" sz="26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92910" y="1387802"/>
            <a:ext cx="4299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sī</a:t>
            </a:r>
            <a:endParaRPr lang="zh-CN" altLang="en-US" sz="26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19672" y="1838558"/>
            <a:ext cx="72006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sài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zh-CN" altLang="en-US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文本框 17"/>
          <p:cNvSpPr txBox="1"/>
          <p:nvPr/>
        </p:nvSpPr>
        <p:spPr>
          <a:xfrm>
            <a:off x="6798018" y="1406510"/>
            <a:ext cx="10230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chǒu</a:t>
            </a:r>
            <a:endParaRPr lang="en-US" altLang="zh-CN" sz="26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" name="文本框 20"/>
          <p:cNvSpPr txBox="1"/>
          <p:nvPr/>
        </p:nvSpPr>
        <p:spPr>
          <a:xfrm>
            <a:off x="1547664" y="2270606"/>
            <a:ext cx="6559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 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zū</a:t>
            </a:r>
            <a:endParaRPr lang="en-US" altLang="zh-CN" sz="2600" b="1" dirty="0" smtClean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0" name="文本框 25"/>
          <p:cNvSpPr txBox="1"/>
          <p:nvPr/>
        </p:nvSpPr>
        <p:spPr>
          <a:xfrm>
            <a:off x="4421754" y="2270606"/>
            <a:ext cx="10294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chán</a:t>
            </a:r>
            <a:endParaRPr lang="en-US" altLang="zh-CN" sz="26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文本框 27"/>
          <p:cNvSpPr txBox="1"/>
          <p:nvPr/>
        </p:nvSpPr>
        <p:spPr>
          <a:xfrm>
            <a:off x="7164288" y="2295331"/>
            <a:ext cx="14704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chí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6" name="文本框 27"/>
          <p:cNvSpPr txBox="1"/>
          <p:nvPr/>
        </p:nvSpPr>
        <p:spPr>
          <a:xfrm>
            <a:off x="1610147" y="2702654"/>
            <a:ext cx="9941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shēn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7" name="文本框 27"/>
          <p:cNvSpPr txBox="1"/>
          <p:nvPr/>
        </p:nvSpPr>
        <p:spPr>
          <a:xfrm>
            <a:off x="4546150" y="2702654"/>
            <a:ext cx="7473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záo</a:t>
            </a:r>
            <a:endParaRPr lang="en-US" altLang="zh-CN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7274640" y="1838558"/>
            <a:ext cx="112723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zhēng</a:t>
            </a:r>
            <a:endParaRPr lang="zh-CN" altLang="en-US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2" name="文本框 5"/>
          <p:cNvSpPr txBox="1"/>
          <p:nvPr/>
        </p:nvSpPr>
        <p:spPr>
          <a:xfrm>
            <a:off x="4065340" y="1838558"/>
            <a:ext cx="85632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chì</a:t>
            </a:r>
            <a:r>
              <a:rPr lang="en-US" altLang="zh-CN" sz="26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6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2" name="文本框 25"/>
          <p:cNvSpPr txBox="1"/>
          <p:nvPr/>
        </p:nvSpPr>
        <p:spPr>
          <a:xfrm>
            <a:off x="7446090" y="2702654"/>
            <a:ext cx="6254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suǐ</a:t>
            </a:r>
            <a:endParaRPr lang="zh-CN" altLang="en-US" sz="26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130" y="339502"/>
            <a:ext cx="299772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易写错的字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24585" y="1363345"/>
            <a:ext cx="7190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滚   逐   犹   震   卵   填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1124585" y="2071370"/>
            <a:ext cx="74676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稻   熟   舒   僵   探   即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1124585" y="2778125"/>
            <a:ext cx="71354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系   亿   奥   益   暮   吟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1124585" y="3486135"/>
            <a:ext cx="9015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缘   虎   隙   瞧   临   慎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971471" y="983382"/>
            <a:ext cx="7003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劈    缓    丈    奔    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971471" y="1666885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曰    衔    兽    嗅    幼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971471" y="2350388"/>
            <a:ext cx="73863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庞    猴    念    绕    掐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971471" y="3032760"/>
            <a:ext cx="7386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尤    醉    殷    戎    竞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127278"/>
            <a:ext cx="17945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多音字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3568" y="833680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（关系）   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què</a:t>
            </a:r>
            <a:r>
              <a:rPr lang="en-US" altLang="zh-CN" sz="2800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（麻雀）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系                     雀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 smtClean="0"/>
              <a:t>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jì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华文楷体" panose="02010600040101010101" charset="-122"/>
                <a:ea typeface="华文楷体" panose="02010600040101010101" charset="-122"/>
              </a:rPr>
              <a:t>系鞋带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800" dirty="0" smtClean="0"/>
              <a:t>             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qiǎo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（家雀）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jiàng</a:t>
            </a:r>
            <a:r>
              <a:rPr lang="en-US" altLang="zh-CN" sz="2800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（下降）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qǔ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（歌曲）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降                     曲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xiáng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（投降）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qū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（弯曲）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（少数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           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</a:rPr>
              <a:t>b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á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</a:rPr>
              <a:t>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（很薄）      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少                     薄  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</a:rPr>
              <a:t>bó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（稀薄）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shào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（少年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           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</a:rPr>
              <a:t>bò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（薄荷）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181394" y="97769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左大括号 3"/>
          <p:cNvSpPr/>
          <p:nvPr/>
        </p:nvSpPr>
        <p:spPr>
          <a:xfrm>
            <a:off x="5285850" y="1026953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181394" y="365612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285850" y="2415063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181394" y="236580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5277571" y="357986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45782" y="555526"/>
            <a:ext cx="791465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xiāng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（相信）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（露珠）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                     露 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 smtClean="0"/>
              <a:t>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xiàng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照相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dirty="0" smtClean="0"/>
              <a:t>         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lòu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（露马脚）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（角度）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 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hōng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（哄笑）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角                     哄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</a:rPr>
              <a:t>j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ué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（角色）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hòng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（起哄）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dīng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（钉子）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（扎针）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钉                     扎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zhá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（挣扎）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dìng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（钉上）  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zā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（扎辫子）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972880" y="75034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085958" y="792897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5095483" y="3322737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972880" y="3333631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095483" y="209528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972880" y="2043311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33814" y="614174"/>
            <a:ext cx="86347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jiāng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（将来） 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níng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（宁静）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                     宁 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 smtClean="0"/>
              <a:t>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jiàng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将领）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nìng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（宁可）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yào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（重要）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          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</a:rPr>
              <a:t>z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à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（肝脏）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要  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脏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汉语拼音" panose="020B0604020202020204" pitchFamily="34" charset="0"/>
              </a:rPr>
              <a:t>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yāo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（要求）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</a:rPr>
              <a:t>z</a:t>
            </a:r>
            <a:r>
              <a:rPr lang="en-US" altLang="zh-CN" sz="2800" b="1" dirty="0" err="1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ā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ng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（弄脏）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261033" y="75819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364465" y="77744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436473" y="216555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261033" y="214630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PPT母版素材包\花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131840" y="187540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练  习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c86a34e2-dbcc-41f4-ae0e-bfbd58cf288f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3214</Words>
  <Application>WPS 演示</Application>
  <PresentationFormat>全屏显示(16:9)</PresentationFormat>
  <Paragraphs>414</Paragraphs>
  <Slides>23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黑体</vt:lpstr>
      <vt:lpstr>楷体</vt:lpstr>
      <vt:lpstr>汉语拼音</vt:lpstr>
      <vt:lpstr>华文楷体</vt:lpstr>
      <vt:lpstr>Times New Roman</vt:lpstr>
      <vt:lpstr>微软雅黑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145</cp:revision>
  <dcterms:created xsi:type="dcterms:W3CDTF">2017-03-17T02:28:00Z</dcterms:created>
  <dcterms:modified xsi:type="dcterms:W3CDTF">2022-11-30T14:52:37Z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625DB87A9EBB43E1AA77CA8DE3F81514</vt:lpwstr>
  </property>
</Properties>
</file>