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523" r:id="rId3"/>
    <p:sldId id="1024" r:id="rId5"/>
    <p:sldId id="1111" r:id="rId6"/>
    <p:sldId id="1069" r:id="rId7"/>
    <p:sldId id="1086" r:id="rId8"/>
    <p:sldId id="1046" r:id="rId9"/>
    <p:sldId id="1113" r:id="rId10"/>
    <p:sldId id="1047" r:id="rId11"/>
    <p:sldId id="1114" r:id="rId12"/>
    <p:sldId id="1116" r:id="rId13"/>
    <p:sldId id="1048" r:id="rId14"/>
    <p:sldId id="1049" r:id="rId15"/>
    <p:sldId id="1050" r:id="rId16"/>
    <p:sldId id="1051" r:id="rId17"/>
    <p:sldId id="1061" r:id="rId18"/>
    <p:sldId id="1055" r:id="rId19"/>
    <p:sldId id="1115" r:id="rId20"/>
    <p:sldId id="1058" r:id="rId21"/>
    <p:sldId id="1059" r:id="rId22"/>
    <p:sldId id="1087" r:id="rId23"/>
    <p:sldId id="1088" r:id="rId24"/>
    <p:sldId id="1008" r:id="rId25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0"/>
    </p:embeddedFont>
    <p:embeddedFont>
      <p:font typeface="楷体" panose="02010609060101010101" charset="-122"/>
      <p:regular r:id="rId31"/>
    </p:embeddedFont>
    <p:embeddedFont>
      <p:font typeface="微软雅黑" panose="020B0503020204020204" charset="-122"/>
      <p:regular r:id="rId32"/>
    </p:embeddedFont>
    <p:embeddedFont>
      <p:font typeface="Calibri" panose="020F0502020204030204" charset="0"/>
      <p:regular r:id="rId33"/>
      <p:bold r:id="rId34"/>
      <p:italic r:id="rId35"/>
      <p:boldItalic r:id="rId36"/>
    </p:embeddedFont>
    <p:embeddedFont>
      <p:font typeface="汉语拼音" panose="020B0604020202020204" pitchFamily="34" charset="0"/>
      <p:regular r:id="rId37"/>
    </p:embeddedFont>
  </p:embeddedFontLst>
  <p:custDataLst>
    <p:tags r:id="rId3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7EB"/>
    <a:srgbClr val="0000FF"/>
    <a:srgbClr val="FF0000"/>
    <a:srgbClr val="0066FF"/>
    <a:srgbClr val="A38302"/>
    <a:srgbClr val="FEFCDE"/>
    <a:srgbClr val="00B050"/>
    <a:srgbClr val="FF00FF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100" d="100"/>
          <a:sy n="100" d="100"/>
        </p:scale>
        <p:origin x="-666" y="-24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8" d="100"/>
          <a:sy n="68" d="100"/>
        </p:scale>
        <p:origin x="-2856" y="-90"/>
      </p:cViewPr>
      <p:guideLst>
        <p:guide orient="horz" pos="3060"/>
        <p:guide pos="221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gs" Target="tags/tag1.xml"/><Relationship Id="rId37" Type="http://schemas.openxmlformats.org/officeDocument/2006/relationships/font" Target="fonts/font8.fntdata"/><Relationship Id="rId36" Type="http://schemas.openxmlformats.org/officeDocument/2006/relationships/font" Target="fonts/font7.fntdata"/><Relationship Id="rId35" Type="http://schemas.openxmlformats.org/officeDocument/2006/relationships/font" Target="fonts/font6.fntdata"/><Relationship Id="rId34" Type="http://schemas.openxmlformats.org/officeDocument/2006/relationships/font" Target="fonts/font5.fntdata"/><Relationship Id="rId33" Type="http://schemas.openxmlformats.org/officeDocument/2006/relationships/font" Target="fonts/font4.fntdata"/><Relationship Id="rId32" Type="http://schemas.openxmlformats.org/officeDocument/2006/relationships/font" Target="fonts/font3.fntdata"/><Relationship Id="rId31" Type="http://schemas.openxmlformats.org/officeDocument/2006/relationships/font" Target="fonts/font2.fntdata"/><Relationship Id="rId30" Type="http://schemas.openxmlformats.org/officeDocument/2006/relationships/font" Target="fonts/font1.fntdata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PT母版素材包\小树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710"/>
          <a:stretch>
            <a:fillRect/>
          </a:stretch>
        </p:blipFill>
        <p:spPr bwMode="auto">
          <a:xfrm>
            <a:off x="0" y="-3176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PT母版素材包\标题分隔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3" r="1471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328" y="1954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1930407" y="1923678"/>
            <a:ext cx="5283185" cy="90024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词语专项复习</a:t>
            </a:r>
            <a:endParaRPr lang="zh-CN" altLang="en-US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768" y="186694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  四年级  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花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131840" y="1875408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练  习</a:t>
            </a:r>
            <a:endParaRPr lang="zh-CN" alt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8520" y="67600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下列词语中没有错别字的一组是（   ）。 </a:t>
            </a:r>
            <a:endParaRPr lang="zh-CN" altLang="en-US" sz="36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4597" y="1589767"/>
            <a:ext cx="827386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青椒  淮河   管里   脾气   无线电波 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农历  衣旧   干活   满意   天崩地裂 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香味  庐山   卧室   滋润   提心掉胆 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海报  顺利   均匀   沉稳   若有所想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36296" y="693740"/>
            <a:ext cx="450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21078" y="448310"/>
            <a:ext cx="2730649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词语充值。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1077" y="1142990"/>
            <a:ext cx="881541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填写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AABB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式的词语。 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）美丽的月亮牵着那些（        ）的小星星，好像也在天上走着。 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）几年前还是（        ）的泥土路，现在已经变成了平坦的公路。 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）弟弟刚学会写字，写出的字都是（        ）的。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64550" y="156363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闪闪烁烁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239759" y="240857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坑坑洼洼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459376" y="325499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歪歪斜斜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25" grpId="0"/>
      <p:bldP spid="25" grpId="1"/>
      <p:bldP spid="28" grpId="0"/>
      <p:bldP spid="2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3959" y="555526"/>
            <a:ext cx="8736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结合语境，在横线处填写表示时间短的词语。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1951" y="1199465"/>
            <a:ext cx="863473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，潮头奔腾西去，可是余波还在漫天卷地般涌来，江面上依旧风号浪吼。 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人声鼎沸，有人告诉我们，潮来了！ （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）我正要出门时，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下起了大雨。 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spcBef>
                <a:spcPts val="1200"/>
              </a:spcBef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请你再写出几个表示时间短的词语：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                                     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34955" y="2061041"/>
            <a:ext cx="1631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顿时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10877" y="1194395"/>
            <a:ext cx="9112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霎时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3960" y="3479817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片刻、短暂、片刻、瞬间、须臾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83227" y="2493089"/>
            <a:ext cx="1631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眨眼睛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7" grpId="0"/>
      <p:bldP spid="7" grpId="1"/>
      <p:bldP spid="9" grpId="0"/>
      <p:bldP spid="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339502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把下面的成语补充完整，并选词填空。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（  ）山（  ）海 （  ）声（  ）响 随遇（  ）（  ）  （  ）疲力（  ） 垂（  ）丧（  ） 大惊（  ）（  ）  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奔流（  ）（  ）（  ）（  ）所思 （  ）（  ）不平 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98666" y="771550"/>
            <a:ext cx="59544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3528" y="771550"/>
            <a:ext cx="57606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人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50239" y="1178197"/>
            <a:ext cx="57606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头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03848" y="1635646"/>
            <a:ext cx="50405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若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1763688" y="771550"/>
            <a:ext cx="57606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人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4830359" y="771550"/>
            <a:ext cx="59544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7144908" y="753636"/>
            <a:ext cx="59544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8207568" y="745174"/>
            <a:ext cx="59544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2"/>
          <p:cNvSpPr txBox="1"/>
          <p:nvPr/>
        </p:nvSpPr>
        <p:spPr>
          <a:xfrm>
            <a:off x="323528" y="1203598"/>
            <a:ext cx="59544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精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2123728" y="1203598"/>
            <a:ext cx="595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竭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6"/>
          <p:cNvSpPr txBox="1"/>
          <p:nvPr/>
        </p:nvSpPr>
        <p:spPr>
          <a:xfrm>
            <a:off x="5181932" y="1185684"/>
            <a:ext cx="57606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气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6"/>
          <p:cNvSpPr txBox="1"/>
          <p:nvPr/>
        </p:nvSpPr>
        <p:spPr>
          <a:xfrm>
            <a:off x="7164288" y="1194806"/>
            <a:ext cx="57606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失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6"/>
          <p:cNvSpPr txBox="1"/>
          <p:nvPr/>
        </p:nvSpPr>
        <p:spPr>
          <a:xfrm>
            <a:off x="8226824" y="1185684"/>
            <a:ext cx="57606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色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6"/>
          <p:cNvSpPr txBox="1"/>
          <p:nvPr/>
        </p:nvSpPr>
        <p:spPr>
          <a:xfrm>
            <a:off x="1043608" y="1635646"/>
            <a:ext cx="57606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6"/>
          <p:cNvSpPr txBox="1"/>
          <p:nvPr/>
        </p:nvSpPr>
        <p:spPr>
          <a:xfrm>
            <a:off x="2123728" y="1635646"/>
            <a:ext cx="57606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息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4283968" y="1635646"/>
            <a:ext cx="57606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6"/>
          <p:cNvSpPr txBox="1"/>
          <p:nvPr/>
        </p:nvSpPr>
        <p:spPr>
          <a:xfrm>
            <a:off x="6257532" y="1597831"/>
            <a:ext cx="57606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愤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6"/>
          <p:cNvSpPr txBox="1"/>
          <p:nvPr/>
        </p:nvSpPr>
        <p:spPr>
          <a:xfrm>
            <a:off x="7317096" y="1608940"/>
            <a:ext cx="57606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愤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5"/>
          <p:cNvSpPr txBox="1"/>
          <p:nvPr/>
        </p:nvSpPr>
        <p:spPr>
          <a:xfrm>
            <a:off x="70664" y="2180761"/>
            <a:ext cx="89947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）夜很深了，爸爸仍旧在 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地写他的研究论文。 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）每次爬嶂石岩，我都会累得 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）每年的观潮日，海塘大堤上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，大家早早的赶来这里。 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）人生不如意十之八九，要学着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5" name="文本框 2"/>
          <p:cNvSpPr txBox="1"/>
          <p:nvPr/>
        </p:nvSpPr>
        <p:spPr>
          <a:xfrm>
            <a:off x="4842363" y="215728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若有所思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11"/>
          <p:cNvSpPr txBox="1"/>
          <p:nvPr/>
        </p:nvSpPr>
        <p:spPr>
          <a:xfrm>
            <a:off x="5540157" y="3003468"/>
            <a:ext cx="172819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精疲力竭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文本框 14"/>
          <p:cNvSpPr txBox="1"/>
          <p:nvPr/>
        </p:nvSpPr>
        <p:spPr>
          <a:xfrm>
            <a:off x="5508907" y="3454313"/>
            <a:ext cx="165618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人山人海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16"/>
          <p:cNvSpPr txBox="1"/>
          <p:nvPr/>
        </p:nvSpPr>
        <p:spPr>
          <a:xfrm>
            <a:off x="5850475" y="4308734"/>
            <a:ext cx="194421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随遇而安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  <p:bldP spid="4" grpId="1"/>
      <p:bldP spid="4" grpId="2"/>
      <p:bldP spid="7" grpId="1"/>
      <p:bldP spid="7" grpId="2"/>
      <p:bldP spid="8" grpId="1"/>
      <p:bldP spid="8" grpId="2"/>
      <p:bldP spid="10" grpId="1"/>
      <p:bldP spid="10" grpId="2"/>
      <p:bldP spid="11" grpId="1"/>
      <p:bldP spid="11" grpId="2"/>
      <p:bldP spid="12" grpId="1"/>
      <p:bldP spid="12" grpId="2"/>
      <p:bldP spid="13" grpId="1"/>
      <p:bldP spid="13" grpId="2"/>
      <p:bldP spid="14" grpId="1"/>
      <p:bldP spid="14" grpId="2"/>
      <p:bldP spid="15" grpId="1"/>
      <p:bldP spid="15" grpId="2"/>
      <p:bldP spid="16" grpId="1"/>
      <p:bldP spid="16" grpId="2"/>
      <p:bldP spid="17" grpId="1"/>
      <p:bldP spid="17" grpId="2"/>
      <p:bldP spid="18" grpId="1"/>
      <p:bldP spid="18" grpId="2"/>
      <p:bldP spid="19" grpId="1"/>
      <p:bldP spid="19" grpId="2"/>
      <p:bldP spid="20" grpId="1"/>
      <p:bldP spid="20" grpId="2"/>
      <p:bldP spid="21" grpId="1"/>
      <p:bldP spid="21" grpId="2"/>
      <p:bldP spid="22" grpId="1"/>
      <p:bldP spid="22" grpId="2"/>
      <p:bldP spid="23" grpId="1"/>
      <p:bldP spid="23" grpId="2"/>
      <p:bldP spid="25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04478" y="144483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从下列词语中找出六组近义词和六组反义词。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0462" y="647725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）犹如  （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）新鲜  （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）满意  （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）逐渐  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）宽阔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）冷淡  （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）宛如  （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）辽阔  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）干枯  （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）敬佩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11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）渐渐 （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12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）热情 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13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）佩服 （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14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）立即 （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15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）厌恶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16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）立刻 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17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）违抗 （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18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）庞大 （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19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）黑暗 （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）违反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21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）上升 （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22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）光明 （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23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）下降 （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24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）渺小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5"/>
          <p:cNvSpPr txBox="1"/>
          <p:nvPr/>
        </p:nvSpPr>
        <p:spPr>
          <a:xfrm>
            <a:off x="915347" y="2567682"/>
            <a:ext cx="7041029" cy="2308324"/>
          </a:xfrm>
          <a:prstGeom prst="rect">
            <a:avLst/>
          </a:prstGeom>
          <a:solidFill>
            <a:srgbClr val="FFF7EB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近义词：      </a:t>
            </a:r>
            <a:endParaRPr lang="zh-CN" altLang="en-US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  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——            ——            ——    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——            ——            —— 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反义词：      </a:t>
            </a:r>
            <a:endParaRPr lang="zh-CN" altLang="en-US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——            ——            ——       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——            ——            ——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905822" y="2867747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犹如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2211491" y="2867747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宛如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3363619" y="2867747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逐渐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4659763" y="2867747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渐渐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5811891" y="2867747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宽阔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7108035" y="2867747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辽阔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3"/>
          <p:cNvSpPr txBox="1"/>
          <p:nvPr/>
        </p:nvSpPr>
        <p:spPr>
          <a:xfrm>
            <a:off x="905822" y="3265887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敬佩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3"/>
          <p:cNvSpPr txBox="1"/>
          <p:nvPr/>
        </p:nvSpPr>
        <p:spPr>
          <a:xfrm>
            <a:off x="2211491" y="3265887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佩服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3"/>
          <p:cNvSpPr txBox="1"/>
          <p:nvPr/>
        </p:nvSpPr>
        <p:spPr>
          <a:xfrm>
            <a:off x="3363619" y="3265887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立即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3"/>
          <p:cNvSpPr txBox="1"/>
          <p:nvPr/>
        </p:nvSpPr>
        <p:spPr>
          <a:xfrm>
            <a:off x="4659763" y="3265887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立刻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3"/>
          <p:cNvSpPr txBox="1"/>
          <p:nvPr/>
        </p:nvSpPr>
        <p:spPr>
          <a:xfrm>
            <a:off x="5811891" y="3265887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违抗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3"/>
          <p:cNvSpPr txBox="1"/>
          <p:nvPr/>
        </p:nvSpPr>
        <p:spPr>
          <a:xfrm>
            <a:off x="7108035" y="3265887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违反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3"/>
          <p:cNvSpPr txBox="1"/>
          <p:nvPr/>
        </p:nvSpPr>
        <p:spPr>
          <a:xfrm>
            <a:off x="905822" y="4019875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冷淡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3"/>
          <p:cNvSpPr txBox="1"/>
          <p:nvPr/>
        </p:nvSpPr>
        <p:spPr>
          <a:xfrm>
            <a:off x="2211491" y="4019875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热情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3"/>
          <p:cNvSpPr txBox="1"/>
          <p:nvPr/>
        </p:nvSpPr>
        <p:spPr>
          <a:xfrm>
            <a:off x="3363619" y="4019875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满意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3"/>
          <p:cNvSpPr txBox="1"/>
          <p:nvPr/>
        </p:nvSpPr>
        <p:spPr>
          <a:xfrm>
            <a:off x="4659763" y="4019875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厌恶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3"/>
          <p:cNvSpPr txBox="1"/>
          <p:nvPr/>
        </p:nvSpPr>
        <p:spPr>
          <a:xfrm>
            <a:off x="5811891" y="4019875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新鲜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3"/>
          <p:cNvSpPr txBox="1"/>
          <p:nvPr/>
        </p:nvSpPr>
        <p:spPr>
          <a:xfrm>
            <a:off x="7108035" y="4019875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干枯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文本框 3"/>
          <p:cNvSpPr txBox="1"/>
          <p:nvPr/>
        </p:nvSpPr>
        <p:spPr>
          <a:xfrm>
            <a:off x="905822" y="4388715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庞大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3"/>
          <p:cNvSpPr txBox="1"/>
          <p:nvPr/>
        </p:nvSpPr>
        <p:spPr>
          <a:xfrm>
            <a:off x="2211491" y="4388715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渺小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文本框 3"/>
          <p:cNvSpPr txBox="1"/>
          <p:nvPr/>
        </p:nvSpPr>
        <p:spPr>
          <a:xfrm>
            <a:off x="3363619" y="4388715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黑暗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3"/>
          <p:cNvSpPr txBox="1"/>
          <p:nvPr/>
        </p:nvSpPr>
        <p:spPr>
          <a:xfrm>
            <a:off x="4659763" y="4388715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光明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文本框 3"/>
          <p:cNvSpPr txBox="1"/>
          <p:nvPr/>
        </p:nvSpPr>
        <p:spPr>
          <a:xfrm>
            <a:off x="5811891" y="4388715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上升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0" name="文本框 3"/>
          <p:cNvSpPr txBox="1"/>
          <p:nvPr/>
        </p:nvSpPr>
        <p:spPr>
          <a:xfrm>
            <a:off x="7108035" y="4388715"/>
            <a:ext cx="97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下降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5536" y="315119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对号入座，选词填空。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9758" y="1765141"/>
            <a:ext cx="86347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瞧，那一棵棵枝叶（    ）的果树上，果实累累，树枝都被压弯了。 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那（    ）的枝藤顺着架子交叉着爬满了大街的两旁和上空，使得大街成了一条长长的淡绿色走廊。 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孩子们正值少年，有着（    ）的青春活力。  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10409" y="1777633"/>
            <a:ext cx="9150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茂盛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99654" y="2605658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茂密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4630489" y="3462392"/>
            <a:ext cx="9569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旺盛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83768" y="1148611"/>
            <a:ext cx="936104" cy="4320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旺盛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95936" y="1148611"/>
            <a:ext cx="936104" cy="4320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茂盛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2595" y="1148611"/>
            <a:ext cx="936104" cy="4320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茂密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29758" y="1547956"/>
            <a:ext cx="86347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捉迷藏开始了，小伙伴们（    ）在各个角落。 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尽管犯罪分子的作案手法很（    ），但仍被我方公安人员识破了。 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多年来，我的心里一直（    ）着一个秘密。 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82909" y="1536020"/>
            <a:ext cx="9150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躲藏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53491" y="1958543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隐蔽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4624139" y="2808669"/>
            <a:ext cx="9569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隐藏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16619" y="778406"/>
            <a:ext cx="1087229" cy="4320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隐蔽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72804" y="778406"/>
            <a:ext cx="1087229" cy="4320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隐藏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56979" y="778406"/>
            <a:ext cx="1087229" cy="4320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躲藏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7504" y="123478"/>
            <a:ext cx="4307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看拼音，写词语。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7504" y="839013"/>
            <a:ext cx="89289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我们都知道古人有腰间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pèi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（  ）玉的习俗，而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dì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wáng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（    ）腰间则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（  ）着金玉带以显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huáng</a:t>
            </a:r>
            <a:r>
              <a:rPr lang="en-US" altLang="zh-CN" sz="28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jiā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（    ）地位的尊贵。 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爸爸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zhuān</a:t>
            </a:r>
            <a:r>
              <a:rPr lang="en-US" altLang="zh-CN" sz="28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  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mén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（    ）从网上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xuǎn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（  ）购了一批天然</a:t>
            </a:r>
            <a:r>
              <a:rPr lang="en-US" altLang="zh-CN" sz="28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é  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luǎn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（    ）石，品质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jiān</a:t>
            </a:r>
            <a:r>
              <a:rPr lang="en-US" altLang="zh-CN" sz="28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yìng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（    ），色泽鲜明古朴，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kàng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（  ）压耐磨。 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最近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yán</a:t>
            </a:r>
            <a:r>
              <a:rPr lang="en-US" altLang="zh-CN" sz="28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jiū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（    ）表明，变色龙不是靠色素细胞变色，它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shàn</a:t>
            </a:r>
            <a:r>
              <a:rPr lang="en-US" altLang="zh-CN" sz="28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yú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（    ）随环境的变化而改变自身的颜色，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duǒ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（  ）避天敌，捕捉猎物。  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60032" y="830977"/>
            <a:ext cx="768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佩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1403648" y="1208931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帝王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4139952" y="1263025"/>
            <a:ext cx="768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系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467544" y="1640979"/>
            <a:ext cx="115212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皇家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3645421" y="2082552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专门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6971367" y="2092077"/>
            <a:ext cx="768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选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"/>
          <p:cNvSpPr txBox="1"/>
          <p:nvPr/>
        </p:nvSpPr>
        <p:spPr>
          <a:xfrm>
            <a:off x="2796322" y="2514600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鹅卵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"/>
          <p:cNvSpPr txBox="1"/>
          <p:nvPr/>
        </p:nvSpPr>
        <p:spPr>
          <a:xfrm>
            <a:off x="7173813" y="2514600"/>
            <a:ext cx="10801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坚硬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"/>
          <p:cNvSpPr txBox="1"/>
          <p:nvPr/>
        </p:nvSpPr>
        <p:spPr>
          <a:xfrm>
            <a:off x="3769107" y="2946648"/>
            <a:ext cx="768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抗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"/>
          <p:cNvSpPr txBox="1"/>
          <p:nvPr/>
        </p:nvSpPr>
        <p:spPr>
          <a:xfrm>
            <a:off x="2771800" y="3369171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研究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"/>
          <p:cNvSpPr txBox="1"/>
          <p:nvPr/>
        </p:nvSpPr>
        <p:spPr>
          <a:xfrm>
            <a:off x="2915816" y="3801219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善于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"/>
          <p:cNvSpPr txBox="1"/>
          <p:nvPr/>
        </p:nvSpPr>
        <p:spPr>
          <a:xfrm>
            <a:off x="1809894" y="4233267"/>
            <a:ext cx="768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躲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7504" y="567720"/>
            <a:ext cx="7821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根据意思写出相应的词语。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7470" y="1382395"/>
            <a:ext cx="906716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形容几件事情或几项工作同时进行。（        ）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感到没有办法，只有这样了。（        ） 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脸色呈灰白色，形容惊恐之极。（        ） 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没有风浪，好像什么事情都没有发生一样（        ）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指刚直方正而不逢迎附和。（        ）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06691" y="1366664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齐头并进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5445621" y="1794406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无能为力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5830044" y="221171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面如土色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7226771" y="2660134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风平浪静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5128761" y="3104629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刚正不阿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33115" y="411510"/>
            <a:ext cx="24777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四字词语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1560" y="1347614"/>
            <a:ext cx="792088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人山人海   若隐若现   人声鼎沸   风平浪静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齐头并进   浩浩荡荡   山崩地裂   闪闪烁烁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坑坑洼洼   摇摇欲坠   横七竖八   呼风唤雨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出乎意料   腾云驾雾   归根到底   引人注意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随遇而安   精疲力竭   奔流不息   驱寒取暖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气急败坏   风吹雨淋   愤愤不平   欢声笑语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69545" y="339502"/>
            <a:ext cx="7821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根据提示内容，写出常用的惯用语。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3969" y="1048544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时机难得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必需抓紧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不可错过。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             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说话算数，说怎么样就怎么样。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             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各有长处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也各有短处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彼此都有可取之处。   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             ）  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满足现状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不努力进取的人安慰自己的话。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/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             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80806" y="1483866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机不可失，失不再来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32040" y="2309748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一言既出，驷马难追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52578" y="3183369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尺有所短，寸有所长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51090" y="4028415"/>
            <a:ext cx="3923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比上不足，比下有余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5536" y="195486"/>
            <a:ext cx="31737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按要求写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3774" y="896225"/>
            <a:ext cx="8202682" cy="388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1.带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若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的成语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 ____________ ____________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带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“精”字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的四字词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 ____________ ____________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.带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左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和“右”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的四字词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 ____________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形容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没有办法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的成语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 ____________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9679" y="1346731"/>
            <a:ext cx="1706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若有所思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95359" y="1346731"/>
            <a:ext cx="19837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呆若木鸡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78591" y="1346731"/>
            <a:ext cx="17291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口若悬河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9679" y="2266940"/>
            <a:ext cx="17468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精疲力竭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95359" y="2266940"/>
            <a:ext cx="16383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聚精会神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78591" y="2266940"/>
            <a:ext cx="1851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精益求精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9679" y="3224798"/>
            <a:ext cx="1718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左顾右盼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78591" y="3226048"/>
            <a:ext cx="18034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左邻右舍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95359" y="3226048"/>
            <a:ext cx="17189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左思右想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9679" y="4138012"/>
            <a:ext cx="19577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无能为力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95359" y="4138012"/>
            <a:ext cx="19577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无可奈何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"/>
          <p:cNvSpPr txBox="1"/>
          <p:nvPr/>
        </p:nvSpPr>
        <p:spPr>
          <a:xfrm>
            <a:off x="5278591" y="4138012"/>
            <a:ext cx="19577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不知所措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3562" y="1679778"/>
            <a:ext cx="7369325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  <a:endParaRPr kumimoji="1" lang="zh-CN" altLang="en-US" sz="6600" b="1" dirty="0">
              <a:solidFill>
                <a:srgbClr val="FF6600"/>
              </a:solidFill>
              <a:latin typeface="Xingkai SC" panose="02010800040101010101" pitchFamily="2" charset="-122"/>
              <a:ea typeface="Xingkai SC" panose="02010800040101010101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968256" y="-1"/>
            <a:ext cx="1927372" cy="771551"/>
            <a:chOff x="6968256" y="-1"/>
            <a:chExt cx="1927372" cy="771551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4635" y="411510"/>
            <a:ext cx="863473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惊慌失措   世世代代   无可奈何   白发苍苍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摇摇摆摆   接连不断   顾名思义   冰天雪地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毫无怨言   重整旗鼓   无缘无故   通情达理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哄堂大笑   得心应手   废物利用   垂头丧气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一显身手   一丝一毫   摇头晃脑   不动声色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不败之地   手舞足蹈   兴致勃勃   光耀门楣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若有所思   疑惑不解   左顾右盼   热闹非凡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干干净净   深居简出   随时随地   斩钉截铁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雨后春笋   琳琅满目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顶天立地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田地荒芜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人烟稀少   面如土色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聚精会神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提心吊胆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5537" y="617656"/>
            <a:ext cx="20162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AABB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式：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ABCC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AABC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23727" y="3939902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摇摇欲坠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愤愤不平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4"/>
          <p:cNvSpPr txBox="1"/>
          <p:nvPr/>
        </p:nvSpPr>
        <p:spPr>
          <a:xfrm>
            <a:off x="2123727" y="2923079"/>
            <a:ext cx="4320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兴致勃勃  白发苍苍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文本框 4"/>
          <p:cNvSpPr txBox="1"/>
          <p:nvPr/>
        </p:nvSpPr>
        <p:spPr>
          <a:xfrm>
            <a:off x="2123727" y="627534"/>
            <a:ext cx="619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浩浩荡荡  闪闪烁烁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坑坑洼洼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世世代代  摇摇摆摆  干干净净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2123727" y="1779662"/>
            <a:ext cx="3960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无缘无故  一丝一毫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人山人海  若隐若现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987824" y="834847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驱寒取暖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顶天立地  左顾右盼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  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02124" y="1860462"/>
            <a:ext cx="43382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聚精会神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精疲力竭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  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欢声笑语  气急败坏  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垂头丧气  摇头晃脑  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若有所思  哄堂大笑  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惊慌失措  手舞足蹈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/>
        </p:nvSpPr>
        <p:spPr>
          <a:xfrm>
            <a:off x="216024" y="771550"/>
            <a:ext cx="290414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含有反义词的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zh-CN" altLang="zh-CN" sz="28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/>
        </p:nvSpPr>
        <p:spPr>
          <a:xfrm>
            <a:off x="216024" y="1851670"/>
            <a:ext cx="3419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描写人物神态的：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66715" y="411510"/>
            <a:ext cx="2010569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近义词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635" y="1155065"/>
            <a:ext cx="86347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笼罩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覆盖	屹立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矗立	鼎沸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沸腾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颤动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颤抖	霎时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顿时	恢复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复原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淘洗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清洗	满意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满足	浇灌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灌溉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舒适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舒服	丰满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饱满	揭晓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揭示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相称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相配	漆黑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乌黑	灵巧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灵活	敏锐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敏捷	研究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探究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洞察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洞悉	探索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探究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4635" y="915566"/>
            <a:ext cx="86347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严厉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严格	饶恕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宽恕	忍受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忍耐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屈服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服从	尖利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尖锐	痛苦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苦楚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创造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创新	燃烧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焚烧	寻求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探求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干脆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索性	坚定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坚决	随便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随意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惩处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惩治	拯救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挽救	胸怀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胸襟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占领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占据	躲避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逃避	逼迫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强迫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胜利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成功	宣布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宣告	敬佩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佩服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4635" y="1191399"/>
            <a:ext cx="86347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漆黑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明亮	灵巧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笨拙   敏锐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迟钝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清楚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模糊	依赖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独立   紧密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松散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幻想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现实	便利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困难   密集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稀疏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喧嚷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寂静	轻盈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沉重   牢固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薄弱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慎重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草率	柔弱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坚强   上升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下降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合拢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分散	巨大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微小   茂盛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稀疏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承认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否认	坚定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动摇   顽皮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老实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4"/>
          <p:cNvSpPr txBox="1"/>
          <p:nvPr/>
        </p:nvSpPr>
        <p:spPr>
          <a:xfrm>
            <a:off x="3566715" y="411510"/>
            <a:ext cx="2010569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反</a:t>
            </a:r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义词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9798" y="1059582"/>
            <a:ext cx="83466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故意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无意	结实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脆弱   痛快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难受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窝囊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能干	殷切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冷淡   充分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缺乏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笨拙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灵巧	恍惚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清楚   光滑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粗糙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接受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拒绝	寂寞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热闹   危险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安全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实现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落空	敬佩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轻视   昔日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今朝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茁壮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虚弱	犹豫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坚决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DOC_GUID" val="{9dc6d3b9-f0a1-4ddf-bdde-5002b43d53d9}"/>
  <p:tag name="KSO_WPP_MARK_KEY" val="931cdaba-e6f3-499f-bc56-056c657d16d1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3593</Words>
  <Application>WPS 演示</Application>
  <PresentationFormat>全屏显示(16:9)</PresentationFormat>
  <Paragraphs>382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宋体</vt:lpstr>
      <vt:lpstr>Wingdings</vt:lpstr>
      <vt:lpstr>黑体</vt:lpstr>
      <vt:lpstr>楷体</vt:lpstr>
      <vt:lpstr>Times New Roman</vt:lpstr>
      <vt:lpstr>微软雅黑</vt:lpstr>
      <vt:lpstr>Calibri</vt:lpstr>
      <vt:lpstr>Arial Unicode MS</vt:lpstr>
      <vt:lpstr>汉语拼音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174</cp:revision>
  <dcterms:created xsi:type="dcterms:W3CDTF">2017-03-17T02:28:00Z</dcterms:created>
  <dcterms:modified xsi:type="dcterms:W3CDTF">2022-11-30T14:56:38Z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51BB6081051548C8850BBD7CC05A1046</vt:lpwstr>
  </property>
</Properties>
</file>