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31" r:id="rId3"/>
    <p:sldId id="277" r:id="rId5"/>
    <p:sldId id="315" r:id="rId6"/>
    <p:sldId id="316" r:id="rId7"/>
    <p:sldId id="317" r:id="rId8"/>
    <p:sldId id="333" r:id="rId9"/>
    <p:sldId id="319" r:id="rId10"/>
    <p:sldId id="320" r:id="rId11"/>
    <p:sldId id="334" r:id="rId12"/>
    <p:sldId id="322" r:id="rId13"/>
    <p:sldId id="323" r:id="rId14"/>
    <p:sldId id="324" r:id="rId15"/>
    <p:sldId id="326" r:id="rId16"/>
    <p:sldId id="295" r:id="rId17"/>
  </p:sldIdLst>
  <p:sldSz cx="9144000" cy="5143500" type="screen16x9"/>
  <p:notesSz cx="7103745" cy="10234295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202020"/>
    <a:srgbClr val="323232"/>
    <a:srgbClr val="CC3300"/>
    <a:srgbClr val="CC0000"/>
    <a:srgbClr val="FF33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06" y="-348"/>
      </p:cViewPr>
      <p:guideLst>
        <p:guide orient="horz" pos="1565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0" d="100"/>
          <a:sy n="60" d="100"/>
        </p:scale>
        <p:origin x="-2970" y="-96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171450" indent="-171450" algn="l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SzPct val="75000"/>
        <a:buFont typeface="Arial" panose="020B0604020202020204" pitchFamily="34" charset="0"/>
        <a:buChar char="•"/>
        <a:defRPr sz="2100" kern="1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431165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•"/>
        <a:defRPr sz="1700" kern="1200">
          <a:solidFill>
            <a:srgbClr val="404040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755015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‒"/>
        <a:defRPr sz="1500" kern="1200">
          <a:solidFill>
            <a:srgbClr val="595959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133475" indent="-171450" algn="l" rtl="0" eaLnBrk="0" fontAlgn="base" hangingPunct="0"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4573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-11798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00"/>
          </a:p>
        </p:txBody>
      </p:sp>
      <p:sp>
        <p:nvSpPr>
          <p:cNvPr id="14" name="TextBox 48"/>
          <p:cNvSpPr txBox="1"/>
          <p:nvPr/>
        </p:nvSpPr>
        <p:spPr>
          <a:xfrm>
            <a:off x="1217220" y="1831246"/>
            <a:ext cx="6967410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标点符号专项</a:t>
            </a:r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10" y="159510"/>
            <a:ext cx="1523494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四年级  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1369801" y="1187334"/>
            <a:ext cx="6623334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表示引文、列举、重复词语等的省略。 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表示说话中断或声音断断续续。 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表示语意含蓄，让读者去想象。 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表示话题的跳跃或转换。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12"/>
          <p:cNvSpPr/>
          <p:nvPr/>
        </p:nvSpPr>
        <p:spPr>
          <a:xfrm>
            <a:off x="214664" y="367088"/>
            <a:ext cx="2592704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省略号的作用：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13226" y="673744"/>
            <a:ext cx="8365808" cy="36200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盘古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倒下以后，他的身体发生了巨大的变化。他呼出的气息变成了四季的风和飘动的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云；他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发出的声音化作了隆隆的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雷声；他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的左眼变成了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太阳，照耀大地，他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的右眼变成了月亮，给夜晚带来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光明；他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的四肢和躯干变成了大地的四极和五方的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名山；他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的血液变成了奔流不息的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江河；他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的汗毛变成了茂盛的花草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树木；他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的汗水变成了滋润万物的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雨露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59570" y="1350776"/>
            <a:ext cx="8416962" cy="36887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．我在田地里找兔草，我把蒲公英吹得飞啊飞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收了油菜，栽上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水稻。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．科学家又做了两次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次把蝙蝠的耳朵塞上；一次把蝙蝠的嘴封住，让它在屋子里飞。 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老爷爷也点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点头，说：“对，咱们一起爬吧！”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．人们只能在神话中用“千里眼”“顺风耳”和腾云驾雾的神仙，来寄托自己的美好愿望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375" y="174096"/>
            <a:ext cx="1909972" cy="561692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507" y="881530"/>
            <a:ext cx="852812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一、下面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句子中标点符号使用有误的一项是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(  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7762175" y="881895"/>
            <a:ext cx="371139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598585" y="698567"/>
            <a:ext cx="8058853" cy="1038746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省略号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的作用有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．表示话未说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完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．表示列举的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省略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．表示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说话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断断续续</a:t>
            </a:r>
            <a:endParaRPr lang="en-US" altLang="zh-CN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．表示引文的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省略   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．表示重复语句的省略  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F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．表示语意未尽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725" y="195988"/>
            <a:ext cx="613301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下列句中的省略号选择正确的作用。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176169" y="1768368"/>
            <a:ext cx="8808439" cy="31716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．这时候，阿妈喜欢牵着我，在洒满月光的小路上走着，走着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，我和阿妈走月亮！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．“可恶！然而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四叔说。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．达丽玛深情地望着老师的背影在蒙蒙的细雨中远去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．大海里有漂亮的螺壳、来回穿梭的游鱼、五彩缤纷的蠕虫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．他气喘吁吁地跑过来说：“你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你们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快去看。”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606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．妈妈轻轻地哼起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摇篮曲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：“月儿明，风儿静，树叶儿遮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窗棂啊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……”(  ) 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2535871" y="2171822"/>
            <a:ext cx="47422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4627812" y="2608852"/>
            <a:ext cx="616855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8376068" y="3324431"/>
            <a:ext cx="47422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7572718" y="2947718"/>
            <a:ext cx="47422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8375816" y="3748356"/>
            <a:ext cx="47422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1403795" y="4481117"/>
            <a:ext cx="47422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矩形 12"/>
          <p:cNvSpPr/>
          <p:nvPr/>
        </p:nvSpPr>
        <p:spPr>
          <a:xfrm>
            <a:off x="351064" y="420411"/>
            <a:ext cx="8411630" cy="41319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三、请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在下面句子的空格处中加上标点符号。</a:t>
            </a:r>
            <a:endParaRPr lang="en-US" altLang="zh-CN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大体上讲  住所是很简朴的  清洁  干燥  很卫生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站在天都峰脚下抬头望  啊  峰顶这么高  在云彩上面哩  我爬得上去吗 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难道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我永远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就在这儿坐下去吗   它们中的一个问    老这样坐下去  我恐怕会变得僵硬起来  我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觉得外面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似乎发生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了一些事情     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有这种预感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4.20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  人类登上月球  潜入深海  洞察百亿光年外的天体  探索原子核世界的奥秘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  电视  程控电话  因特网以及民航飞机  高速火车  远洋船舶等  日益把人类居住的星球变成联系紧密的  地球村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45886" y="829484"/>
            <a:ext cx="497965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55858" y="1194215"/>
            <a:ext cx="40010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：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51808" y="859431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06365" y="853137"/>
            <a:ext cx="521645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4401380" y="851840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6286614" y="859575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4786678" y="1218660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6550164" y="1202331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745356" y="1570584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2892564" y="1545805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4853640" y="1945998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583074" y="1886986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5032967" y="1905463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”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7714807" y="1934969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0" name="文本框 6"/>
          <p:cNvSpPr txBox="1"/>
          <p:nvPr/>
        </p:nvSpPr>
        <p:spPr>
          <a:xfrm>
            <a:off x="7386717" y="1954019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1949230" y="2304510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5328958" y="2312387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1978997" y="2672046"/>
            <a:ext cx="838515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——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4501499" y="2671616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5" name="文本框 6"/>
          <p:cNvSpPr txBox="1"/>
          <p:nvPr/>
        </p:nvSpPr>
        <p:spPr>
          <a:xfrm>
            <a:off x="4787249" y="2663452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”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6" name="文本框 6"/>
          <p:cNvSpPr txBox="1"/>
          <p:nvPr/>
        </p:nvSpPr>
        <p:spPr>
          <a:xfrm>
            <a:off x="694795" y="3406688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7" name="文本框 6"/>
          <p:cNvSpPr txBox="1"/>
          <p:nvPr/>
        </p:nvSpPr>
        <p:spPr>
          <a:xfrm>
            <a:off x="5367631" y="2999478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8" name="文本框 6"/>
          <p:cNvSpPr txBox="1"/>
          <p:nvPr/>
        </p:nvSpPr>
        <p:spPr>
          <a:xfrm>
            <a:off x="3775883" y="3022967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9" name="文本框 6"/>
          <p:cNvSpPr txBox="1"/>
          <p:nvPr/>
        </p:nvSpPr>
        <p:spPr>
          <a:xfrm>
            <a:off x="1668494" y="3031705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0" name="文本框 6"/>
          <p:cNvSpPr txBox="1"/>
          <p:nvPr/>
        </p:nvSpPr>
        <p:spPr>
          <a:xfrm>
            <a:off x="4124081" y="3351544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；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1" name="文本框 6"/>
          <p:cNvSpPr txBox="1"/>
          <p:nvPr/>
        </p:nvSpPr>
        <p:spPr>
          <a:xfrm>
            <a:off x="5324088" y="3390647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2" name="文本框 6"/>
          <p:cNvSpPr txBox="1"/>
          <p:nvPr/>
        </p:nvSpPr>
        <p:spPr>
          <a:xfrm>
            <a:off x="6190935" y="3431181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3" name="文本框 6"/>
          <p:cNvSpPr txBox="1"/>
          <p:nvPr/>
        </p:nvSpPr>
        <p:spPr>
          <a:xfrm>
            <a:off x="2878094" y="3757753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4" name="文本框 6"/>
          <p:cNvSpPr txBox="1"/>
          <p:nvPr/>
        </p:nvSpPr>
        <p:spPr>
          <a:xfrm>
            <a:off x="4339646" y="3782245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5" name="文本框 6"/>
          <p:cNvSpPr txBox="1"/>
          <p:nvPr/>
        </p:nvSpPr>
        <p:spPr>
          <a:xfrm>
            <a:off x="7709492" y="3398524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、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6" name="文本框 6"/>
          <p:cNvSpPr txBox="1"/>
          <p:nvPr/>
        </p:nvSpPr>
        <p:spPr>
          <a:xfrm>
            <a:off x="6224306" y="3790410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7" name="文本框 6"/>
          <p:cNvSpPr txBox="1"/>
          <p:nvPr/>
        </p:nvSpPr>
        <p:spPr>
          <a:xfrm>
            <a:off x="3714287" y="4109390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8" name="文本框 6"/>
          <p:cNvSpPr txBox="1"/>
          <p:nvPr/>
        </p:nvSpPr>
        <p:spPr>
          <a:xfrm>
            <a:off x="4979608" y="4093205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”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9" name="文本框 6"/>
          <p:cNvSpPr txBox="1"/>
          <p:nvPr/>
        </p:nvSpPr>
        <p:spPr>
          <a:xfrm>
            <a:off x="5119691" y="4135172"/>
            <a:ext cx="50378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3495" y="0"/>
            <a:ext cx="5904309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3470478" y="2118026"/>
            <a:ext cx="2190343" cy="130035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8000" kern="10" dirty="0"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引号</a:t>
            </a:r>
            <a:endParaRPr lang="zh-CN" altLang="en-US" sz="8000" kern="10" dirty="0"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47253" y="1736383"/>
            <a:ext cx="8636794" cy="27284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小女孩望着最低的那块窗玻璃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有个绿东西从窗玻璃旁边探出头来，它是什么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呢？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一位小朋友非常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确定地说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它们和我们一样，肯定有家。下雨的时候，它们就会急忙飞回家里去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哩！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火神赫淮斯托斯很敬佩普罗米修斯，悄悄对他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只要你向宙斯承认错误，归还火种，我一定请求他饶恕你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209369" y="419283"/>
            <a:ext cx="8624238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说话人在前，说的话在后。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这是我们最常遇到的一种情况，也是最简单的：只要在“说话人说”的后面加上冒号，然后用引号将他说的话引起来就可以了。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53933" y="2491058"/>
            <a:ext cx="8409067" cy="16204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“难道我永远就在这儿坐下去吗？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它们中的一个问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，“老这样坐下去，我恐怕会变得僵硬起来。我觉得外边似乎发生了一些事情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我有这种预感！”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263658" y="410894"/>
            <a:ext cx="8561560" cy="17927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说的话在前，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说话人在中，说的话在后。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这种情况一般用于说的话比较长，并且话有两层意思的情况。说话人的话仍然是用引号引起来，不过要记得，“说话人说”的后面可是用逗号的。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15033" y="2093666"/>
            <a:ext cx="8200461" cy="16204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“真的，它现在要开花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这个母亲慢慢开始相信，她的孩子会好起来。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为光耀门楣而读书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有人干脆这样回答。 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283328" y="475430"/>
            <a:ext cx="8508334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说活人在后面，说的话在前面。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这种情况下，“说话人说”的后面直接用句号。因为，这是一句话的结束。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3495" y="0"/>
            <a:ext cx="5904309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2957517" y="2118026"/>
            <a:ext cx="3216266" cy="130035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8000" kern="10" dirty="0"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破折号</a:t>
            </a:r>
            <a:endParaRPr lang="zh-CN" altLang="en-US" sz="8000" kern="10" dirty="0"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79673" y="1032591"/>
            <a:ext cx="8636794" cy="31716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5365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破折号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表示文中注释性的部分和意思的跃进。“破”是点破、注释之意，“折”是中断、转折之意。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它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的主要用法大致可以归纳如下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一些：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   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解释说明或补充    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表示意思转换     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表示话语的中断 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时间或声音延续    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统领下文       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6.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表示总结上文 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表示分项列举      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用在副标题前面   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表示提示 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用于引文后标明作者  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11.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表示强调   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表示意思跃进 </a:t>
            </a:r>
            <a:r>
              <a:rPr lang="en-US" altLang="zh-CN" sz="24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205139" y="371632"/>
            <a:ext cx="2592704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破折号的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作用：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602933" y="957263"/>
            <a:ext cx="7919085" cy="36148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54292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它的确在向上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人们每天都可以看到它在生长。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此刻，顶楼窗子旁那个小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女孩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她的脸上洋溢着健康的光彩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的眼睛发着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亮光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注视着豌豆花，快乐地微笑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着，心里充满了感激。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3495" y="0"/>
            <a:ext cx="5904309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2957517" y="2118026"/>
            <a:ext cx="3216266" cy="130035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8000" kern="10" dirty="0"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省略号</a:t>
            </a:r>
            <a:endParaRPr lang="zh-CN" altLang="en-US" sz="8000" kern="10" dirty="0"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7b63ac5f-6235-444f-a72f-1092411201b4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1969</Words>
  <Application>WPS 演示</Application>
  <PresentationFormat>全屏显示(16:9)</PresentationFormat>
  <Paragraphs>156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黑体</vt:lpstr>
      <vt:lpstr>Meiryo UI</vt:lpstr>
      <vt:lpstr>Yu Gothic UI</vt:lpstr>
      <vt:lpstr>楷体</vt:lpstr>
      <vt:lpstr>Xingkai SC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455</cp:revision>
  <dcterms:created xsi:type="dcterms:W3CDTF">2017-08-03T09:01:00Z</dcterms:created>
  <dcterms:modified xsi:type="dcterms:W3CDTF">2022-11-30T15:02:52Z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0D43E0B53C044B1C931CC6DC9AEE7606</vt:lpwstr>
  </property>
</Properties>
</file>