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7" r:id="rId3"/>
    <p:sldId id="335" r:id="rId4"/>
    <p:sldId id="315" r:id="rId5"/>
    <p:sldId id="316" r:id="rId6"/>
    <p:sldId id="317" r:id="rId7"/>
    <p:sldId id="318" r:id="rId8"/>
    <p:sldId id="280" r:id="rId9"/>
    <p:sldId id="319" r:id="rId10"/>
    <p:sldId id="320" r:id="rId11"/>
    <p:sldId id="321" r:id="rId12"/>
    <p:sldId id="322" r:id="rId13"/>
    <p:sldId id="323" r:id="rId14"/>
    <p:sldId id="324" r:id="rId15"/>
    <p:sldId id="326" r:id="rId16"/>
    <p:sldId id="325" r:id="rId17"/>
    <p:sldId id="313" r:id="rId18"/>
    <p:sldId id="295" r:id="rId19"/>
    <p:sldId id="330" r:id="rId20"/>
    <p:sldId id="329" r:id="rId21"/>
    <p:sldId id="337" r:id="rId22"/>
    <p:sldId id="332" r:id="rId23"/>
    <p:sldId id="331" r:id="rId24"/>
    <p:sldId id="334" r:id="rId25"/>
  </p:sldIdLst>
  <p:sldSz cx="9144000" cy="5143500" type="screen16x9"/>
  <p:notesSz cx="7103745" cy="10234295"/>
  <p:custDataLst>
    <p:tags r:id="rId2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202020"/>
    <a:srgbClr val="323232"/>
    <a:srgbClr val="CC3300"/>
    <a:srgbClr val="CC0000"/>
    <a:srgbClr val="FF3300"/>
    <a:srgbClr val="0000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1008" y="-324"/>
      </p:cViewPr>
      <p:guideLst>
        <p:guide orient="horz" pos="159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1.xml"/><Relationship Id="rId28" Type="http://schemas.openxmlformats.org/officeDocument/2006/relationships/tableStyles" Target="tableStyles.xml"/><Relationship Id="rId27" Type="http://schemas.openxmlformats.org/officeDocument/2006/relationships/viewProps" Target="viewProps.xml"/><Relationship Id="rId26" Type="http://schemas.openxmlformats.org/officeDocument/2006/relationships/presProps" Target="presProps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2.png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PT母版素材包\小树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7710"/>
          <a:stretch>
            <a:fillRect/>
          </a:stretch>
        </p:blipFill>
        <p:spPr bwMode="auto">
          <a:xfrm>
            <a:off x="0" y="-3176"/>
            <a:ext cx="9144000" cy="5146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  <a:ea typeface="+mn-ea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  <a:ea typeface="+mn-ea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+mn-lt"/>
          <a:ea typeface="+mn-ea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5pPr>
      <a:lvl6pPr marL="18859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8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7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650" indent="-171450" algn="l" rtl="0" fontAlgn="base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E:\PPT母版素材包\标题分隔.jpg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83" r="14710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1331659" y="1860771"/>
            <a:ext cx="6399830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5400" b="1" kern="10" dirty="0" smtClean="0">
                <a:ln w="10541" cmpd="sng">
                  <a:noFill/>
                  <a:prstDash val="solid"/>
                </a:ln>
                <a:latin typeface="黑体" panose="02010609060101010101" pitchFamily="49" charset="-122"/>
                <a:ea typeface="黑体" panose="02010609060101010101" pitchFamily="49" charset="-122"/>
                <a:cs typeface="Meiryo UI" panose="020B0604030504040204" pitchFamily="34" charset="-128"/>
              </a:rPr>
              <a:t>课文知识</a:t>
            </a:r>
            <a:r>
              <a:rPr lang="zh-CN" altLang="en-US" sz="5400" b="1" kern="10" dirty="0">
                <a:ln w="10541" cmpd="sng">
                  <a:noFill/>
                  <a:prstDash val="solid"/>
                </a:ln>
                <a:latin typeface="黑体" panose="02010609060101010101" pitchFamily="49" charset="-122"/>
                <a:ea typeface="黑体" panose="02010609060101010101" pitchFamily="49" charset="-122"/>
                <a:cs typeface="Meiryo UI" panose="020B0604030504040204" pitchFamily="34" charset="-128"/>
              </a:rPr>
              <a:t>点专项</a:t>
            </a:r>
            <a:r>
              <a:rPr lang="zh-CN" altLang="en-US" sz="5400" b="1" kern="10" dirty="0" smtClean="0">
                <a:ln w="10541" cmpd="sng">
                  <a:noFill/>
                  <a:prstDash val="solid"/>
                </a:ln>
                <a:latin typeface="黑体" panose="02010609060101010101" pitchFamily="49" charset="-122"/>
                <a:ea typeface="黑体" panose="02010609060101010101" pitchFamily="49" charset="-122"/>
                <a:cs typeface="Meiryo UI" panose="020B0604030504040204" pitchFamily="34" charset="-128"/>
              </a:rPr>
              <a:t>复习</a:t>
            </a:r>
            <a:endParaRPr lang="zh-CN" altLang="en-US" sz="5400" b="1" kern="10" dirty="0">
              <a:ln w="10541" cmpd="sng">
                <a:noFill/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  <a:cs typeface="Meiryo UI" panose="020B0604030504040204" pitchFamily="34" charset="-128"/>
            </a:endParaRPr>
          </a:p>
        </p:txBody>
      </p:sp>
      <p:sp>
        <p:nvSpPr>
          <p:cNvPr id="5" name="矩形 4"/>
          <p:cNvSpPr/>
          <p:nvPr/>
        </p:nvSpPr>
        <p:spPr>
          <a:xfrm flipH="1">
            <a:off x="0" y="171604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107504" y="15910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四年级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251670" y="499952"/>
            <a:ext cx="8636794" cy="31716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indent="4445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24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indent="536575"/>
            <a:r>
              <a:rPr lang="en-US" altLang="zh-CN" dirty="0"/>
              <a:t>3.</a:t>
            </a:r>
            <a:r>
              <a:rPr lang="zh-CN" altLang="en-US" dirty="0"/>
              <a:t>青苔把它裹</a:t>
            </a:r>
            <a:r>
              <a:rPr lang="zh-CN" altLang="en-US" dirty="0" smtClean="0"/>
              <a:t>起来，它</a:t>
            </a:r>
            <a:r>
              <a:rPr lang="zh-CN" altLang="en-US" dirty="0"/>
              <a:t>躺在那儿真可以说成了一个囚犯。 </a:t>
            </a:r>
            <a:endParaRPr lang="en-US" altLang="zh-CN" dirty="0"/>
          </a:p>
          <a:p>
            <a:pPr indent="536575"/>
            <a:endParaRPr lang="en-US" altLang="zh-CN" dirty="0"/>
          </a:p>
          <a:p>
            <a:pPr indent="536575"/>
            <a:endParaRPr lang="en-US" altLang="zh-CN" dirty="0"/>
          </a:p>
          <a:p>
            <a:pPr indent="536575"/>
            <a:endParaRPr lang="en-US" altLang="zh-CN" dirty="0" smtClean="0"/>
          </a:p>
          <a:p>
            <a:pPr indent="536575"/>
            <a:r>
              <a:rPr lang="en-US" altLang="zh-CN" dirty="0" smtClean="0"/>
              <a:t>4</a:t>
            </a:r>
            <a:r>
              <a:rPr lang="en-US" altLang="zh-CN" dirty="0"/>
              <a:t>.</a:t>
            </a:r>
            <a:r>
              <a:rPr lang="zh-CN" altLang="en-US" dirty="0"/>
              <a:t>它们的身体是那样</a:t>
            </a:r>
            <a:r>
              <a:rPr lang="zh-CN" altLang="en-US" dirty="0" smtClean="0"/>
              <a:t>轻盈，载</a:t>
            </a:r>
            <a:r>
              <a:rPr lang="zh-CN" altLang="en-US" dirty="0"/>
              <a:t>不动一个水</a:t>
            </a:r>
            <a:r>
              <a:rPr lang="zh-CN" altLang="en-US" dirty="0" smtClean="0"/>
              <a:t>点；它们</a:t>
            </a:r>
            <a:r>
              <a:rPr lang="zh-CN" altLang="en-US" dirty="0"/>
              <a:t>身上的彩粉是</a:t>
            </a:r>
            <a:r>
              <a:rPr lang="zh-CN" altLang="en-US" dirty="0" smtClean="0"/>
              <a:t>那样斑斓，一点儿</a:t>
            </a:r>
            <a:r>
              <a:rPr lang="zh-CN" altLang="en-US" dirty="0"/>
              <a:t>水都不能</a:t>
            </a:r>
            <a:r>
              <a:rPr lang="zh-CN" altLang="en-US" dirty="0" smtClean="0"/>
              <a:t>沾；它们</a:t>
            </a:r>
            <a:r>
              <a:rPr lang="zh-CN" altLang="en-US" dirty="0"/>
              <a:t>是</a:t>
            </a:r>
            <a:r>
              <a:rPr lang="zh-CN" altLang="en-US" dirty="0" smtClean="0"/>
              <a:t>那样柔弱，比</a:t>
            </a:r>
            <a:r>
              <a:rPr lang="zh-CN" altLang="en-US" dirty="0"/>
              <a:t>一片树叶还</a:t>
            </a:r>
            <a:r>
              <a:rPr lang="zh-CN" altLang="en-US" dirty="0" smtClean="0"/>
              <a:t>无力，怎么</a:t>
            </a:r>
            <a:r>
              <a:rPr lang="zh-CN" altLang="en-US" dirty="0"/>
              <a:t>禁得起这猛烈的风雨呢</a:t>
            </a:r>
            <a:r>
              <a:rPr lang="en-US" altLang="zh-CN" dirty="0"/>
              <a:t>?</a:t>
            </a:r>
            <a:endParaRPr lang="en-US" altLang="zh-CN" dirty="0"/>
          </a:p>
        </p:txBody>
      </p:sp>
      <p:sp>
        <p:nvSpPr>
          <p:cNvPr id="4" name="文本框 3"/>
          <p:cNvSpPr txBox="1"/>
          <p:nvPr/>
        </p:nvSpPr>
        <p:spPr>
          <a:xfrm>
            <a:off x="321936" y="3629987"/>
            <a:ext cx="8452948" cy="80791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28650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rgbClr val="FF0000"/>
                </a:solidFill>
                <a:latin typeface="宋体" panose="02010600030101010101" pitchFamily="2" charset="-122"/>
                <a:ea typeface="+mn-ea"/>
              </a:defRPr>
            </a:lvl1pPr>
          </a:lstStyle>
          <a:p>
            <a:r>
              <a:rPr lang="zh-CN" altLang="en-US" dirty="0"/>
              <a:t>排比句的</a:t>
            </a:r>
            <a:r>
              <a:rPr lang="zh-CN" altLang="en-US" dirty="0" smtClean="0"/>
              <a:t>使用，让</a:t>
            </a:r>
            <a:r>
              <a:rPr lang="zh-CN" altLang="en-US" dirty="0"/>
              <a:t>我们强烈地感受到蝴蝶的</a:t>
            </a:r>
            <a:r>
              <a:rPr lang="zh-CN" altLang="en-US" dirty="0" smtClean="0"/>
              <a:t>弱小，也</a:t>
            </a:r>
            <a:r>
              <a:rPr lang="zh-CN" altLang="en-US" dirty="0"/>
              <a:t>突出了作者对蝴蝶的担心和着急。</a:t>
            </a:r>
            <a:endParaRPr lang="zh-CN" altLang="en-US" dirty="0"/>
          </a:p>
        </p:txBody>
      </p:sp>
      <p:sp>
        <p:nvSpPr>
          <p:cNvPr id="11" name="文本框 3"/>
          <p:cNvSpPr txBox="1"/>
          <p:nvPr/>
        </p:nvSpPr>
        <p:spPr>
          <a:xfrm>
            <a:off x="226503" y="1106592"/>
            <a:ext cx="8565159" cy="80791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28650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rgbClr val="FF0000"/>
                </a:solidFill>
                <a:latin typeface="宋体" panose="02010600030101010101" pitchFamily="2" charset="-122"/>
                <a:ea typeface="+mn-ea"/>
              </a:defRPr>
            </a:lvl1pPr>
          </a:lstStyle>
          <a:p>
            <a:r>
              <a:rPr lang="zh-CN" altLang="en-US" dirty="0"/>
              <a:t>这句话把豌豆比作</a:t>
            </a:r>
            <a:r>
              <a:rPr lang="zh-CN" altLang="en-US" dirty="0" smtClean="0"/>
              <a:t>囚犯，说</a:t>
            </a:r>
            <a:r>
              <a:rPr lang="zh-CN" altLang="en-US" dirty="0"/>
              <a:t>明了最后一粒豌豆进入了一个恶劣的生存</a:t>
            </a:r>
            <a:r>
              <a:rPr lang="zh-CN" altLang="en-US" dirty="0" smtClean="0"/>
              <a:t>环境，得不到</a:t>
            </a:r>
            <a:r>
              <a:rPr lang="zh-CN" altLang="en-US" dirty="0"/>
              <a:t>阳光和自由。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353692" y="584903"/>
            <a:ext cx="8636794" cy="2285241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indent="4445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24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indent="628650"/>
            <a:r>
              <a:rPr lang="en-US" altLang="zh-CN" dirty="0"/>
              <a:t>5.</a:t>
            </a:r>
            <a:r>
              <a:rPr lang="zh-CN" altLang="en-US" dirty="0"/>
              <a:t>出口的地方总有</a:t>
            </a:r>
            <a:r>
              <a:rPr lang="zh-CN" altLang="en-US" dirty="0" smtClean="0"/>
              <a:t>一丛草</a:t>
            </a:r>
            <a:r>
              <a:rPr lang="zh-CN" altLang="en-US" dirty="0"/>
              <a:t>半掩</a:t>
            </a:r>
            <a:r>
              <a:rPr lang="zh-CN" altLang="en-US" dirty="0" smtClean="0"/>
              <a:t>着，就</a:t>
            </a:r>
            <a:r>
              <a:rPr lang="zh-CN" altLang="en-US" dirty="0"/>
              <a:t>像一座门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indent="628650"/>
            <a:endParaRPr lang="en-US" altLang="zh-CN" dirty="0"/>
          </a:p>
          <a:p>
            <a:pPr indent="628650"/>
            <a:endParaRPr lang="en-US" altLang="zh-CN" dirty="0"/>
          </a:p>
          <a:p>
            <a:pPr indent="628650"/>
            <a:endParaRPr lang="en-US" altLang="zh-CN" dirty="0"/>
          </a:p>
          <a:p>
            <a:pPr indent="628650"/>
            <a:r>
              <a:rPr lang="en-US" altLang="zh-CN" dirty="0"/>
              <a:t>6.</a:t>
            </a:r>
            <a:r>
              <a:rPr lang="zh-CN" altLang="en-US" dirty="0"/>
              <a:t>爬山虎就是这样一脚一脚地往上爬。</a:t>
            </a:r>
            <a:endParaRPr lang="en-US" altLang="zh-CN" dirty="0"/>
          </a:p>
        </p:txBody>
      </p:sp>
      <p:sp>
        <p:nvSpPr>
          <p:cNvPr id="4" name="文本框 3"/>
          <p:cNvSpPr txBox="1"/>
          <p:nvPr/>
        </p:nvSpPr>
        <p:spPr>
          <a:xfrm>
            <a:off x="361811" y="2946511"/>
            <a:ext cx="8335388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28650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rgbClr val="FF0000"/>
                </a:solidFill>
                <a:latin typeface="宋体" panose="02010600030101010101" pitchFamily="2" charset="-122"/>
                <a:ea typeface="+mn-ea"/>
              </a:defRPr>
            </a:lvl1pPr>
          </a:lstStyle>
          <a:p>
            <a:r>
              <a:rPr lang="zh-CN" altLang="en-US" dirty="0"/>
              <a:t>把爬山虎向上爬的动作</a:t>
            </a:r>
            <a:r>
              <a:rPr lang="zh-CN" altLang="en-US" dirty="0" smtClean="0"/>
              <a:t>拟人化，表明</a:t>
            </a:r>
            <a:r>
              <a:rPr lang="zh-CN" altLang="en-US" dirty="0"/>
              <a:t>爬山虎并不像动物那样用脚交替着往上</a:t>
            </a:r>
            <a:r>
              <a:rPr lang="zh-CN" altLang="en-US" dirty="0" smtClean="0"/>
              <a:t>爬，而是</a:t>
            </a:r>
            <a:r>
              <a:rPr lang="zh-CN" altLang="en-US" dirty="0"/>
              <a:t>长一只脚就巴住</a:t>
            </a:r>
            <a:r>
              <a:rPr lang="zh-CN" altLang="en-US" dirty="0" smtClean="0"/>
              <a:t>墙，越</a:t>
            </a:r>
            <a:r>
              <a:rPr lang="zh-CN" altLang="en-US" dirty="0"/>
              <a:t>往高处</a:t>
            </a:r>
            <a:r>
              <a:rPr lang="zh-CN" altLang="en-US" dirty="0" smtClean="0"/>
              <a:t>爬，越</a:t>
            </a:r>
            <a:r>
              <a:rPr lang="zh-CN" altLang="en-US" dirty="0"/>
              <a:t>要不断地长出新脚。</a:t>
            </a:r>
            <a:endParaRPr lang="zh-CN" altLang="en-US" dirty="0"/>
          </a:p>
        </p:txBody>
      </p:sp>
      <p:sp>
        <p:nvSpPr>
          <p:cNvPr id="11" name="文本框 3"/>
          <p:cNvSpPr txBox="1"/>
          <p:nvPr/>
        </p:nvSpPr>
        <p:spPr>
          <a:xfrm>
            <a:off x="370050" y="1202259"/>
            <a:ext cx="8327149" cy="80791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28650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rgbClr val="FF0000"/>
                </a:solidFill>
                <a:latin typeface="宋体" panose="02010600030101010101" pitchFamily="2" charset="-122"/>
                <a:ea typeface="+mn-ea"/>
              </a:defRPr>
            </a:lvl1pPr>
          </a:lstStyle>
          <a:p>
            <a:r>
              <a:rPr lang="zh-CN" altLang="en-US" dirty="0"/>
              <a:t>这句话把蟋蟀住宅出口的草比作</a:t>
            </a:r>
            <a:r>
              <a:rPr lang="zh-CN" altLang="en-US" dirty="0" smtClean="0"/>
              <a:t>门，突出</a:t>
            </a:r>
            <a:r>
              <a:rPr lang="zh-CN" altLang="en-US" dirty="0"/>
              <a:t>了蟋蟀住宅的精致。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303358" y="534569"/>
            <a:ext cx="8513471" cy="31716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4445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24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indent="628650"/>
            <a:r>
              <a:rPr lang="en-US" altLang="zh-CN" dirty="0"/>
              <a:t>7.</a:t>
            </a:r>
            <a:r>
              <a:rPr lang="zh-CN" altLang="en-US" dirty="0"/>
              <a:t>一只老麻雀从一棵树上飞</a:t>
            </a:r>
            <a:r>
              <a:rPr lang="zh-CN" altLang="en-US" dirty="0" smtClean="0"/>
              <a:t>下来，像</a:t>
            </a:r>
            <a:r>
              <a:rPr lang="zh-CN" altLang="en-US" dirty="0"/>
              <a:t>一块石头似的落在猎狗面前。</a:t>
            </a:r>
            <a:endParaRPr lang="en-US" altLang="zh-CN" dirty="0"/>
          </a:p>
          <a:p>
            <a:pPr indent="628650"/>
            <a:endParaRPr lang="en-US" altLang="zh-CN" dirty="0"/>
          </a:p>
          <a:p>
            <a:pPr indent="628650"/>
            <a:endParaRPr lang="en-US" altLang="zh-CN" dirty="0"/>
          </a:p>
          <a:p>
            <a:pPr indent="628650"/>
            <a:r>
              <a:rPr lang="en-US" altLang="zh-CN" dirty="0"/>
              <a:t>8.</a:t>
            </a:r>
            <a:r>
              <a:rPr lang="zh-CN" altLang="en-US" dirty="0"/>
              <a:t>这时你看</a:t>
            </a:r>
            <a:r>
              <a:rPr lang="zh-CN" altLang="en-US" dirty="0" smtClean="0"/>
              <a:t>吧，两</a:t>
            </a:r>
            <a:r>
              <a:rPr lang="zh-CN" altLang="en-US" dirty="0"/>
              <a:t>只旋转的陀螺奋勇</a:t>
            </a:r>
            <a:r>
              <a:rPr lang="zh-CN" altLang="en-US" dirty="0" smtClean="0"/>
              <a:t>搏斗，旋风</a:t>
            </a:r>
            <a:r>
              <a:rPr lang="zh-CN" altLang="en-US" dirty="0"/>
              <a:t>般撞向</a:t>
            </a:r>
            <a:r>
              <a:rPr lang="zh-CN" altLang="en-US" dirty="0" smtClean="0"/>
              <a:t>对手，刚</a:t>
            </a:r>
            <a:r>
              <a:rPr lang="zh-CN" altLang="en-US" dirty="0"/>
              <a:t>一</a:t>
            </a:r>
            <a:r>
              <a:rPr lang="zh-CN" altLang="en-US" dirty="0" smtClean="0"/>
              <a:t>接触，又</a:t>
            </a:r>
            <a:r>
              <a:rPr lang="zh-CN" altLang="en-US" dirty="0"/>
              <a:t>各自闪向</a:t>
            </a:r>
            <a:r>
              <a:rPr lang="zh-CN" altLang="en-US" dirty="0" smtClean="0"/>
              <a:t>一边，然后</a:t>
            </a:r>
            <a:r>
              <a:rPr lang="zh-CN" altLang="en-US" dirty="0"/>
              <a:t>重整旗鼓再战</a:t>
            </a:r>
            <a:r>
              <a:rPr lang="en-US" altLang="zh-CN" dirty="0"/>
              <a:t>——</a:t>
            </a:r>
            <a:r>
              <a:rPr lang="zh-CN" altLang="en-US" dirty="0"/>
              <a:t>直到其中一方被撞翻才告一段落。</a:t>
            </a:r>
            <a:endParaRPr lang="en-US" altLang="zh-CN" dirty="0"/>
          </a:p>
        </p:txBody>
      </p:sp>
      <p:sp>
        <p:nvSpPr>
          <p:cNvPr id="4" name="文本框 3"/>
          <p:cNvSpPr txBox="1"/>
          <p:nvPr/>
        </p:nvSpPr>
        <p:spPr>
          <a:xfrm>
            <a:off x="368780" y="3653937"/>
            <a:ext cx="8119613" cy="80791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28650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rgbClr val="FF0000"/>
                </a:solidFill>
                <a:latin typeface="宋体" panose="02010600030101010101" pitchFamily="2" charset="-122"/>
                <a:ea typeface="+mn-ea"/>
              </a:defRPr>
            </a:lvl1pPr>
          </a:lstStyle>
          <a:p>
            <a:r>
              <a:rPr lang="zh-CN" altLang="en-US" dirty="0"/>
              <a:t>这句话运用比喻的修辞</a:t>
            </a:r>
            <a:r>
              <a:rPr lang="zh-CN" altLang="en-US" dirty="0" smtClean="0"/>
              <a:t>手法，把</a:t>
            </a:r>
            <a:r>
              <a:rPr lang="zh-CN" altLang="en-US" dirty="0"/>
              <a:t>“陀螺”比作</a:t>
            </a:r>
            <a:r>
              <a:rPr lang="zh-CN" altLang="en-US" dirty="0" smtClean="0"/>
              <a:t>“旋风”，形象</a:t>
            </a:r>
            <a:r>
              <a:rPr lang="zh-CN" altLang="en-US" dirty="0"/>
              <a:t>地描写出两只陀螺比赛的激烈场面。</a:t>
            </a:r>
            <a:endParaRPr lang="zh-CN" altLang="en-US" dirty="0"/>
          </a:p>
        </p:txBody>
      </p:sp>
      <p:sp>
        <p:nvSpPr>
          <p:cNvPr id="11" name="文本框 3"/>
          <p:cNvSpPr txBox="1"/>
          <p:nvPr/>
        </p:nvSpPr>
        <p:spPr>
          <a:xfrm>
            <a:off x="332091" y="1385396"/>
            <a:ext cx="8327149" cy="80791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28650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rgbClr val="FF0000"/>
                </a:solidFill>
                <a:latin typeface="宋体" panose="02010600030101010101" pitchFamily="2" charset="-122"/>
                <a:ea typeface="+mn-ea"/>
              </a:defRPr>
            </a:lvl1pPr>
          </a:lstStyle>
          <a:p>
            <a:r>
              <a:rPr lang="zh-CN" altLang="en-US" dirty="0"/>
              <a:t>把老麻雀飞下来的动作比作石头</a:t>
            </a:r>
            <a:r>
              <a:rPr lang="zh-CN" altLang="en-US" dirty="0" smtClean="0"/>
              <a:t>落下来，突出</a:t>
            </a:r>
            <a:r>
              <a:rPr lang="zh-CN" altLang="en-US" dirty="0"/>
              <a:t>了老麻雀急切的心情和飞下来的动力。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279663" y="398654"/>
            <a:ext cx="8636794" cy="3319370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indent="4445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24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indent="536575"/>
            <a:r>
              <a:rPr lang="en-US" altLang="zh-CN" sz="2200" dirty="0"/>
              <a:t>9.</a:t>
            </a:r>
            <a:r>
              <a:rPr lang="zh-CN" altLang="en-US" sz="2200" dirty="0"/>
              <a:t>鹅听见</a:t>
            </a:r>
            <a:r>
              <a:rPr lang="zh-CN" altLang="en-US" sz="2200" dirty="0" smtClean="0"/>
              <a:t>了，就</a:t>
            </a:r>
            <a:r>
              <a:rPr lang="zh-CN" altLang="en-US" sz="2200" dirty="0"/>
              <a:t>竖起头</a:t>
            </a:r>
            <a:r>
              <a:rPr lang="zh-CN" altLang="en-US" sz="2200" dirty="0" smtClean="0"/>
              <a:t>来，侧</a:t>
            </a:r>
            <a:r>
              <a:rPr lang="zh-CN" altLang="en-US" sz="2200" dirty="0"/>
              <a:t>着眼睛</a:t>
            </a:r>
            <a:r>
              <a:rPr lang="zh-CN" altLang="en-US" sz="2200" dirty="0" smtClean="0"/>
              <a:t>看了看，竟</a:t>
            </a:r>
            <a:r>
              <a:rPr lang="zh-CN" altLang="en-US" sz="2200" dirty="0"/>
              <a:t>爬到</a:t>
            </a:r>
            <a:r>
              <a:rPr lang="zh-CN" altLang="en-US" sz="2200" dirty="0" smtClean="0"/>
              <a:t>岸上，一</a:t>
            </a:r>
            <a:r>
              <a:rPr lang="zh-CN" altLang="en-US" sz="2200" dirty="0"/>
              <a:t>摇一摆地、神气地朝我们走过来。 </a:t>
            </a:r>
            <a:endParaRPr lang="en-US" altLang="zh-CN" sz="2200" dirty="0"/>
          </a:p>
          <a:p>
            <a:pPr indent="536575"/>
            <a:endParaRPr lang="en-US" altLang="zh-CN" sz="2200" dirty="0"/>
          </a:p>
          <a:p>
            <a:pPr indent="536575"/>
            <a:endParaRPr lang="en-US" altLang="zh-CN" sz="2200" dirty="0"/>
          </a:p>
          <a:p>
            <a:pPr indent="536575"/>
            <a:r>
              <a:rPr lang="en-US" altLang="zh-CN" sz="2200" dirty="0"/>
              <a:t>10.</a:t>
            </a:r>
            <a:r>
              <a:rPr lang="zh-CN" altLang="en-US" sz="2200" dirty="0"/>
              <a:t>他一把握住了鹅的长脖子。鹅用脚爪划</a:t>
            </a:r>
            <a:r>
              <a:rPr lang="zh-CN" altLang="en-US" sz="2200" dirty="0" smtClean="0"/>
              <a:t>他，用</a:t>
            </a:r>
            <a:r>
              <a:rPr lang="zh-CN" altLang="en-US" sz="2200" dirty="0"/>
              <a:t>嘴啄他。可是金奎叔的力气是那么</a:t>
            </a:r>
            <a:r>
              <a:rPr lang="zh-CN" altLang="en-US" sz="2200" dirty="0" smtClean="0"/>
              <a:t>大，他</a:t>
            </a:r>
            <a:r>
              <a:rPr lang="zh-CN" altLang="en-US" sz="2200" dirty="0"/>
              <a:t>轻轻地把鹅提了</a:t>
            </a:r>
            <a:r>
              <a:rPr lang="zh-CN" altLang="en-US" sz="2200" dirty="0" smtClean="0"/>
              <a:t>起来，然后</a:t>
            </a:r>
            <a:r>
              <a:rPr lang="zh-CN" altLang="en-US" sz="2200" dirty="0"/>
              <a:t>就像摔一个酒瓶</a:t>
            </a:r>
            <a:r>
              <a:rPr lang="zh-CN" altLang="en-US" sz="2200" dirty="0" smtClean="0"/>
              <a:t>似的，呼</a:t>
            </a:r>
            <a:r>
              <a:rPr lang="zh-CN" altLang="en-US" sz="2200" dirty="0"/>
              <a:t>的</a:t>
            </a:r>
            <a:r>
              <a:rPr lang="zh-CN" altLang="en-US" sz="2200" dirty="0" smtClean="0"/>
              <a:t>一下，把</a:t>
            </a:r>
            <a:r>
              <a:rPr lang="zh-CN" altLang="en-US" sz="2200" dirty="0"/>
              <a:t>这只</a:t>
            </a:r>
            <a:r>
              <a:rPr lang="zh-CN" altLang="en-US" sz="2200" dirty="0" smtClean="0"/>
              <a:t>老公鹅甩到</a:t>
            </a:r>
            <a:r>
              <a:rPr lang="zh-CN" altLang="en-US" sz="2200" dirty="0"/>
              <a:t>了半空中。它张开</a:t>
            </a:r>
            <a:r>
              <a:rPr lang="zh-CN" altLang="en-US" sz="2200" dirty="0" smtClean="0"/>
              <a:t>翅膀，啪</a:t>
            </a:r>
            <a:r>
              <a:rPr lang="zh-CN" altLang="en-US" sz="2200" dirty="0"/>
              <a:t>啪啪地落到了池塘中。</a:t>
            </a:r>
            <a:endParaRPr lang="en-US" altLang="zh-CN" sz="2200" dirty="0"/>
          </a:p>
        </p:txBody>
      </p:sp>
      <p:sp>
        <p:nvSpPr>
          <p:cNvPr id="4" name="文本框 3"/>
          <p:cNvSpPr txBox="1"/>
          <p:nvPr/>
        </p:nvSpPr>
        <p:spPr>
          <a:xfrm>
            <a:off x="359375" y="3687811"/>
            <a:ext cx="8398731" cy="108491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28650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rgbClr val="FF0000"/>
                </a:solidFill>
                <a:latin typeface="宋体" panose="02010600030101010101" pitchFamily="2" charset="-122"/>
                <a:ea typeface="+mn-ea"/>
              </a:defRPr>
            </a:lvl1pPr>
          </a:lstStyle>
          <a:p>
            <a:r>
              <a:rPr lang="zh-CN" altLang="en-US" sz="2200" dirty="0" smtClean="0"/>
              <a:t>这</a:t>
            </a:r>
            <a:r>
              <a:rPr lang="zh-CN" altLang="en-US" sz="2200" dirty="0"/>
              <a:t>句话出现了很多描写鹅的动作的</a:t>
            </a:r>
            <a:r>
              <a:rPr lang="zh-CN" altLang="en-US" sz="2200" dirty="0" smtClean="0"/>
              <a:t>词语，比如</a:t>
            </a:r>
            <a:r>
              <a:rPr lang="en-US" altLang="zh-CN" sz="2200" dirty="0"/>
              <a:t>:“</a:t>
            </a:r>
            <a:r>
              <a:rPr lang="zh-CN" altLang="en-US" sz="2200" dirty="0"/>
              <a:t>划、啄、张开、落</a:t>
            </a:r>
            <a:r>
              <a:rPr lang="zh-CN" altLang="en-US" sz="2200" dirty="0" smtClean="0"/>
              <a:t>”，这些</a:t>
            </a:r>
            <a:r>
              <a:rPr lang="zh-CN" altLang="en-US" sz="2200" dirty="0"/>
              <a:t>动词的使用让我们看到了以前神气的大鹅此时是多么狼狈不堪呀</a:t>
            </a:r>
            <a:r>
              <a:rPr lang="en-US" altLang="zh-CN" sz="2200" dirty="0"/>
              <a:t>! </a:t>
            </a:r>
            <a:endParaRPr lang="zh-CN" altLang="en-US" sz="2200" dirty="0"/>
          </a:p>
        </p:txBody>
      </p:sp>
      <p:sp>
        <p:nvSpPr>
          <p:cNvPr id="11" name="文本框 3"/>
          <p:cNvSpPr txBox="1"/>
          <p:nvPr/>
        </p:nvSpPr>
        <p:spPr>
          <a:xfrm>
            <a:off x="320226" y="1220956"/>
            <a:ext cx="8446269" cy="74635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28650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rgbClr val="FF0000"/>
                </a:solidFill>
                <a:latin typeface="宋体" panose="02010600030101010101" pitchFamily="2" charset="-122"/>
                <a:ea typeface="+mn-ea"/>
              </a:defRPr>
            </a:lvl1pPr>
          </a:lstStyle>
          <a:p>
            <a:r>
              <a:rPr lang="zh-CN" altLang="en-US" sz="2200" dirty="0"/>
              <a:t>这句话抓住鹅的神态、动作进行</a:t>
            </a:r>
            <a:r>
              <a:rPr lang="zh-CN" altLang="en-US" sz="2200" dirty="0" smtClean="0"/>
              <a:t>描写，运用</a:t>
            </a:r>
            <a:r>
              <a:rPr lang="zh-CN" altLang="en-US" sz="2200" dirty="0"/>
              <a:t>拟人的修辞手法写出鹅不可一世的霸道样子。</a:t>
            </a:r>
            <a:endParaRPr lang="zh-CN" alt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563417" y="928852"/>
            <a:ext cx="8636794" cy="512448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indent="4445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24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en-US" altLang="zh-CN" dirty="0"/>
              <a:t>11.</a:t>
            </a:r>
            <a:r>
              <a:rPr lang="zh-CN" altLang="en-US" dirty="0"/>
              <a:t>这真应了一句</a:t>
            </a:r>
            <a:r>
              <a:rPr lang="zh-CN" altLang="en-US" dirty="0" smtClean="0"/>
              <a:t>古话：人不可貌相，海水不可斗量</a:t>
            </a:r>
            <a:r>
              <a:rPr lang="zh-CN" altLang="en-US" dirty="0"/>
              <a:t>。</a:t>
            </a:r>
            <a:endParaRPr lang="en-US" altLang="zh-CN" dirty="0"/>
          </a:p>
        </p:txBody>
      </p:sp>
      <p:sp>
        <p:nvSpPr>
          <p:cNvPr id="11" name="文本框 3"/>
          <p:cNvSpPr txBox="1"/>
          <p:nvPr/>
        </p:nvSpPr>
        <p:spPr>
          <a:xfrm>
            <a:off x="416309" y="1654918"/>
            <a:ext cx="8327149" cy="154657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28650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rgbClr val="FF0000"/>
                </a:solidFill>
                <a:latin typeface="宋体" panose="02010600030101010101" pitchFamily="2" charset="-122"/>
                <a:ea typeface="+mn-ea"/>
              </a:defRPr>
            </a:lvl1pPr>
          </a:lstStyle>
          <a:p>
            <a:r>
              <a:rPr lang="zh-CN" altLang="en-US" dirty="0"/>
              <a:t>我们不能只看一个人的</a:t>
            </a:r>
            <a:r>
              <a:rPr lang="zh-CN" altLang="en-US" dirty="0" smtClean="0"/>
              <a:t>外表，应该</a:t>
            </a:r>
            <a:r>
              <a:rPr lang="zh-CN" altLang="en-US" dirty="0"/>
              <a:t>注重的是内在的精神和灵魂。外表美并不是真正的</a:t>
            </a:r>
            <a:r>
              <a:rPr lang="zh-CN" altLang="en-US" dirty="0" smtClean="0"/>
              <a:t>美，内在美</a:t>
            </a:r>
            <a:r>
              <a:rPr lang="zh-CN" altLang="en-US" dirty="0"/>
              <a:t>才是最美丽的。也许你不</a:t>
            </a:r>
            <a:r>
              <a:rPr lang="zh-CN" altLang="en-US" dirty="0" smtClean="0"/>
              <a:t>美丽，也许</a:t>
            </a:r>
            <a:r>
              <a:rPr lang="zh-CN" altLang="en-US" dirty="0"/>
              <a:t>你不</a:t>
            </a:r>
            <a:r>
              <a:rPr lang="zh-CN" altLang="en-US" dirty="0" smtClean="0"/>
              <a:t>高大，但</a:t>
            </a:r>
            <a:r>
              <a:rPr lang="zh-CN" altLang="en-US" dirty="0"/>
              <a:t>只要你有梦想和</a:t>
            </a:r>
            <a:r>
              <a:rPr lang="zh-CN" altLang="en-US" dirty="0" smtClean="0"/>
              <a:t>志向，终究</a:t>
            </a:r>
            <a:r>
              <a:rPr lang="zh-CN" altLang="en-US" dirty="0"/>
              <a:t>会达到成功。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529861" y="517791"/>
            <a:ext cx="8636794" cy="272843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>
            <a:defPPr>
              <a:defRPr lang="zh-CN"/>
            </a:defPPr>
            <a:lvl1pPr indent="4445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24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r>
              <a:rPr lang="en-US" altLang="zh-CN" dirty="0"/>
              <a:t>12.</a:t>
            </a:r>
            <a:r>
              <a:rPr lang="zh-CN" altLang="en-US" dirty="0"/>
              <a:t>醉卧沙场君莫</a:t>
            </a:r>
            <a:r>
              <a:rPr lang="zh-CN" altLang="en-US" dirty="0" smtClean="0"/>
              <a:t>笑，古来</a:t>
            </a:r>
            <a:r>
              <a:rPr lang="zh-CN" altLang="en-US" dirty="0"/>
              <a:t>征战几人回</a:t>
            </a:r>
            <a:r>
              <a:rPr lang="en-US" altLang="zh-CN" dirty="0" smtClean="0"/>
              <a:t>?</a:t>
            </a:r>
            <a:endParaRPr lang="en-US" altLang="zh-CN" dirty="0" smtClean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13.</a:t>
            </a:r>
            <a:r>
              <a:rPr lang="zh-CN" altLang="en-US" dirty="0"/>
              <a:t>为中华之崛起而读书</a:t>
            </a:r>
            <a:r>
              <a:rPr lang="en-US" altLang="zh-CN" dirty="0"/>
              <a:t>!</a:t>
            </a:r>
            <a:endParaRPr lang="en-US" altLang="zh-CN" dirty="0"/>
          </a:p>
        </p:txBody>
      </p:sp>
      <p:sp>
        <p:nvSpPr>
          <p:cNvPr id="4" name="文本框 3"/>
          <p:cNvSpPr txBox="1"/>
          <p:nvPr/>
        </p:nvSpPr>
        <p:spPr>
          <a:xfrm>
            <a:off x="335229" y="1184102"/>
            <a:ext cx="8119613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28650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rgbClr val="FF0000"/>
                </a:solidFill>
                <a:latin typeface="宋体" panose="02010600030101010101" pitchFamily="2" charset="-122"/>
                <a:ea typeface="+mn-ea"/>
              </a:defRPr>
            </a:lvl1pPr>
          </a:lstStyle>
          <a:p>
            <a:r>
              <a:rPr lang="zh-CN" altLang="en-US" dirty="0"/>
              <a:t>“醉卧沙场”表现出来的不仅是豪放、开朗、兴奋的</a:t>
            </a:r>
            <a:r>
              <a:rPr lang="zh-CN" altLang="en-US" dirty="0" smtClean="0"/>
              <a:t>感情，而且</a:t>
            </a:r>
            <a:r>
              <a:rPr lang="zh-CN" altLang="en-US" dirty="0"/>
              <a:t>还有着视死如归的勇气。这一句通过反问的</a:t>
            </a:r>
            <a:r>
              <a:rPr lang="zh-CN" altLang="en-US" dirty="0" smtClean="0"/>
              <a:t>手法，写出</a:t>
            </a:r>
            <a:r>
              <a:rPr lang="zh-CN" altLang="en-US" dirty="0"/>
              <a:t>了战争的残酷。 </a:t>
            </a:r>
            <a:endParaRPr lang="zh-CN" altLang="en-US" dirty="0"/>
          </a:p>
        </p:txBody>
      </p:sp>
      <p:sp>
        <p:nvSpPr>
          <p:cNvPr id="7" name="文本框 3"/>
          <p:cNvSpPr txBox="1"/>
          <p:nvPr/>
        </p:nvSpPr>
        <p:spPr>
          <a:xfrm>
            <a:off x="382499" y="3297005"/>
            <a:ext cx="8207828" cy="80791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28650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rgbClr val="FF0000"/>
                </a:solidFill>
                <a:latin typeface="宋体" panose="02010600030101010101" pitchFamily="2" charset="-122"/>
                <a:ea typeface="+mn-ea"/>
              </a:defRPr>
            </a:lvl1pPr>
          </a:lstStyle>
          <a:p>
            <a:r>
              <a:rPr lang="zh-CN" altLang="en-US" dirty="0"/>
              <a:t>这句话用感叹的形式写出了周恩来宏大的</a:t>
            </a:r>
            <a:r>
              <a:rPr lang="zh-CN" altLang="en-US" dirty="0" smtClean="0"/>
              <a:t>志向，体现</a:t>
            </a:r>
            <a:r>
              <a:rPr lang="zh-CN" altLang="en-US" dirty="0"/>
              <a:t>了他强烈的爱国精神。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51miz-E266413-A2EBECD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619845" y="0"/>
            <a:ext cx="5904310" cy="430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59" name="WordArt 5"/>
          <p:cNvSpPr>
            <a:spLocks noChangeArrowheads="1" noChangeShapeType="1" noTextEdit="1"/>
          </p:cNvSpPr>
          <p:nvPr/>
        </p:nvSpPr>
        <p:spPr bwMode="auto">
          <a:xfrm>
            <a:off x="3369426" y="2022589"/>
            <a:ext cx="2405146" cy="142346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zh-CN" altLang="en-US" sz="8800" b="1" kern="10" dirty="0">
                <a:ln w="10541" cmpd="sng">
                  <a:solidFill>
                    <a:srgbClr val="BBE0E3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Meiryo UI" panose="020B0604030504040204" pitchFamily="34" charset="-128"/>
              </a:rPr>
              <a:t>课文</a:t>
            </a:r>
            <a:endParaRPr lang="zh-CN" altLang="en-US" sz="8800" b="1" kern="10" dirty="0">
              <a:ln w="10541" cmpd="sng">
                <a:solidFill>
                  <a:srgbClr val="BBE0E3">
                    <a:shade val="88000"/>
                    <a:satMod val="110000"/>
                  </a:srgbClr>
                </a:solidFill>
                <a:prstDash val="solid"/>
              </a:ln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Meiryo UI" panose="020B060403050404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矩形 12"/>
          <p:cNvSpPr/>
          <p:nvPr/>
        </p:nvSpPr>
        <p:spPr>
          <a:xfrm>
            <a:off x="270511" y="623098"/>
            <a:ext cx="8411630" cy="316240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zh-CN" altLang="zh-CN" sz="28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回忆《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观潮</a:t>
            </a:r>
            <a:r>
              <a:rPr lang="zh-CN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一课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，填空。</a:t>
            </a:r>
            <a:endParaRPr lang="en-US" altLang="zh-CN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</a:t>
            </a:r>
            <a:r>
              <a:rPr lang="zh-CN" altLang="en-US" sz="2800" b="1" dirty="0" smtClean="0">
                <a:solidFill>
                  <a:srgbClr val="000000"/>
                </a:solidFill>
                <a:latin typeface="+mn-ea"/>
                <a:ea typeface="+mn-ea"/>
              </a:rPr>
              <a:t>千百年来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  <a:ea typeface="+mn-ea"/>
              </a:rPr>
              <a:t>，钱塘江以其奇特卓绝的江潮，不知倾倒了多少游人看客。本文记叙的就是一次观潮的盛况，写的是作者耳闻目睹</a:t>
            </a:r>
            <a:r>
              <a:rPr lang="zh-CN" altLang="en-US" sz="2800" b="1" dirty="0" smtClean="0">
                <a:solidFill>
                  <a:srgbClr val="000000"/>
                </a:solidFill>
                <a:latin typeface="+mn-ea"/>
                <a:ea typeface="+mn-ea"/>
              </a:rPr>
              <a:t>的</a:t>
            </a:r>
            <a:r>
              <a:rPr lang="en-US" altLang="zh-CN" sz="2800" b="1" dirty="0" smtClean="0">
                <a:solidFill>
                  <a:srgbClr val="000000"/>
                </a:solidFill>
                <a:latin typeface="+mn-ea"/>
                <a:ea typeface="+mn-ea"/>
              </a:rPr>
              <a:t>_______</a:t>
            </a:r>
            <a:r>
              <a:rPr lang="zh-CN" altLang="en-US" sz="2800" b="1" dirty="0" smtClean="0">
                <a:solidFill>
                  <a:srgbClr val="000000"/>
                </a:solidFill>
                <a:latin typeface="+mn-ea"/>
                <a:ea typeface="+mn-ea"/>
              </a:rPr>
              <a:t>、</a:t>
            </a:r>
            <a:r>
              <a:rPr lang="en-US" altLang="zh-CN" sz="2800" b="1" dirty="0" smtClean="0">
                <a:solidFill>
                  <a:srgbClr val="000000"/>
                </a:solidFill>
                <a:latin typeface="+mn-ea"/>
                <a:ea typeface="+mn-ea"/>
              </a:rPr>
              <a:t>_______</a:t>
            </a:r>
            <a:r>
              <a:rPr lang="zh-CN" altLang="en-US" sz="2800" b="1" dirty="0" smtClean="0">
                <a:solidFill>
                  <a:srgbClr val="000000"/>
                </a:solidFill>
                <a:latin typeface="+mn-ea"/>
                <a:ea typeface="+mn-ea"/>
              </a:rPr>
              <a:t>、</a:t>
            </a:r>
            <a:r>
              <a:rPr lang="en-US" altLang="zh-CN" sz="2800" b="1" dirty="0" smtClean="0">
                <a:solidFill>
                  <a:srgbClr val="000000"/>
                </a:solidFill>
                <a:latin typeface="+mn-ea"/>
                <a:ea typeface="+mn-ea"/>
              </a:rPr>
              <a:t>________</a:t>
            </a:r>
            <a:r>
              <a:rPr lang="zh-CN" altLang="en-US" sz="2800" b="1" dirty="0" smtClean="0">
                <a:solidFill>
                  <a:srgbClr val="000000"/>
                </a:solidFill>
                <a:latin typeface="+mn-ea"/>
                <a:ea typeface="+mn-ea"/>
              </a:rPr>
              <a:t>的</a:t>
            </a:r>
            <a:r>
              <a:rPr lang="zh-CN" altLang="en-US" sz="2800" b="1" dirty="0">
                <a:solidFill>
                  <a:srgbClr val="000000"/>
                </a:solidFill>
                <a:latin typeface="+mn-ea"/>
                <a:ea typeface="+mn-ea"/>
              </a:rPr>
              <a:t>景象，描写了大潮由远而近、奔腾西去的全过程，描绘出江潮由风平浪静到奔腾咆哮再到恢复平静的动态变化，写出了大潮</a:t>
            </a:r>
            <a:r>
              <a:rPr lang="zh-CN" altLang="en-US" sz="2800" b="1" dirty="0" smtClean="0">
                <a:solidFill>
                  <a:srgbClr val="000000"/>
                </a:solidFill>
                <a:latin typeface="+mn-ea"/>
                <a:ea typeface="+mn-ea"/>
              </a:rPr>
              <a:t>的</a:t>
            </a:r>
            <a:r>
              <a:rPr lang="en-US" altLang="zh-CN" sz="2800" b="1" dirty="0" smtClean="0">
                <a:solidFill>
                  <a:srgbClr val="000000"/>
                </a:solidFill>
                <a:latin typeface="+mn-ea"/>
                <a:ea typeface="+mn-ea"/>
              </a:rPr>
              <a:t>____________________</a:t>
            </a:r>
            <a:r>
              <a:rPr lang="zh-CN" altLang="en-US" sz="2800" b="1" dirty="0" smtClean="0">
                <a:solidFill>
                  <a:srgbClr val="000000"/>
                </a:solidFill>
                <a:latin typeface="+mn-ea"/>
                <a:ea typeface="+mn-ea"/>
              </a:rPr>
              <a:t>。</a:t>
            </a:r>
            <a:endParaRPr lang="en-US" altLang="zh-CN" sz="2800" b="1" dirty="0">
              <a:solidFill>
                <a:srgbClr val="000000"/>
              </a:solidFill>
              <a:latin typeface="+mn-ea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7071643" y="1975533"/>
            <a:ext cx="1609658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潮头过后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21819" y="3248341"/>
            <a:ext cx="3360750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奇特、雄伟、壮观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35981" y="1961223"/>
            <a:ext cx="1339403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潮来前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561209" y="1954231"/>
            <a:ext cx="1507332" cy="5001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潮来时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257917" y="492614"/>
            <a:ext cx="8636794" cy="1103379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latin typeface="宋体" panose="02010600030101010101" pitchFamily="2" charset="-122"/>
                <a:ea typeface="+mn-ea"/>
              </a:rPr>
              <a:t>    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二、回忆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《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麻雀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》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一课，想一想，课文写了一件什么事？这件事的起因、经过和结果是怎样的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？</a:t>
            </a:r>
            <a:endParaRPr lang="zh-CN" altLang="zh-CN" sz="2800" b="1" u="sng" dirty="0"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4" name="文本框 11"/>
          <p:cNvSpPr txBox="1"/>
          <p:nvPr/>
        </p:nvSpPr>
        <p:spPr>
          <a:xfrm>
            <a:off x="413711" y="2701737"/>
            <a:ext cx="8368455" cy="1669688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633730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起因：猎狗发现一只从巢里掉下来的小麻雀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。</a:t>
            </a:r>
            <a:endParaRPr lang="en-US" altLang="zh-CN" sz="2800" b="1" dirty="0" smtClean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  <a:p>
            <a:pPr indent="633730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经过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：老麻雀用身躯掩护小麻雀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。</a:t>
            </a:r>
            <a:endParaRPr lang="en-US" altLang="zh-CN" sz="2800" b="1" dirty="0" smtClean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  <a:p>
            <a:pPr indent="633730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结果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：老麻雀吓退了猎狗。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5" name="文本框 11"/>
          <p:cNvSpPr txBox="1"/>
          <p:nvPr/>
        </p:nvSpPr>
        <p:spPr>
          <a:xfrm>
            <a:off x="413712" y="1707762"/>
            <a:ext cx="8617788" cy="93102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633730" fontAlgn="auto">
              <a:spcBef>
                <a:spcPts val="120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本文写的是一只老麻雀不顾自身安危，毅然保护小麻雀免受猎狗伤害的事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矩形 12"/>
          <p:cNvSpPr/>
          <p:nvPr/>
        </p:nvSpPr>
        <p:spPr>
          <a:xfrm>
            <a:off x="414805" y="780758"/>
            <a:ext cx="8135353" cy="93102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63373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r>
              <a:rPr lang="zh-CN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回忆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爬山虎的脚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一文，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想一想：爬山虎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是怎样往上爬的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en-US" altLang="zh-CN" sz="2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24905" y="2123137"/>
            <a:ext cx="7441295" cy="1276933"/>
            <a:chOff x="824905" y="2123137"/>
            <a:chExt cx="7441295" cy="1276933"/>
          </a:xfrm>
        </p:grpSpPr>
        <p:sp>
          <p:nvSpPr>
            <p:cNvPr id="10" name="任意多边形 9"/>
            <p:cNvSpPr/>
            <p:nvPr/>
          </p:nvSpPr>
          <p:spPr>
            <a:xfrm>
              <a:off x="824905" y="2123137"/>
              <a:ext cx="2128223" cy="1276933"/>
            </a:xfrm>
            <a:custGeom>
              <a:avLst/>
              <a:gdLst>
                <a:gd name="connsiteX0" fmla="*/ 0 w 2128223"/>
                <a:gd name="connsiteY0" fmla="*/ 127693 h 1276933"/>
                <a:gd name="connsiteX1" fmla="*/ 127693 w 2128223"/>
                <a:gd name="connsiteY1" fmla="*/ 0 h 1276933"/>
                <a:gd name="connsiteX2" fmla="*/ 2000530 w 2128223"/>
                <a:gd name="connsiteY2" fmla="*/ 0 h 1276933"/>
                <a:gd name="connsiteX3" fmla="*/ 2128223 w 2128223"/>
                <a:gd name="connsiteY3" fmla="*/ 127693 h 1276933"/>
                <a:gd name="connsiteX4" fmla="*/ 2128223 w 2128223"/>
                <a:gd name="connsiteY4" fmla="*/ 1149240 h 1276933"/>
                <a:gd name="connsiteX5" fmla="*/ 2000530 w 2128223"/>
                <a:gd name="connsiteY5" fmla="*/ 1276933 h 1276933"/>
                <a:gd name="connsiteX6" fmla="*/ 127693 w 2128223"/>
                <a:gd name="connsiteY6" fmla="*/ 1276933 h 1276933"/>
                <a:gd name="connsiteX7" fmla="*/ 0 w 2128223"/>
                <a:gd name="connsiteY7" fmla="*/ 1149240 h 1276933"/>
                <a:gd name="connsiteX8" fmla="*/ 0 w 2128223"/>
                <a:gd name="connsiteY8" fmla="*/ 127693 h 1276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28223" h="1276933">
                  <a:moveTo>
                    <a:pt x="0" y="127693"/>
                  </a:moveTo>
                  <a:cubicBezTo>
                    <a:pt x="0" y="57170"/>
                    <a:pt x="57170" y="0"/>
                    <a:pt x="127693" y="0"/>
                  </a:cubicBezTo>
                  <a:lnTo>
                    <a:pt x="2000530" y="0"/>
                  </a:lnTo>
                  <a:cubicBezTo>
                    <a:pt x="2071053" y="0"/>
                    <a:pt x="2128223" y="57170"/>
                    <a:pt x="2128223" y="127693"/>
                  </a:cubicBezTo>
                  <a:lnTo>
                    <a:pt x="2128223" y="1149240"/>
                  </a:lnTo>
                  <a:cubicBezTo>
                    <a:pt x="2128223" y="1219763"/>
                    <a:pt x="2071053" y="1276933"/>
                    <a:pt x="2000530" y="1276933"/>
                  </a:cubicBezTo>
                  <a:lnTo>
                    <a:pt x="127693" y="1276933"/>
                  </a:lnTo>
                  <a:cubicBezTo>
                    <a:pt x="57170" y="1276933"/>
                    <a:pt x="0" y="1219763"/>
                    <a:pt x="0" y="1149240"/>
                  </a:cubicBezTo>
                  <a:lnTo>
                    <a:pt x="0" y="127693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5030" tIns="125030" rIns="125030" bIns="125030" numCol="1" spcCol="1270" anchor="ctr" anchorCtr="0">
              <a:noAutofit/>
            </a:bodyPr>
            <a:lstStyle/>
            <a:p>
              <a:pPr lvl="0" algn="ctr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300" b="1" kern="1200" dirty="0" smtClean="0">
                  <a:solidFill>
                    <a:srgbClr val="FF0000"/>
                  </a:solidFill>
                </a:rPr>
                <a:t>茎上伸出六七根细丝</a:t>
              </a:r>
              <a:endParaRPr lang="zh-CN" sz="2300" kern="1200" dirty="0">
                <a:solidFill>
                  <a:srgbClr val="FF0000"/>
                </a:solidFill>
              </a:endParaRPr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2991893" y="2563331"/>
              <a:ext cx="799297" cy="396545"/>
            </a:xfrm>
            <a:custGeom>
              <a:avLst/>
              <a:gdLst>
                <a:gd name="connsiteX0" fmla="*/ 0 w 451183"/>
                <a:gd name="connsiteY0" fmla="*/ 105560 h 527799"/>
                <a:gd name="connsiteX1" fmla="*/ 225592 w 451183"/>
                <a:gd name="connsiteY1" fmla="*/ 105560 h 527799"/>
                <a:gd name="connsiteX2" fmla="*/ 225592 w 451183"/>
                <a:gd name="connsiteY2" fmla="*/ 0 h 527799"/>
                <a:gd name="connsiteX3" fmla="*/ 451183 w 451183"/>
                <a:gd name="connsiteY3" fmla="*/ 263900 h 527799"/>
                <a:gd name="connsiteX4" fmla="*/ 225592 w 451183"/>
                <a:gd name="connsiteY4" fmla="*/ 527799 h 527799"/>
                <a:gd name="connsiteX5" fmla="*/ 225592 w 451183"/>
                <a:gd name="connsiteY5" fmla="*/ 422239 h 527799"/>
                <a:gd name="connsiteX6" fmla="*/ 0 w 451183"/>
                <a:gd name="connsiteY6" fmla="*/ 422239 h 527799"/>
                <a:gd name="connsiteX7" fmla="*/ 0 w 451183"/>
                <a:gd name="connsiteY7" fmla="*/ 105560 h 527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1183" h="527799">
                  <a:moveTo>
                    <a:pt x="0" y="105560"/>
                  </a:moveTo>
                  <a:lnTo>
                    <a:pt x="225592" y="105560"/>
                  </a:lnTo>
                  <a:lnTo>
                    <a:pt x="225592" y="0"/>
                  </a:lnTo>
                  <a:lnTo>
                    <a:pt x="451183" y="263900"/>
                  </a:lnTo>
                  <a:lnTo>
                    <a:pt x="225592" y="527799"/>
                  </a:lnTo>
                  <a:lnTo>
                    <a:pt x="225592" y="422239"/>
                  </a:lnTo>
                  <a:lnTo>
                    <a:pt x="0" y="422239"/>
                  </a:lnTo>
                  <a:lnTo>
                    <a:pt x="0" y="10556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05560" rIns="135355" bIns="10556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900" kern="1200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3435301" y="2123137"/>
              <a:ext cx="2128223" cy="1276933"/>
            </a:xfrm>
            <a:custGeom>
              <a:avLst/>
              <a:gdLst>
                <a:gd name="connsiteX0" fmla="*/ 0 w 2128223"/>
                <a:gd name="connsiteY0" fmla="*/ 127693 h 1276933"/>
                <a:gd name="connsiteX1" fmla="*/ 127693 w 2128223"/>
                <a:gd name="connsiteY1" fmla="*/ 0 h 1276933"/>
                <a:gd name="connsiteX2" fmla="*/ 2000530 w 2128223"/>
                <a:gd name="connsiteY2" fmla="*/ 0 h 1276933"/>
                <a:gd name="connsiteX3" fmla="*/ 2128223 w 2128223"/>
                <a:gd name="connsiteY3" fmla="*/ 127693 h 1276933"/>
                <a:gd name="connsiteX4" fmla="*/ 2128223 w 2128223"/>
                <a:gd name="connsiteY4" fmla="*/ 1149240 h 1276933"/>
                <a:gd name="connsiteX5" fmla="*/ 2000530 w 2128223"/>
                <a:gd name="connsiteY5" fmla="*/ 1276933 h 1276933"/>
                <a:gd name="connsiteX6" fmla="*/ 127693 w 2128223"/>
                <a:gd name="connsiteY6" fmla="*/ 1276933 h 1276933"/>
                <a:gd name="connsiteX7" fmla="*/ 0 w 2128223"/>
                <a:gd name="connsiteY7" fmla="*/ 1149240 h 1276933"/>
                <a:gd name="connsiteX8" fmla="*/ 0 w 2128223"/>
                <a:gd name="connsiteY8" fmla="*/ 127693 h 1276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28223" h="1276933">
                  <a:moveTo>
                    <a:pt x="0" y="127693"/>
                  </a:moveTo>
                  <a:cubicBezTo>
                    <a:pt x="0" y="57170"/>
                    <a:pt x="57170" y="0"/>
                    <a:pt x="127693" y="0"/>
                  </a:cubicBezTo>
                  <a:lnTo>
                    <a:pt x="2000530" y="0"/>
                  </a:lnTo>
                  <a:cubicBezTo>
                    <a:pt x="2071053" y="0"/>
                    <a:pt x="2128223" y="57170"/>
                    <a:pt x="2128223" y="127693"/>
                  </a:cubicBezTo>
                  <a:lnTo>
                    <a:pt x="2128223" y="1149240"/>
                  </a:lnTo>
                  <a:cubicBezTo>
                    <a:pt x="2128223" y="1219763"/>
                    <a:pt x="2071053" y="1276933"/>
                    <a:pt x="2000530" y="1276933"/>
                  </a:cubicBezTo>
                  <a:lnTo>
                    <a:pt x="127693" y="1276933"/>
                  </a:lnTo>
                  <a:cubicBezTo>
                    <a:pt x="57170" y="1276933"/>
                    <a:pt x="0" y="1219763"/>
                    <a:pt x="0" y="1149240"/>
                  </a:cubicBezTo>
                  <a:lnTo>
                    <a:pt x="0" y="127693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5030" tIns="125030" rIns="125030" bIns="125030" numCol="1" spcCol="1270" anchor="ctr" anchorCtr="0">
              <a:noAutofit/>
            </a:bodyPr>
            <a:lstStyle/>
            <a:p>
              <a:pPr lvl="0" algn="ctr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300" b="1" kern="1200" dirty="0" smtClean="0">
                  <a:solidFill>
                    <a:srgbClr val="FF0000"/>
                  </a:solidFill>
                </a:rPr>
                <a:t>巴住墙</a:t>
              </a:r>
              <a:endParaRPr lang="zh-CN" sz="2300" kern="1200" dirty="0">
                <a:solidFill>
                  <a:srgbClr val="FF0000"/>
                </a:solidFill>
              </a:endParaRPr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5325453" y="2563331"/>
              <a:ext cx="799297" cy="396545"/>
            </a:xfrm>
            <a:custGeom>
              <a:avLst/>
              <a:gdLst>
                <a:gd name="connsiteX0" fmla="*/ 0 w 451183"/>
                <a:gd name="connsiteY0" fmla="*/ 105560 h 527799"/>
                <a:gd name="connsiteX1" fmla="*/ 225592 w 451183"/>
                <a:gd name="connsiteY1" fmla="*/ 105560 h 527799"/>
                <a:gd name="connsiteX2" fmla="*/ 225592 w 451183"/>
                <a:gd name="connsiteY2" fmla="*/ 0 h 527799"/>
                <a:gd name="connsiteX3" fmla="*/ 451183 w 451183"/>
                <a:gd name="connsiteY3" fmla="*/ 263900 h 527799"/>
                <a:gd name="connsiteX4" fmla="*/ 225592 w 451183"/>
                <a:gd name="connsiteY4" fmla="*/ 527799 h 527799"/>
                <a:gd name="connsiteX5" fmla="*/ 225592 w 451183"/>
                <a:gd name="connsiteY5" fmla="*/ 422239 h 527799"/>
                <a:gd name="connsiteX6" fmla="*/ 0 w 451183"/>
                <a:gd name="connsiteY6" fmla="*/ 422239 h 527799"/>
                <a:gd name="connsiteX7" fmla="*/ 0 w 451183"/>
                <a:gd name="connsiteY7" fmla="*/ 105560 h 5277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51183" h="527799">
                  <a:moveTo>
                    <a:pt x="0" y="105560"/>
                  </a:moveTo>
                  <a:lnTo>
                    <a:pt x="225592" y="105560"/>
                  </a:lnTo>
                  <a:lnTo>
                    <a:pt x="225592" y="0"/>
                  </a:lnTo>
                  <a:lnTo>
                    <a:pt x="451183" y="263900"/>
                  </a:lnTo>
                  <a:lnTo>
                    <a:pt x="225592" y="527799"/>
                  </a:lnTo>
                  <a:lnTo>
                    <a:pt x="225592" y="422239"/>
                  </a:lnTo>
                  <a:lnTo>
                    <a:pt x="0" y="422239"/>
                  </a:lnTo>
                  <a:lnTo>
                    <a:pt x="0" y="10556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105560" rIns="135355" bIns="105560" numCol="1" spcCol="1270" anchor="ctr" anchorCtr="0">
              <a:noAutofit/>
            </a:bodyPr>
            <a:lstStyle/>
            <a:p>
              <a:pPr lvl="0" algn="ctr" defTabSz="8445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zh-CN" altLang="en-US" sz="1900" kern="1200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6137977" y="2123137"/>
              <a:ext cx="2128223" cy="1276933"/>
            </a:xfrm>
            <a:custGeom>
              <a:avLst/>
              <a:gdLst>
                <a:gd name="connsiteX0" fmla="*/ 0 w 2128223"/>
                <a:gd name="connsiteY0" fmla="*/ 127693 h 1276933"/>
                <a:gd name="connsiteX1" fmla="*/ 127693 w 2128223"/>
                <a:gd name="connsiteY1" fmla="*/ 0 h 1276933"/>
                <a:gd name="connsiteX2" fmla="*/ 2000530 w 2128223"/>
                <a:gd name="connsiteY2" fmla="*/ 0 h 1276933"/>
                <a:gd name="connsiteX3" fmla="*/ 2128223 w 2128223"/>
                <a:gd name="connsiteY3" fmla="*/ 127693 h 1276933"/>
                <a:gd name="connsiteX4" fmla="*/ 2128223 w 2128223"/>
                <a:gd name="connsiteY4" fmla="*/ 1149240 h 1276933"/>
                <a:gd name="connsiteX5" fmla="*/ 2000530 w 2128223"/>
                <a:gd name="connsiteY5" fmla="*/ 1276933 h 1276933"/>
                <a:gd name="connsiteX6" fmla="*/ 127693 w 2128223"/>
                <a:gd name="connsiteY6" fmla="*/ 1276933 h 1276933"/>
                <a:gd name="connsiteX7" fmla="*/ 0 w 2128223"/>
                <a:gd name="connsiteY7" fmla="*/ 1149240 h 1276933"/>
                <a:gd name="connsiteX8" fmla="*/ 0 w 2128223"/>
                <a:gd name="connsiteY8" fmla="*/ 127693 h 1276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28223" h="1276933">
                  <a:moveTo>
                    <a:pt x="0" y="127693"/>
                  </a:moveTo>
                  <a:cubicBezTo>
                    <a:pt x="0" y="57170"/>
                    <a:pt x="57170" y="0"/>
                    <a:pt x="127693" y="0"/>
                  </a:cubicBezTo>
                  <a:lnTo>
                    <a:pt x="2000530" y="0"/>
                  </a:lnTo>
                  <a:cubicBezTo>
                    <a:pt x="2071053" y="0"/>
                    <a:pt x="2128223" y="57170"/>
                    <a:pt x="2128223" y="127693"/>
                  </a:cubicBezTo>
                  <a:lnTo>
                    <a:pt x="2128223" y="1149240"/>
                  </a:lnTo>
                  <a:cubicBezTo>
                    <a:pt x="2128223" y="1219763"/>
                    <a:pt x="2071053" y="1276933"/>
                    <a:pt x="2000530" y="1276933"/>
                  </a:cubicBezTo>
                  <a:lnTo>
                    <a:pt x="127693" y="1276933"/>
                  </a:lnTo>
                  <a:cubicBezTo>
                    <a:pt x="57170" y="1276933"/>
                    <a:pt x="0" y="1219763"/>
                    <a:pt x="0" y="1149240"/>
                  </a:cubicBezTo>
                  <a:lnTo>
                    <a:pt x="0" y="127693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25030" tIns="125030" rIns="125030" bIns="125030" numCol="1" spcCol="1270" anchor="ctr" anchorCtr="0">
              <a:noAutofit/>
            </a:bodyPr>
            <a:lstStyle/>
            <a:p>
              <a:pPr lvl="0" algn="ctr" defTabSz="10223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CN" sz="2300" b="1" kern="1200" dirty="0" smtClean="0">
                  <a:solidFill>
                    <a:srgbClr val="FF0000"/>
                  </a:solidFill>
                </a:rPr>
                <a:t>把爬山虎的嫩茎拉一把，使它紧贴在墙上</a:t>
              </a:r>
              <a:endParaRPr lang="zh-CN" sz="2300" kern="1200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51miz-E266413-A2EBECD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619846" y="0"/>
            <a:ext cx="5904309" cy="430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2793008" y="1986586"/>
            <a:ext cx="3538469" cy="142346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zh-CN" altLang="en-US" sz="8800" b="1" kern="10" dirty="0" smtClean="0">
                <a:ln w="10541" cmpd="sng">
                  <a:solidFill>
                    <a:srgbClr val="BBE0E3">
                      <a:shade val="88000"/>
                      <a:satMod val="110000"/>
                    </a:srgbClr>
                  </a:solidFill>
                  <a:prstDash val="solid"/>
                </a:ln>
                <a:latin typeface="黑体" panose="02010609060101010101" pitchFamily="49" charset="-122"/>
                <a:ea typeface="黑体" panose="02010609060101010101" pitchFamily="49" charset="-122"/>
                <a:cs typeface="Meiryo UI" panose="020B0604030504040204" pitchFamily="34" charset="-128"/>
              </a:rPr>
              <a:t>古诗</a:t>
            </a:r>
            <a:r>
              <a:rPr lang="zh-CN" altLang="en-US" sz="8800" b="1" kern="10" dirty="0">
                <a:ln w="10541" cmpd="sng">
                  <a:solidFill>
                    <a:srgbClr val="BBE0E3">
                      <a:shade val="88000"/>
                      <a:satMod val="110000"/>
                    </a:srgbClr>
                  </a:solidFill>
                  <a:prstDash val="solid"/>
                </a:ln>
                <a:latin typeface="黑体" panose="02010609060101010101" pitchFamily="49" charset="-122"/>
                <a:ea typeface="黑体" panose="02010609060101010101" pitchFamily="49" charset="-122"/>
                <a:cs typeface="Meiryo UI" panose="020B0604030504040204" pitchFamily="34" charset="-128"/>
              </a:rPr>
              <a:t>句</a:t>
            </a:r>
            <a:endParaRPr lang="zh-CN" altLang="en-US" sz="8800" b="1" dirty="0">
              <a:ln w="10541" cmpd="sng">
                <a:solidFill>
                  <a:srgbClr val="BBE0E3">
                    <a:shade val="88000"/>
                    <a:satMod val="110000"/>
                  </a:srgbClr>
                </a:solidFill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471039" y="820865"/>
            <a:ext cx="8022847" cy="93102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33730" fontAlgn="auto">
              <a:spcBef>
                <a:spcPts val="0"/>
              </a:spcBef>
              <a:spcAft>
                <a:spcPts val="0"/>
              </a:spcAft>
              <a:defRPr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四、回忆</a:t>
            </a:r>
            <a:r>
              <a:rPr lang="en-US" altLang="zh-CN" dirty="0"/>
              <a:t>《</a:t>
            </a:r>
            <a:r>
              <a:rPr lang="zh-CN" altLang="en-US" dirty="0"/>
              <a:t>蟋蟀的住宅</a:t>
            </a:r>
            <a:r>
              <a:rPr lang="en-US" altLang="zh-CN" dirty="0"/>
              <a:t>》</a:t>
            </a:r>
            <a:r>
              <a:rPr lang="zh-CN" altLang="en-US" dirty="0"/>
              <a:t>，想一想：课文围绕蟋蟀的住宅讲了哪两方面的内容？</a:t>
            </a:r>
            <a:endParaRPr lang="zh-CN" altLang="en-US" dirty="0"/>
          </a:p>
        </p:txBody>
      </p:sp>
      <p:sp>
        <p:nvSpPr>
          <p:cNvPr id="14" name="文本框 11"/>
          <p:cNvSpPr txBox="1"/>
          <p:nvPr/>
        </p:nvSpPr>
        <p:spPr>
          <a:xfrm>
            <a:off x="501885" y="1920712"/>
            <a:ext cx="8034205" cy="136191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　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 </a:t>
            </a:r>
            <a:r>
              <a:rPr lang="en-US" altLang="zh-CN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(l)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蟋蟀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的住宅的特点（向阳、隐蔽、干燥、有门、有平台）；</a:t>
            </a:r>
            <a:b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</a:b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  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(2)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蟋蟀是如何建造、整修住宅的。 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 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矩形 12"/>
          <p:cNvSpPr/>
          <p:nvPr/>
        </p:nvSpPr>
        <p:spPr>
          <a:xfrm>
            <a:off x="526034" y="472060"/>
            <a:ext cx="8164961" cy="93102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633730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五</a:t>
            </a:r>
            <a:r>
              <a:rPr lang="zh-CN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读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牛和鹅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一文，体会“我”见到鹅和被鹅袭击时的心情。</a:t>
            </a:r>
            <a:endParaRPr lang="en-US" altLang="zh-CN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11"/>
          <p:cNvSpPr txBox="1"/>
          <p:nvPr/>
        </p:nvSpPr>
        <p:spPr>
          <a:xfrm>
            <a:off x="567978" y="1531511"/>
            <a:ext cx="7997181" cy="265457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    “我”见到鹅时：总是远远地站在安全的地方才敢看它。要是在路上碰到鹅，就得绕个大圈子才敢走过去。说明“我”怕鹅。</a:t>
            </a:r>
            <a:b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</a:b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    被鹅袭击时：我吓得腿也软了，更跑不快。在忙乱中，我的书包掉了，鞋子也弄脱了。我想它一定要把我咬死了，就又哭又叫：“鹅要吃我了！鹅要咬死我了！</a:t>
            </a:r>
            <a:b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</a:b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    可见当时“我”更加怕鹅。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546267" y="412079"/>
            <a:ext cx="8102783" cy="93102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33730" fontAlgn="auto">
              <a:spcBef>
                <a:spcPts val="0"/>
              </a:spcBef>
              <a:spcAft>
                <a:spcPts val="0"/>
              </a:spcAft>
              <a:defRPr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六、读</a:t>
            </a:r>
            <a:r>
              <a:rPr lang="en-US" altLang="zh-CN" dirty="0"/>
              <a:t>《</a:t>
            </a:r>
            <a:r>
              <a:rPr lang="zh-CN" altLang="en-US" dirty="0"/>
              <a:t>为中华之崛起而读书</a:t>
            </a:r>
            <a:r>
              <a:rPr lang="en-US" altLang="zh-CN" dirty="0"/>
              <a:t>》</a:t>
            </a:r>
            <a:r>
              <a:rPr lang="zh-CN" altLang="en-US" dirty="0"/>
              <a:t>一文，思考：课文讲了哪几件事</a:t>
            </a:r>
            <a:r>
              <a:rPr lang="zh-CN" altLang="en-US" dirty="0" smtClean="0"/>
              <a:t>？连</a:t>
            </a:r>
            <a:r>
              <a:rPr lang="zh-CN" altLang="en-US" dirty="0"/>
              <a:t>起来说说主要</a:t>
            </a:r>
            <a:r>
              <a:rPr lang="zh-CN" altLang="en-US" dirty="0" smtClean="0"/>
              <a:t>内容。</a:t>
            </a:r>
            <a:endParaRPr lang="zh-CN" altLang="zh-CN" dirty="0"/>
          </a:p>
        </p:txBody>
      </p:sp>
      <p:sp>
        <p:nvSpPr>
          <p:cNvPr id="7" name="文本框 11"/>
          <p:cNvSpPr txBox="1"/>
          <p:nvPr/>
        </p:nvSpPr>
        <p:spPr>
          <a:xfrm>
            <a:off x="572458" y="1479360"/>
            <a:ext cx="7917656" cy="2654573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  </a:t>
            </a:r>
            <a:r>
              <a:rPr lang="en-US" altLang="zh-CN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《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为中华之崛起而读书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》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讲了中国人不能去租界、租界内洋人轧死人无事、修身课讨论为什么而读书三件事。</a:t>
            </a:r>
            <a:b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</a:b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  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《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为中华之崛起而读书</a:t>
            </a:r>
            <a:r>
              <a:rPr lang="en-US" altLang="zh-CN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》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写的是少年周恩来耳闻目睹中国人在外国租界，受洋人欺凌却无处说理的事，周围的人都敢怒不敢言，从中深刻体会到伯父说的“中华不振”的含义，从而立志“为中华之崛起而读书”，表现了少年周恩来的博大胸襟和远大志向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6" name="矩形 12"/>
          <p:cNvSpPr/>
          <p:nvPr/>
        </p:nvSpPr>
        <p:spPr>
          <a:xfrm>
            <a:off x="480537" y="511248"/>
            <a:ext cx="8084623" cy="206883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633730" fontAlgn="auto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七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en-US" altLang="zh-CN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精卫填海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告诉我们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r>
              <a:rPr lang="en-US" altLang="zh-CN" sz="28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___________________________________________________________________________________________________________________________________________________</a:t>
            </a:r>
            <a:endParaRPr lang="en-US" altLang="zh-CN" sz="28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218" name="文本框 99"/>
          <p:cNvSpPr txBox="1"/>
          <p:nvPr/>
        </p:nvSpPr>
        <p:spPr>
          <a:xfrm>
            <a:off x="480537" y="2636178"/>
            <a:ext cx="8084623" cy="155177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33730" fontAlgn="auto">
              <a:spcBef>
                <a:spcPts val="0"/>
              </a:spcBef>
              <a:spcAft>
                <a:spcPts val="0"/>
              </a:spcAft>
              <a:defRPr sz="280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atinLnBrk="1">
              <a:lnSpc>
                <a:spcPct val="120000"/>
              </a:lnSpc>
            </a:pPr>
            <a:r>
              <a:rPr lang="zh-CN" altLang="en-US" dirty="0"/>
              <a:t>八、读</a:t>
            </a:r>
            <a:r>
              <a:rPr lang="en-US" altLang="zh-CN" dirty="0"/>
              <a:t>《</a:t>
            </a:r>
            <a:r>
              <a:rPr lang="zh-CN" altLang="en-US" dirty="0"/>
              <a:t>王戎不取道旁李</a:t>
            </a:r>
            <a:r>
              <a:rPr lang="en-US" altLang="zh-CN" dirty="0"/>
              <a:t>》</a:t>
            </a:r>
            <a:r>
              <a:rPr lang="zh-CN" altLang="en-US" dirty="0"/>
              <a:t>你体会到了</a:t>
            </a:r>
            <a:r>
              <a:rPr lang="zh-CN" altLang="en-US" dirty="0" smtClean="0"/>
              <a:t>：</a:t>
            </a:r>
            <a:r>
              <a:rPr lang="en-US" altLang="zh-CN" dirty="0" smtClean="0"/>
              <a:t>_____________________________________________________________________________________________</a:t>
            </a:r>
            <a:endParaRPr lang="zh-CN" altLang="zh-CN" dirty="0"/>
          </a:p>
        </p:txBody>
      </p:sp>
      <p:sp>
        <p:nvSpPr>
          <p:cNvPr id="6" name="文本框 5"/>
          <p:cNvSpPr txBox="1"/>
          <p:nvPr/>
        </p:nvSpPr>
        <p:spPr>
          <a:xfrm>
            <a:off x="509719" y="483449"/>
            <a:ext cx="7694714" cy="206883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                               下定决心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去做一件事情，不在乎是否成功，看的是自己的努力和坚持，是古人用来颂扬善良愿望和锲而不舍精神的故事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3" name="文本框 11"/>
          <p:cNvSpPr txBox="1"/>
          <p:nvPr/>
        </p:nvSpPr>
        <p:spPr>
          <a:xfrm>
            <a:off x="509719" y="2606050"/>
            <a:ext cx="7904439" cy="155177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 latinLnBrk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                                       我们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要仔细观察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善于思考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能根据有关现象进行推理判断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避免不必要的错误</a:t>
            </a:r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,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少走歪路。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303358" y="987575"/>
            <a:ext cx="8636794" cy="3169444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.《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暮江吟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一道残阳铺水中，</a:t>
            </a:r>
            <a:r>
              <a:rPr lang="zh-CN" altLang="en-US" sz="21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en-US" altLang="zh-CN" sz="21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，露似真珠月似弓。     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）这是一首</a:t>
            </a:r>
            <a:r>
              <a:rPr lang="zh-CN" altLang="en-US" sz="21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佳作。诗人选取了</a:t>
            </a:r>
            <a:r>
              <a:rPr lang="zh-CN" altLang="en-US" sz="21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到</a:t>
            </a:r>
            <a:r>
              <a:rPr lang="zh-CN" altLang="en-US" sz="21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</a:t>
            </a:r>
            <a:r>
              <a:rPr lang="zh-CN" altLang="en-US" sz="21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这一段时间里的两组景物进行描写，运用了新颖巧妙的</a:t>
            </a:r>
            <a:r>
              <a:rPr lang="zh-CN" altLang="en-US" sz="21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，创造出和谐、宁静的意境。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）这首诗表现出了</a:t>
            </a:r>
            <a:r>
              <a:rPr lang="zh-CN" altLang="en-US" sz="21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之情。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）诗的前两句是写</a:t>
            </a:r>
            <a:r>
              <a:rPr lang="zh-CN" altLang="en-US" sz="21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 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，后两句写</a:t>
            </a:r>
            <a:r>
              <a:rPr lang="zh-CN" altLang="en-US" sz="21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579936" y="1760677"/>
            <a:ext cx="2088398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可怜九月初三夜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993298" y="2558135"/>
            <a:ext cx="836477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比喻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57941" y="2169403"/>
            <a:ext cx="1312784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红日西沉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153224" y="2165807"/>
            <a:ext cx="849056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写景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9226" name="矩形 12"/>
          <p:cNvSpPr/>
          <p:nvPr/>
        </p:nvSpPr>
        <p:spPr>
          <a:xfrm>
            <a:off x="246880" y="419283"/>
            <a:ext cx="7506695" cy="39241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zh-CN" sz="21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一、</a:t>
            </a:r>
            <a:r>
              <a:rPr lang="zh-CN" altLang="en-US" sz="21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先把句子补充完整，再完成填空练习。</a:t>
            </a:r>
            <a:endParaRPr lang="en-US" altLang="zh-CN" sz="21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4573084" y="1392954"/>
            <a:ext cx="2088398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半江瑟瑟半江红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3" name="文本框 11"/>
          <p:cNvSpPr txBox="1"/>
          <p:nvPr/>
        </p:nvSpPr>
        <p:spPr>
          <a:xfrm>
            <a:off x="2969110" y="3296603"/>
            <a:ext cx="4631168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诗人内心深处的情思和对大自然的热爱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4" name="文本框 11"/>
          <p:cNvSpPr txBox="1"/>
          <p:nvPr/>
        </p:nvSpPr>
        <p:spPr>
          <a:xfrm>
            <a:off x="2972981" y="3694894"/>
            <a:ext cx="2419166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夕阳落照中的江水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6" name="文本框 11"/>
          <p:cNvSpPr txBox="1"/>
          <p:nvPr/>
        </p:nvSpPr>
        <p:spPr>
          <a:xfrm>
            <a:off x="6719591" y="3702301"/>
            <a:ext cx="2103160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新月初升的夜景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5" name="文本框 5"/>
          <p:cNvSpPr txBox="1"/>
          <p:nvPr/>
        </p:nvSpPr>
        <p:spPr>
          <a:xfrm>
            <a:off x="6854510" y="2168955"/>
            <a:ext cx="1817049" cy="37702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九月初三夜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1" grpId="0"/>
      <p:bldP spid="13" grpId="0"/>
      <p:bldP spid="14" grpId="0"/>
      <p:bldP spid="16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246729" y="563687"/>
            <a:ext cx="8636794" cy="394430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2.《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题西林壁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1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，远近高低各不同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不识庐山真面目，</a:t>
            </a:r>
            <a:r>
              <a:rPr lang="zh-CN" altLang="en-US" sz="21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</a:t>
            </a:r>
            <a:r>
              <a:rPr lang="zh-CN" altLang="en-US" sz="21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  </a:t>
            </a:r>
            <a:r>
              <a:rPr lang="zh-CN" altLang="en-US" sz="21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2100" b="1" u="sng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）这首诗是宋代文学家</a:t>
            </a:r>
            <a:r>
              <a:rPr lang="zh-CN" altLang="en-US" sz="21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所作。这是一首诗中有画的写景诗，又是一首哲理诗，哲理蕴含在对庐山景色的描绘之中。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）前两句描述了庐山不同的</a:t>
            </a:r>
            <a:r>
              <a:rPr lang="zh-CN" altLang="en-US" sz="21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。庐山横看绵延逶迤，崇山峻岭郁郁葱葱连环不绝；侧看则峰峦起伏，奇峰突起，耸入云端。从远处和近处不同的方位看庐山，所看到的山色和气势又不相同。后两句写出了作者深思后的感悟：之所以从不同的方位看庐山，会有不同的印象，原来是因为“</a:t>
            </a:r>
            <a:r>
              <a:rPr lang="zh-CN" altLang="en-US" sz="2100" b="1" u="sng" dirty="0">
                <a:latin typeface="楷体" panose="02010609060101010101" pitchFamily="49" charset="-122"/>
                <a:ea typeface="楷体" panose="02010609060101010101" pitchFamily="49" charset="-122"/>
              </a:rPr>
              <a:t>               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”。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20904" y="1351952"/>
            <a:ext cx="2088398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只缘身在此山中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18030" y="1728330"/>
            <a:ext cx="729248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苏轼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946631" y="2500320"/>
            <a:ext cx="1205291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形态变化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2487220" y="957605"/>
            <a:ext cx="2088398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横看成岭侧成峰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8" name="文本框 11"/>
          <p:cNvSpPr txBox="1"/>
          <p:nvPr/>
        </p:nvSpPr>
        <p:spPr>
          <a:xfrm>
            <a:off x="3370096" y="4037809"/>
            <a:ext cx="1838255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身在此山中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0" grpId="0"/>
      <p:bldP spid="11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369116" y="558034"/>
            <a:ext cx="8447714" cy="39472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marL="386080" indent="-38608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3.《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夏日绝句</a:t>
            </a:r>
            <a:r>
              <a:rPr lang="en-US" altLang="zh-CN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死亦为鬼雄。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至今思项羽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                  </a:t>
            </a:r>
            <a:endParaRPr lang="zh-CN" altLang="en-US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是一首借古讽今、抒发悲愤的怀古诗。诗的前两句，语出惊人，直抒胸臆，提出人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en-US" altLang="zh-CN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，为国建功立业，报效朝廷；“死”也应该做“鬼雄”，方才不愧于顶天立地的好男儿。深深的爱国之情喷涌出来，震撼人心。最后两句，诗人通过歌颂项羽的悲壮之举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来</a:t>
            </a:r>
            <a:r>
              <a:rPr lang="en-US" altLang="zh-CN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南宋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当权者不思进取、苟且偷生的无耻行径。全诗只有短短的二十个字，却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连用</a:t>
            </a:r>
            <a:r>
              <a:rPr lang="en-US" altLang="zh-CN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</a:t>
            </a:r>
            <a:r>
              <a:rPr lang="zh-CN" altLang="en-US" sz="21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典故</a:t>
            </a:r>
            <a:r>
              <a:rPr lang="zh-CN" altLang="en-US" sz="2100" b="1" dirty="0">
                <a:latin typeface="楷体" panose="02010609060101010101" pitchFamily="49" charset="-122"/>
                <a:ea typeface="楷体" panose="02010609060101010101" pitchFamily="49" charset="-122"/>
              </a:rPr>
              <a:t>，可谓字字珠玑，字里行间透出一股正气。</a:t>
            </a:r>
            <a:endParaRPr lang="en-US" altLang="zh-CN" sz="21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22699" y="952433"/>
            <a:ext cx="1670274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生当作人杰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122159" y="3238495"/>
            <a:ext cx="703829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讽刺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4430014" y="1337339"/>
            <a:ext cx="2183872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不肯过江东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3" name="文本框 11"/>
          <p:cNvSpPr txBox="1"/>
          <p:nvPr/>
        </p:nvSpPr>
        <p:spPr>
          <a:xfrm>
            <a:off x="2975805" y="2103885"/>
            <a:ext cx="1758917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生当作人杰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2" name="文本框 6"/>
          <p:cNvSpPr txBox="1"/>
          <p:nvPr/>
        </p:nvSpPr>
        <p:spPr>
          <a:xfrm>
            <a:off x="3272911" y="3642931"/>
            <a:ext cx="703829" cy="37683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三个</a:t>
            </a:r>
            <a:endParaRPr lang="zh-CN" altLang="en-US" sz="20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11" grpId="0"/>
      <p:bldP spid="13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437582" y="920463"/>
            <a:ext cx="8636794" cy="3393237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marL="386080" indent="-3860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但使龙城飞将在，不教胡马度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阴山。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  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体会：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__________________________________________</a:t>
            </a:r>
            <a:endParaRPr lang="en-US" altLang="zh-CN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醉卧沙场君莫笑，古来征战几人回。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  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体会：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__________________________________________</a:t>
            </a:r>
            <a:endParaRPr lang="en-US" altLang="zh-CN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3.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生当作人杰，死亦为鬼雄。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（      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）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86080" indent="-38608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体会：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__________________________________________</a:t>
            </a:r>
            <a:endParaRPr lang="en-US" altLang="zh-CN" sz="24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6329" y="3205543"/>
            <a:ext cx="1082209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李清照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613507" y="1024041"/>
            <a:ext cx="1062668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王昌龄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757751" y="2106430"/>
            <a:ext cx="859454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王翰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9226" name="矩形 12"/>
          <p:cNvSpPr/>
          <p:nvPr/>
        </p:nvSpPr>
        <p:spPr>
          <a:xfrm>
            <a:off x="381104" y="419283"/>
            <a:ext cx="7506695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说说下面的诗句你从中体会到了什么？</a:t>
            </a:r>
            <a:endParaRPr lang="en-US" altLang="zh-CN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1670286" y="1552888"/>
            <a:ext cx="4661204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飞将军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李广的英勇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善战。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3" name="文本框 11"/>
          <p:cNvSpPr txBox="1"/>
          <p:nvPr/>
        </p:nvSpPr>
        <p:spPr>
          <a:xfrm>
            <a:off x="1656295" y="2649518"/>
            <a:ext cx="4805151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战士们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视死如归的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精神。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  <p:sp>
        <p:nvSpPr>
          <p:cNvPr id="17" name="文本框 11"/>
          <p:cNvSpPr txBox="1"/>
          <p:nvPr/>
        </p:nvSpPr>
        <p:spPr>
          <a:xfrm>
            <a:off x="1767378" y="3741421"/>
            <a:ext cx="4915433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项羽</a:t>
            </a: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宁死不屈的英雄</a:t>
            </a:r>
            <a:r>
              <a:rPr lang="zh-CN" altLang="en-US" sz="2400" b="1" dirty="0" smtClean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气概。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1" grpId="0"/>
      <p:bldP spid="13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51miz-E266413-A2EBECD9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619845" y="8021"/>
            <a:ext cx="5904309" cy="430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矩形 3"/>
          <p:cNvSpPr/>
          <p:nvPr/>
        </p:nvSpPr>
        <p:spPr>
          <a:xfrm>
            <a:off x="2178399" y="1941337"/>
            <a:ext cx="4787208" cy="142346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r>
              <a:rPr lang="zh-CN" altLang="en-US" sz="8800" b="1" kern="10" dirty="0">
                <a:ln w="10541" cmpd="sng">
                  <a:solidFill>
                    <a:srgbClr val="BBE0E3">
                      <a:shade val="88000"/>
                      <a:satMod val="110000"/>
                    </a:srgbClr>
                  </a:solidFill>
                  <a:prstDash val="solid"/>
                </a:ln>
                <a:latin typeface="黑体" panose="02010609060101010101" pitchFamily="49" charset="-122"/>
                <a:ea typeface="黑体" panose="02010609060101010101" pitchFamily="49" charset="-122"/>
                <a:cs typeface="Meiryo UI" panose="020B0604030504040204" pitchFamily="34" charset="-128"/>
              </a:rPr>
              <a:t>重点句子</a:t>
            </a:r>
            <a:endParaRPr lang="zh-CN" altLang="en-US" sz="8800" b="1" kern="10" dirty="0">
              <a:ln w="10541" cmpd="sng">
                <a:solidFill>
                  <a:srgbClr val="BBE0E3">
                    <a:shade val="88000"/>
                    <a:satMod val="110000"/>
                  </a:srgbClr>
                </a:solidFill>
                <a:prstDash val="solid"/>
              </a:ln>
              <a:latin typeface="黑体" panose="02010609060101010101" pitchFamily="49" charset="-122"/>
              <a:ea typeface="黑体" panose="02010609060101010101" pitchFamily="49" charset="-122"/>
              <a:cs typeface="Meiryo UI" panose="020B0604030504040204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303358" y="945630"/>
            <a:ext cx="8636794" cy="1842043"/>
          </a:xfrm>
          <a:prstGeom prst="rect">
            <a:avLst/>
          </a:prstGeom>
          <a:noFill/>
          <a:ln w="9525">
            <a:noFill/>
          </a:ln>
        </p:spPr>
        <p:txBody>
          <a:bodyPr lIns="68580" tIns="34290" rIns="68580" bIns="34290">
            <a:spAutoFit/>
          </a:bodyPr>
          <a:lstStyle/>
          <a:p>
            <a:pPr indent="62865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顿时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人声鼎沸，有人告诉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我们，潮</a:t>
            </a: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来了！我们踮着脚往东望去，江面还是风平浪静，看不出有什么变化。过了一会儿，响声越来越大，只见东边水天相接的地方出现了一条白线，人群又沸腾起来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26" name="矩形 12"/>
          <p:cNvSpPr/>
          <p:nvPr/>
        </p:nvSpPr>
        <p:spPr>
          <a:xfrm>
            <a:off x="246880" y="359088"/>
            <a:ext cx="7506695" cy="438582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理解下面句子。</a:t>
            </a:r>
            <a:endParaRPr lang="en-US" altLang="zh-CN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319564" y="2900813"/>
            <a:ext cx="8525828" cy="1177245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 indent="6286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b="1" dirty="0">
                <a:solidFill>
                  <a:srgbClr val="FF0000"/>
                </a:solidFill>
                <a:latin typeface="宋体" panose="02010600030101010101" pitchFamily="2" charset="-122"/>
                <a:ea typeface="+mn-ea"/>
              </a:rPr>
              <a:t>“踮着脚”说明观潮的人心情迫切，由“人声鼎沸”和“人群又沸腾起来”可以体会到观潮的人心情惊喜，这些描写间接地表现了钱塘江大潮的壮观 。</a:t>
            </a:r>
            <a:endParaRPr lang="zh-CN" altLang="en-US" sz="2400" b="1" dirty="0">
              <a:solidFill>
                <a:srgbClr val="FF0000"/>
              </a:solidFill>
              <a:latin typeface="宋体" panose="02010600030101010101" pitchFamily="2" charset="-122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99"/>
          <p:cNvSpPr txBox="1"/>
          <p:nvPr/>
        </p:nvSpPr>
        <p:spPr>
          <a:xfrm>
            <a:off x="346086" y="641766"/>
            <a:ext cx="8326953" cy="1551771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44450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 sz="2400" b="1">
                <a:latin typeface="楷体" panose="02010609060101010101" pitchFamily="49" charset="-122"/>
                <a:ea typeface="楷体" panose="02010609060101010101" pitchFamily="49" charset="-122"/>
              </a:defRPr>
            </a:lvl1pPr>
          </a:lstStyle>
          <a:p>
            <a:pPr indent="536575"/>
            <a:r>
              <a:rPr lang="en-US" altLang="zh-CN" sz="2800" dirty="0"/>
              <a:t>2.</a:t>
            </a:r>
            <a:r>
              <a:rPr lang="zh-CN" altLang="en-US" sz="2800" dirty="0"/>
              <a:t>浪潮越来越近，犹如千万匹白色战马齐头并进，浩浩荡荡地飞奔而来；那声音如同山崩地裂，</a:t>
            </a:r>
            <a:r>
              <a:rPr lang="zh-CN" altLang="en-US" sz="2800" dirty="0" smtClean="0"/>
              <a:t>好像大地</a:t>
            </a:r>
            <a:r>
              <a:rPr lang="zh-CN" altLang="en-US" sz="2800" dirty="0"/>
              <a:t>都被震得颤动起来。</a:t>
            </a:r>
            <a:endParaRPr lang="en-US" altLang="zh-CN" sz="2800" dirty="0"/>
          </a:p>
        </p:txBody>
      </p:sp>
      <p:sp>
        <p:nvSpPr>
          <p:cNvPr id="11" name="文本框 3"/>
          <p:cNvSpPr txBox="1"/>
          <p:nvPr/>
        </p:nvSpPr>
        <p:spPr>
          <a:xfrm>
            <a:off x="362668" y="2304440"/>
            <a:ext cx="8327149" cy="154657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>
            <a:defPPr>
              <a:defRPr lang="zh-CN"/>
            </a:defPPr>
            <a:lvl1pPr indent="628650" fontAlgn="auto">
              <a:spcBef>
                <a:spcPts val="0"/>
              </a:spcBef>
              <a:spcAft>
                <a:spcPts val="0"/>
              </a:spcAft>
              <a:defRPr sz="2400" b="1">
                <a:solidFill>
                  <a:srgbClr val="FF0000"/>
                </a:solidFill>
                <a:latin typeface="宋体" panose="02010600030101010101" pitchFamily="2" charset="-122"/>
                <a:ea typeface="+mn-ea"/>
              </a:defRPr>
            </a:lvl1pPr>
          </a:lstStyle>
          <a:p>
            <a:r>
              <a:rPr lang="zh-CN" altLang="en-US" dirty="0"/>
              <a:t>这句话用</a:t>
            </a:r>
            <a:r>
              <a:rPr lang="zh-CN" altLang="en-US" dirty="0" smtClean="0"/>
              <a:t>了比喻的修辞手法，</a:t>
            </a:r>
            <a:r>
              <a:rPr lang="zh-CN" altLang="en-US" dirty="0"/>
              <a:t>具体形象地写了从近处观察到的钱塘江大潮的样子， 用千万匹战马来形象地比喻大潮到来的非凡气势，用山崩地裂的声音来形象地比喻大潮来临时的巨大的声响，真是“天下奇观。”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ags/tag1.xml><?xml version="1.0" encoding="utf-8"?>
<p:tagLst xmlns:p="http://schemas.openxmlformats.org/presentationml/2006/main">
  <p:tag name="KSO_WPP_MARK_KEY" val="8a8091ad-08c2-41ee-beba-823c52973966"/>
  <p:tag name="COMMONDATA" val="eyJoZGlkIjoiMDUzMmRhYzhkNzM3Y2ZlODExZjhhYzliMDJjYzA0ZGIifQ==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3798</Words>
  <Application>WPS 演示</Application>
  <PresentationFormat>全屏显示(16:9)</PresentationFormat>
  <Paragraphs>199</Paragraphs>
  <Slides>23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6" baseType="lpstr">
      <vt:lpstr>Arial</vt:lpstr>
      <vt:lpstr>宋体</vt:lpstr>
      <vt:lpstr>Wingdings</vt:lpstr>
      <vt:lpstr>黑体</vt:lpstr>
      <vt:lpstr>Meiryo UI</vt:lpstr>
      <vt:lpstr>Yu Gothic UI</vt:lpstr>
      <vt:lpstr>楷体</vt:lpstr>
      <vt:lpstr>微软雅黑</vt:lpstr>
      <vt:lpstr>Calibri</vt:lpstr>
      <vt:lpstr>Arial Unicode MS</vt:lpstr>
      <vt:lpstr>Xingkai SC</vt:lpstr>
      <vt:lpstr>Times New Roman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Rocket Girls</cp:lastModifiedBy>
  <cp:revision>385</cp:revision>
  <dcterms:created xsi:type="dcterms:W3CDTF">2017-08-03T09:01:00Z</dcterms:created>
  <dcterms:modified xsi:type="dcterms:W3CDTF">2022-11-30T15:07:21Z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194BE6C4FB6B4694BC6B52A13F6E7D29</vt:lpwstr>
  </property>
</Properties>
</file>