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33"/>
  </p:handoutMasterIdLst>
  <p:sldIdLst>
    <p:sldId id="523" r:id="rId3"/>
    <p:sldId id="1024" r:id="rId5"/>
    <p:sldId id="1072" r:id="rId6"/>
    <p:sldId id="1155" r:id="rId7"/>
    <p:sldId id="1158" r:id="rId8"/>
    <p:sldId id="1154" r:id="rId9"/>
    <p:sldId id="1103" r:id="rId10"/>
    <p:sldId id="1104" r:id="rId11"/>
    <p:sldId id="1159" r:id="rId12"/>
    <p:sldId id="1105" r:id="rId13"/>
    <p:sldId id="1124" r:id="rId14"/>
    <p:sldId id="1125" r:id="rId15"/>
    <p:sldId id="1126" r:id="rId16"/>
    <p:sldId id="1123" r:id="rId17"/>
    <p:sldId id="1122" r:id="rId18"/>
    <p:sldId id="1127" r:id="rId19"/>
    <p:sldId id="1142" r:id="rId20"/>
    <p:sldId id="1138" r:id="rId21"/>
    <p:sldId id="1143" r:id="rId22"/>
    <p:sldId id="1156" r:id="rId23"/>
    <p:sldId id="1157" r:id="rId24"/>
    <p:sldId id="1160" r:id="rId25"/>
    <p:sldId id="1071" r:id="rId26"/>
    <p:sldId id="1073" r:id="rId27"/>
    <p:sldId id="1147" r:id="rId28"/>
    <p:sldId id="1074" r:id="rId29"/>
    <p:sldId id="1077" r:id="rId30"/>
    <p:sldId id="1151" r:id="rId31"/>
    <p:sldId id="1130" r:id="rId32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7"/>
    </p:embeddedFont>
    <p:embeddedFont>
      <p:font typeface="楷体" panose="02010609060101010101" charset="-122"/>
      <p:regular r:id="rId38"/>
    </p:embeddedFont>
    <p:embeddedFont>
      <p:font typeface="Century Schoolbook" panose="02040604050505020304" charset="0"/>
      <p:regular r:id="rId39"/>
      <p:bold r:id="rId40"/>
      <p:italic r:id="rId41"/>
      <p:boldItalic r:id="rId42"/>
    </p:embeddedFont>
    <p:embeddedFont>
      <p:font typeface="Calibri" panose="020F0502020204030204" charset="0"/>
      <p:regular r:id="rId43"/>
      <p:bold r:id="rId44"/>
      <p:italic r:id="rId45"/>
      <p:boldItalic r:id="rId46"/>
    </p:embeddedFont>
    <p:embeddedFont>
      <p:font typeface="华文楷体" panose="02010600040101010101" charset="-122"/>
      <p:regular r:id="rId47"/>
    </p:embeddedFont>
  </p:embeddedFontLst>
  <p:custDataLst>
    <p:tags r:id="rId4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705" autoAdjust="0"/>
  </p:normalViewPr>
  <p:slideViewPr>
    <p:cSldViewPr>
      <p:cViewPr>
        <p:scale>
          <a:sx n="100" d="100"/>
          <a:sy n="100" d="100"/>
        </p:scale>
        <p:origin x="-672" y="-240"/>
      </p:cViewPr>
      <p:guideLst>
        <p:guide orient="horz" pos="1665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76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8" Type="http://schemas.openxmlformats.org/officeDocument/2006/relationships/tags" Target="tags/tag1.xml"/><Relationship Id="rId47" Type="http://schemas.openxmlformats.org/officeDocument/2006/relationships/font" Target="fonts/font11.fntdata"/><Relationship Id="rId46" Type="http://schemas.openxmlformats.org/officeDocument/2006/relationships/font" Target="fonts/font10.fntdata"/><Relationship Id="rId45" Type="http://schemas.openxmlformats.org/officeDocument/2006/relationships/font" Target="fonts/font9.fntdata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PPT母版素材包\绿草小树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2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 flipH="1">
            <a:off x="0" y="5147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1305268" y="1923678"/>
            <a:ext cx="6533463" cy="99257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积累背诵专项</a:t>
            </a:r>
            <a:r>
              <a:rPr lang="zh-CN" altLang="en-US" sz="6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08" y="51470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  四年级  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43608" y="1034608"/>
            <a:ext cx="736122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雪 梅 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卢 钺 </a:t>
            </a:r>
            <a:endParaRPr lang="zh-CN" altLang="en-US" sz="2800" b="1" dirty="0" smtClean="0"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梅雪争春未肯降，骚人阁笔费评章。 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梅须逊雪三分白，雪却输梅一段香。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7584" y="1034608"/>
            <a:ext cx="76328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嫦 娥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李商隐</a:t>
            </a:r>
            <a:endParaRPr lang="zh-CN" altLang="en-US" sz="2800" b="1" dirty="0" smtClean="0"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云母屏风烛影深，长河渐落晓星沉。 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嫦娥应悔偷灵药，碧海青天夜夜心。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10401" y="1045061"/>
            <a:ext cx="752319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出 塞 </a:t>
            </a:r>
            <a:endParaRPr lang="en-US" altLang="zh-CN" sz="40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 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王昌龄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秦时明月汉时关，万里长征人未还。 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但使龙城飞将在，不教胡马度阴山。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76310" y="1131590"/>
            <a:ext cx="79913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凉州词 </a:t>
            </a:r>
            <a:endParaRPr lang="en-US" altLang="zh-CN" sz="40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王 翰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葡萄美酒夜光杯，欲饮琵琶马上催。 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醉卧沙场君莫笑，古来征战几人回？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30414" y="1131590"/>
            <a:ext cx="60831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夏日绝句 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李清照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生当作人杰，死亦为鬼雄。 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至今思项羽，不肯过江东。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02990" y="1131590"/>
            <a:ext cx="741342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华文楷体" panose="02010600040101010101" charset="-122"/>
              </a:rPr>
              <a:t>别董大 </a:t>
            </a:r>
            <a:endParaRPr lang="en-US" altLang="zh-CN" sz="4000" b="1" dirty="0" smtClean="0">
              <a:latin typeface="黑体" panose="02010609060101010101" pitchFamily="49" charset="-122"/>
              <a:ea typeface="黑体" panose="02010609060101010101" pitchFamily="49" charset="-122"/>
              <a:cs typeface="华文楷体" panose="0201060004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华文楷体" panose="0201060004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华文楷体" panose="0201060004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华文楷体" panose="0201060004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华文楷体" panose="02010600040101010101" charset="-122"/>
              </a:rPr>
              <a:t>高 适</a:t>
            </a:r>
            <a:r>
              <a:rPr lang="zh-CN" altLang="en-US" sz="2800" b="1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 </a:t>
            </a:r>
            <a:endParaRPr lang="zh-CN" altLang="en-US" sz="28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ctr"/>
            <a:r>
              <a:rPr lang="zh-CN" altLang="en-US" sz="3600" b="1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千里黄云白日曛，北风吹雁雪纷纷。 </a:t>
            </a:r>
            <a:endParaRPr lang="zh-CN" altLang="en-US" sz="36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 algn="ctr"/>
            <a:r>
              <a:rPr lang="zh-CN" altLang="en-US" sz="3600" b="1" dirty="0" smtClean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莫愁前路无知己，天下谁人不识君？</a:t>
            </a:r>
            <a:endParaRPr lang="zh-CN" altLang="en-US" sz="3600" b="1" dirty="0" smtClean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1560" y="949950"/>
            <a:ext cx="79866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好问则裕，自用则小。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尚书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博学之，审问之，慎思之，明辨之，笃行之。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r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礼记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智能之士，不学不成，不问不知。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王充 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人非生而知之者，孰能无惑？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韩愈 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2274" y="267494"/>
            <a:ext cx="3861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有关学习的名言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70659" y="924050"/>
            <a:ext cx="8205797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400" dirty="0" smtClean="0"/>
              <a:t>吾</a:t>
            </a:r>
            <a:r>
              <a:rPr lang="zh-CN" altLang="en-US" sz="2400" dirty="0"/>
              <a:t>生也有涯，而知也无涯。</a:t>
            </a:r>
            <a:r>
              <a:rPr lang="en-US" altLang="zh-CN" sz="2400" dirty="0"/>
              <a:t>——</a:t>
            </a:r>
            <a:r>
              <a:rPr lang="zh-CN" altLang="en-US" sz="2400" dirty="0">
                <a:latin typeface="+mn-ea"/>
                <a:ea typeface="+mn-ea"/>
              </a:rPr>
              <a:t>庄子</a:t>
            </a:r>
            <a:endParaRPr lang="zh-CN" altLang="en-US" sz="2400" dirty="0"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/>
              <a:t>非</a:t>
            </a:r>
            <a:r>
              <a:rPr lang="zh-CN" altLang="en-US" sz="2400" dirty="0"/>
              <a:t>淡泊无以明志，非宁静无以致远。</a:t>
            </a:r>
            <a:r>
              <a:rPr lang="en-US" altLang="zh-CN" sz="2400" dirty="0"/>
              <a:t>——</a:t>
            </a:r>
            <a:r>
              <a:rPr lang="zh-CN" altLang="en-US" sz="2400" dirty="0">
                <a:latin typeface="+mn-ea"/>
                <a:ea typeface="+mn-ea"/>
              </a:rPr>
              <a:t>诸葛亮</a:t>
            </a:r>
            <a:endParaRPr lang="zh-CN" altLang="en-US" sz="2400" dirty="0"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/>
              <a:t>书</a:t>
            </a:r>
            <a:r>
              <a:rPr lang="zh-CN" altLang="en-US" sz="2400" dirty="0"/>
              <a:t>读的越多而不加思考，你就会觉得你知道得很多；而当你读书而思考得越多的时候，你就会越清楚地看到，你知道得很少。</a:t>
            </a:r>
            <a:r>
              <a:rPr lang="en-US" altLang="zh-CN" sz="2400" dirty="0"/>
              <a:t>——</a:t>
            </a:r>
            <a:r>
              <a:rPr lang="zh-CN" altLang="en-US" sz="2400" dirty="0">
                <a:latin typeface="+mn-ea"/>
                <a:ea typeface="+mn-ea"/>
              </a:rPr>
              <a:t>伏尔泰</a:t>
            </a:r>
            <a:endParaRPr lang="zh-CN" altLang="en-US" sz="2400" dirty="0">
              <a:latin typeface="+mn-ea"/>
              <a:ea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/>
              <a:t>锲</a:t>
            </a:r>
            <a:r>
              <a:rPr lang="zh-CN" altLang="en-US" sz="2400" dirty="0"/>
              <a:t>而舍之，朽木不折；锲而不舍，金石可镂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pPr>
              <a:lnSpc>
                <a:spcPct val="120000"/>
              </a:lnSpc>
            </a:pPr>
            <a:r>
              <a:rPr lang="zh-CN" altLang="en-US" sz="2400" dirty="0" smtClean="0"/>
              <a:t>人类学</a:t>
            </a:r>
            <a:r>
              <a:rPr lang="zh-CN" altLang="en-US" sz="2400" dirty="0"/>
              <a:t>会走路，也得学会摔跤，而且只有经过摔跤他才能学会走路。</a:t>
            </a:r>
            <a:endParaRPr lang="zh-CN" altLang="en-US" sz="2400" dirty="0"/>
          </a:p>
        </p:txBody>
      </p:sp>
      <p:sp>
        <p:nvSpPr>
          <p:cNvPr id="2" name="文本框 1"/>
          <p:cNvSpPr txBox="1"/>
          <p:nvPr/>
        </p:nvSpPr>
        <p:spPr>
          <a:xfrm>
            <a:off x="422274" y="267494"/>
            <a:ext cx="5517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有关学习的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名言（拓展）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19656" y="1131590"/>
            <a:ext cx="7096760" cy="312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 smtClean="0"/>
              <a:t>立</a:t>
            </a:r>
            <a:r>
              <a:rPr lang="zh-CN" altLang="en-US" dirty="0"/>
              <a:t>了秋，把扇丢。 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二八</a:t>
            </a:r>
            <a:r>
              <a:rPr lang="zh-CN" altLang="en-US" dirty="0"/>
              <a:t>月，乱穿衣。 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夏</a:t>
            </a:r>
            <a:r>
              <a:rPr lang="zh-CN" altLang="en-US" dirty="0"/>
              <a:t>雨少，秋霜早。 </a:t>
            </a:r>
            <a:endParaRPr lang="zh-CN" altLang="en-US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八月</a:t>
            </a:r>
            <a:r>
              <a:rPr lang="zh-CN" altLang="en-US" dirty="0"/>
              <a:t>里来雁门开，雁儿脚上带霜来。 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一</a:t>
            </a:r>
            <a:r>
              <a:rPr lang="zh-CN" altLang="en-US" dirty="0"/>
              <a:t>场秋雨一场寒，十场秋雨要穿棉。 </a:t>
            </a:r>
            <a:endParaRPr lang="en-US" altLang="zh-CN" dirty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八月</a:t>
            </a:r>
            <a:r>
              <a:rPr lang="zh-CN" altLang="en-US" dirty="0"/>
              <a:t>暖，九月温，十月还有小阳春。</a:t>
            </a:r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397510" y="337820"/>
            <a:ext cx="381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有关天气的谚语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76052" y="1203598"/>
            <a:ext cx="646430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lnSpc>
                <a:spcPct val="12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dirty="0" smtClean="0"/>
              <a:t>蚂蚁</a:t>
            </a:r>
            <a:r>
              <a:rPr lang="zh-CN" altLang="en-US" dirty="0"/>
              <a:t>搬家蛇过道，大雨不久就来到。</a:t>
            </a:r>
            <a:endParaRPr lang="zh-CN" altLang="en-US" dirty="0"/>
          </a:p>
          <a:p>
            <a:r>
              <a:rPr lang="zh-CN" altLang="en-US" dirty="0" smtClean="0"/>
              <a:t>日落</a:t>
            </a:r>
            <a:r>
              <a:rPr lang="zh-CN" altLang="en-US" dirty="0"/>
              <a:t>胭脂红，无雨必有风。</a:t>
            </a:r>
            <a:endParaRPr lang="zh-CN" altLang="en-US" dirty="0"/>
          </a:p>
          <a:p>
            <a:r>
              <a:rPr lang="zh-CN" altLang="en-US" dirty="0" smtClean="0"/>
              <a:t>朝霞</a:t>
            </a:r>
            <a:r>
              <a:rPr lang="zh-CN" altLang="en-US" dirty="0"/>
              <a:t>不出门，晚霞行千里。</a:t>
            </a:r>
            <a:endParaRPr lang="en-US" altLang="zh-CN" dirty="0"/>
          </a:p>
          <a:p>
            <a:r>
              <a:rPr lang="zh-CN" altLang="en-US" dirty="0" smtClean="0"/>
              <a:t>伏</a:t>
            </a:r>
            <a:r>
              <a:rPr lang="zh-CN" altLang="en-US" dirty="0"/>
              <a:t>里一天一暴，坐在家里收稻。</a:t>
            </a:r>
            <a:endParaRPr lang="zh-CN" altLang="en-US" dirty="0"/>
          </a:p>
          <a:p>
            <a:r>
              <a:rPr lang="zh-CN" altLang="en-US" dirty="0" smtClean="0"/>
              <a:t>旱</a:t>
            </a:r>
            <a:r>
              <a:rPr lang="zh-CN" altLang="en-US" dirty="0"/>
              <a:t>刮东南不下雨，涝刮东南不晴天。</a:t>
            </a:r>
            <a:endParaRPr lang="zh-CN" altLang="en-US" dirty="0"/>
          </a:p>
          <a:p>
            <a:r>
              <a:rPr lang="zh-CN" altLang="en-US" dirty="0" smtClean="0"/>
              <a:t>海水</a:t>
            </a:r>
            <a:r>
              <a:rPr lang="zh-CN" altLang="en-US" dirty="0"/>
              <a:t>起黄沫，大风不久过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 1"/>
          <p:cNvSpPr txBox="1"/>
          <p:nvPr/>
        </p:nvSpPr>
        <p:spPr>
          <a:xfrm>
            <a:off x="397510" y="337820"/>
            <a:ext cx="5182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有关天气的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谚语（拓展）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1286" y="341788"/>
            <a:ext cx="262778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课文片段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8651" y="1048544"/>
            <a:ext cx="842182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观 潮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午后一点左右，从远处传来隆隆的响声，好像闷雷滚动。顿时人声鼎沸，有人告诉我们，潮来了！我们踮着脚往东望去，江面还是风平浪静，看不出有什么变化。过了一会儿，响声越来越大，只见东边水天相接的地方出现了一条白线，人群又沸腾起来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95736" y="950055"/>
            <a:ext cx="4680520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lnSpc>
                <a:spcPct val="12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sz="3200" dirty="0"/>
              <a:t>尺有所短，寸有所长。 </a:t>
            </a:r>
            <a:endParaRPr lang="en-US" altLang="zh-CN" sz="3200" dirty="0"/>
          </a:p>
          <a:p>
            <a:r>
              <a:rPr lang="zh-CN" altLang="en-US" sz="3200" dirty="0"/>
              <a:t>机不可失，时不再来。 </a:t>
            </a:r>
            <a:endParaRPr lang="en-US" altLang="zh-CN" sz="3200" dirty="0"/>
          </a:p>
          <a:p>
            <a:r>
              <a:rPr lang="zh-CN" altLang="en-US" sz="3200" dirty="0"/>
              <a:t>差之毫厘，谬以千里。 </a:t>
            </a:r>
            <a:endParaRPr lang="en-US" altLang="zh-CN" sz="3200" dirty="0"/>
          </a:p>
          <a:p>
            <a:r>
              <a:rPr lang="zh-CN" altLang="en-US" sz="3200" dirty="0"/>
              <a:t>病从口入，祸从口出。 </a:t>
            </a:r>
            <a:endParaRPr lang="en-US" altLang="zh-CN" sz="3200" dirty="0"/>
          </a:p>
          <a:p>
            <a:r>
              <a:rPr lang="zh-CN" altLang="en-US" sz="3200" dirty="0"/>
              <a:t>一言既出，驷马难追。 </a:t>
            </a:r>
            <a:endParaRPr lang="en-US" altLang="zh-CN" sz="3200" dirty="0"/>
          </a:p>
          <a:p>
            <a:r>
              <a:rPr lang="zh-CN" altLang="en-US" sz="3200" dirty="0"/>
              <a:t>比上不足，比下有余。</a:t>
            </a:r>
            <a:endParaRPr lang="zh-CN" altLang="en-US" sz="3200" dirty="0"/>
          </a:p>
        </p:txBody>
      </p:sp>
      <p:sp>
        <p:nvSpPr>
          <p:cNvPr id="2" name="文本框 1"/>
          <p:cNvSpPr txBox="1"/>
          <p:nvPr/>
        </p:nvSpPr>
        <p:spPr>
          <a:xfrm>
            <a:off x="433704" y="341243"/>
            <a:ext cx="3649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八字俗语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195736" y="987574"/>
            <a:ext cx="4752528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457200" indent="-457200">
              <a:lnSpc>
                <a:spcPct val="120000"/>
              </a:lnSpc>
              <a:buClr>
                <a:schemeClr val="accent1">
                  <a:lumMod val="50000"/>
                </a:schemeClr>
              </a:buClr>
              <a:buSzPct val="80000"/>
              <a:buFont typeface="楷体" panose="02010609060101010101" charset="-122"/>
              <a:buChar char="◎"/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zh-CN" altLang="en-US" sz="3200" dirty="0" smtClean="0"/>
              <a:t>城门失火，殃及池鱼。</a:t>
            </a:r>
            <a:endParaRPr lang="en-US" altLang="zh-CN" sz="3200" dirty="0" smtClean="0"/>
          </a:p>
          <a:p>
            <a:r>
              <a:rPr lang="zh-CN" altLang="en-US" sz="3200" dirty="0" smtClean="0"/>
              <a:t>放下屠刀，立地成佛。</a:t>
            </a:r>
            <a:endParaRPr lang="en-US" altLang="zh-CN" sz="3200" dirty="0" smtClean="0"/>
          </a:p>
          <a:p>
            <a:r>
              <a:rPr lang="zh-CN" altLang="en-US" sz="3200" dirty="0" smtClean="0"/>
              <a:t>近朱者赤，近墨者黑。</a:t>
            </a:r>
            <a:endParaRPr lang="en-US" altLang="zh-CN" sz="3200" dirty="0" smtClean="0"/>
          </a:p>
          <a:p>
            <a:r>
              <a:rPr lang="zh-CN" altLang="en-US" sz="3200" dirty="0" smtClean="0"/>
              <a:t>道高一尺，魔高一丈。</a:t>
            </a:r>
            <a:endParaRPr lang="en-US" altLang="zh-CN" sz="3200" dirty="0" smtClean="0"/>
          </a:p>
          <a:p>
            <a:r>
              <a:rPr lang="zh-CN" altLang="en-US" sz="3200" dirty="0" smtClean="0"/>
              <a:t>项庄舞剑，意在沛公。</a:t>
            </a:r>
            <a:endParaRPr lang="en-US" altLang="zh-CN" sz="3200" dirty="0" smtClean="0"/>
          </a:p>
          <a:p>
            <a:r>
              <a:rPr lang="zh-CN" altLang="en-US" sz="3200" dirty="0" smtClean="0"/>
              <a:t>鹬蚌相争，渔翁得利。</a:t>
            </a:r>
            <a:endParaRPr lang="zh-CN" altLang="en-US" sz="3200" dirty="0"/>
          </a:p>
        </p:txBody>
      </p:sp>
      <p:sp>
        <p:nvSpPr>
          <p:cNvPr id="4" name="文本框 1"/>
          <p:cNvSpPr txBox="1"/>
          <p:nvPr/>
        </p:nvSpPr>
        <p:spPr>
          <a:xfrm>
            <a:off x="433704" y="341243"/>
            <a:ext cx="3649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八字俗语（拓展）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15816" y="1563638"/>
            <a:ext cx="34227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练   习</a:t>
            </a:r>
            <a:endParaRPr lang="zh-CN" altLang="en-US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14985" y="382270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、把诗句补充完整。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3568" y="1222924"/>
            <a:ext cx="79208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．一道残阳铺水中，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．不识庐山真面目，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，但闻人语响。 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，死亦为鬼雄。 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．嫦娥应悔偷灵药，</a:t>
            </a:r>
            <a:r>
              <a:rPr lang="zh-CN" altLang="en-US" sz="32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8389" y="2202999"/>
            <a:ext cx="2613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空山不见人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09511" y="2671468"/>
            <a:ext cx="2602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生当作人杰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15970" y="1203598"/>
            <a:ext cx="3556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半江瑟瑟半江红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28047" y="1698943"/>
            <a:ext cx="3112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只缘身在此山中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4644008" y="3183401"/>
            <a:ext cx="3501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碧海青天夜夜心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9" grpId="1"/>
      <p:bldP spid="9" grpId="2"/>
      <p:bldP spid="14" grpId="1"/>
      <p:bldP spid="14" grpId="2"/>
      <p:bldP spid="16" grpId="1"/>
      <p:bldP spid="16" grpId="2"/>
      <p:bldP spid="8" grpId="1"/>
      <p:bldP spid="8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4486" y="332740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、给加点的字词选择正确的解释。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6751" y="1099646"/>
            <a:ext cx="86347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．梅雪争春未肯降。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(  ) 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340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．投降。  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．降服。  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．服输。 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．可怜九月初三夜。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(  )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340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．可惜。  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．可爱。  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．值得怜悯。 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．炎帝之少女。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(  ) 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340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．小女儿。  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．年纪很小的女孩。 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340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．未婚的年轻女子。 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81053" y="113337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4583499" y="2129591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endParaRPr lang="zh-CN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694370" y="132376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0" name="文本框 6"/>
          <p:cNvSpPr txBox="1"/>
          <p:nvPr/>
        </p:nvSpPr>
        <p:spPr>
          <a:xfrm>
            <a:off x="3879079" y="312906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56717" y="231951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  ·</a:t>
            </a:r>
            <a:endParaRPr lang="zh-CN" alt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32356" y="334607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  ·</a:t>
            </a:r>
            <a:endParaRPr lang="zh-CN" altLang="en-US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  <p:bldP spid="10" grpId="0"/>
      <p:bldP spid="1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43608" y="699542"/>
            <a:ext cx="696447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．醉卧沙场君莫笑。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(  ) 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6575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．沙滩。  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．沙土地上。  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．战场。 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．取之，信然。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(  ) 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6575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．相信是这样。  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．以为是这样。 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536575"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．的确如此。 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83696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3975633" y="212431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19449" y="104419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·  ·</a:t>
            </a:r>
            <a:endParaRPr lang="zh-CN" alt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751497" y="233682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·  ·</a:t>
            </a:r>
            <a:endParaRPr lang="zh-CN" alt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462" y="267494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、写出下列诗句的意思。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9557" y="1059582"/>
            <a:ext cx="863473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．醉卧沙场君莫笑，古来征战几人回？ 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．横看成岭侧成峰，远近高低各不同。</a:t>
            </a:r>
            <a:endParaRPr lang="zh-CN" altLang="en-US" sz="2800" b="1" u="sng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1660344"/>
            <a:ext cx="784887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如果醉卧在沙场上，也请你不要笑话，古来出外打仗的能有几人返回家乡？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758250" y="3307736"/>
            <a:ext cx="7846198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从正面、侧面看庐山山岭连绵起伏、山峰耸立，从远处、近处、高处、低处看庐山，庐山呈现各种不同的样子。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580" y="364490"/>
            <a:ext cx="78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、根据语境填空。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1101885"/>
            <a:ext cx="8274690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．妈妈经常教育我，平时要多思考、多请教，不能骄傲自大，这样才能学到更多的知识，就像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尚书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中所说：“好问则裕，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。” 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36575"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．老师告诫我们，每个人都有自己的优点和缺点，正所谓“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，寸有所长”，我们应该正确地认识自己和别人。 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5529764" y="2120538"/>
            <a:ext cx="2138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自用则小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2640652" y="3156606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尺有所短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7" grpId="0"/>
      <p:bldP spid="7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3568" y="928223"/>
            <a:ext cx="796544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536575">
              <a:lnSpc>
                <a:spcPct val="120000"/>
              </a:lnSpc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r>
              <a:rPr lang="en-US" altLang="zh-CN" dirty="0"/>
              <a:t>3</a:t>
            </a:r>
            <a:r>
              <a:rPr lang="zh-CN" altLang="en-US" dirty="0"/>
              <a:t>．我们送别友人时，常用唐代诗人高适的诗句“</a:t>
            </a:r>
            <a:r>
              <a:rPr lang="zh-CN" altLang="en-US" u="sng" dirty="0"/>
              <a:t>                 </a:t>
            </a:r>
            <a:r>
              <a:rPr lang="zh-CN" altLang="en-US" dirty="0"/>
              <a:t>，</a:t>
            </a:r>
            <a:r>
              <a:rPr lang="zh-CN" altLang="en-US" u="sng" dirty="0"/>
              <a:t>                </a:t>
            </a:r>
            <a:r>
              <a:rPr lang="en-US" altLang="zh-CN" dirty="0"/>
              <a:t>”</a:t>
            </a:r>
            <a:r>
              <a:rPr lang="zh-CN" altLang="en-US" dirty="0"/>
              <a:t>来鼓励朋友。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1653516" y="1458081"/>
            <a:ext cx="271635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莫愁前路无知己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93018" y="1441447"/>
            <a:ext cx="30632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天下谁人不识君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09239" y="1066547"/>
            <a:ext cx="809520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炎帝之少女，名曰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不返，故为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，以堙于东海。 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361950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．王戎七岁，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。看道边李树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，诸儿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。人问之，答曰：“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，此必苦李。”取之，</a:t>
            </a:r>
            <a:r>
              <a:rPr lang="en-US" altLang="zh-CN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6015" y="1078746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女娃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13784" y="1059582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女娃游于东海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1560" y="1486625"/>
            <a:ext cx="1140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溺而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61567" y="1486625"/>
            <a:ext cx="1066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精卫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434975" y="351790"/>
            <a:ext cx="78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五、按原文填空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文本框 7"/>
          <p:cNvSpPr txBox="1"/>
          <p:nvPr/>
        </p:nvSpPr>
        <p:spPr>
          <a:xfrm>
            <a:off x="4973735" y="1486625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常衔西山之木石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3395761" y="2336562"/>
            <a:ext cx="2777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尝与诸小儿游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7"/>
          <p:cNvSpPr txBox="1"/>
          <p:nvPr/>
        </p:nvSpPr>
        <p:spPr>
          <a:xfrm>
            <a:off x="598659" y="2765185"/>
            <a:ext cx="17938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多子折枝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3491880" y="276518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竞走取之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5436096" y="2776305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唯戎不动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2253889" y="3183219"/>
            <a:ext cx="2705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树在道边而多子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741721" y="361020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信然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7" grpId="0"/>
      <p:bldP spid="7" grpId="1"/>
      <p:bldP spid="8" grpId="0"/>
      <p:bldP spid="8" grpId="1"/>
      <p:bldP spid="10" grpId="0"/>
      <p:bldP spid="10" grpId="1"/>
      <p:bldP spid="11" grpId="0"/>
      <p:bldP spid="11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39552" y="820906"/>
            <a:ext cx="80270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那条白线很快地向我们移来，逐渐拉长，变粗，横贯江面。再近些，只见白浪翻滚，形成一堵两丈多高的水墙。浪潮越来越近，犹如千万匹白色战马齐头并进，浩浩荡荡地飞奔而来；那声音如同山崩地裂，好像大地都被震得颤动起来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516443" y="699542"/>
            <a:ext cx="81600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走月亮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细细的流水，流着山草和野花的香味，流着月光。灰白色的鹅卵石布满河床。哟，卵石间有多少可爱的小水塘啊，每个小水塘都抱着一个月亮！哦，阿妈，白天你在溪里洗衣裳，而我，用树叶做小船，运载许多新鲜的花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哦，阿妈，我们到溪边去吧，去看看小水塘，看看水塘里的月亮，看看我采过野花的地方。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1050161" y="1085711"/>
            <a:ext cx="69062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精卫填海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炎帝之少女，名曰女娃。女娃游于东海，溺而不返，故为精卫，常衔西山之木石，以堙于东海。 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611560" y="987574"/>
            <a:ext cx="7940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王戎不取道旁李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王戎七岁，尝与诸小儿游。看道边李树多子折枝，诸儿竞走取之，唯戎不动。人问之，答曰：“树在道边而多子，此必苦李。”取之，信然。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03648" y="1322640"/>
            <a:ext cx="632425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鹿 柴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王维 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空山不见人，但闻人语响。 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返景入深林，复照青苔上。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539552" y="339502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古诗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7584" y="1059582"/>
            <a:ext cx="763307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暮江吟 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唐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白居易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一道残阳铺水中，半江瑟瑟半江红。 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可怜九月初三夜，露似真珠月似弓。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827584" y="1059582"/>
            <a:ext cx="763307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题西林壁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pPr algn="ctr"/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[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宋</a:t>
            </a:r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]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苏 轼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横看成岭侧成峰，远近高低各不同。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不识庐山真面目，只缘身在此山中。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f53d6446-b72d-42d8-b6bf-fbd9e39bdbf3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2468</Words>
  <Application>WPS 演示</Application>
  <PresentationFormat>全屏显示(16:9)</PresentationFormat>
  <Paragraphs>228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宋体</vt:lpstr>
      <vt:lpstr>Wingdings</vt:lpstr>
      <vt:lpstr>Wingdings</vt:lpstr>
      <vt:lpstr>Wingdings 2</vt:lpstr>
      <vt:lpstr>黑体</vt:lpstr>
      <vt:lpstr>楷体</vt:lpstr>
      <vt:lpstr>Century Schoolbook</vt:lpstr>
      <vt:lpstr>微软雅黑</vt:lpstr>
      <vt:lpstr>Calibri</vt:lpstr>
      <vt:lpstr>Arial Unicode MS</vt:lpstr>
      <vt:lpstr>华文楷体</vt:lpstr>
      <vt:lpstr>Xingkai SC</vt:lpstr>
      <vt:lpstr>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205</cp:revision>
  <dcterms:created xsi:type="dcterms:W3CDTF">2017-03-17T02:28:00Z</dcterms:created>
  <dcterms:modified xsi:type="dcterms:W3CDTF">2022-11-30T15:11:06Z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C9CCFFA53CC644529C66F61E1BE2FD40</vt:lpwstr>
  </property>
</Properties>
</file>