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47"/>
  </p:handoutMasterIdLst>
  <p:sldIdLst>
    <p:sldId id="523" r:id="rId3"/>
    <p:sldId id="1024" r:id="rId5"/>
    <p:sldId id="1207" r:id="rId6"/>
    <p:sldId id="1110" r:id="rId7"/>
    <p:sldId id="1188" r:id="rId8"/>
    <p:sldId id="1211" r:id="rId9"/>
    <p:sldId id="1083" r:id="rId10"/>
    <p:sldId id="1145" r:id="rId11"/>
    <p:sldId id="1250" r:id="rId12"/>
    <p:sldId id="1121" r:id="rId13"/>
    <p:sldId id="1191" r:id="rId14"/>
    <p:sldId id="1123" r:id="rId15"/>
    <p:sldId id="1183" r:id="rId16"/>
    <p:sldId id="1127" r:id="rId17"/>
    <p:sldId id="1128" r:id="rId18"/>
    <p:sldId id="1193" r:id="rId19"/>
    <p:sldId id="1158" r:id="rId20"/>
    <p:sldId id="1159" r:id="rId21"/>
    <p:sldId id="1160" r:id="rId22"/>
    <p:sldId id="1162" r:id="rId23"/>
    <p:sldId id="1163" r:id="rId24"/>
    <p:sldId id="1196" r:id="rId25"/>
    <p:sldId id="1213" r:id="rId26"/>
    <p:sldId id="1204" r:id="rId27"/>
    <p:sldId id="1209" r:id="rId28"/>
    <p:sldId id="1205" r:id="rId29"/>
    <p:sldId id="1165" r:id="rId30"/>
    <p:sldId id="1214" r:id="rId31"/>
    <p:sldId id="1251" r:id="rId32"/>
    <p:sldId id="1167" r:id="rId33"/>
    <p:sldId id="1197" r:id="rId34"/>
    <p:sldId id="1215" r:id="rId35"/>
    <p:sldId id="1199" r:id="rId36"/>
    <p:sldId id="1171" r:id="rId37"/>
    <p:sldId id="1172" r:id="rId38"/>
    <p:sldId id="1216" r:id="rId39"/>
    <p:sldId id="1217" r:id="rId40"/>
    <p:sldId id="1252" r:id="rId41"/>
    <p:sldId id="1198" r:id="rId42"/>
    <p:sldId id="1210" r:id="rId43"/>
    <p:sldId id="1219" r:id="rId44"/>
    <p:sldId id="1220" r:id="rId45"/>
    <p:sldId id="1253" r:id="rId4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51"/>
    </p:embeddedFont>
    <p:embeddedFont>
      <p:font typeface="Calibri" panose="020F0502020204030204" charset="0"/>
      <p:regular r:id="rId52"/>
      <p:bold r:id="rId53"/>
      <p:italic r:id="rId54"/>
      <p:boldItalic r:id="rId55"/>
    </p:embeddedFont>
    <p:embeddedFont>
      <p:font typeface="楷体" panose="02010609060101010101" pitchFamily="49" charset="-122"/>
      <p:regular r:id="rId56"/>
    </p:embeddedFont>
    <p:embeddedFont>
      <p:font typeface="汉语拼音" panose="020B0604020202020204" pitchFamily="34" charset="0"/>
      <p:regular r:id="rId57"/>
    </p:embeddedFont>
    <p:embeddedFont>
      <p:font typeface="微软雅黑" panose="020B0503020204020204" charset="-122"/>
      <p:regular r:id="rId58"/>
    </p:embeddedFont>
    <p:embeddedFont>
      <p:font typeface="隶书" panose="02010509060101010101" pitchFamily="49" charset="-122"/>
      <p:regular r:id="rId59"/>
    </p:embeddedFont>
    <p:embeddedFont>
      <p:font typeface="华文楷体" panose="02010600040101010101" charset="-122"/>
      <p:regular r:id="rId60"/>
    </p:embeddedFont>
    <p:embeddedFont>
      <p:font typeface="楷体_GB2312" panose="02010609030101010101" charset="-122"/>
      <p:regular r:id="rId61"/>
    </p:embeddedFont>
  </p:embeddedFontLst>
  <p:custDataLst>
    <p:tags r:id="rId6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FFF"/>
    <a:srgbClr val="0066FF"/>
    <a:srgbClr val="A38302"/>
    <a:srgbClr val="FEFCDE"/>
    <a:srgbClr val="00B050"/>
    <a:srgbClr val="FF00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1" autoAdjust="0"/>
    <p:restoredTop sz="94705" autoAdjust="0"/>
  </p:normalViewPr>
  <p:slideViewPr>
    <p:cSldViewPr>
      <p:cViewPr>
        <p:scale>
          <a:sx n="100" d="100"/>
          <a:sy n="100" d="100"/>
        </p:scale>
        <p:origin x="-1044" y="-21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283"/>
        <p:guide pos="228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2" Type="http://schemas.openxmlformats.org/officeDocument/2006/relationships/tags" Target="tags/tag3.xml"/><Relationship Id="rId61" Type="http://schemas.openxmlformats.org/officeDocument/2006/relationships/font" Target="fonts/font11.fntdata"/><Relationship Id="rId60" Type="http://schemas.openxmlformats.org/officeDocument/2006/relationships/font" Target="fonts/font10.fntdata"/><Relationship Id="rId6" Type="http://schemas.openxmlformats.org/officeDocument/2006/relationships/slide" Target="slides/slide3.xml"/><Relationship Id="rId59" Type="http://schemas.openxmlformats.org/officeDocument/2006/relationships/font" Target="fonts/font9.fntdata"/><Relationship Id="rId58" Type="http://schemas.openxmlformats.org/officeDocument/2006/relationships/font" Target="fonts/font8.fntdata"/><Relationship Id="rId57" Type="http://schemas.openxmlformats.org/officeDocument/2006/relationships/font" Target="fonts/font7.fntdata"/><Relationship Id="rId56" Type="http://schemas.openxmlformats.org/officeDocument/2006/relationships/font" Target="fonts/font6.fntdata"/><Relationship Id="rId55" Type="http://schemas.openxmlformats.org/officeDocument/2006/relationships/font" Target="fonts/font5.fntdata"/><Relationship Id="rId54" Type="http://schemas.openxmlformats.org/officeDocument/2006/relationships/font" Target="fonts/font4.fntdata"/><Relationship Id="rId53" Type="http://schemas.openxmlformats.org/officeDocument/2006/relationships/font" Target="fonts/font3.fntdata"/><Relationship Id="rId52" Type="http://schemas.openxmlformats.org/officeDocument/2006/relationships/font" Target="fonts/font2.fntdata"/><Relationship Id="rId51" Type="http://schemas.openxmlformats.org/officeDocument/2006/relationships/font" Target="fonts/font1.fntdata"/><Relationship Id="rId50" Type="http://schemas.openxmlformats.org/officeDocument/2006/relationships/tableStyles" Target="tableStyles.xml"/><Relationship Id="rId5" Type="http://schemas.openxmlformats.org/officeDocument/2006/relationships/slide" Target="slides/slide2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handoutMaster" Target="handoutMasters/handoutMaster1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779" y="87630"/>
            <a:ext cx="334708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1251225" y="1867203"/>
            <a:ext cx="6641549" cy="99257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阅读指导专项</a:t>
            </a:r>
            <a:r>
              <a:rPr lang="zh-CN" altLang="en-US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</a:t>
            </a:r>
            <a:endParaRPr lang="zh-CN" altLang="en-US" sz="6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818" y="70520"/>
            <a:ext cx="2428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四年级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832" y="699542"/>
            <a:ext cx="9123680" cy="3107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                  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精卫填海 </a:t>
            </a:r>
            <a:endParaRPr lang="zh-CN" altLang="en-US" sz="2800" b="1" kern="10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炎帝（   ）之少（     ）女，名曰（   ）女娃。女娃游于东海，溺（   ）而不返（    ），故为精卫，常衔（     ）西山之木石，以堙（    ）于东海。 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1.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本文选自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《________________》 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。 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 2.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给文中加点字注音。</a:t>
            </a:r>
            <a:endParaRPr lang="zh-CN" altLang="zh-CN" sz="3200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文本框 6"/>
          <p:cNvSpPr txBox="1"/>
          <p:nvPr/>
        </p:nvSpPr>
        <p:spPr>
          <a:xfrm>
            <a:off x="1892617" y="1113920"/>
            <a:ext cx="869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dì</a:t>
            </a:r>
            <a:endParaRPr lang="zh-CN" altLang="en-US" sz="28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" name="文本框 6"/>
          <p:cNvSpPr txBox="1"/>
          <p:nvPr/>
        </p:nvSpPr>
        <p:spPr>
          <a:xfrm>
            <a:off x="3913341" y="1130878"/>
            <a:ext cx="1085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shào</a:t>
            </a:r>
            <a:endParaRPr lang="zh-CN" altLang="en-US" sz="28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6" name="文本框 6"/>
          <p:cNvSpPr txBox="1"/>
          <p:nvPr/>
        </p:nvSpPr>
        <p:spPr>
          <a:xfrm>
            <a:off x="6989856" y="1113945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yuē</a:t>
            </a:r>
            <a:endParaRPr lang="zh-CN" altLang="en-US" sz="28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19872" y="1545993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nì</a:t>
            </a:r>
            <a:endParaRPr lang="zh-CN" altLang="en-US" sz="28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5724128" y="1558693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fǎn</a:t>
            </a:r>
            <a:endParaRPr lang="zh-CN" altLang="en-US" sz="28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1187624" y="1978041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xián</a:t>
            </a:r>
            <a:endParaRPr lang="zh-CN" altLang="en-US" sz="28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5636944" y="1978041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yīn</a:t>
            </a:r>
            <a:endParaRPr lang="zh-CN" altLang="en-US" sz="28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2972648" y="2830459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山海经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北山经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44456" y="1257961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260680" y="1257961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2684616" y="1690009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5060880" y="1690009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524376" y="2122057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5004048" y="2115707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6357024" y="1257961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4" grpId="1"/>
      <p:bldP spid="4" grpId="2"/>
      <p:bldP spid="6" grpId="1"/>
      <p:bldP spid="6" grpId="2"/>
      <p:bldP spid="7" grpId="1"/>
      <p:bldP spid="7" grpId="2"/>
      <p:bldP spid="8" grpId="1"/>
      <p:bldP spid="8" grpId="2"/>
      <p:bldP spid="9" grpId="1"/>
      <p:bldP spid="9" grpId="2"/>
      <p:bldP spid="10" grpId="1"/>
      <p:bldP spid="10" grpId="2"/>
      <p:bldP spid="11" grpId="0"/>
      <p:bldP spid="1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592" y="616947"/>
            <a:ext cx="7296150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解释句子加点字的意思。 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女娃游于东海，溺而不返，故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为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精卫。 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故：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_________________________________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常衔西山之木石，以堙于东海。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堙：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_________________________________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 </a:t>
            </a:r>
            <a:endParaRPr lang="zh-CN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20255" y="329183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填塞。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1763688" y="201675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因此。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94276" y="149163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148064" y="278777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9" grpId="2"/>
      <p:bldP spid="8" grpId="1"/>
      <p:bldP spid="8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750" y="926465"/>
            <a:ext cx="852360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240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人们通常在什么情况下赞扬精卫填海的精神？</a:t>
            </a:r>
            <a:endParaRPr lang="zh-CN" altLang="en-US" sz="2800" b="1" u="sng" kern="100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683568" y="1904365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人们通常在把不可能的事情依然坚定不移的去完全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这种情况下可以用精卫填海来赞扬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  <p:bldP spid="11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9256" y="195486"/>
            <a:ext cx="867645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为中华之崛起而读书（节选） </a:t>
            </a:r>
            <a:endParaRPr lang="zh-CN" altLang="en-US" sz="2800" b="1" kern="100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新学年开始了，修身课上，奉天东关模范学校的魏校长向学生们提出一个严肃的问题：“你们为什么而读书？”   </a:t>
            </a: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“为家父而读书。” 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“为明理而读书。” 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“为光耀门楣而读书。”有人干脆这样回答。 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有位同学一直默默地坐在那里，若有所思。魏校长注意到了，他打手势让大家静下来，点名让那位同学回答。那位同学站了起来，清晰而坚定的回答道：   </a:t>
            </a: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“为中华之崛起而读书！”   </a:t>
            </a:r>
            <a:endParaRPr lang="zh-CN" altLang="zh-CN" sz="2800" b="1" kern="1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8032" y="780539"/>
            <a:ext cx="8244408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文中的“那位同学”名字叫</a:t>
            </a:r>
            <a:r>
              <a:rPr lang="zh-CN" altLang="en-US" sz="2800" b="1" u="sng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下面的句子是从哪些方面来描写人物的？ 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有位同学一直默默地坐在那里，若有所思。</a:t>
            </a: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r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     ）描写 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那位同学站了起来，清晰而坚定的回答道： </a:t>
            </a: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“为中华之崛起而读书！”    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     ）描写 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他打手势让大家安静下来。   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     ）描写</a:t>
            </a:r>
            <a:endParaRPr lang="en-US" altLang="zh-CN" sz="2800" b="1" u="sng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41344" y="756107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周恩来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44208" y="336217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动作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6480212" y="203095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神态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6480212" y="291907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8" grpId="0"/>
      <p:bldP spid="8" grpId="1"/>
      <p:bldP spid="9" grpId="0"/>
      <p:bldP spid="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4056" y="661670"/>
            <a:ext cx="8780432" cy="34532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7675">
              <a:lnSpc>
                <a:spcPct val="130000"/>
              </a:lnSpc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对“中华之崛起而读书”的理解正确的是（   ）  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7675">
              <a:lnSpc>
                <a:spcPct val="130000"/>
              </a:lnSpc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为了不让同胞受欺凌，要挽救民族危亡而努力。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7675">
              <a:lnSpc>
                <a:spcPct val="130000"/>
              </a:lnSpc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为振兴中华而奋斗。 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7675">
              <a:lnSpc>
                <a:spcPct val="130000"/>
              </a:lnSpc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这句话寄托了周恩来的宏伟志向和远大抱负。 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7675">
              <a:lnSpc>
                <a:spcPct val="130000"/>
              </a:lnSpc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因为周恩来看到中华不振的很多事实，所以立下了这个志向。 </a:t>
            </a:r>
            <a:endParaRPr lang="zh-CN" sz="2400" b="1" u="sng" kern="1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7956376" y="69954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699542"/>
            <a:ext cx="8076565" cy="1133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7675">
              <a:lnSpc>
                <a:spcPct val="130000"/>
              </a:lnSpc>
            </a:pPr>
            <a:r>
              <a:rPr lang="en-US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en-US" altLang="zh-CN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en-US" sz="28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如果老师问到你“为什么而读书”这个问题时，你会怎样回答？ </a:t>
            </a:r>
            <a:endParaRPr lang="zh-CN" sz="2800" b="1" kern="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534448" y="2045970"/>
            <a:ext cx="827151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我们大家都应该有，为中华之掘起而读书的志愿。我是为学习而读书。因为知识能改变命运。因为书中有我未知的世界，书中自有黄金屋，书中自有颜如玉，书中自有车马簇，书中自有安乐居。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TextBox 48"/>
          <p:cNvSpPr txBox="1"/>
          <p:nvPr/>
        </p:nvSpPr>
        <p:spPr>
          <a:xfrm>
            <a:off x="2398395" y="1635646"/>
            <a:ext cx="4347210" cy="117602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课外阅读</a:t>
            </a:r>
            <a:endParaRPr lang="zh-CN" altLang="en-US" sz="7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779548" y="1347614"/>
            <a:ext cx="7225174" cy="14234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4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、尝试从不同角度去思考，提出问题。</a:t>
            </a:r>
            <a:endParaRPr lang="zh-CN" altLang="en-US" sz="4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8460" y="730314"/>
            <a:ext cx="838771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杰克和吉米是两只小田鼠，他们各自都有着自己伟大的理想和抱负。“我要走遍世界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,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去欣赏最美的风景，过一种惬意的生活。”杰克说。“我只想拥有一个很大的农场，在那儿种满庄稼。”吉米说道。可是怎样才能实现这些理想呢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?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这可难住了两只小田鼠。“要不，我们去找智慧老人吧，我想他一定有办法帮助我们。”杰克提议道。于是，他们翻山越岭，走了很多路，终于找到了传说中的智慧老人。他们向智慧老人说明了来意，老人并没有说什么，只是分别给了他们一粒种子，并说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:“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你们谁能找到保存这粒种子的最好方法，谁就能找到实现理想的途径。”说完就消失了。</a:t>
            </a:r>
            <a:endParaRPr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2987447" y="267494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寻找理想的小田鼠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  <p:bldLst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2398395" y="1635646"/>
            <a:ext cx="4347210" cy="117602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课内阅读</a:t>
            </a:r>
            <a:endParaRPr lang="zh-CN" altLang="en-US" sz="7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5280" y="504998"/>
            <a:ext cx="84861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几年以后，智慧老人找到两只小田鼠，问他们种子的情况。杰克摸出了一个随身携带的一个衬着丝绒的锦盒，递给智慧老人， “我把种子放在锦盒里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,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每天拿出来看好几次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,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不让它受到任何损害。”智慧老人摇摇头，向吉米走去。 </a:t>
            </a:r>
            <a:endParaRPr lang="zh-CN" altLang="en-US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只见吉米摸了摸头上的汗珠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, 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指着庄稼地，兴奋地对智慧老人说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:“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我把种子种到了地里，每天浇水、施肥，这样，每年就可以得到很多同样的种子来。智慧老人捋着长长的胡须，高兴的说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:“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好孩子，你已经找到了实现理想的途径！ ”</a:t>
            </a:r>
            <a:endParaRPr lang="en-US" altLang="zh-CN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 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 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杰克不解地问</a:t>
            </a:r>
            <a:r>
              <a:rPr lang="en-US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:“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可是</a:t>
            </a:r>
            <a:r>
              <a:rPr lang="en-US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,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我把种子保存的最好，为什么我却没找到呢</a:t>
            </a:r>
            <a:r>
              <a:rPr lang="en-US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?”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智慧老人笑了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，“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孩子</a:t>
            </a:r>
            <a:r>
              <a:rPr lang="en-US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,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理想就像这粒种子，你整天守着它，而不去行动，总有一天他会变坏的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2555" y="627534"/>
            <a:ext cx="902144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36575"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在下面的括号里填上合适的词语。    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(    )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的胡须   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(    )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的风景   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(    )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的理想 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杰克和吉米的理想分别是什么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?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找出相应的句子，并写下来。 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杰克：                         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吉米：</a:t>
            </a:r>
            <a:endParaRPr lang="zh-CN" altLang="en-US" sz="2800" b="1" u="sng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1582589" y="2769771"/>
            <a:ext cx="69498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“我要走遍全世界，去欣赏最美丽的风景，过一种惬意的生活、”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827584" y="105958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3506394" y="105958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迷人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6228184" y="105958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远大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1713678" y="3651870"/>
            <a:ext cx="6804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“我只想拥有一个很大的农场，在那儿种满庄稼。”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  <p:bldP spid="6" grpId="1"/>
      <p:bldP spid="6" grpId="2"/>
      <p:bldP spid="7" grpId="1"/>
      <p:bldP spid="7" grpId="2"/>
      <p:bldP spid="8" grpId="1"/>
      <p:bldP spid="8" grpId="2"/>
      <p:bldP spid="10" grpId="1"/>
      <p:bldP spid="10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6120" y="496570"/>
            <a:ext cx="857188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36575"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听了智慧老人的话后，杰克和吉米分别是怎样保存种子的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? 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杰克：                                 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吉米：                                                                            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6575" algn="just"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91680" y="3061292"/>
            <a:ext cx="70663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把种子种到了地里，每天浇水、施肥，这样，每年都可以得到很多同样的种子。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1721077" y="1805611"/>
            <a:ext cx="7171403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把种子放在錦盒里，每天拿出来看好几次，不让它受到任何损害。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/>
      <p:bldP spid="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4500" y="498032"/>
            <a:ext cx="849694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4.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说说你对“孩子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理想就像这粒种子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如果你整天守着它而不去行动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总有一天它会变坏的 ”这句话的理解。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431988" y="1981056"/>
            <a:ext cx="82444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杰克只想到保存种子，而没有想到种子再怎样保存总有腐烂的一天。只有把种子种到地里，每天浇水、施肥，才能收获更多的种子。所以，我们要实现自己的理想，必须不懈努力，没有付出是不会有收获的。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7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7544" y="2914947"/>
            <a:ext cx="81371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你赞同作者什么观点？赞同，不是一味地灌水，说客套话，而且要把你赞同的理由说出来，为什么赞同？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7277" y="16586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解题指导：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544" y="1689651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711200"/>
            <a:r>
              <a:rPr lang="zh-CN" altLang="en-US" sz="2800" b="1" dirty="0"/>
              <a:t>其一， 可以从正面角度提赞同的意见，或者对文章从正面予以评价。</a:t>
            </a:r>
            <a:endParaRPr lang="en-US" altLang="zh-CN" sz="2800" b="1" dirty="0"/>
          </a:p>
        </p:txBody>
      </p:sp>
      <p:sp>
        <p:nvSpPr>
          <p:cNvPr id="6" name="文本框 16"/>
          <p:cNvSpPr txBox="1"/>
          <p:nvPr/>
        </p:nvSpPr>
        <p:spPr>
          <a:xfrm>
            <a:off x="1138477" y="757036"/>
            <a:ext cx="6774919" cy="665986"/>
          </a:xfrm>
          <a:prstGeom prst="rect">
            <a:avLst/>
          </a:prstGeom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1" tIns="44049" rIns="63099" bIns="44050" numCol="1" spcCol="1270" anchor="ctr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1pPr>
            <a:lvl2pPr marL="0" lvl="1" algn="ctr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lvl="0" algn="ctr"/>
            <a:r>
              <a:rPr lang="zh-CN" altLang="en-US" sz="3600" b="1" dirty="0">
                <a:ln>
                  <a:solidFill>
                    <a:schemeClr val="bg2"/>
                  </a:solidFill>
                </a:ln>
                <a:solidFill>
                  <a:schemeClr val="bg2">
                    <a:lumMod val="1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阅读文章从什么角度提出问题？</a:t>
            </a:r>
            <a:r>
              <a:rPr lang="en-US" altLang="zh-CN" sz="3600" b="1" dirty="0">
                <a:ln>
                  <a:solidFill>
                    <a:schemeClr val="bg2"/>
                  </a:solidFill>
                </a:ln>
                <a:solidFill>
                  <a:schemeClr val="bg2">
                    <a:lumMod val="1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</a:t>
            </a:r>
            <a:endParaRPr lang="en-US" altLang="zh-CN" sz="3600" b="1" dirty="0">
              <a:ln>
                <a:solidFill>
                  <a:schemeClr val="bg2"/>
                </a:solidFill>
              </a:ln>
              <a:solidFill>
                <a:schemeClr val="bg2">
                  <a:lumMod val="1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699542"/>
            <a:ext cx="81381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  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其二，可以提补充性意见。</a:t>
            </a:r>
            <a:endParaRPr lang="zh-CN" altLang="en-US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3200" b="1" dirty="0" smtClean="0"/>
          </a:p>
          <a:p>
            <a:r>
              <a:rPr lang="zh-CN" altLang="en-US" sz="3200" b="1" dirty="0" smtClean="0"/>
              <a:t>       </a:t>
            </a:r>
            <a:r>
              <a:rPr lang="zh-CN" altLang="en-US" sz="3200" b="1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这也是正面角度，所谓“补充性意见”，指的是作者未曾提到的，或点到为止但未展开的。补充性意见，于作者是补遗拾缺和借鉴；于读者自己是阅读中的受到的启发和心得。使作者的意见更加丰富、完善。</a:t>
            </a:r>
            <a:endParaRPr lang="en-US" altLang="zh-CN" sz="2800" b="1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  <p:bldLst>
      <p:bldP spid="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7544" y="953309"/>
            <a:ext cx="81264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其三，可以从反面角度提质疑性意见，即与作者观点相左的或批评性的意见。</a:t>
            </a:r>
            <a:endParaRPr lang="zh-CN" altLang="en-US" sz="32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你不赞成什么？为什么不赞同？你又是什么意见？都可以提出来与作者探讨。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  <p:bldLst>
      <p:bldP spid="4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541273" y="1275606"/>
            <a:ext cx="7919159" cy="15465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二、抓住故事的起因、经过、结果概括主要内容。 </a:t>
            </a:r>
            <a:endParaRPr lang="zh-CN" altLang="en-US" sz="48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0864" y="180972"/>
            <a:ext cx="873911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5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哪吒闹海 </a:t>
            </a:r>
            <a:endParaRPr lang="zh-CN" altLang="en-US" sz="2500" b="1" kern="10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5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    东海龙王父子称霸一方，作恶多端，还经常兴风作浪，害得人们不敢下海捕鱼。哪吒决心治一治他们，为老百姓出一口气。 </a:t>
            </a:r>
            <a:endParaRPr lang="zh-CN" altLang="en-US" sz="25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5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  一天，小哪吒带上他的两件法宝</a:t>
            </a:r>
            <a:r>
              <a:rPr lang="en-US" altLang="zh-CN" sz="25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5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混天绫和乾坤圈，来到大海边。他跳进大海里，取下混天绫在水里一摆，便欣起滔天巨浪，连东海龙王的水晶宫也摇晃起来。龙王吓了一跳，连忙派巡海夜叉上去察看。夜叉钻出水面一看，原来是个娃娃在洗澡，举起斧头便砍。小哪吒可机灵啦，身子一闪，躲过了这一斧头，随即取下乾坤圈，向夜叉扔去。可别小看这小小的乾坤圈，它比一座大山还重，一下子就把夜叉给打死了。 </a:t>
            </a:r>
            <a:endParaRPr lang="zh-CN" altLang="en-US" sz="25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7593" y="627534"/>
            <a:ext cx="8440871" cy="355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5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  龙王听说夜叉被打死了，气得嗷嗷直叫，就派他的儿子三太子带兵去捉拿哪吒。三太子跳出水面，气冲冲地对哪吒说：“你打死我家夜叉，该当何罪？”说着，举枪便刺。哪吒一闪身，随手取下混天绫，朝三太子扔去。那混天绫立刻喷出一团团火焰，把三太子紧紧裹住。哪吒又拿出乾坤圈，只一下，便把三太子也给打死了。三太子一死现出了原形原来是条小白龙。 </a:t>
            </a:r>
            <a:endParaRPr lang="zh-CN" altLang="en-US" sz="25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5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  从此，东海龙王再也不敢胡作非为了，人们又过上了太平日子。</a:t>
            </a:r>
            <a:endParaRPr sz="25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7248" y="195486"/>
            <a:ext cx="88204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kern="100" dirty="0">
                <a:latin typeface="Calibri" panose="020F0502020204030204" charset="0"/>
                <a:cs typeface="Times New Roman" panose="02020603050405020304" charset="0"/>
                <a:sym typeface="+mn-ea"/>
              </a:rPr>
              <a:t>                           </a:t>
            </a:r>
            <a:r>
              <a:rPr lang="en-US" altLang="zh-CN" sz="2800" b="1" kern="100" dirty="0" smtClean="0">
                <a:latin typeface="Calibri" panose="020F05020202040302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观潮（节选） </a:t>
            </a:r>
            <a:endParaRPr lang="zh-CN" altLang="en-US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午后一点左右，从远处传来隆隆的响声，好像闷雷滚动。顿时人声鼎沸，有人告诉我们，潮来了！我们踮着脚往东望去，江面还是风平浪静，看不出有什么变化。过了一会儿，响声越来越大，只见东边水天相接的地方出现了一条白线，人们又沸腾起来。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那条白线很快地向我们移来，逐渐（     ），（    ），横贯江面。再近些，只见白浪翻滚，形成一堵（        ）的水墙。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浪潮越来越近，犹如千万匹白色战马（        ），（         ）地飞奔而来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；那声音如同（        ），好像大地都被震得颤动起来。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6"/>
          <p:cNvSpPr txBox="1"/>
          <p:nvPr/>
        </p:nvSpPr>
        <p:spPr>
          <a:xfrm>
            <a:off x="6588224" y="275729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拉长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6"/>
          <p:cNvSpPr txBox="1"/>
          <p:nvPr/>
        </p:nvSpPr>
        <p:spPr>
          <a:xfrm>
            <a:off x="410776" y="320065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变粗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1296" y="359510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两丈多高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1490896" y="4027150"/>
            <a:ext cx="1726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齐头并进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4083184" y="402715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浩浩荡荡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1877224" y="444395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山崩地裂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7108" y="555526"/>
            <a:ext cx="858336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22300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你对题目“哪吒闹海”中的“闹海”的理解是：（   ） 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622300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A.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在海里吵闹       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B.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在海里打闹     </a:t>
            </a: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622300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C.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在海里比武       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D.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制服海里的霸王 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622300">
              <a:spcAft>
                <a:spcPts val="0"/>
              </a:spcAft>
            </a:pP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622300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2.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下列词语中，有三个是描写龙王父子很坏的，有一个不是，这个词语是：（   ）   </a:t>
            </a: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622300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A.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胡作非为       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B.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滔天巨浪  </a:t>
            </a: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622300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C.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称霸一方       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D.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作恶多端</a:t>
            </a:r>
            <a:endParaRPr sz="2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755576" y="99339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5042148" y="311595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2097" y="746233"/>
            <a:ext cx="8676456" cy="2245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33400"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3.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哪吒的两件法宝是（       ）和（       ），我还知道哪吒被师傅救活后，师傅又送给他两件法宝是（       ）和（       ）。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533400"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533400"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4.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当地老百姓不敢下海捕鱼的原因是什么？</a:t>
            </a:r>
            <a:endParaRPr sz="2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33900" y="724942"/>
            <a:ext cx="1499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混天绫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6901656" y="725041"/>
            <a:ext cx="1414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乾坤圈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1094408" y="1614537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火尖枪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3419872" y="1589038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风火轮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351601" y="2978641"/>
            <a:ext cx="8546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东海龙王父子称霸一方，作恶多端，还经常兴风作浪，害得人们不敢下海捕鱼。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9" grpId="0"/>
      <p:bldP spid="9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6812" y="616496"/>
            <a:ext cx="9144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5.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阅读短文，下边的说法不正确的一句是：（   ） 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A.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三太子是东海龙王的儿子 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B.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三太子本是一条小白蛇 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C.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夜叉在龙宫负责巡海     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D.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混天绫能喷出火焰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6.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阅读短文，哪吒给你留下的印象是：（    ）（多选）   </a:t>
            </a: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A.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是个小孩子，但很有本事   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B.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他有两件神奇的宝贝 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C.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很机灵    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D.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能为老百姓做好事    </a:t>
            </a: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E.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动不动就打死人，心太狠</a:t>
            </a:r>
            <a:endParaRPr sz="2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11628" y="60379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6575524" y="2306871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ABCD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86080" y="972820"/>
          <a:ext cx="8391525" cy="3634613"/>
        </p:xfrm>
        <a:graphic>
          <a:graphicData uri="http://schemas.openxmlformats.org/drawingml/2006/table">
            <a:tbl>
              <a:tblPr/>
              <a:tblGrid>
                <a:gridCol w="664845"/>
                <a:gridCol w="3890640"/>
                <a:gridCol w="3836040"/>
              </a:tblGrid>
              <a:tr h="5283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序号</a:t>
                      </a:r>
                      <a:endParaRPr lang="zh-CN" sz="1600" b="1" kern="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试题要求或形式</a:t>
                      </a:r>
                      <a:endParaRPr lang="zh-CN" sz="1600" b="1" kern="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我们该如何答</a:t>
                      </a:r>
                      <a:endParaRPr lang="zh-CN" sz="1600" b="1" kern="1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本文讲了一个</a:t>
                      </a:r>
                      <a:r>
                        <a:rPr lang="en-US" sz="1600" b="1" u="sng" kern="1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 </a:t>
                      </a: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的故事</a:t>
                      </a: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文章第三段讲的是</a:t>
                      </a:r>
                      <a:r>
                        <a:rPr lang="en-US" sz="1600" b="1" u="sng" kern="1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 </a:t>
                      </a: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的事</a:t>
                      </a: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_GB2312" panose="02010609030101010101" charset="-122"/>
                        </a:rPr>
                        <a:t>通常要求我们用</a:t>
                      </a:r>
                      <a:r>
                        <a:rPr lang="en-US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_GB2312" panose="02010609030101010101" charset="-122"/>
                        </a:rPr>
                        <a:t>10</a:t>
                      </a: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_GB2312" panose="02010609030101010101" charset="-122"/>
                        </a:rPr>
                        <a:t>个字左右加以概括</a:t>
                      </a: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</a:t>
                      </a: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sz="1600" b="1" kern="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请用简要的语言概括本文的主要内容</a:t>
                      </a: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_GB2312" panose="02010609030101010101" charset="-122"/>
                        </a:rPr>
                        <a:t>通常会要求我们用</a:t>
                      </a:r>
                      <a:r>
                        <a:rPr lang="en-US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_GB2312" panose="02010609030101010101" charset="-122"/>
                        </a:rPr>
                        <a:t>40</a:t>
                      </a: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_GB2312" panose="02010609030101010101" charset="-122"/>
                        </a:rPr>
                        <a:t>字左右完成</a:t>
                      </a: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4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sz="1600" b="1" kern="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请概括出本文的主要内容</a:t>
                      </a: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_GB2312" panose="02010609030101010101" charset="-122"/>
                        </a:rPr>
                        <a:t>通常会给我们两行的空，约</a:t>
                      </a:r>
                      <a:r>
                        <a:rPr lang="en-US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_GB2312" panose="02010609030101010101" charset="-122"/>
                        </a:rPr>
                        <a:t>60</a:t>
                      </a:r>
                      <a:r>
                        <a:rPr lang="zh-CN" sz="1600" b="1" kern="100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_GB2312" panose="02010609030101010101" charset="-122"/>
                        </a:rPr>
                        <a:t>字</a:t>
                      </a: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sz="1600" b="1" kern="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请概括本文的故事情节</a:t>
                      </a:r>
                      <a:endParaRPr lang="zh-CN" sz="1600" b="1" kern="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请在下列方框内填入相应的故事发展阶段</a:t>
                      </a:r>
                      <a:endParaRPr lang="zh-CN" sz="1600" b="1" kern="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b="1" kern="100">
                          <a:latin typeface="楷体" panose="02010609060101010101" pitchFamily="49" charset="-122"/>
                          <a:ea typeface="楷体" panose="02010609060101010101" pitchFamily="49" charset="-122"/>
                          <a:cs typeface="楷体_GB2312" panose="02010609030101010101" charset="-122"/>
                        </a:rPr>
                        <a:t>通常要求在方框内填故事进展或人物行为</a:t>
                      </a:r>
                      <a:endParaRPr lang="zh-CN" sz="1600" b="1" kern="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CN" sz="1600" b="1" kern="1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84998" y="1626007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这样</a:t>
            </a:r>
            <a:r>
              <a:rPr lang="zh-CN" altLang="zh-CN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的题，叙事和小说常见，答题时只要答出“谁做了什么，结果怎样”即可。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84998" y="2418095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zh-CN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是阅读题中最常见的题，答题是只要概括出故事的“起因、经过、结果”就可以。</a:t>
            </a:r>
            <a:endParaRPr lang="zh-CN" altLang="zh-CN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84998" y="3066747"/>
            <a:ext cx="37444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</a:t>
            </a:r>
            <a:r>
              <a:rPr lang="zh-CN" altLang="en-US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比上道题少了两个字</a:t>
            </a:r>
            <a:r>
              <a:rPr lang="en-US" altLang="zh-CN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简要，我们答题是需要将故事的“经过”部分拆解，需答出故事的“起因、发展、高潮和结果</a:t>
            </a:r>
            <a:r>
              <a:rPr lang="zh-CN" altLang="en-US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lang="zh-CN" altLang="en-US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84998" y="3958952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这样</a:t>
            </a:r>
            <a:r>
              <a:rPr lang="zh-CN" altLang="zh-CN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的题初中会很常见，需要答出故事的“起因、递进或转折、高潮和结果</a:t>
            </a:r>
            <a:r>
              <a:rPr lang="zh-CN" altLang="zh-CN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5062" y="16586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解题指导：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16"/>
          <p:cNvSpPr txBox="1"/>
          <p:nvPr/>
        </p:nvSpPr>
        <p:spPr>
          <a:xfrm>
            <a:off x="1925222" y="123478"/>
            <a:ext cx="5599106" cy="665986"/>
          </a:xfrm>
          <a:prstGeom prst="rect">
            <a:avLst/>
          </a:prstGeom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1" tIns="44049" rIns="63099" bIns="44050" numCol="1" spcCol="1270" anchor="ctr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1pPr>
            <a:lvl2pPr marL="0" lvl="1" algn="ctr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lvl="0" algn="ctr"/>
            <a:r>
              <a:rPr lang="zh-CN" altLang="en-US" sz="3600" b="1" dirty="0" smtClean="0">
                <a:ln>
                  <a:solidFill>
                    <a:schemeClr val="bg2"/>
                  </a:solidFill>
                </a:ln>
                <a:solidFill>
                  <a:schemeClr val="bg2">
                    <a:lumMod val="1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如何</a:t>
            </a:r>
            <a:r>
              <a:rPr lang="zh-CN" altLang="en-US" sz="3600" b="1" dirty="0">
                <a:ln>
                  <a:solidFill>
                    <a:schemeClr val="bg2"/>
                  </a:solidFill>
                </a:ln>
                <a:solidFill>
                  <a:schemeClr val="bg2">
                    <a:lumMod val="1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概括文章的主要内容 </a:t>
            </a:r>
            <a:endParaRPr lang="zh-CN" altLang="en-US" sz="3600" b="1" dirty="0">
              <a:ln>
                <a:solidFill>
                  <a:schemeClr val="bg2"/>
                </a:solidFill>
              </a:ln>
              <a:solidFill>
                <a:schemeClr val="bg2">
                  <a:lumMod val="1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730885" y="1438058"/>
            <a:ext cx="7681595" cy="142346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altLang="en-US" sz="4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、了解作者是怎样把事情写清楚的。</a:t>
            </a:r>
            <a:endParaRPr lang="en-US" altLang="zh-CN" sz="4400" b="1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7331" y="432990"/>
            <a:ext cx="8251825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24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风  筝 </a:t>
            </a:r>
            <a:endParaRPr lang="zh-CN" altLang="en-US" sz="2400" b="1" kern="10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我童年的梦里，飞得最高的就是风筝。 </a:t>
            </a:r>
            <a:endParaRPr lang="zh-CN" altLang="en-US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地面上，我们扯着线跑着；天空中，风筝迎着风飞着。这些在天空中飞着的，都是我们精心造出来的理想的翅膀啊！每个人的理想不一样，每个人扎出来的风筝也不一样。你看。此刻样子像一顶水兵帽，后面还飘着两根飘带的风筝就是我的，因为我长大了想当海军此刻，我的眼睛似乎已在那被线牵着的高高的帽檐下，看见了无边的大海和波浪的花纹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那个飞机风筝是强强的，他想当飞行员都快想疯了。可现在的纸飞机却吃不住这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个小胖子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的体重，他只好把自己最威武的一张照片贴在风筝飞机驾驶舱的位置上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1155" y="555526"/>
            <a:ext cx="840391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瞧啊，一只美丽的大蝴蝶，翅膀一扇一扇的，正在空中翩翩起舞，这一定是小薇薇的巧手做的，她想像她爸爸一样，当一个昆虫学家。哟，那边张牙舞爪地飞来了一只大蜈蚣，这一定是调皮蛋小狗子的，这家伙，在地上欺负人不算，到天上还要逞霸道！于是我的水兵帽和强强的歼击机立即出击，唉，威力巨大的歼击机竟和一条蜈蚣同归于尽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缠在一起摔了下来。我心爱的水兵帽也牺牲了一根飘带，在空中失去平衡，摇摇摆摆地飞不稳了。</a:t>
            </a:r>
            <a:endParaRPr lang="en-US" altLang="zh-CN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还有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，那瓦片风筝是未来的建筑大师大喜的；那双体花瓶风筝是双胞胎兰兰和红红的。所有的风筝中，要数小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音乐家</a:t>
            </a:r>
            <a:endParaRPr lang="zh-CN" altLang="en-US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4547" y="667598"/>
            <a:ext cx="847592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根子的最棒了，那是一个大竖琴。说实话，我见了他的风筝后才知道竖琴是什么样子。但那不完全算他的本事，要是没有他那个会拉小提琴的舅舅帮助，这竖琴不掉下来摔碎才怪呢！不过那风筝上挂的两排风铃可真好听：“得啷啷，得啷啷！”把带着鸽哨的鸽子都引来了。 </a:t>
            </a:r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最土的风筝要算芳芳的了。因为她直到现在还没有决定长大干什么，所以只好照她的头的样子做了个风筝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，让她到天上去好好想想吧。哈，风筝的后脑勺上还拖了一条尾巴似的长辫子，唉，丑死了！ </a:t>
            </a:r>
            <a:r>
              <a:rPr lang="zh-CN" altLang="en-US" sz="2400" b="1" kern="1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endParaRPr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4547" y="498034"/>
            <a:ext cx="847592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在</a:t>
            </a:r>
            <a:r>
              <a:rPr lang="zh-CN" altLang="en-US" sz="2400" b="1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地面上，我们一边放线一边跑着。啊，每个人的童年也像是一个风筝。你在人生的道路上越走越远，手里的线越放越长，风筝也越飞越远，越飞越高。 </a:t>
            </a:r>
            <a:endParaRPr lang="zh-CN" altLang="en-US" sz="2400" b="1" kern="1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lvl="0" algn="just"/>
            <a:r>
              <a:rPr lang="zh-CN" altLang="en-US" sz="2400" b="1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lang="zh-CN" altLang="en-US" sz="2400" b="1" u="sng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可千万别让手中的线断掉啊，风筝，是理想的翅膀</a:t>
            </a:r>
            <a:r>
              <a:rPr lang="zh-CN" altLang="en-US" sz="2400" b="1" u="sng" kern="1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！</a:t>
            </a:r>
            <a:endParaRPr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0732" y="2296418"/>
            <a:ext cx="846043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．根据词语解释，从文中找出相关的词语。 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（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）形容猛兽凶恶可怕，张开嘴巴又挥舞着爪子的样子。（          ） 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（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）一同走向死亡或毁灭。（         ） 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1848396" y="3139976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张牙舞爪  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5232772" y="357202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同归于尽 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7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687343"/>
            <a:ext cx="867645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533400"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2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．文中为我们描写了</a:t>
            </a:r>
            <a:r>
              <a:rPr lang="zh-CN" altLang="en-US" sz="2800" b="1" u="sng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  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种风筝，在这些风筝中，最棒的要数</a:t>
            </a:r>
            <a:r>
              <a:rPr lang="zh-CN" altLang="en-US" sz="2800" b="1" u="sng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             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，最土的是</a:t>
            </a:r>
            <a:r>
              <a:rPr lang="zh-CN" altLang="en-US" sz="2800" b="1" u="sng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       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，最美的是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__</a:t>
            </a:r>
            <a:r>
              <a:rPr lang="en-US" altLang="zh-CN" sz="2800" b="1" u="sng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       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。</a:t>
            </a:r>
            <a:endParaRPr lang="en-US" altLang="zh-CN" sz="2800" b="1" u="sng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2331244" y="1099726"/>
            <a:ext cx="2411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小音乐家根子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4512042" y="681628"/>
            <a:ext cx="633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八 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6852444" y="1097682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芳芳的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1844204" y="1519074"/>
            <a:ext cx="1899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小薇薇的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23607" y="2211710"/>
            <a:ext cx="601195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3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．仿写句子。 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例：风筝，是理想的翅膀！ 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风筝，是</a:t>
            </a:r>
            <a:r>
              <a:rPr lang="zh-CN" altLang="en-US" sz="2800" b="1" u="sng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                   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！ </a:t>
            </a:r>
            <a:endParaRPr lang="en-US" altLang="zh-CN" sz="2800" b="1" u="sng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2808312" y="3058562"/>
            <a:ext cx="262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追逐的脚步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12" grpId="0"/>
      <p:bldP spid="12" grpId="1"/>
      <p:bldP spid="13" grpId="0"/>
      <p:bldP spid="13" grpId="1"/>
      <p:bldP spid="11" grpId="0"/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940830"/>
            <a:ext cx="8496944" cy="2839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340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这段话是按照（  ）顺序来写的。 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340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由远及近    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由近及远 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340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这段话从（    ）和（    ）两方面来描写大潮来时的景象，使人感到身临其境。 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340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在段落中的括号内填写恰当的词语。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1620" y="2171581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35582" y="91556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4852202" y="2171581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声音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1"/>
      <p:bldP spid="7" grpId="2"/>
      <p:bldP spid="10" grpId="0"/>
      <p:bldP spid="10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3052" y="907772"/>
            <a:ext cx="82315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4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</a:rPr>
              <a:t>．说说你对文章最后一句话（画线句）的理解。</a:t>
            </a:r>
            <a:endParaRPr lang="en-US" altLang="zh-CN" sz="2800" b="1" u="sng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603052" y="1631503"/>
            <a:ext cx="80650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这句话用比喻的手法写出了理想像风筝一样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可以放飞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翱翔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;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一个人可以向着理想的方向奔跑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不要让手中的线断掉是指不要放弃梦想。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010" y="1347614"/>
            <a:ext cx="84759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一、六要素交待清。</a:t>
            </a:r>
            <a:b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一件事，总离不开时间、地点、人物、事件、原因、结果等六个方面的内容，六要素是构成事情最主要的环节，叙事时要交代清楚事情发生的地点、时间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要把事情的经过、因果写明白。只有把这些方面写清楚了，才能使别人明白你写了一件什么事。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5062" y="435987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解题指导：</a:t>
            </a:r>
            <a:endParaRPr lang="en-US" altLang="zh-CN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16"/>
          <p:cNvSpPr txBox="1"/>
          <p:nvPr/>
        </p:nvSpPr>
        <p:spPr>
          <a:xfrm>
            <a:off x="2621430" y="339502"/>
            <a:ext cx="4206691" cy="665986"/>
          </a:xfrm>
          <a:prstGeom prst="rect">
            <a:avLst/>
          </a:prstGeom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1" tIns="44049" rIns="63099" bIns="44050" numCol="1" spcCol="1270" anchor="ctr" anchorCtr="0">
            <a:noAutofit/>
          </a:bodyPr>
          <a:lstStyle>
            <a:defPPr>
              <a:defRPr lang="zh-CN"/>
            </a:defPPr>
            <a:lvl1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1pPr>
            <a:lvl2pPr marL="0" lvl="1" algn="ctr" defTabSz="4445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defRPr sz="2800" b="1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2pPr>
            <a:lvl3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3pPr>
            <a:lvl4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4pPr>
            <a:lvl5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5pPr>
            <a:lvl6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6pPr>
            <a:lvl7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7pPr>
            <a:lvl8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8pPr>
            <a:lvl9pPr>
              <a:defRPr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</a:defRPr>
            </a:lvl9pPr>
          </a:lstStyle>
          <a:p>
            <a:pPr lvl="0" algn="ctr"/>
            <a:r>
              <a:rPr lang="zh-CN" altLang="en-US" sz="3600" b="1" dirty="0">
                <a:ln>
                  <a:solidFill>
                    <a:schemeClr val="bg2"/>
                  </a:solidFill>
                </a:ln>
                <a:solidFill>
                  <a:schemeClr val="bg2">
                    <a:lumMod val="1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怎样把事情写清楚</a:t>
            </a:r>
            <a:endParaRPr lang="zh-CN" altLang="en-US" sz="3600" b="1" dirty="0">
              <a:ln>
                <a:solidFill>
                  <a:schemeClr val="bg2"/>
                </a:solidFill>
              </a:ln>
              <a:solidFill>
                <a:schemeClr val="bg2">
                  <a:lumMod val="1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4492" y="843558"/>
            <a:ext cx="84759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二、按一定顺序写。</a:t>
            </a:r>
            <a:b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把事情的过程分成几步来写，每一步先写什么，做到心中有数。比如，四上习作单元的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爬天都峰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一文，就是按照“爬山前、爬山中、爬上峰顶后”的顺序来写的；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麻雀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是按事情的发展顺序写的。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  <p:bldLst>
      <p:bldP spid="4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60516" y="1186755"/>
            <a:ext cx="81159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三、把细节写具体。</a:t>
            </a:r>
            <a:b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“把细节写具体”就是把人物的心理、动作、神态、语言等方面尽可能详细地描绘出来。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373" y="870561"/>
            <a:ext cx="9051205" cy="1720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3400">
              <a:lnSpc>
                <a:spcPct val="120000"/>
              </a:lnSpc>
              <a:spcBef>
                <a:spcPts val="600"/>
              </a:spcBef>
              <a:defRPr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r>
              <a:rPr lang="en-US" altLang="zh-CN" dirty="0"/>
              <a:t>4.</a:t>
            </a:r>
            <a:r>
              <a:rPr lang="zh-CN" altLang="en-US" dirty="0"/>
              <a:t>这段话中分别把浪潮比作（       ）、（       ）和（        ）。 </a:t>
            </a:r>
            <a:endParaRPr lang="en-US" altLang="zh-CN" dirty="0"/>
          </a:p>
          <a:p>
            <a:r>
              <a:rPr lang="en-US" altLang="zh-CN" dirty="0"/>
              <a:t>5.</a:t>
            </a:r>
            <a:r>
              <a:rPr lang="zh-CN" altLang="en-US" dirty="0"/>
              <a:t>画线的句子</a:t>
            </a:r>
            <a:r>
              <a:rPr lang="zh-CN" altLang="en-US" dirty="0" smtClean="0"/>
              <a:t>写得好</a:t>
            </a:r>
            <a:r>
              <a:rPr lang="zh-CN" altLang="en-US" dirty="0"/>
              <a:t>吗？为什么？</a:t>
            </a:r>
            <a:endParaRPr lang="en-US" altLang="zh-CN" dirty="0"/>
          </a:p>
        </p:txBody>
      </p:sp>
      <p:sp>
        <p:nvSpPr>
          <p:cNvPr id="5" name="文本框 4"/>
          <p:cNvSpPr txBox="1"/>
          <p:nvPr/>
        </p:nvSpPr>
        <p:spPr>
          <a:xfrm>
            <a:off x="5132824" y="870561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一条白线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422" y="2643758"/>
            <a:ext cx="90011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写得好。这是一个比喻句。把浪潮比作千万匹白色战马，写出了大潮的形状、颜色和非凡的气势。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7437080" y="84355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白色城墙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755576" y="138140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白色战马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7" grpId="0"/>
      <p:bldP spid="7" grpId="1"/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8256" y="545648"/>
            <a:ext cx="86662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蟋蟀的住宅（节选）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    蟋蟀盖房子大多是在十月，秋天初寒的时候。它用前足（  ）土，还用钳子似的大颚（  ）掉较大的土块。它用强有力的后足（  ）地。后腿上有两排锯，用它们将泥土（  ）到后面，倾斜地（  ）开。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工作做得很快。蟋蟀钻到土底下，如果感到疲劳，它就在未完工的家门口休息一会儿，头朝着外面，触须轻微地摆动。不大一会儿，它又进去继续工作。我一连看了两个钟头，看得有些不耐烦了。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8768" y="341382"/>
            <a:ext cx="85942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住宅的重要部分快完成了。洞已经挖了有两寸深，够宽敞的了。余下的是长时间的整修，今天做一点，明天做一点。这个洞可以随天气的变冷和它身体的增长而加深加阔。即使在冬天，只要气候温和，太阳晒到它住宅的门口，还可以看见蟋蟀从里面不断地抛出泥土来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427286" y="2997547"/>
            <a:ext cx="85057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蟋蟀盖房子”实际上指的是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文中括号内依次填写的动词是（    ）。 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扒  搬  踏  推  铺 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推  搬  踏  扒  铺 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扒  踏  推  搬  铺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6"/>
          <p:cNvSpPr txBox="1"/>
          <p:nvPr/>
        </p:nvSpPr>
        <p:spPr>
          <a:xfrm>
            <a:off x="5692632" y="299987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盖自己住的巢穴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6"/>
          <p:cNvSpPr txBox="1"/>
          <p:nvPr/>
        </p:nvSpPr>
        <p:spPr>
          <a:xfrm>
            <a:off x="6054292" y="3442955"/>
            <a:ext cx="646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6774" y="902206"/>
            <a:ext cx="8505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这几段主要写了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 </a:t>
            </a:r>
            <a:endParaRPr lang="zh-CN" sz="2800" b="1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36912" y="896402"/>
            <a:ext cx="4319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蟋蟀精心建造住宅的过程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395537" y="1623417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我一连看了两个钟头，看得有些不耐烦了。”从这句话中，你体会到（    ）（多选） 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蟋蟀不辞劳苦、非常勤劳。 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B.“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我”是个非常热爱研究昆虫的科学家。 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C.“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我”不太喜欢蟋蟀，看久了就不耐烦了。</a:t>
            </a:r>
            <a:endParaRPr lang="zh-CN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7" name="文本框 10"/>
          <p:cNvSpPr txBox="1"/>
          <p:nvPr/>
        </p:nvSpPr>
        <p:spPr>
          <a:xfrm>
            <a:off x="4499992" y="204101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9" grpId="2"/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1007" y="483518"/>
            <a:ext cx="82619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5.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蟋蟀的生活栖息地，本来是小小的、简朴的，作者为什么写得如此生动？从这里我们可以得到什么启示？</a:t>
            </a:r>
            <a:endParaRPr lang="zh-CN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7" name="文本框 10"/>
          <p:cNvSpPr txBox="1"/>
          <p:nvPr/>
        </p:nvSpPr>
        <p:spPr>
          <a:xfrm>
            <a:off x="467544" y="1976661"/>
            <a:ext cx="828143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因为作者能抓住蟋蟀的栖息地的特征进行细致的观察，并把观察和思考结合起来。启示：要把事物写得生动，必须抓住事物的特征进行细致入微的观察，并把观察和思考结合起来。 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UNIT_TABLE_BEAUTIFY" val="smartTable{8d2c19d9-68ed-4098-80ea-bbccd996fb8c}"/>
</p:tagLst>
</file>

<file path=ppt/tags/tag3.xml><?xml version="1.0" encoding="utf-8"?>
<p:tagLst xmlns:p="http://schemas.openxmlformats.org/presentationml/2006/main">
  <p:tag name="KSO_WM_DOC_GUID" val="{9dc6d3b9-f0a1-4ddf-bdde-5002b43d53d9}"/>
  <p:tag name="KSO_WPP_MARK_KEY" val="ec1ade37-8296-4f56-950b-037d1938bb1a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6513</Words>
  <Application>WPS 演示</Application>
  <PresentationFormat>全屏显示(16:9)</PresentationFormat>
  <Paragraphs>369</Paragraphs>
  <Slides>43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8" baseType="lpstr">
      <vt:lpstr>Arial</vt:lpstr>
      <vt:lpstr>宋体</vt:lpstr>
      <vt:lpstr>Wingdings</vt:lpstr>
      <vt:lpstr>黑体</vt:lpstr>
      <vt:lpstr>Calibri</vt:lpstr>
      <vt:lpstr>Times New Roman</vt:lpstr>
      <vt:lpstr>楷体</vt:lpstr>
      <vt:lpstr>汉语拼音</vt:lpstr>
      <vt:lpstr>微软雅黑</vt:lpstr>
      <vt:lpstr>Arial Unicode MS</vt:lpstr>
      <vt:lpstr>隶书</vt:lpstr>
      <vt:lpstr>华文楷体</vt:lpstr>
      <vt:lpstr>楷体_GB2312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246</cp:revision>
  <dcterms:created xsi:type="dcterms:W3CDTF">2017-03-17T02:28:00Z</dcterms:created>
  <dcterms:modified xsi:type="dcterms:W3CDTF">2022-11-30T15:20:29Z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05D20984FA95437D8B7B82DBB3B1AA9A</vt:lpwstr>
  </property>
</Properties>
</file>