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9"/>
  </p:handoutMasterIdLst>
  <p:sldIdLst>
    <p:sldId id="523" r:id="rId3"/>
    <p:sldId id="1109" r:id="rId5"/>
    <p:sldId id="1187" r:id="rId6"/>
    <p:sldId id="1180" r:id="rId7"/>
    <p:sldId id="1181" r:id="rId8"/>
    <p:sldId id="1184" r:id="rId9"/>
    <p:sldId id="1188" r:id="rId10"/>
    <p:sldId id="1189" r:id="rId11"/>
    <p:sldId id="1190" r:id="rId12"/>
    <p:sldId id="1191" r:id="rId13"/>
    <p:sldId id="1192" r:id="rId14"/>
    <p:sldId id="1193" r:id="rId15"/>
    <p:sldId id="1194" r:id="rId16"/>
    <p:sldId id="1155" r:id="rId17"/>
    <p:sldId id="1195" r:id="rId18"/>
    <p:sldId id="1157" r:id="rId19"/>
    <p:sldId id="1196" r:id="rId20"/>
    <p:sldId id="1201" r:id="rId21"/>
    <p:sldId id="1236" r:id="rId22"/>
    <p:sldId id="1198" r:id="rId23"/>
    <p:sldId id="1199" r:id="rId24"/>
    <p:sldId id="1200" r:id="rId25"/>
    <p:sldId id="1237" r:id="rId26"/>
    <p:sldId id="1159" r:id="rId27"/>
    <p:sldId id="1160" r:id="rId28"/>
    <p:sldId id="1161" r:id="rId29"/>
    <p:sldId id="1204" r:id="rId30"/>
    <p:sldId id="1205" r:id="rId31"/>
    <p:sldId id="1206" r:id="rId32"/>
    <p:sldId id="1207" r:id="rId33"/>
    <p:sldId id="1209" r:id="rId34"/>
    <p:sldId id="1208" r:id="rId35"/>
    <p:sldId id="1168" r:id="rId36"/>
    <p:sldId id="1169" r:id="rId37"/>
    <p:sldId id="1211" r:id="rId38"/>
    <p:sldId id="1212" r:id="rId39"/>
    <p:sldId id="1214" r:id="rId40"/>
    <p:sldId id="1215" r:id="rId41"/>
    <p:sldId id="1217" r:id="rId42"/>
    <p:sldId id="1218" r:id="rId43"/>
    <p:sldId id="1219" r:id="rId44"/>
    <p:sldId id="1221" r:id="rId45"/>
    <p:sldId id="1220" r:id="rId46"/>
    <p:sldId id="1222" r:id="rId47"/>
    <p:sldId id="1223" r:id="rId4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微软雅黑" panose="020B0503020204020204" charset="-122"/>
      <p:regular r:id="rId55"/>
    </p:embeddedFont>
    <p:embeddedFont>
      <p:font typeface="Calibri" panose="020F0502020204030204" charset="0"/>
      <p:regular r:id="rId56"/>
      <p:bold r:id="rId57"/>
      <p:italic r:id="rId58"/>
      <p:boldItalic r:id="rId59"/>
    </p:embeddedFont>
    <p:embeddedFont>
      <p:font typeface="华文隶书" panose="02010800040101010101" charset="-122"/>
      <p:regular r:id="rId60"/>
    </p:embeddedFont>
    <p:embeddedFont>
      <p:font typeface="华文新魏" panose="02010800040101010101" pitchFamily="2" charset="-122"/>
      <p:regular r:id="rId61"/>
    </p:embeddedFont>
    <p:embeddedFont>
      <p:font typeface="华文行楷" panose="02010800040101010101" charset="-122"/>
      <p:regular r:id="rId62"/>
    </p:embeddedFont>
    <p:embeddedFont>
      <p:font typeface="楷体_GB2312" panose="02010609030101010101" pitchFamily="49" charset="-122"/>
      <p:regular r:id="rId63"/>
    </p:embeddedFont>
  </p:embeddedFontLst>
  <p:custDataLst>
    <p:tags r:id="rId6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CDE"/>
    <a:srgbClr val="FFFFFF"/>
    <a:srgbClr val="FFF6E7"/>
    <a:srgbClr val="0000FF"/>
    <a:srgbClr val="FF0000"/>
    <a:srgbClr val="FF00FF"/>
    <a:srgbClr val="0066FF"/>
    <a:srgbClr val="A38302"/>
    <a:srgbClr val="00B05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80" autoAdjust="0"/>
    <p:restoredTop sz="89333" autoAdjust="0"/>
  </p:normalViewPr>
  <p:slideViewPr>
    <p:cSldViewPr>
      <p:cViewPr>
        <p:scale>
          <a:sx n="100" d="100"/>
          <a:sy n="100" d="100"/>
        </p:scale>
        <p:origin x="-666" y="-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86"/>
        <p:guide pos="22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gs" Target="tags/tag3.xml"/><Relationship Id="rId63" Type="http://schemas.openxmlformats.org/officeDocument/2006/relationships/font" Target="fonts/font11.fntdata"/><Relationship Id="rId62" Type="http://schemas.openxmlformats.org/officeDocument/2006/relationships/font" Target="fonts/font10.fntdata"/><Relationship Id="rId61" Type="http://schemas.openxmlformats.org/officeDocument/2006/relationships/font" Target="fonts/font9.fntdata"/><Relationship Id="rId60" Type="http://schemas.openxmlformats.org/officeDocument/2006/relationships/font" Target="fonts/font8.fntdata"/><Relationship Id="rId6" Type="http://schemas.openxmlformats.org/officeDocument/2006/relationships/slide" Target="slides/slide3.xml"/><Relationship Id="rId59" Type="http://schemas.openxmlformats.org/officeDocument/2006/relationships/font" Target="fonts/font7.fntdata"/><Relationship Id="rId58" Type="http://schemas.openxmlformats.org/officeDocument/2006/relationships/font" Target="fonts/font6.fntdata"/><Relationship Id="rId57" Type="http://schemas.openxmlformats.org/officeDocument/2006/relationships/font" Target="fonts/font5.fntdata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16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16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09AC5BA7-A739-4482-968A-3BE158AA47AD}" type="slidenum">
              <a:rPr altLang="en-US" noProof="1" smtClean="0">
                <a:ea typeface="宋体" panose="02010600030101010101" pitchFamily="2" charset="-122"/>
              </a:rPr>
            </a:fld>
            <a:endParaRPr lang="zh-CN" altLang="en-US" noProof="1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B5B953-4744-4DE7-A549-43413F4033B5}" type="slidenum">
              <a:rPr lang="zh-CN" altLang="en-US" smtClean="0"/>
            </a:fld>
            <a:endParaRPr lang="en-US" altLang="zh-CN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685800"/>
            <a:ext cx="4333875" cy="2438400"/>
          </a:xfrm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3733800"/>
            <a:ext cx="5029200" cy="4724400"/>
          </a:xfrm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059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05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C59D1218-B11A-4936-9214-0649BC17995E}" type="slidenum">
              <a:rPr altLang="en-US" noProof="1" smtClean="0">
                <a:ea typeface="宋体" panose="02010600030101010101" pitchFamily="2" charset="-122"/>
              </a:rPr>
            </a:fld>
            <a:endParaRPr lang="zh-CN" altLang="en-US" noProof="1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PPT母版素材包\中国风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PPT母版素材包\小朋友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5" b="37934"/>
          <a:stretch>
            <a:fillRect/>
          </a:stretch>
        </p:blipFill>
        <p:spPr bwMode="auto">
          <a:xfrm>
            <a:off x="-36511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4.png"/><Relationship Id="rId10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PPT母版素材包\小树.jpg"/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7710"/>
          <a:stretch>
            <a:fillRect/>
          </a:stretch>
        </p:blipFill>
        <p:spPr bwMode="auto">
          <a:xfrm>
            <a:off x="0" y="-3176"/>
            <a:ext cx="9144000" cy="514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32.wdp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PPT母版素材包\标题分隔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3" r="1471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1331640" y="1867203"/>
            <a:ext cx="6494224" cy="992579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n w="0"/>
                <a:solidFill>
                  <a:schemeClr val="bg2">
                    <a:lumMod val="1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口语交际专项复习</a:t>
            </a:r>
            <a:endParaRPr lang="zh-CN" altLang="en-US" sz="6000" b="1" dirty="0">
              <a:ln w="0"/>
              <a:solidFill>
                <a:schemeClr val="bg2">
                  <a:lumMod val="1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008" y="159510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四年级  上册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4" name="文本框 1"/>
          <p:cNvSpPr>
            <a:spLocks noChangeArrowheads="1"/>
          </p:cNvSpPr>
          <p:nvPr/>
        </p:nvSpPr>
        <p:spPr bwMode="auto">
          <a:xfrm>
            <a:off x="539552" y="824230"/>
            <a:ext cx="4134485" cy="29718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.针对具体的环境问题，提出相应的环保措施，并倡导大家保护环境。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76056" y="699542"/>
            <a:ext cx="3203848" cy="3516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09"/>
          <p:cNvGrpSpPr/>
          <p:nvPr/>
        </p:nvGrpSpPr>
        <p:grpSpPr bwMode="auto">
          <a:xfrm rot="-180000">
            <a:off x="652463" y="784225"/>
            <a:ext cx="1808162" cy="3684588"/>
            <a:chOff x="997" y="1825"/>
            <a:chExt cx="2850" cy="5802"/>
          </a:xfrm>
        </p:grpSpPr>
        <p:pic>
          <p:nvPicPr>
            <p:cNvPr id="2458" name="图片 12" descr="d09d8a596ff7969fd421114d834cc564"/>
            <p:cNvPicPr preferRelativeResize="0">
              <a:picLocks noChangeArrowheads="1"/>
            </p:cNvPicPr>
            <p:nvPr/>
          </p:nvPicPr>
          <p:blipFill>
            <a:blip r:embed="rId1" cstate="print"/>
            <a:srcRect r="78116" b="69817"/>
            <a:stretch>
              <a:fillRect/>
            </a:stretch>
          </p:blipFill>
          <p:spPr bwMode="auto">
            <a:xfrm>
              <a:off x="1355" y="1825"/>
              <a:ext cx="1670" cy="1776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459" name="图片 11" descr="d09d8a596ff7969fd421114d834cc564"/>
            <p:cNvPicPr preferRelativeResize="0">
              <a:picLocks noChangeArrowheads="1"/>
            </p:cNvPicPr>
            <p:nvPr/>
          </p:nvPicPr>
          <p:blipFill>
            <a:blip r:embed="rId1" cstate="print"/>
            <a:srcRect l="20796" r="54790" b="69817"/>
            <a:stretch>
              <a:fillRect/>
            </a:stretch>
          </p:blipFill>
          <p:spPr bwMode="auto">
            <a:xfrm>
              <a:off x="1984" y="3927"/>
              <a:ext cx="1863" cy="1776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460" name="图片 4" descr="d09d8a596ff7969fd421114d834cc564"/>
            <p:cNvPicPr preferRelativeResize="0">
              <a:picLocks noChangeArrowheads="1"/>
            </p:cNvPicPr>
            <p:nvPr/>
          </p:nvPicPr>
          <p:blipFill>
            <a:blip r:embed="rId1" cstate="print"/>
            <a:srcRect l="46442" r="27782" b="69817"/>
            <a:stretch>
              <a:fillRect/>
            </a:stretch>
          </p:blipFill>
          <p:spPr bwMode="auto">
            <a:xfrm>
              <a:off x="997" y="5851"/>
              <a:ext cx="1967" cy="1776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sp>
          <p:nvSpPr>
            <p:cNvPr id="2461" name="文本框 5"/>
            <p:cNvSpPr>
              <a:spLocks noChangeArrowheads="1"/>
            </p:cNvSpPr>
            <p:nvPr/>
          </p:nvSpPr>
          <p:spPr bwMode="auto">
            <a:xfrm>
              <a:off x="1553" y="2206"/>
              <a:ext cx="1275" cy="121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400" b="1">
                  <a:ln>
                    <a:solidFill>
                      <a:schemeClr val="accent3">
                        <a:lumMod val="50000"/>
                      </a:schemeClr>
                    </a:solidFill>
                  </a:ln>
                  <a:solidFill>
                    <a:schemeClr val="accent3">
                      <a:lumMod val="20000"/>
                      <a:lumOff val="8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</a:t>
              </a:r>
              <a:endParaRPr lang="zh-CN" altLang="en-US" sz="4400" b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62" name="文本框 6"/>
            <p:cNvSpPr>
              <a:spLocks noChangeArrowheads="1"/>
            </p:cNvSpPr>
            <p:nvPr/>
          </p:nvSpPr>
          <p:spPr bwMode="auto">
            <a:xfrm>
              <a:off x="2278" y="4332"/>
              <a:ext cx="1275" cy="121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400" b="1">
                  <a:ln>
                    <a:solidFill>
                      <a:schemeClr val="accent3">
                        <a:lumMod val="50000"/>
                      </a:schemeClr>
                    </a:solidFill>
                  </a:ln>
                  <a:solidFill>
                    <a:schemeClr val="accent3">
                      <a:lumMod val="20000"/>
                      <a:lumOff val="8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提</a:t>
              </a:r>
              <a:endParaRPr lang="zh-CN" altLang="en-US" sz="4400" b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63" name="文本框 7"/>
            <p:cNvSpPr>
              <a:spLocks noChangeArrowheads="1"/>
            </p:cNvSpPr>
            <p:nvPr/>
          </p:nvSpPr>
          <p:spPr bwMode="auto">
            <a:xfrm>
              <a:off x="1385" y="6137"/>
              <a:ext cx="1275" cy="1210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4400" b="1">
                  <a:ln>
                    <a:solidFill>
                      <a:schemeClr val="accent3">
                        <a:lumMod val="50000"/>
                      </a:schemeClr>
                    </a:solidFill>
                  </a:ln>
                  <a:solidFill>
                    <a:schemeClr val="accent3">
                      <a:lumMod val="20000"/>
                      <a:lumOff val="8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示</a:t>
              </a:r>
              <a:endParaRPr lang="zh-CN" altLang="en-US" sz="4400" b="1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66" name="文本框 9"/>
          <p:cNvSpPr>
            <a:spLocks noChangeArrowheads="1"/>
          </p:cNvSpPr>
          <p:nvPr/>
        </p:nvSpPr>
        <p:spPr bwMode="auto">
          <a:xfrm>
            <a:off x="3563888" y="1231383"/>
            <a:ext cx="4714852" cy="2680734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pPr marL="571500" indent="-571500">
              <a:lnSpc>
                <a:spcPct val="120000"/>
              </a:lnSpc>
              <a:spcBef>
                <a:spcPts val="6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lang="zh-CN" altLang="en-US" sz="34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围绕话题发表看法，不跑题。</a:t>
            </a:r>
            <a:endParaRPr lang="zh-CN" altLang="en-US" sz="34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>
              <a:lnSpc>
                <a:spcPct val="120000"/>
              </a:lnSpc>
              <a:spcBef>
                <a:spcPts val="600"/>
              </a:spcBef>
              <a:buClr>
                <a:srgbClr val="FF00FF"/>
              </a:buClr>
              <a:buFont typeface="Wingdings" panose="05000000000000000000" pitchFamily="2" charset="2"/>
              <a:buChar char="Ø"/>
            </a:pPr>
            <a:r>
              <a:rPr lang="zh-CN" altLang="en-US" sz="3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sz="3400" b="1" dirty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别人的发言是否与话题相关</a:t>
            </a:r>
            <a:r>
              <a:rPr lang="zh-CN" altLang="en-US" sz="34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4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9" name="文本框 1"/>
          <p:cNvSpPr>
            <a:spLocks noChangeArrowheads="1"/>
          </p:cNvSpPr>
          <p:nvPr/>
        </p:nvSpPr>
        <p:spPr bwMode="auto">
          <a:xfrm>
            <a:off x="611560" y="699542"/>
            <a:ext cx="5297488" cy="34893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讨论后，选出十项保护环境简单易行的做法，印成</a:t>
            </a:r>
            <a:r>
              <a:rPr lang="en-US" altLang="zh-CN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保护环境小建议十条</a:t>
            </a:r>
            <a:r>
              <a:rPr lang="en-US" altLang="zh-CN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，张贴在学校、社区等地方的布告栏里。</a:t>
            </a: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E:\PPT母版素材包\小图框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15566"/>
            <a:ext cx="3219238" cy="320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3" name="文本框 46"/>
          <p:cNvSpPr>
            <a:spLocks noChangeArrowheads="1"/>
          </p:cNvSpPr>
          <p:nvPr/>
        </p:nvSpPr>
        <p:spPr bwMode="auto">
          <a:xfrm rot="21420000">
            <a:off x="423863" y="1620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74" name="文本框 46"/>
          <p:cNvSpPr>
            <a:spLocks noChangeArrowheads="1"/>
          </p:cNvSpPr>
          <p:nvPr/>
        </p:nvSpPr>
        <p:spPr bwMode="auto">
          <a:xfrm rot="21420000">
            <a:off x="955675" y="2449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75" name="文本框 46"/>
          <p:cNvSpPr>
            <a:spLocks noChangeArrowheads="1"/>
          </p:cNvSpPr>
          <p:nvPr/>
        </p:nvSpPr>
        <p:spPr bwMode="auto">
          <a:xfrm rot="21420000">
            <a:off x="1463675" y="1941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76" name="文本框 46"/>
          <p:cNvSpPr>
            <a:spLocks noChangeArrowheads="1"/>
          </p:cNvSpPr>
          <p:nvPr/>
        </p:nvSpPr>
        <p:spPr bwMode="auto">
          <a:xfrm rot="21420000">
            <a:off x="2994025" y="3463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77" name="文本框 46"/>
          <p:cNvSpPr>
            <a:spLocks noChangeArrowheads="1"/>
          </p:cNvSpPr>
          <p:nvPr/>
        </p:nvSpPr>
        <p:spPr bwMode="auto">
          <a:xfrm rot="21420000">
            <a:off x="2128838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78" name="文本框 46"/>
          <p:cNvSpPr>
            <a:spLocks noChangeArrowheads="1"/>
          </p:cNvSpPr>
          <p:nvPr/>
        </p:nvSpPr>
        <p:spPr bwMode="auto">
          <a:xfrm rot="21420000">
            <a:off x="21288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79" name="文本框 46"/>
          <p:cNvSpPr>
            <a:spLocks noChangeArrowheads="1"/>
          </p:cNvSpPr>
          <p:nvPr/>
        </p:nvSpPr>
        <p:spPr bwMode="auto">
          <a:xfrm rot="21420000">
            <a:off x="3870325" y="3314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0" name="文本框 46"/>
          <p:cNvSpPr>
            <a:spLocks noChangeArrowheads="1"/>
          </p:cNvSpPr>
          <p:nvPr/>
        </p:nvSpPr>
        <p:spPr bwMode="auto">
          <a:xfrm rot="21420000">
            <a:off x="3271838" y="250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1" name="文本框 46"/>
          <p:cNvSpPr>
            <a:spLocks noChangeArrowheads="1"/>
          </p:cNvSpPr>
          <p:nvPr/>
        </p:nvSpPr>
        <p:spPr bwMode="auto">
          <a:xfrm rot="21420000">
            <a:off x="27638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2" name="文本框 46"/>
          <p:cNvSpPr>
            <a:spLocks noChangeArrowheads="1"/>
          </p:cNvSpPr>
          <p:nvPr/>
        </p:nvSpPr>
        <p:spPr bwMode="auto">
          <a:xfrm rot="21420000">
            <a:off x="3041650" y="2128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3" name="文本框 46"/>
          <p:cNvSpPr>
            <a:spLocks noChangeArrowheads="1"/>
          </p:cNvSpPr>
          <p:nvPr/>
        </p:nvSpPr>
        <p:spPr bwMode="auto">
          <a:xfrm rot="21420000">
            <a:off x="354965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4" name="文本框 46"/>
          <p:cNvSpPr>
            <a:spLocks noChangeArrowheads="1"/>
          </p:cNvSpPr>
          <p:nvPr/>
        </p:nvSpPr>
        <p:spPr bwMode="auto">
          <a:xfrm rot="21420000">
            <a:off x="1820863" y="301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5" name="文本框 46"/>
          <p:cNvSpPr>
            <a:spLocks noChangeArrowheads="1"/>
          </p:cNvSpPr>
          <p:nvPr/>
        </p:nvSpPr>
        <p:spPr bwMode="auto">
          <a:xfrm rot="21420000">
            <a:off x="42751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6" name="文本框 46"/>
          <p:cNvSpPr>
            <a:spLocks noChangeArrowheads="1"/>
          </p:cNvSpPr>
          <p:nvPr/>
        </p:nvSpPr>
        <p:spPr bwMode="auto">
          <a:xfrm rot="21420000">
            <a:off x="544353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7" name="文本框 46"/>
          <p:cNvSpPr>
            <a:spLocks noChangeArrowheads="1"/>
          </p:cNvSpPr>
          <p:nvPr/>
        </p:nvSpPr>
        <p:spPr bwMode="auto">
          <a:xfrm rot="21420000">
            <a:off x="5032375" y="2763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8" name="文本框 46"/>
          <p:cNvSpPr>
            <a:spLocks noChangeArrowheads="1"/>
          </p:cNvSpPr>
          <p:nvPr/>
        </p:nvSpPr>
        <p:spPr bwMode="auto">
          <a:xfrm rot="21420000">
            <a:off x="619918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89" name="文本框 46"/>
          <p:cNvSpPr>
            <a:spLocks noChangeArrowheads="1"/>
          </p:cNvSpPr>
          <p:nvPr/>
        </p:nvSpPr>
        <p:spPr bwMode="auto">
          <a:xfrm rot="21420000">
            <a:off x="1109663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0" name="文本框 46"/>
          <p:cNvSpPr>
            <a:spLocks noChangeArrowheads="1"/>
          </p:cNvSpPr>
          <p:nvPr/>
        </p:nvSpPr>
        <p:spPr bwMode="auto">
          <a:xfrm rot="21420000">
            <a:off x="1641475" y="2576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1" name="文本框 46"/>
          <p:cNvSpPr>
            <a:spLocks noChangeArrowheads="1"/>
          </p:cNvSpPr>
          <p:nvPr/>
        </p:nvSpPr>
        <p:spPr bwMode="auto">
          <a:xfrm rot="21420000">
            <a:off x="2149475" y="2068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2" name="文本框 46"/>
          <p:cNvSpPr>
            <a:spLocks noChangeArrowheads="1"/>
          </p:cNvSpPr>
          <p:nvPr/>
        </p:nvSpPr>
        <p:spPr bwMode="auto">
          <a:xfrm rot="21420000">
            <a:off x="3679825" y="3590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3" name="文本框 46"/>
          <p:cNvSpPr>
            <a:spLocks noChangeArrowheads="1"/>
          </p:cNvSpPr>
          <p:nvPr/>
        </p:nvSpPr>
        <p:spPr bwMode="auto">
          <a:xfrm rot="21420000">
            <a:off x="2814638" y="1555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4" name="文本框 46"/>
          <p:cNvSpPr>
            <a:spLocks noChangeArrowheads="1"/>
          </p:cNvSpPr>
          <p:nvPr/>
        </p:nvSpPr>
        <p:spPr bwMode="auto">
          <a:xfrm rot="21420000">
            <a:off x="28146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5" name="文本框 46"/>
          <p:cNvSpPr>
            <a:spLocks noChangeArrowheads="1"/>
          </p:cNvSpPr>
          <p:nvPr/>
        </p:nvSpPr>
        <p:spPr bwMode="auto">
          <a:xfrm rot="21420000">
            <a:off x="4556125" y="3441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6" name="文本框 46"/>
          <p:cNvSpPr>
            <a:spLocks noChangeArrowheads="1"/>
          </p:cNvSpPr>
          <p:nvPr/>
        </p:nvSpPr>
        <p:spPr bwMode="auto">
          <a:xfrm rot="21420000">
            <a:off x="3957638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7" name="文本框 46"/>
          <p:cNvSpPr>
            <a:spLocks noChangeArrowheads="1"/>
          </p:cNvSpPr>
          <p:nvPr/>
        </p:nvSpPr>
        <p:spPr bwMode="auto">
          <a:xfrm rot="21420000">
            <a:off x="3449638" y="2001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8" name="文本框 46"/>
          <p:cNvSpPr>
            <a:spLocks noChangeArrowheads="1"/>
          </p:cNvSpPr>
          <p:nvPr/>
        </p:nvSpPr>
        <p:spPr bwMode="auto">
          <a:xfrm rot="21420000">
            <a:off x="3727450" y="2255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499" name="文本框 46"/>
          <p:cNvSpPr>
            <a:spLocks noChangeArrowheads="1"/>
          </p:cNvSpPr>
          <p:nvPr/>
        </p:nvSpPr>
        <p:spPr bwMode="auto">
          <a:xfrm rot="21420000">
            <a:off x="4235450" y="1809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0" name="文本框 46"/>
          <p:cNvSpPr>
            <a:spLocks noChangeArrowheads="1"/>
          </p:cNvSpPr>
          <p:nvPr/>
        </p:nvSpPr>
        <p:spPr bwMode="auto">
          <a:xfrm rot="21420000">
            <a:off x="2506663" y="314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1" name="文本框 46"/>
          <p:cNvSpPr>
            <a:spLocks noChangeArrowheads="1"/>
          </p:cNvSpPr>
          <p:nvPr/>
        </p:nvSpPr>
        <p:spPr bwMode="auto">
          <a:xfrm rot="21420000">
            <a:off x="49609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2" name="文本框 46"/>
          <p:cNvSpPr>
            <a:spLocks noChangeArrowheads="1"/>
          </p:cNvSpPr>
          <p:nvPr/>
        </p:nvSpPr>
        <p:spPr bwMode="auto">
          <a:xfrm rot="21420000">
            <a:off x="61293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3" name="文本框 46"/>
          <p:cNvSpPr>
            <a:spLocks noChangeArrowheads="1"/>
          </p:cNvSpPr>
          <p:nvPr/>
        </p:nvSpPr>
        <p:spPr bwMode="auto">
          <a:xfrm rot="21420000">
            <a:off x="5718175" y="2890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4" name="文本框 46"/>
          <p:cNvSpPr>
            <a:spLocks noChangeArrowheads="1"/>
          </p:cNvSpPr>
          <p:nvPr/>
        </p:nvSpPr>
        <p:spPr bwMode="auto">
          <a:xfrm rot="21420000">
            <a:off x="6884988" y="250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5" name="文本框 46"/>
          <p:cNvSpPr>
            <a:spLocks noChangeArrowheads="1"/>
          </p:cNvSpPr>
          <p:nvPr/>
        </p:nvSpPr>
        <p:spPr bwMode="auto">
          <a:xfrm rot="21420000">
            <a:off x="992188" y="237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6" name="文本框 46"/>
          <p:cNvSpPr>
            <a:spLocks noChangeArrowheads="1"/>
          </p:cNvSpPr>
          <p:nvPr/>
        </p:nvSpPr>
        <p:spPr bwMode="auto">
          <a:xfrm rot="21420000">
            <a:off x="1524000" y="3203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7" name="文本框 46"/>
          <p:cNvSpPr>
            <a:spLocks noChangeArrowheads="1"/>
          </p:cNvSpPr>
          <p:nvPr/>
        </p:nvSpPr>
        <p:spPr bwMode="auto">
          <a:xfrm rot="21420000">
            <a:off x="2032000" y="2695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8" name="文本框 46"/>
          <p:cNvSpPr>
            <a:spLocks noChangeArrowheads="1"/>
          </p:cNvSpPr>
          <p:nvPr/>
        </p:nvSpPr>
        <p:spPr bwMode="auto">
          <a:xfrm rot="21420000">
            <a:off x="3562350" y="42179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09" name="文本框 46"/>
          <p:cNvSpPr>
            <a:spLocks noChangeArrowheads="1"/>
          </p:cNvSpPr>
          <p:nvPr/>
        </p:nvSpPr>
        <p:spPr bwMode="auto">
          <a:xfrm rot="21420000">
            <a:off x="2695575" y="2182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0" name="文本框 46"/>
          <p:cNvSpPr>
            <a:spLocks noChangeArrowheads="1"/>
          </p:cNvSpPr>
          <p:nvPr/>
        </p:nvSpPr>
        <p:spPr bwMode="auto">
          <a:xfrm rot="21420000">
            <a:off x="2695575" y="3009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1" name="文本框 46"/>
          <p:cNvSpPr>
            <a:spLocks noChangeArrowheads="1"/>
          </p:cNvSpPr>
          <p:nvPr/>
        </p:nvSpPr>
        <p:spPr bwMode="auto">
          <a:xfrm rot="21420000">
            <a:off x="4438650" y="406876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2" name="文本框 46"/>
          <p:cNvSpPr>
            <a:spLocks noChangeArrowheads="1"/>
          </p:cNvSpPr>
          <p:nvPr/>
        </p:nvSpPr>
        <p:spPr bwMode="auto">
          <a:xfrm rot="21420000">
            <a:off x="4048125" y="3017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3" name="文本框 46"/>
          <p:cNvSpPr>
            <a:spLocks noChangeArrowheads="1"/>
          </p:cNvSpPr>
          <p:nvPr/>
        </p:nvSpPr>
        <p:spPr bwMode="auto">
          <a:xfrm rot="21420000">
            <a:off x="3332163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4" name="文本框 46"/>
          <p:cNvSpPr>
            <a:spLocks noChangeArrowheads="1"/>
          </p:cNvSpPr>
          <p:nvPr/>
        </p:nvSpPr>
        <p:spPr bwMode="auto">
          <a:xfrm rot="21420000">
            <a:off x="3608388" y="2882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5" name="文本框 46"/>
          <p:cNvSpPr>
            <a:spLocks noChangeArrowheads="1"/>
          </p:cNvSpPr>
          <p:nvPr/>
        </p:nvSpPr>
        <p:spPr bwMode="auto">
          <a:xfrm rot="21420000">
            <a:off x="4116388" y="24368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6" name="文本框 46"/>
          <p:cNvSpPr>
            <a:spLocks noChangeArrowheads="1"/>
          </p:cNvSpPr>
          <p:nvPr/>
        </p:nvSpPr>
        <p:spPr bwMode="auto">
          <a:xfrm rot="21420000">
            <a:off x="2389188" y="377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7" name="文本框 46"/>
          <p:cNvSpPr>
            <a:spLocks noChangeArrowheads="1"/>
          </p:cNvSpPr>
          <p:nvPr/>
        </p:nvSpPr>
        <p:spPr bwMode="auto">
          <a:xfrm rot="21420000">
            <a:off x="4843463" y="3009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8" name="文本框 46"/>
          <p:cNvSpPr>
            <a:spLocks noChangeArrowheads="1"/>
          </p:cNvSpPr>
          <p:nvPr/>
        </p:nvSpPr>
        <p:spPr bwMode="auto">
          <a:xfrm rot="21420000">
            <a:off x="6010275" y="2501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19" name="文本框 46"/>
          <p:cNvSpPr>
            <a:spLocks noChangeArrowheads="1"/>
          </p:cNvSpPr>
          <p:nvPr/>
        </p:nvSpPr>
        <p:spPr bwMode="auto">
          <a:xfrm rot="21420000">
            <a:off x="5599113" y="3517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0" name="文本框 46"/>
          <p:cNvSpPr>
            <a:spLocks noChangeArrowheads="1"/>
          </p:cNvSpPr>
          <p:nvPr/>
        </p:nvSpPr>
        <p:spPr bwMode="auto">
          <a:xfrm rot="21420000">
            <a:off x="6765925" y="3136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1" name="文本框 46"/>
          <p:cNvSpPr>
            <a:spLocks noChangeArrowheads="1"/>
          </p:cNvSpPr>
          <p:nvPr/>
        </p:nvSpPr>
        <p:spPr bwMode="auto">
          <a:xfrm rot="21420000">
            <a:off x="1768475" y="920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2" name="文本框 46"/>
          <p:cNvSpPr>
            <a:spLocks noChangeArrowheads="1"/>
          </p:cNvSpPr>
          <p:nvPr/>
        </p:nvSpPr>
        <p:spPr bwMode="auto">
          <a:xfrm rot="21420000">
            <a:off x="230028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3" name="文本框 46"/>
          <p:cNvSpPr>
            <a:spLocks noChangeArrowheads="1"/>
          </p:cNvSpPr>
          <p:nvPr/>
        </p:nvSpPr>
        <p:spPr bwMode="auto">
          <a:xfrm rot="21420000">
            <a:off x="2808288" y="123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4" name="文本框 46"/>
          <p:cNvSpPr>
            <a:spLocks noChangeArrowheads="1"/>
          </p:cNvSpPr>
          <p:nvPr/>
        </p:nvSpPr>
        <p:spPr bwMode="auto">
          <a:xfrm rot="21420000">
            <a:off x="4340225" y="27622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5" name="文本框 46"/>
          <p:cNvSpPr>
            <a:spLocks noChangeArrowheads="1"/>
          </p:cNvSpPr>
          <p:nvPr/>
        </p:nvSpPr>
        <p:spPr bwMode="auto">
          <a:xfrm rot="21420000">
            <a:off x="3473450" y="7270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6" name="文本框 46"/>
          <p:cNvSpPr>
            <a:spLocks noChangeArrowheads="1"/>
          </p:cNvSpPr>
          <p:nvPr/>
        </p:nvSpPr>
        <p:spPr bwMode="auto">
          <a:xfrm rot="21420000">
            <a:off x="34734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7" name="文本框 46"/>
          <p:cNvSpPr>
            <a:spLocks noChangeArrowheads="1"/>
          </p:cNvSpPr>
          <p:nvPr/>
        </p:nvSpPr>
        <p:spPr bwMode="auto">
          <a:xfrm rot="21420000">
            <a:off x="5214938" y="26130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8" name="文本框 46"/>
          <p:cNvSpPr>
            <a:spLocks noChangeArrowheads="1"/>
          </p:cNvSpPr>
          <p:nvPr/>
        </p:nvSpPr>
        <p:spPr bwMode="auto">
          <a:xfrm rot="21420000">
            <a:off x="4616450" y="1801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29" name="文本框 46"/>
          <p:cNvSpPr>
            <a:spLocks noChangeArrowheads="1"/>
          </p:cNvSpPr>
          <p:nvPr/>
        </p:nvSpPr>
        <p:spPr bwMode="auto">
          <a:xfrm rot="21420000">
            <a:off x="4108450" y="1174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0" name="文本框 46"/>
          <p:cNvSpPr>
            <a:spLocks noChangeArrowheads="1"/>
          </p:cNvSpPr>
          <p:nvPr/>
        </p:nvSpPr>
        <p:spPr bwMode="auto">
          <a:xfrm rot="21420000">
            <a:off x="4386263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1" name="文本框 46"/>
          <p:cNvSpPr>
            <a:spLocks noChangeArrowheads="1"/>
          </p:cNvSpPr>
          <p:nvPr/>
        </p:nvSpPr>
        <p:spPr bwMode="auto">
          <a:xfrm rot="21420000">
            <a:off x="4894263" y="9810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2" name="文本框 46"/>
          <p:cNvSpPr>
            <a:spLocks noChangeArrowheads="1"/>
          </p:cNvSpPr>
          <p:nvPr/>
        </p:nvSpPr>
        <p:spPr bwMode="auto">
          <a:xfrm rot="21420000">
            <a:off x="3165475" y="231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3" name="文本框 46"/>
          <p:cNvSpPr>
            <a:spLocks noChangeArrowheads="1"/>
          </p:cNvSpPr>
          <p:nvPr/>
        </p:nvSpPr>
        <p:spPr bwMode="auto">
          <a:xfrm rot="21420000">
            <a:off x="56197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4" name="文本框 46"/>
          <p:cNvSpPr>
            <a:spLocks noChangeArrowheads="1"/>
          </p:cNvSpPr>
          <p:nvPr/>
        </p:nvSpPr>
        <p:spPr bwMode="auto">
          <a:xfrm rot="21420000">
            <a:off x="6788150" y="104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5" name="文本框 46"/>
          <p:cNvSpPr>
            <a:spLocks noChangeArrowheads="1"/>
          </p:cNvSpPr>
          <p:nvPr/>
        </p:nvSpPr>
        <p:spPr bwMode="auto">
          <a:xfrm rot="21420000">
            <a:off x="6376988" y="2063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6" name="文本框 46"/>
          <p:cNvSpPr>
            <a:spLocks noChangeArrowheads="1"/>
          </p:cNvSpPr>
          <p:nvPr/>
        </p:nvSpPr>
        <p:spPr bwMode="auto">
          <a:xfrm rot="21420000">
            <a:off x="754380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7" name="文本框 46"/>
          <p:cNvSpPr>
            <a:spLocks noChangeArrowheads="1"/>
          </p:cNvSpPr>
          <p:nvPr/>
        </p:nvSpPr>
        <p:spPr bwMode="auto">
          <a:xfrm rot="21420000">
            <a:off x="6416675" y="2733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8" name="文本框 46"/>
          <p:cNvSpPr>
            <a:spLocks noChangeArrowheads="1"/>
          </p:cNvSpPr>
          <p:nvPr/>
        </p:nvSpPr>
        <p:spPr bwMode="auto">
          <a:xfrm rot="21420000">
            <a:off x="6346825" y="2225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39" name="文本框 46"/>
          <p:cNvSpPr>
            <a:spLocks noChangeArrowheads="1"/>
          </p:cNvSpPr>
          <p:nvPr/>
        </p:nvSpPr>
        <p:spPr bwMode="auto">
          <a:xfrm rot="21420000">
            <a:off x="5935663" y="32416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0" name="文本框 46"/>
          <p:cNvSpPr>
            <a:spLocks noChangeArrowheads="1"/>
          </p:cNvSpPr>
          <p:nvPr/>
        </p:nvSpPr>
        <p:spPr bwMode="auto">
          <a:xfrm rot="21420000">
            <a:off x="7102475" y="2860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1" name="文本框 46"/>
          <p:cNvSpPr>
            <a:spLocks noChangeArrowheads="1"/>
          </p:cNvSpPr>
          <p:nvPr/>
        </p:nvSpPr>
        <p:spPr bwMode="auto">
          <a:xfrm rot="21420000">
            <a:off x="6229350" y="2852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2" name="文本框 46"/>
          <p:cNvSpPr>
            <a:spLocks noChangeArrowheads="1"/>
          </p:cNvSpPr>
          <p:nvPr/>
        </p:nvSpPr>
        <p:spPr bwMode="auto">
          <a:xfrm rot="21420000">
            <a:off x="5816600" y="3868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3" name="文本框 46"/>
          <p:cNvSpPr>
            <a:spLocks noChangeArrowheads="1"/>
          </p:cNvSpPr>
          <p:nvPr/>
        </p:nvSpPr>
        <p:spPr bwMode="auto">
          <a:xfrm rot="21420000">
            <a:off x="6985000" y="3487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4" name="文本框 46"/>
          <p:cNvSpPr>
            <a:spLocks noChangeArrowheads="1"/>
          </p:cNvSpPr>
          <p:nvPr/>
        </p:nvSpPr>
        <p:spPr bwMode="auto">
          <a:xfrm rot="21420000">
            <a:off x="7005638" y="1397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5" name="文本框 46"/>
          <p:cNvSpPr>
            <a:spLocks noChangeArrowheads="1"/>
          </p:cNvSpPr>
          <p:nvPr/>
        </p:nvSpPr>
        <p:spPr bwMode="auto">
          <a:xfrm rot="21420000">
            <a:off x="6594475" y="24130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6" name="文本框 46"/>
          <p:cNvSpPr>
            <a:spLocks noChangeArrowheads="1"/>
          </p:cNvSpPr>
          <p:nvPr/>
        </p:nvSpPr>
        <p:spPr bwMode="auto">
          <a:xfrm rot="21420000">
            <a:off x="7761288" y="2032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7" name="文本框 46"/>
          <p:cNvSpPr>
            <a:spLocks noChangeArrowheads="1"/>
          </p:cNvSpPr>
          <p:nvPr/>
        </p:nvSpPr>
        <p:spPr bwMode="auto">
          <a:xfrm rot="21420000">
            <a:off x="5619750" y="38750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8" name="文本框 46"/>
          <p:cNvSpPr>
            <a:spLocks noChangeArrowheads="1"/>
          </p:cNvSpPr>
          <p:nvPr/>
        </p:nvSpPr>
        <p:spPr bwMode="auto">
          <a:xfrm rot="21420000">
            <a:off x="5072063" y="38750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49" name="文本框 46"/>
          <p:cNvSpPr>
            <a:spLocks noChangeArrowheads="1"/>
          </p:cNvSpPr>
          <p:nvPr/>
        </p:nvSpPr>
        <p:spPr bwMode="auto">
          <a:xfrm rot="21420000">
            <a:off x="6127750" y="43386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0" name="文本框 46"/>
          <p:cNvSpPr>
            <a:spLocks noChangeArrowheads="1"/>
          </p:cNvSpPr>
          <p:nvPr/>
        </p:nvSpPr>
        <p:spPr bwMode="auto">
          <a:xfrm rot="21420000">
            <a:off x="5580063" y="43386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1" name="文本框 46"/>
          <p:cNvSpPr>
            <a:spLocks noChangeArrowheads="1"/>
          </p:cNvSpPr>
          <p:nvPr/>
        </p:nvSpPr>
        <p:spPr bwMode="auto">
          <a:xfrm rot="21420000">
            <a:off x="6662738" y="34655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2" name="文本框 46"/>
          <p:cNvSpPr>
            <a:spLocks noChangeArrowheads="1"/>
          </p:cNvSpPr>
          <p:nvPr/>
        </p:nvSpPr>
        <p:spPr bwMode="auto">
          <a:xfrm rot="21420000">
            <a:off x="6954838" y="30765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3" name="文本框 46"/>
          <p:cNvSpPr>
            <a:spLocks noChangeArrowheads="1"/>
          </p:cNvSpPr>
          <p:nvPr/>
        </p:nvSpPr>
        <p:spPr bwMode="auto">
          <a:xfrm rot="21420000">
            <a:off x="6543675" y="4092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4" name="文本框 46"/>
          <p:cNvSpPr>
            <a:spLocks noChangeArrowheads="1"/>
          </p:cNvSpPr>
          <p:nvPr/>
        </p:nvSpPr>
        <p:spPr bwMode="auto">
          <a:xfrm rot="21420000">
            <a:off x="7173913" y="34274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5" name="文本框 46"/>
          <p:cNvSpPr>
            <a:spLocks noChangeArrowheads="1"/>
          </p:cNvSpPr>
          <p:nvPr/>
        </p:nvSpPr>
        <p:spPr bwMode="auto">
          <a:xfrm rot="21420000">
            <a:off x="6564313" y="44497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6" name="文本框 46"/>
          <p:cNvSpPr>
            <a:spLocks noChangeArrowheads="1"/>
          </p:cNvSpPr>
          <p:nvPr/>
        </p:nvSpPr>
        <p:spPr bwMode="auto">
          <a:xfrm rot="21420000">
            <a:off x="2101850" y="3717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7" name="文本框 46"/>
          <p:cNvSpPr>
            <a:spLocks noChangeArrowheads="1"/>
          </p:cNvSpPr>
          <p:nvPr/>
        </p:nvSpPr>
        <p:spPr bwMode="auto">
          <a:xfrm rot="21420000">
            <a:off x="3014663" y="35909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8" name="文本框 46"/>
          <p:cNvSpPr>
            <a:spLocks noChangeArrowheads="1"/>
          </p:cNvSpPr>
          <p:nvPr/>
        </p:nvSpPr>
        <p:spPr bwMode="auto">
          <a:xfrm rot="21420000">
            <a:off x="2005013" y="41576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59" name="文本框 46"/>
          <p:cNvSpPr>
            <a:spLocks noChangeArrowheads="1"/>
          </p:cNvSpPr>
          <p:nvPr/>
        </p:nvSpPr>
        <p:spPr bwMode="auto">
          <a:xfrm rot="21420000">
            <a:off x="2668588" y="364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" name="文本框 46"/>
          <p:cNvSpPr>
            <a:spLocks noChangeArrowheads="1"/>
          </p:cNvSpPr>
          <p:nvPr/>
        </p:nvSpPr>
        <p:spPr bwMode="auto">
          <a:xfrm rot="21420000">
            <a:off x="2668588" y="44719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" name="文本框 46"/>
          <p:cNvSpPr>
            <a:spLocks noChangeArrowheads="1"/>
          </p:cNvSpPr>
          <p:nvPr/>
        </p:nvSpPr>
        <p:spPr bwMode="auto">
          <a:xfrm rot="21420000">
            <a:off x="2273300" y="3209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Group 514"/>
          <p:cNvGrpSpPr/>
          <p:nvPr/>
        </p:nvGrpSpPr>
        <p:grpSpPr bwMode="auto">
          <a:xfrm>
            <a:off x="68263" y="80963"/>
            <a:ext cx="2235200" cy="1182687"/>
            <a:chOff x="374" y="134"/>
            <a:chExt cx="3520" cy="1862"/>
          </a:xfrm>
        </p:grpSpPr>
        <p:grpSp>
          <p:nvGrpSpPr>
            <p:cNvPr id="3" name="Group 515"/>
            <p:cNvGrpSpPr/>
            <p:nvPr/>
          </p:nvGrpSpPr>
          <p:grpSpPr bwMode="auto">
            <a:xfrm>
              <a:off x="860" y="508"/>
              <a:ext cx="3035" cy="1112"/>
              <a:chOff x="2085" y="825"/>
              <a:chExt cx="3037" cy="1115"/>
            </a:xfrm>
          </p:grpSpPr>
          <p:pic>
            <p:nvPicPr>
              <p:cNvPr id="2564" name="图片 4" descr="5d8b64deh8c5940b87eb9&amp;690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pic>
          <p:sp>
            <p:nvSpPr>
              <p:cNvPr id="2565" name="文本框 6"/>
              <p:cNvSpPr>
                <a:spLocks noChangeArrowheads="1"/>
              </p:cNvSpPr>
              <p:nvPr/>
            </p:nvSpPr>
            <p:spPr bwMode="auto">
              <a:xfrm>
                <a:off x="2334" y="1013"/>
                <a:ext cx="2542" cy="824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交际范例</a:t>
                </a:r>
                <a:endParaRPr lang="zh-CN" altLang="en-US" sz="2800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566" name="图片 6" descr="timg (1)"/>
            <p:cNvPicPr preferRelativeResize="0"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5" y="134"/>
              <a:ext cx="1140" cy="15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567" name="图片 8" descr="timg (1)"/>
            <p:cNvPicPr preferRelativeResize="0"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754"/>
            <a:stretch>
              <a:fillRect/>
            </a:stretch>
          </p:blipFill>
          <p:spPr bwMode="auto">
            <a:xfrm rot="16200000">
              <a:off x="-189" y="799"/>
              <a:ext cx="1726" cy="601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  <p:sp>
        <p:nvSpPr>
          <p:cNvPr id="2568" name="文本框 1"/>
          <p:cNvSpPr>
            <a:spLocks noChangeArrowheads="1"/>
          </p:cNvSpPr>
          <p:nvPr/>
        </p:nvSpPr>
        <p:spPr bwMode="auto">
          <a:xfrm>
            <a:off x="4740275" y="837555"/>
            <a:ext cx="4070350" cy="2454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通过调查发现，随着社会发展，人们的生产、生活给环境造成了多方面的破坏。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9" name="图片 2" descr="QQ截图20190304145755"/>
          <p:cNvPicPr preferRelativeResize="0">
            <a:picLocks noChangeArrowheads="1"/>
          </p:cNvPicPr>
          <p:nvPr/>
        </p:nvPicPr>
        <p:blipFill>
          <a:blip r:embed="rId4" cstate="print">
            <a:clrChange>
              <a:clrFrom>
                <a:srgbClr val="FFFCCD"/>
              </a:clrFrom>
              <a:clrTo>
                <a:srgbClr val="FFFC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131590"/>
            <a:ext cx="4108450" cy="188912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2570" name="文本框 3"/>
          <p:cNvSpPr>
            <a:spLocks noChangeArrowheads="1"/>
          </p:cNvSpPr>
          <p:nvPr/>
        </p:nvSpPr>
        <p:spPr bwMode="auto">
          <a:xfrm>
            <a:off x="449263" y="3187700"/>
            <a:ext cx="8208962" cy="1862138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比如工业废水、农业和生活污水造成的水污染；汽车尾气、垃圾焚烧等造成的大气污染；还有工业废渣、生活垃圾等。</a:t>
            </a:r>
            <a:endParaRPr lang="zh-CN" altLang="en-US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7524" y="915566"/>
            <a:ext cx="856895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 dirty="0" smtClean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爱护眼睛，保护视力</a:t>
            </a:r>
            <a:endParaRPr lang="zh-CN" altLang="en-US" sz="7200" b="1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 scaled="1"/>
                </a:gradFill>
                <a:round/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图片 3" descr="2c9502e7d6f5ae43749ab402f019d3a5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131840" y="2355726"/>
            <a:ext cx="2880320" cy="193611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PPT母版素材包\小朋友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5" b="37934"/>
          <a:stretch>
            <a:fillRect/>
          </a:stretch>
        </p:blipFill>
        <p:spPr bwMode="auto">
          <a:xfrm>
            <a:off x="-36511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30130" y="1837156"/>
            <a:ext cx="6984776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眼睛</a:t>
            </a:r>
            <a:r>
              <a:rPr lang="zh-CN" altLang="en-US" sz="32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是心灵的窗口，它很脆弱，容易受到伤害。平时，你注意保护自己的眼睛吗</a:t>
            </a:r>
            <a:r>
              <a:rPr lang="en-US" altLang="zh-CN" sz="3200" b="1" dirty="0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03848" y="613696"/>
            <a:ext cx="2366215" cy="1165966"/>
            <a:chOff x="4432776" y="412919"/>
            <a:chExt cx="3154461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2776" y="412919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5066097" y="1119454"/>
              <a:ext cx="2214534" cy="706856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交际内容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e38717c5f018293b1250656db59d6f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4392" y="339502"/>
            <a:ext cx="4369563" cy="2454497"/>
          </a:xfrm>
          <a:prstGeom prst="rect">
            <a:avLst/>
          </a:prstGeom>
        </p:spPr>
      </p:pic>
      <p:pic>
        <p:nvPicPr>
          <p:cNvPr id="9" name="图片 8" descr="30ab930107fd3a1ae1c1cc55ee6d20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31840">
            <a:off x="4647026" y="2498627"/>
            <a:ext cx="3923708" cy="249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615" y="195486"/>
            <a:ext cx="3795889" cy="284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 descr="ced004f9cbe5e229bd01c65379fe99f0.jpeg"/>
          <p:cNvPicPr>
            <a:picLocks noChangeAspect="1"/>
          </p:cNvPicPr>
          <p:nvPr/>
        </p:nvPicPr>
        <p:blipFill>
          <a:blip r:embed="rId2" cstate="print"/>
          <a:srcRect r="28186"/>
          <a:stretch>
            <a:fillRect/>
          </a:stretch>
        </p:blipFill>
        <p:spPr>
          <a:xfrm>
            <a:off x="24601" y="241465"/>
            <a:ext cx="3611295" cy="27893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935caa56de2f984998a4a60aa592444a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720" y="1923678"/>
            <a:ext cx="5230495" cy="3441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s0.baidu.com/6ON1bjeh1BF3odCf/it/u=498373672,1655036173&amp;fm=15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228" y="123478"/>
            <a:ext cx="4329545" cy="48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PPT母版素材包\小朋友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5" b="37934"/>
          <a:stretch>
            <a:fillRect/>
          </a:stretch>
        </p:blipFill>
        <p:spPr bwMode="auto">
          <a:xfrm>
            <a:off x="-36511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547664" y="1995686"/>
            <a:ext cx="60486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思考</a:t>
            </a:r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：为了保</a:t>
            </a: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护眼睛，</a:t>
            </a:r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我们应</a:t>
            </a:r>
            <a:r>
              <a:rPr lang="zh-CN" altLang="en-US" sz="4000" b="1" dirty="0" smtClean="0">
                <a:solidFill>
                  <a:schemeClr val="bg2">
                    <a:lumMod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该怎么做？</a:t>
            </a:r>
            <a:endParaRPr lang="en-US" altLang="zh-CN" sz="4000" b="1" dirty="0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66046" y="628670"/>
            <a:ext cx="2366215" cy="1165966"/>
            <a:chOff x="4432776" y="412919"/>
            <a:chExt cx="3154461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2776" y="412919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5055270" y="1119454"/>
              <a:ext cx="2236188" cy="707789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交际指导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4724" y="1491630"/>
            <a:ext cx="713455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 dirty="0" smtClean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我们与环境</a:t>
            </a:r>
            <a:endParaRPr lang="zh-CN" altLang="en-US" sz="7200" b="1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 scaled="1"/>
                </a:gradFill>
                <a:round/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PPT母版素材包\小朋友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5" b="37934"/>
          <a:stretch>
            <a:fillRect/>
          </a:stretch>
        </p:blipFill>
        <p:spPr bwMode="auto">
          <a:xfrm>
            <a:off x="-36511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538729" y="627534"/>
            <a:ext cx="8116741" cy="922427"/>
          </a:xfrm>
          <a:custGeom>
            <a:avLst/>
            <a:gdLst>
              <a:gd name="connsiteX0" fmla="*/ 0 w 3786519"/>
              <a:gd name="connsiteY0" fmla="*/ 153741 h 922427"/>
              <a:gd name="connsiteX1" fmla="*/ 153741 w 3786519"/>
              <a:gd name="connsiteY1" fmla="*/ 0 h 922427"/>
              <a:gd name="connsiteX2" fmla="*/ 3632778 w 3786519"/>
              <a:gd name="connsiteY2" fmla="*/ 0 h 922427"/>
              <a:gd name="connsiteX3" fmla="*/ 3786519 w 3786519"/>
              <a:gd name="connsiteY3" fmla="*/ 153741 h 922427"/>
              <a:gd name="connsiteX4" fmla="*/ 3786519 w 3786519"/>
              <a:gd name="connsiteY4" fmla="*/ 768686 h 922427"/>
              <a:gd name="connsiteX5" fmla="*/ 3632778 w 3786519"/>
              <a:gd name="connsiteY5" fmla="*/ 922427 h 922427"/>
              <a:gd name="connsiteX6" fmla="*/ 153741 w 3786519"/>
              <a:gd name="connsiteY6" fmla="*/ 922427 h 922427"/>
              <a:gd name="connsiteX7" fmla="*/ 0 w 3786519"/>
              <a:gd name="connsiteY7" fmla="*/ 768686 h 922427"/>
              <a:gd name="connsiteX8" fmla="*/ 0 w 3786519"/>
              <a:gd name="connsiteY8" fmla="*/ 153741 h 92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6519" h="922427">
                <a:moveTo>
                  <a:pt x="0" y="153741"/>
                </a:moveTo>
                <a:cubicBezTo>
                  <a:pt x="0" y="68832"/>
                  <a:pt x="68832" y="0"/>
                  <a:pt x="153741" y="0"/>
                </a:cubicBezTo>
                <a:lnTo>
                  <a:pt x="3632778" y="0"/>
                </a:lnTo>
                <a:cubicBezTo>
                  <a:pt x="3717687" y="0"/>
                  <a:pt x="3786519" y="68832"/>
                  <a:pt x="3786519" y="153741"/>
                </a:cubicBezTo>
                <a:lnTo>
                  <a:pt x="3786519" y="768686"/>
                </a:lnTo>
                <a:cubicBezTo>
                  <a:pt x="3786519" y="853595"/>
                  <a:pt x="3717687" y="922427"/>
                  <a:pt x="3632778" y="922427"/>
                </a:cubicBezTo>
                <a:lnTo>
                  <a:pt x="153741" y="922427"/>
                </a:lnTo>
                <a:cubicBezTo>
                  <a:pt x="68832" y="922427"/>
                  <a:pt x="0" y="853595"/>
                  <a:pt x="0" y="768686"/>
                </a:cubicBezTo>
                <a:lnTo>
                  <a:pt x="0" y="153741"/>
                </a:lnTo>
                <a:close/>
              </a:path>
            </a:pathLst>
          </a:custGeom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8369" tIns="71699" rIns="98369" bIns="71699" numCol="1" spcCol="1270" anchor="ctr" anchorCtr="0">
            <a:noAutofit/>
          </a:bodyPr>
          <a:lstStyle/>
          <a:p>
            <a:pPr lvl="0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 smtClean="0"/>
              <a:t>        </a:t>
            </a:r>
            <a:r>
              <a:rPr lang="zh-CN" sz="2400" b="1" kern="1200" dirty="0" smtClean="0"/>
              <a:t>先了解本班同学的视力情况；</a:t>
            </a:r>
            <a:endParaRPr lang="zh-CN" sz="2400" kern="1200" dirty="0"/>
          </a:p>
        </p:txBody>
      </p:sp>
      <p:sp>
        <p:nvSpPr>
          <p:cNvPr id="8" name="任意多边形 7"/>
          <p:cNvSpPr/>
          <p:nvPr/>
        </p:nvSpPr>
        <p:spPr>
          <a:xfrm>
            <a:off x="538729" y="1858788"/>
            <a:ext cx="8116741" cy="1014670"/>
          </a:xfrm>
          <a:custGeom>
            <a:avLst/>
            <a:gdLst>
              <a:gd name="connsiteX0" fmla="*/ 0 w 3786519"/>
              <a:gd name="connsiteY0" fmla="*/ 153741 h 922427"/>
              <a:gd name="connsiteX1" fmla="*/ 153741 w 3786519"/>
              <a:gd name="connsiteY1" fmla="*/ 0 h 922427"/>
              <a:gd name="connsiteX2" fmla="*/ 3632778 w 3786519"/>
              <a:gd name="connsiteY2" fmla="*/ 0 h 922427"/>
              <a:gd name="connsiteX3" fmla="*/ 3786519 w 3786519"/>
              <a:gd name="connsiteY3" fmla="*/ 153741 h 922427"/>
              <a:gd name="connsiteX4" fmla="*/ 3786519 w 3786519"/>
              <a:gd name="connsiteY4" fmla="*/ 768686 h 922427"/>
              <a:gd name="connsiteX5" fmla="*/ 3632778 w 3786519"/>
              <a:gd name="connsiteY5" fmla="*/ 922427 h 922427"/>
              <a:gd name="connsiteX6" fmla="*/ 153741 w 3786519"/>
              <a:gd name="connsiteY6" fmla="*/ 922427 h 922427"/>
              <a:gd name="connsiteX7" fmla="*/ 0 w 3786519"/>
              <a:gd name="connsiteY7" fmla="*/ 768686 h 922427"/>
              <a:gd name="connsiteX8" fmla="*/ 0 w 3786519"/>
              <a:gd name="connsiteY8" fmla="*/ 153741 h 92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6519" h="922427">
                <a:moveTo>
                  <a:pt x="0" y="153741"/>
                </a:moveTo>
                <a:cubicBezTo>
                  <a:pt x="0" y="68832"/>
                  <a:pt x="68832" y="0"/>
                  <a:pt x="153741" y="0"/>
                </a:cubicBezTo>
                <a:lnTo>
                  <a:pt x="3632778" y="0"/>
                </a:lnTo>
                <a:cubicBezTo>
                  <a:pt x="3717687" y="0"/>
                  <a:pt x="3786519" y="68832"/>
                  <a:pt x="3786519" y="153741"/>
                </a:cubicBezTo>
                <a:lnTo>
                  <a:pt x="3786519" y="768686"/>
                </a:lnTo>
                <a:cubicBezTo>
                  <a:pt x="3786519" y="853595"/>
                  <a:pt x="3717687" y="922427"/>
                  <a:pt x="3632778" y="922427"/>
                </a:cubicBezTo>
                <a:lnTo>
                  <a:pt x="153741" y="922427"/>
                </a:lnTo>
                <a:cubicBezTo>
                  <a:pt x="68832" y="922427"/>
                  <a:pt x="0" y="853595"/>
                  <a:pt x="0" y="768686"/>
                </a:cubicBezTo>
                <a:lnTo>
                  <a:pt x="0" y="153741"/>
                </a:lnTo>
                <a:close/>
              </a:path>
            </a:pathLst>
          </a:custGeom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8369" tIns="71699" rIns="98369" bIns="71699" numCol="1" spcCol="1270" anchor="ctr" anchorCtr="0">
            <a:noAutofit/>
          </a:bodyPr>
          <a:lstStyle/>
          <a:p>
            <a:pPr lvl="0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 smtClean="0"/>
              <a:t>       </a:t>
            </a:r>
            <a:r>
              <a:rPr lang="zh-CN" sz="2400" b="1" kern="1200" dirty="0" smtClean="0"/>
              <a:t>然后分小组对班里同学的视力情况和影响视力的原因进行分析，并交流如何保护视力；</a:t>
            </a:r>
            <a:endParaRPr lang="zh-CN" sz="2400" kern="1200" dirty="0"/>
          </a:p>
        </p:txBody>
      </p:sp>
      <p:sp>
        <p:nvSpPr>
          <p:cNvPr id="9" name="任意多边形 8"/>
          <p:cNvSpPr/>
          <p:nvPr/>
        </p:nvSpPr>
        <p:spPr>
          <a:xfrm>
            <a:off x="538729" y="3141256"/>
            <a:ext cx="8116741" cy="1014670"/>
          </a:xfrm>
          <a:custGeom>
            <a:avLst/>
            <a:gdLst>
              <a:gd name="connsiteX0" fmla="*/ 0 w 3786519"/>
              <a:gd name="connsiteY0" fmla="*/ 153741 h 922427"/>
              <a:gd name="connsiteX1" fmla="*/ 153741 w 3786519"/>
              <a:gd name="connsiteY1" fmla="*/ 0 h 922427"/>
              <a:gd name="connsiteX2" fmla="*/ 3632778 w 3786519"/>
              <a:gd name="connsiteY2" fmla="*/ 0 h 922427"/>
              <a:gd name="connsiteX3" fmla="*/ 3786519 w 3786519"/>
              <a:gd name="connsiteY3" fmla="*/ 153741 h 922427"/>
              <a:gd name="connsiteX4" fmla="*/ 3786519 w 3786519"/>
              <a:gd name="connsiteY4" fmla="*/ 768686 h 922427"/>
              <a:gd name="connsiteX5" fmla="*/ 3632778 w 3786519"/>
              <a:gd name="connsiteY5" fmla="*/ 922427 h 922427"/>
              <a:gd name="connsiteX6" fmla="*/ 153741 w 3786519"/>
              <a:gd name="connsiteY6" fmla="*/ 922427 h 922427"/>
              <a:gd name="connsiteX7" fmla="*/ 0 w 3786519"/>
              <a:gd name="connsiteY7" fmla="*/ 768686 h 922427"/>
              <a:gd name="connsiteX8" fmla="*/ 0 w 3786519"/>
              <a:gd name="connsiteY8" fmla="*/ 153741 h 922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6519" h="922427">
                <a:moveTo>
                  <a:pt x="0" y="153741"/>
                </a:moveTo>
                <a:cubicBezTo>
                  <a:pt x="0" y="68832"/>
                  <a:pt x="68832" y="0"/>
                  <a:pt x="153741" y="0"/>
                </a:cubicBezTo>
                <a:lnTo>
                  <a:pt x="3632778" y="0"/>
                </a:lnTo>
                <a:cubicBezTo>
                  <a:pt x="3717687" y="0"/>
                  <a:pt x="3786519" y="68832"/>
                  <a:pt x="3786519" y="153741"/>
                </a:cubicBezTo>
                <a:lnTo>
                  <a:pt x="3786519" y="768686"/>
                </a:lnTo>
                <a:cubicBezTo>
                  <a:pt x="3786519" y="853595"/>
                  <a:pt x="3717687" y="922427"/>
                  <a:pt x="3632778" y="922427"/>
                </a:cubicBezTo>
                <a:lnTo>
                  <a:pt x="153741" y="922427"/>
                </a:lnTo>
                <a:cubicBezTo>
                  <a:pt x="68832" y="922427"/>
                  <a:pt x="0" y="853595"/>
                  <a:pt x="0" y="768686"/>
                </a:cubicBezTo>
                <a:lnTo>
                  <a:pt x="0" y="153741"/>
                </a:lnTo>
                <a:close/>
              </a:path>
            </a:pathLst>
          </a:custGeom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8369" tIns="71699" rIns="98369" bIns="71699" numCol="1" spcCol="1270" anchor="ctr" anchorCtr="0">
            <a:noAutofit/>
          </a:bodyPr>
          <a:lstStyle/>
          <a:p>
            <a:pPr lvl="0" defTabSz="6223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kern="1200" dirty="0" smtClean="0"/>
              <a:t>       </a:t>
            </a:r>
            <a:r>
              <a:rPr lang="zh-CN" sz="2400" b="1" kern="1200" dirty="0" smtClean="0"/>
              <a:t>最后，全班讨论怎样才能保护好视力，提出保护视力的建议。</a:t>
            </a:r>
            <a:endParaRPr lang="zh-CN" sz="2400" kern="1200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c5432b773f650b5af9af785301f7aef.jpg"/>
          <p:cNvPicPr>
            <a:picLocks noChangeAspect="1"/>
          </p:cNvPicPr>
          <p:nvPr/>
        </p:nvPicPr>
        <p:blipFill rotWithShape="1">
          <a:blip r:embed="rId1" cstate="print"/>
          <a:srcRect l="15582" t="2588" r="4653"/>
          <a:stretch>
            <a:fillRect/>
          </a:stretch>
        </p:blipFill>
        <p:spPr>
          <a:xfrm>
            <a:off x="3281880" y="139387"/>
            <a:ext cx="2970068" cy="2720395"/>
          </a:xfrm>
          <a:prstGeom prst="rect">
            <a:avLst/>
          </a:prstGeom>
        </p:spPr>
      </p:pic>
      <p:pic>
        <p:nvPicPr>
          <p:cNvPr id="5" name="图片 4" descr="844ad303cce8c95ff850cb521e08dff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7954" y="2362361"/>
            <a:ext cx="3729990" cy="2482469"/>
          </a:xfrm>
          <a:prstGeom prst="ellipse">
            <a:avLst/>
          </a:prstGeom>
          <a:ln>
            <a:noFill/>
          </a:ln>
          <a:effectLst>
            <a:softEdge rad="31750"/>
          </a:effectLst>
        </p:spPr>
      </p:pic>
      <p:grpSp>
        <p:nvGrpSpPr>
          <p:cNvPr id="4" name="组合 3"/>
          <p:cNvGrpSpPr/>
          <p:nvPr/>
        </p:nvGrpSpPr>
        <p:grpSpPr>
          <a:xfrm>
            <a:off x="5292080" y="2283718"/>
            <a:ext cx="3474520" cy="2702942"/>
            <a:chOff x="5778000" y="2252124"/>
            <a:chExt cx="3474520" cy="2702942"/>
          </a:xfrm>
        </p:grpSpPr>
        <p:pic>
          <p:nvPicPr>
            <p:cNvPr id="5122" name="Picture 2" descr="https://ss2.bdstatic.com/70cFvnSh_Q1YnxGkpoWK1HF6hhy/it/u=3830648139,727480521&amp;fm=15&amp;gp=0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67" b="85667" l="16446" r="8468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84" r="13459" b="5409"/>
            <a:stretch>
              <a:fillRect/>
            </a:stretch>
          </p:blipFill>
          <p:spPr bwMode="auto">
            <a:xfrm>
              <a:off x="5778000" y="2252124"/>
              <a:ext cx="3474520" cy="27029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7020272" y="2447255"/>
              <a:ext cx="1224136" cy="34051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不躺着看书</a:t>
              </a:r>
              <a:endParaRPr lang="zh-CN" altLang="en-US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6101e3a086b9257b0d67e7d9a2a1fb4.jpe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873375" y="880745"/>
            <a:ext cx="3694430" cy="2771140"/>
          </a:xfrm>
          <a:prstGeom prst="rect">
            <a:avLst/>
          </a:prstGeom>
        </p:spPr>
      </p:pic>
      <p:pic>
        <p:nvPicPr>
          <p:cNvPr id="3" name="图片 2" descr="d1589b8bfe107ef0f1f8a1cd89e412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873375" cy="2729865"/>
          </a:xfrm>
          <a:prstGeom prst="rect">
            <a:avLst/>
          </a:prstGeom>
        </p:spPr>
      </p:pic>
      <p:pic>
        <p:nvPicPr>
          <p:cNvPr id="4" name="图片 3" descr="e862596c01d7c0b07bb705919a1773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19190" y="3138170"/>
            <a:ext cx="2924810" cy="2005330"/>
          </a:xfrm>
          <a:prstGeom prst="rect">
            <a:avLst/>
          </a:prstGeom>
        </p:spPr>
      </p:pic>
      <p:pic>
        <p:nvPicPr>
          <p:cNvPr id="5" name="图片 4" descr="f267a84f98855925648933f9b0584ce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97600" y="0"/>
            <a:ext cx="2946400" cy="2209800"/>
          </a:xfrm>
          <a:prstGeom prst="rect">
            <a:avLst/>
          </a:prstGeom>
        </p:spPr>
      </p:pic>
      <p:pic>
        <p:nvPicPr>
          <p:cNvPr id="6" name="图片 5" descr="be3cb263c2eed5ff0fb370be0116a1e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708275"/>
            <a:ext cx="3086735" cy="2315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PPT母版素材包\小朋友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5" b="37934"/>
          <a:stretch>
            <a:fillRect/>
          </a:stretch>
        </p:blipFill>
        <p:spPr bwMode="auto">
          <a:xfrm>
            <a:off x="-36511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266046" y="339502"/>
            <a:ext cx="2366215" cy="1165966"/>
            <a:chOff x="4432776" y="412919"/>
            <a:chExt cx="3154461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2776" y="412919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5574018" y="1119454"/>
              <a:ext cx="1198693" cy="706856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dirty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范例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28749" y="1723157"/>
            <a:ext cx="8219713" cy="2685336"/>
          </a:xfrm>
          <a:prstGeom prst="roundRect">
            <a:avLst>
              <a:gd name="adj" fmla="val 6677"/>
            </a:avLst>
          </a:prstGeom>
          <a:solidFill>
            <a:srgbClr val="FFF6E7">
              <a:alpha val="89020"/>
            </a:srgb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保护眼睛的视力有很多种方法，要注意养成良好的用眼习惯，比如在平时看书的时候，一定要注意端正姿势，避免离得过近或者是光线过暗。如果是长时间看书的时候，要注意劳逸结合，建议每看书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个小时的时间就休息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10-15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分钟的时间，还要注意尽量减少看电视和电脑等电子产品的时间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11760" y="1419622"/>
            <a:ext cx="4246245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8800" b="1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安  慰</a:t>
            </a:r>
            <a:endParaRPr lang="zh-CN" altLang="en-US" sz="8800" b="1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 scaled="1"/>
                </a:gradFill>
                <a:round/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pic>
        <p:nvPicPr>
          <p:cNvPr id="8194" name="Picture 2" descr="https://gimg2.baidu.com/image_search/src=http%3A%2F%2Fwww.17qq.com%2Fimg_biaoqing%2F81978436.jpeg&amp;refer=http%3A%2F%2Fwww.17qq.com&amp;app=2002&amp;size=f9999,10000&amp;q=a80&amp;n=0&amp;g=0n&amp;fmt=jpeg?sec=1618130541&amp;t=588df022b6a9be55e1b1f3e9cb1221ac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8491" y1="86992" x2="38868" y2="83740"/>
                        <a14:foregroundMark x1="64906" y1="96748" x2="77358" y2="813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395" y="2820887"/>
            <a:ext cx="2524125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74848" y="504190"/>
            <a:ext cx="8229600" cy="3514725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</a:pPr>
            <a:endParaRPr lang="zh-CN" altLang="en-US" sz="3600" dirty="0" smtClean="0">
              <a:solidFill>
                <a:schemeClr val="bg2">
                  <a:lumMod val="10000"/>
                </a:schemeClr>
              </a:solidFill>
              <a:ea typeface="华文行楷" panose="02010800040101010101" charset="-122"/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4400" dirty="0" smtClean="0">
                <a:solidFill>
                  <a:schemeClr val="bg2">
                    <a:lumMod val="10000"/>
                  </a:schemeClr>
                </a:solidFill>
                <a:ea typeface="华文行楷" panose="02010800040101010101" charset="-122"/>
                <a:sym typeface="Wingdings" panose="05000000000000000000" pitchFamily="2" charset="2"/>
              </a:rPr>
              <a:t>          一个人遇到不顺心的事，心里会很难过。此时，如果有人安慰一下，心情会好些。</a:t>
            </a:r>
            <a:endParaRPr lang="zh-CN" altLang="en-US" sz="4400" dirty="0" smtClean="0">
              <a:solidFill>
                <a:schemeClr val="bg2">
                  <a:lumMod val="10000"/>
                </a:schemeClr>
              </a:solidFill>
              <a:ea typeface="华文行楷" panose="02010800040101010101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2"/>
          <p:cNvSpPr>
            <a:spLocks noChangeArrowheads="1"/>
          </p:cNvSpPr>
          <p:nvPr/>
        </p:nvSpPr>
        <p:spPr bwMode="auto">
          <a:xfrm>
            <a:off x="323528" y="555526"/>
            <a:ext cx="8568952" cy="205582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61950"/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选择合适的方式进行安慰。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61950"/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可以借助语调手势等恰当地表达自己的情感。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529240" y="667899"/>
            <a:ext cx="182041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ea"/>
                <a:ea typeface="+mj-ea"/>
              </a:rPr>
              <a:t>小贴士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11" name="图片 10" descr="50913d88490fb8ab69c34c2922acea7d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3888" y="2767330"/>
            <a:ext cx="3462655" cy="2376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2859782"/>
            <a:ext cx="2298278" cy="2486153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1547664" y="699541"/>
            <a:ext cx="590465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运动会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4x100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接力赛中，晓峰摔倒了，他的班级在这个项目上没有取得名次。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555776" y="2787774"/>
            <a:ext cx="3888432" cy="1440160"/>
          </a:xfrm>
          <a:prstGeom prst="wedgeRoundRectCallout">
            <a:avLst>
              <a:gd name="adj1" fmla="val 67351"/>
              <a:gd name="adj2" fmla="val 37864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chemeClr val="accent2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都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怪我，我要是没有摔倒就好了。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1779662"/>
            <a:ext cx="2304256" cy="288345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95611" y="555526"/>
            <a:ext cx="6552778" cy="11264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小丽的家要搬到另外一个城市，她马上就要离开自己的好朋友。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267744" y="2355726"/>
            <a:ext cx="2736304" cy="1800200"/>
          </a:xfrm>
          <a:prstGeom prst="wedgeRoundRectCallout">
            <a:avLst>
              <a:gd name="adj1" fmla="val 84159"/>
              <a:gd name="adj2" fmla="val 439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我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不想搬走，不想离开好朋友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63688" y="2643758"/>
            <a:ext cx="1670752" cy="203031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699542"/>
            <a:ext cx="6336704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出去玩儿的时候，小冰把手表丢了。这个手表是妈妈送个他的生日礼物。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067944" y="2427734"/>
            <a:ext cx="3024336" cy="1800200"/>
          </a:xfrm>
          <a:prstGeom prst="wedgeRoundRectCallout">
            <a:avLst>
              <a:gd name="adj1" fmla="val -76854"/>
              <a:gd name="adj2" fmla="val -1029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我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特别喜欢这块表，丢了好心疼啊！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46"/>
          <p:cNvSpPr>
            <a:spLocks noChangeArrowheads="1"/>
          </p:cNvSpPr>
          <p:nvPr/>
        </p:nvSpPr>
        <p:spPr bwMode="auto">
          <a:xfrm rot="21420000">
            <a:off x="423863" y="1620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" name="文本框 46"/>
          <p:cNvSpPr>
            <a:spLocks noChangeArrowheads="1"/>
          </p:cNvSpPr>
          <p:nvPr/>
        </p:nvSpPr>
        <p:spPr bwMode="auto">
          <a:xfrm rot="21420000">
            <a:off x="955675" y="2449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" name="文本框 46"/>
          <p:cNvSpPr>
            <a:spLocks noChangeArrowheads="1"/>
          </p:cNvSpPr>
          <p:nvPr/>
        </p:nvSpPr>
        <p:spPr bwMode="auto">
          <a:xfrm rot="21420000">
            <a:off x="1463675" y="1941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" name="文本框 46"/>
          <p:cNvSpPr>
            <a:spLocks noChangeArrowheads="1"/>
          </p:cNvSpPr>
          <p:nvPr/>
        </p:nvSpPr>
        <p:spPr bwMode="auto">
          <a:xfrm rot="21420000">
            <a:off x="2994025" y="3463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" name="文本框 46"/>
          <p:cNvSpPr>
            <a:spLocks noChangeArrowheads="1"/>
          </p:cNvSpPr>
          <p:nvPr/>
        </p:nvSpPr>
        <p:spPr bwMode="auto">
          <a:xfrm rot="21420000">
            <a:off x="2128838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" name="文本框 46"/>
          <p:cNvSpPr>
            <a:spLocks noChangeArrowheads="1"/>
          </p:cNvSpPr>
          <p:nvPr/>
        </p:nvSpPr>
        <p:spPr bwMode="auto">
          <a:xfrm rot="21420000">
            <a:off x="21288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" name="文本框 46"/>
          <p:cNvSpPr>
            <a:spLocks noChangeArrowheads="1"/>
          </p:cNvSpPr>
          <p:nvPr/>
        </p:nvSpPr>
        <p:spPr bwMode="auto">
          <a:xfrm rot="21420000">
            <a:off x="3870325" y="3314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" name="文本框 46"/>
          <p:cNvSpPr>
            <a:spLocks noChangeArrowheads="1"/>
          </p:cNvSpPr>
          <p:nvPr/>
        </p:nvSpPr>
        <p:spPr bwMode="auto">
          <a:xfrm rot="21420000">
            <a:off x="3271838" y="250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8" name="文本框 46"/>
          <p:cNvSpPr>
            <a:spLocks noChangeArrowheads="1"/>
          </p:cNvSpPr>
          <p:nvPr/>
        </p:nvSpPr>
        <p:spPr bwMode="auto">
          <a:xfrm rot="21420000">
            <a:off x="27638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9" name="文本框 46"/>
          <p:cNvSpPr>
            <a:spLocks noChangeArrowheads="1"/>
          </p:cNvSpPr>
          <p:nvPr/>
        </p:nvSpPr>
        <p:spPr bwMode="auto">
          <a:xfrm rot="21420000">
            <a:off x="3041650" y="2128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0" name="文本框 46"/>
          <p:cNvSpPr>
            <a:spLocks noChangeArrowheads="1"/>
          </p:cNvSpPr>
          <p:nvPr/>
        </p:nvSpPr>
        <p:spPr bwMode="auto">
          <a:xfrm rot="21420000">
            <a:off x="354965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1" name="文本框 46"/>
          <p:cNvSpPr>
            <a:spLocks noChangeArrowheads="1"/>
          </p:cNvSpPr>
          <p:nvPr/>
        </p:nvSpPr>
        <p:spPr bwMode="auto">
          <a:xfrm rot="21420000">
            <a:off x="1820863" y="301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2" name="文本框 46"/>
          <p:cNvSpPr>
            <a:spLocks noChangeArrowheads="1"/>
          </p:cNvSpPr>
          <p:nvPr/>
        </p:nvSpPr>
        <p:spPr bwMode="auto">
          <a:xfrm rot="21420000">
            <a:off x="4275138" y="2255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3" name="文本框 46"/>
          <p:cNvSpPr>
            <a:spLocks noChangeArrowheads="1"/>
          </p:cNvSpPr>
          <p:nvPr/>
        </p:nvSpPr>
        <p:spPr bwMode="auto">
          <a:xfrm rot="21420000">
            <a:off x="544353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4" name="文本框 46"/>
          <p:cNvSpPr>
            <a:spLocks noChangeArrowheads="1"/>
          </p:cNvSpPr>
          <p:nvPr/>
        </p:nvSpPr>
        <p:spPr bwMode="auto">
          <a:xfrm rot="21420000">
            <a:off x="5032375" y="2763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5" name="文本框 46"/>
          <p:cNvSpPr>
            <a:spLocks noChangeArrowheads="1"/>
          </p:cNvSpPr>
          <p:nvPr/>
        </p:nvSpPr>
        <p:spPr bwMode="auto">
          <a:xfrm rot="21420000">
            <a:off x="619918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6" name="文本框 46"/>
          <p:cNvSpPr>
            <a:spLocks noChangeArrowheads="1"/>
          </p:cNvSpPr>
          <p:nvPr/>
        </p:nvSpPr>
        <p:spPr bwMode="auto">
          <a:xfrm rot="21420000">
            <a:off x="1109663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7" name="文本框 46"/>
          <p:cNvSpPr>
            <a:spLocks noChangeArrowheads="1"/>
          </p:cNvSpPr>
          <p:nvPr/>
        </p:nvSpPr>
        <p:spPr bwMode="auto">
          <a:xfrm rot="21420000">
            <a:off x="1641475" y="2576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8" name="文本框 46"/>
          <p:cNvSpPr>
            <a:spLocks noChangeArrowheads="1"/>
          </p:cNvSpPr>
          <p:nvPr/>
        </p:nvSpPr>
        <p:spPr bwMode="auto">
          <a:xfrm rot="21420000">
            <a:off x="2149475" y="20685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69" name="文本框 46"/>
          <p:cNvSpPr>
            <a:spLocks noChangeArrowheads="1"/>
          </p:cNvSpPr>
          <p:nvPr/>
        </p:nvSpPr>
        <p:spPr bwMode="auto">
          <a:xfrm rot="21420000">
            <a:off x="3679825" y="3590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0" name="文本框 46"/>
          <p:cNvSpPr>
            <a:spLocks noChangeArrowheads="1"/>
          </p:cNvSpPr>
          <p:nvPr/>
        </p:nvSpPr>
        <p:spPr bwMode="auto">
          <a:xfrm rot="21420000">
            <a:off x="2814638" y="1555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1" name="文本框 46"/>
          <p:cNvSpPr>
            <a:spLocks noChangeArrowheads="1"/>
          </p:cNvSpPr>
          <p:nvPr/>
        </p:nvSpPr>
        <p:spPr bwMode="auto">
          <a:xfrm rot="21420000">
            <a:off x="28146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2" name="文本框 46"/>
          <p:cNvSpPr>
            <a:spLocks noChangeArrowheads="1"/>
          </p:cNvSpPr>
          <p:nvPr/>
        </p:nvSpPr>
        <p:spPr bwMode="auto">
          <a:xfrm rot="21420000">
            <a:off x="4556125" y="34417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3" name="文本框 46"/>
          <p:cNvSpPr>
            <a:spLocks noChangeArrowheads="1"/>
          </p:cNvSpPr>
          <p:nvPr/>
        </p:nvSpPr>
        <p:spPr bwMode="auto">
          <a:xfrm rot="21420000">
            <a:off x="3957638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4" name="文本框 46"/>
          <p:cNvSpPr>
            <a:spLocks noChangeArrowheads="1"/>
          </p:cNvSpPr>
          <p:nvPr/>
        </p:nvSpPr>
        <p:spPr bwMode="auto">
          <a:xfrm rot="21420000">
            <a:off x="3449638" y="2001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5" name="文本框 46"/>
          <p:cNvSpPr>
            <a:spLocks noChangeArrowheads="1"/>
          </p:cNvSpPr>
          <p:nvPr/>
        </p:nvSpPr>
        <p:spPr bwMode="auto">
          <a:xfrm rot="21420000">
            <a:off x="3727450" y="2255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6" name="文本框 46"/>
          <p:cNvSpPr>
            <a:spLocks noChangeArrowheads="1"/>
          </p:cNvSpPr>
          <p:nvPr/>
        </p:nvSpPr>
        <p:spPr bwMode="auto">
          <a:xfrm rot="21420000">
            <a:off x="4235450" y="1809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7" name="文本框 46"/>
          <p:cNvSpPr>
            <a:spLocks noChangeArrowheads="1"/>
          </p:cNvSpPr>
          <p:nvPr/>
        </p:nvSpPr>
        <p:spPr bwMode="auto">
          <a:xfrm rot="21420000">
            <a:off x="2506663" y="314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8" name="文本框 46"/>
          <p:cNvSpPr>
            <a:spLocks noChangeArrowheads="1"/>
          </p:cNvSpPr>
          <p:nvPr/>
        </p:nvSpPr>
        <p:spPr bwMode="auto">
          <a:xfrm rot="21420000">
            <a:off x="4960938" y="2382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79" name="文本框 46"/>
          <p:cNvSpPr>
            <a:spLocks noChangeArrowheads="1"/>
          </p:cNvSpPr>
          <p:nvPr/>
        </p:nvSpPr>
        <p:spPr bwMode="auto">
          <a:xfrm rot="21420000">
            <a:off x="6129338" y="1874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0" name="文本框 46"/>
          <p:cNvSpPr>
            <a:spLocks noChangeArrowheads="1"/>
          </p:cNvSpPr>
          <p:nvPr/>
        </p:nvSpPr>
        <p:spPr bwMode="auto">
          <a:xfrm rot="21420000">
            <a:off x="5718175" y="2890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1" name="文本框 46"/>
          <p:cNvSpPr>
            <a:spLocks noChangeArrowheads="1"/>
          </p:cNvSpPr>
          <p:nvPr/>
        </p:nvSpPr>
        <p:spPr bwMode="auto">
          <a:xfrm rot="21420000">
            <a:off x="6884988" y="250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2" name="文本框 46"/>
          <p:cNvSpPr>
            <a:spLocks noChangeArrowheads="1"/>
          </p:cNvSpPr>
          <p:nvPr/>
        </p:nvSpPr>
        <p:spPr bwMode="auto">
          <a:xfrm rot="21420000">
            <a:off x="992188" y="237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3" name="文本框 46"/>
          <p:cNvSpPr>
            <a:spLocks noChangeArrowheads="1"/>
          </p:cNvSpPr>
          <p:nvPr/>
        </p:nvSpPr>
        <p:spPr bwMode="auto">
          <a:xfrm rot="21420000">
            <a:off x="1524000" y="3203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4" name="文本框 46"/>
          <p:cNvSpPr>
            <a:spLocks noChangeArrowheads="1"/>
          </p:cNvSpPr>
          <p:nvPr/>
        </p:nvSpPr>
        <p:spPr bwMode="auto">
          <a:xfrm rot="21420000">
            <a:off x="2032000" y="2695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5" name="文本框 46"/>
          <p:cNvSpPr>
            <a:spLocks noChangeArrowheads="1"/>
          </p:cNvSpPr>
          <p:nvPr/>
        </p:nvSpPr>
        <p:spPr bwMode="auto">
          <a:xfrm rot="21420000">
            <a:off x="3562350" y="42179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6" name="文本框 46"/>
          <p:cNvSpPr>
            <a:spLocks noChangeArrowheads="1"/>
          </p:cNvSpPr>
          <p:nvPr/>
        </p:nvSpPr>
        <p:spPr bwMode="auto">
          <a:xfrm rot="21420000">
            <a:off x="2695575" y="2182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7" name="文本框 46"/>
          <p:cNvSpPr>
            <a:spLocks noChangeArrowheads="1"/>
          </p:cNvSpPr>
          <p:nvPr/>
        </p:nvSpPr>
        <p:spPr bwMode="auto">
          <a:xfrm rot="21420000">
            <a:off x="2695575" y="3009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8" name="文本框 46"/>
          <p:cNvSpPr>
            <a:spLocks noChangeArrowheads="1"/>
          </p:cNvSpPr>
          <p:nvPr/>
        </p:nvSpPr>
        <p:spPr bwMode="auto">
          <a:xfrm rot="21420000">
            <a:off x="4438650" y="406876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89" name="文本框 46"/>
          <p:cNvSpPr>
            <a:spLocks noChangeArrowheads="1"/>
          </p:cNvSpPr>
          <p:nvPr/>
        </p:nvSpPr>
        <p:spPr bwMode="auto">
          <a:xfrm rot="21420000">
            <a:off x="4048125" y="30178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0" name="文本框 46"/>
          <p:cNvSpPr>
            <a:spLocks noChangeArrowheads="1"/>
          </p:cNvSpPr>
          <p:nvPr/>
        </p:nvSpPr>
        <p:spPr bwMode="auto">
          <a:xfrm rot="21420000">
            <a:off x="3332163" y="2628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1" name="文本框 46"/>
          <p:cNvSpPr>
            <a:spLocks noChangeArrowheads="1"/>
          </p:cNvSpPr>
          <p:nvPr/>
        </p:nvSpPr>
        <p:spPr bwMode="auto">
          <a:xfrm rot="21420000">
            <a:off x="3608388" y="2882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2" name="文本框 46"/>
          <p:cNvSpPr>
            <a:spLocks noChangeArrowheads="1"/>
          </p:cNvSpPr>
          <p:nvPr/>
        </p:nvSpPr>
        <p:spPr bwMode="auto">
          <a:xfrm rot="21420000">
            <a:off x="4116388" y="24368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3" name="文本框 46"/>
          <p:cNvSpPr>
            <a:spLocks noChangeArrowheads="1"/>
          </p:cNvSpPr>
          <p:nvPr/>
        </p:nvSpPr>
        <p:spPr bwMode="auto">
          <a:xfrm rot="21420000">
            <a:off x="2389188" y="3771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4" name="文本框 46"/>
          <p:cNvSpPr>
            <a:spLocks noChangeArrowheads="1"/>
          </p:cNvSpPr>
          <p:nvPr/>
        </p:nvSpPr>
        <p:spPr bwMode="auto">
          <a:xfrm rot="21420000">
            <a:off x="4843463" y="3009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5" name="文本框 46"/>
          <p:cNvSpPr>
            <a:spLocks noChangeArrowheads="1"/>
          </p:cNvSpPr>
          <p:nvPr/>
        </p:nvSpPr>
        <p:spPr bwMode="auto">
          <a:xfrm rot="21420000">
            <a:off x="6010275" y="2501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6" name="文本框 46"/>
          <p:cNvSpPr>
            <a:spLocks noChangeArrowheads="1"/>
          </p:cNvSpPr>
          <p:nvPr/>
        </p:nvSpPr>
        <p:spPr bwMode="auto">
          <a:xfrm rot="21420000">
            <a:off x="5599113" y="3517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7" name="文本框 46"/>
          <p:cNvSpPr>
            <a:spLocks noChangeArrowheads="1"/>
          </p:cNvSpPr>
          <p:nvPr/>
        </p:nvSpPr>
        <p:spPr bwMode="auto">
          <a:xfrm rot="21420000">
            <a:off x="6765925" y="31369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8" name="文本框 46"/>
          <p:cNvSpPr>
            <a:spLocks noChangeArrowheads="1"/>
          </p:cNvSpPr>
          <p:nvPr/>
        </p:nvSpPr>
        <p:spPr bwMode="auto">
          <a:xfrm rot="21420000">
            <a:off x="1768475" y="920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99" name="文本框 46"/>
          <p:cNvSpPr>
            <a:spLocks noChangeArrowheads="1"/>
          </p:cNvSpPr>
          <p:nvPr/>
        </p:nvSpPr>
        <p:spPr bwMode="auto">
          <a:xfrm rot="21420000">
            <a:off x="2300288" y="1747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0" name="文本框 46"/>
          <p:cNvSpPr>
            <a:spLocks noChangeArrowheads="1"/>
          </p:cNvSpPr>
          <p:nvPr/>
        </p:nvSpPr>
        <p:spPr bwMode="auto">
          <a:xfrm rot="21420000">
            <a:off x="2808288" y="12398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1" name="文本框 46"/>
          <p:cNvSpPr>
            <a:spLocks noChangeArrowheads="1"/>
          </p:cNvSpPr>
          <p:nvPr/>
        </p:nvSpPr>
        <p:spPr bwMode="auto">
          <a:xfrm rot="21420000">
            <a:off x="4340225" y="27622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2" name="文本框 46"/>
          <p:cNvSpPr>
            <a:spLocks noChangeArrowheads="1"/>
          </p:cNvSpPr>
          <p:nvPr/>
        </p:nvSpPr>
        <p:spPr bwMode="auto">
          <a:xfrm rot="21420000">
            <a:off x="3473450" y="7270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3" name="文本框 46"/>
          <p:cNvSpPr>
            <a:spLocks noChangeArrowheads="1"/>
          </p:cNvSpPr>
          <p:nvPr/>
        </p:nvSpPr>
        <p:spPr bwMode="auto">
          <a:xfrm rot="21420000">
            <a:off x="34734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4" name="文本框 46"/>
          <p:cNvSpPr>
            <a:spLocks noChangeArrowheads="1"/>
          </p:cNvSpPr>
          <p:nvPr/>
        </p:nvSpPr>
        <p:spPr bwMode="auto">
          <a:xfrm rot="21420000">
            <a:off x="5214938" y="26130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5" name="文本框 46"/>
          <p:cNvSpPr>
            <a:spLocks noChangeArrowheads="1"/>
          </p:cNvSpPr>
          <p:nvPr/>
        </p:nvSpPr>
        <p:spPr bwMode="auto">
          <a:xfrm rot="21420000">
            <a:off x="4616450" y="1801813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6" name="文本框 46"/>
          <p:cNvSpPr>
            <a:spLocks noChangeArrowheads="1"/>
          </p:cNvSpPr>
          <p:nvPr/>
        </p:nvSpPr>
        <p:spPr bwMode="auto">
          <a:xfrm rot="21420000">
            <a:off x="4108450" y="1174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7" name="文本框 46"/>
          <p:cNvSpPr>
            <a:spLocks noChangeArrowheads="1"/>
          </p:cNvSpPr>
          <p:nvPr/>
        </p:nvSpPr>
        <p:spPr bwMode="auto">
          <a:xfrm rot="21420000">
            <a:off x="4386263" y="1428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8" name="文本框 46"/>
          <p:cNvSpPr>
            <a:spLocks noChangeArrowheads="1"/>
          </p:cNvSpPr>
          <p:nvPr/>
        </p:nvSpPr>
        <p:spPr bwMode="auto">
          <a:xfrm rot="21420000">
            <a:off x="4894263" y="9810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09" name="文本框 46"/>
          <p:cNvSpPr>
            <a:spLocks noChangeArrowheads="1"/>
          </p:cNvSpPr>
          <p:nvPr/>
        </p:nvSpPr>
        <p:spPr bwMode="auto">
          <a:xfrm rot="21420000">
            <a:off x="3165475" y="231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0" name="文本框 46"/>
          <p:cNvSpPr>
            <a:spLocks noChangeArrowheads="1"/>
          </p:cNvSpPr>
          <p:nvPr/>
        </p:nvSpPr>
        <p:spPr bwMode="auto">
          <a:xfrm rot="21420000">
            <a:off x="5619750" y="1555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1" name="文本框 46"/>
          <p:cNvSpPr>
            <a:spLocks noChangeArrowheads="1"/>
          </p:cNvSpPr>
          <p:nvPr/>
        </p:nvSpPr>
        <p:spPr bwMode="auto">
          <a:xfrm rot="21420000">
            <a:off x="6788150" y="1047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2" name="文本框 46"/>
          <p:cNvSpPr>
            <a:spLocks noChangeArrowheads="1"/>
          </p:cNvSpPr>
          <p:nvPr/>
        </p:nvSpPr>
        <p:spPr bwMode="auto">
          <a:xfrm rot="21420000">
            <a:off x="6376988" y="206375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3" name="文本框 46"/>
          <p:cNvSpPr>
            <a:spLocks noChangeArrowheads="1"/>
          </p:cNvSpPr>
          <p:nvPr/>
        </p:nvSpPr>
        <p:spPr bwMode="auto">
          <a:xfrm rot="21420000">
            <a:off x="7543800" y="168275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4" name="文本框 46"/>
          <p:cNvSpPr>
            <a:spLocks noChangeArrowheads="1"/>
          </p:cNvSpPr>
          <p:nvPr/>
        </p:nvSpPr>
        <p:spPr bwMode="auto">
          <a:xfrm rot="21420000">
            <a:off x="6416675" y="2733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5" name="文本框 46"/>
          <p:cNvSpPr>
            <a:spLocks noChangeArrowheads="1"/>
          </p:cNvSpPr>
          <p:nvPr/>
        </p:nvSpPr>
        <p:spPr bwMode="auto">
          <a:xfrm rot="21420000">
            <a:off x="6346825" y="2225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6" name="文本框 46"/>
          <p:cNvSpPr>
            <a:spLocks noChangeArrowheads="1"/>
          </p:cNvSpPr>
          <p:nvPr/>
        </p:nvSpPr>
        <p:spPr bwMode="auto">
          <a:xfrm rot="21420000">
            <a:off x="5935663" y="32416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7" name="文本框 46"/>
          <p:cNvSpPr>
            <a:spLocks noChangeArrowheads="1"/>
          </p:cNvSpPr>
          <p:nvPr/>
        </p:nvSpPr>
        <p:spPr bwMode="auto">
          <a:xfrm rot="21420000">
            <a:off x="7102475" y="28606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8" name="文本框 46"/>
          <p:cNvSpPr>
            <a:spLocks noChangeArrowheads="1"/>
          </p:cNvSpPr>
          <p:nvPr/>
        </p:nvSpPr>
        <p:spPr bwMode="auto">
          <a:xfrm rot="21420000">
            <a:off x="6229350" y="2852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19" name="文本框 46"/>
          <p:cNvSpPr>
            <a:spLocks noChangeArrowheads="1"/>
          </p:cNvSpPr>
          <p:nvPr/>
        </p:nvSpPr>
        <p:spPr bwMode="auto">
          <a:xfrm rot="21420000">
            <a:off x="5816600" y="3868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0" name="文本框 46"/>
          <p:cNvSpPr>
            <a:spLocks noChangeArrowheads="1"/>
          </p:cNvSpPr>
          <p:nvPr/>
        </p:nvSpPr>
        <p:spPr bwMode="auto">
          <a:xfrm rot="21420000">
            <a:off x="6985000" y="34877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1" name="文本框 46"/>
          <p:cNvSpPr>
            <a:spLocks noChangeArrowheads="1"/>
          </p:cNvSpPr>
          <p:nvPr/>
        </p:nvSpPr>
        <p:spPr bwMode="auto">
          <a:xfrm rot="21420000">
            <a:off x="7005638" y="1397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2" name="文本框 46"/>
          <p:cNvSpPr>
            <a:spLocks noChangeArrowheads="1"/>
          </p:cNvSpPr>
          <p:nvPr/>
        </p:nvSpPr>
        <p:spPr bwMode="auto">
          <a:xfrm rot="21420000">
            <a:off x="6594475" y="2413000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3" name="文本框 46"/>
          <p:cNvSpPr>
            <a:spLocks noChangeArrowheads="1"/>
          </p:cNvSpPr>
          <p:nvPr/>
        </p:nvSpPr>
        <p:spPr bwMode="auto">
          <a:xfrm rot="21420000">
            <a:off x="7761288" y="20320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4" name="文本框 46"/>
          <p:cNvSpPr>
            <a:spLocks noChangeArrowheads="1"/>
          </p:cNvSpPr>
          <p:nvPr/>
        </p:nvSpPr>
        <p:spPr bwMode="auto">
          <a:xfrm rot="21420000">
            <a:off x="5619750" y="387508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5" name="文本框 46"/>
          <p:cNvSpPr>
            <a:spLocks noChangeArrowheads="1"/>
          </p:cNvSpPr>
          <p:nvPr/>
        </p:nvSpPr>
        <p:spPr bwMode="auto">
          <a:xfrm rot="21420000">
            <a:off x="5072063" y="38750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6" name="文本框 46"/>
          <p:cNvSpPr>
            <a:spLocks noChangeArrowheads="1"/>
          </p:cNvSpPr>
          <p:nvPr/>
        </p:nvSpPr>
        <p:spPr bwMode="auto">
          <a:xfrm rot="21420000">
            <a:off x="6127750" y="4338638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7" name="文本框 46"/>
          <p:cNvSpPr>
            <a:spLocks noChangeArrowheads="1"/>
          </p:cNvSpPr>
          <p:nvPr/>
        </p:nvSpPr>
        <p:spPr bwMode="auto">
          <a:xfrm rot="21420000">
            <a:off x="5580063" y="433863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8" name="文本框 46"/>
          <p:cNvSpPr>
            <a:spLocks noChangeArrowheads="1"/>
          </p:cNvSpPr>
          <p:nvPr/>
        </p:nvSpPr>
        <p:spPr bwMode="auto">
          <a:xfrm rot="21420000">
            <a:off x="6662738" y="34655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29" name="文本框 46"/>
          <p:cNvSpPr>
            <a:spLocks noChangeArrowheads="1"/>
          </p:cNvSpPr>
          <p:nvPr/>
        </p:nvSpPr>
        <p:spPr bwMode="auto">
          <a:xfrm rot="21420000">
            <a:off x="6954838" y="307657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30" name="文本框 46"/>
          <p:cNvSpPr>
            <a:spLocks noChangeArrowheads="1"/>
          </p:cNvSpPr>
          <p:nvPr/>
        </p:nvSpPr>
        <p:spPr bwMode="auto">
          <a:xfrm rot="21420000">
            <a:off x="6543675" y="409257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31" name="文本框 46"/>
          <p:cNvSpPr>
            <a:spLocks noChangeArrowheads="1"/>
          </p:cNvSpPr>
          <p:nvPr/>
        </p:nvSpPr>
        <p:spPr bwMode="auto">
          <a:xfrm rot="21420000">
            <a:off x="7173913" y="342741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32" name="文本框 46"/>
          <p:cNvSpPr>
            <a:spLocks noChangeArrowheads="1"/>
          </p:cNvSpPr>
          <p:nvPr/>
        </p:nvSpPr>
        <p:spPr bwMode="auto">
          <a:xfrm rot="21420000">
            <a:off x="6564313" y="44497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33" name="文本框 46"/>
          <p:cNvSpPr>
            <a:spLocks noChangeArrowheads="1"/>
          </p:cNvSpPr>
          <p:nvPr/>
        </p:nvSpPr>
        <p:spPr bwMode="auto">
          <a:xfrm rot="21420000">
            <a:off x="2101850" y="3717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34" name="文本框 46"/>
          <p:cNvSpPr>
            <a:spLocks noChangeArrowheads="1"/>
          </p:cNvSpPr>
          <p:nvPr/>
        </p:nvSpPr>
        <p:spPr bwMode="auto">
          <a:xfrm rot="21420000">
            <a:off x="3014663" y="3590925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35" name="文本框 46"/>
          <p:cNvSpPr>
            <a:spLocks noChangeArrowheads="1"/>
          </p:cNvSpPr>
          <p:nvPr/>
        </p:nvSpPr>
        <p:spPr bwMode="auto">
          <a:xfrm rot="21420000">
            <a:off x="2005013" y="4157663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36" name="文本框 46"/>
          <p:cNvSpPr>
            <a:spLocks noChangeArrowheads="1"/>
          </p:cNvSpPr>
          <p:nvPr/>
        </p:nvSpPr>
        <p:spPr bwMode="auto">
          <a:xfrm rot="21420000">
            <a:off x="2668588" y="3644900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37" name="文本框 46"/>
          <p:cNvSpPr>
            <a:spLocks noChangeArrowheads="1"/>
          </p:cNvSpPr>
          <p:nvPr/>
        </p:nvSpPr>
        <p:spPr bwMode="auto">
          <a:xfrm rot="21420000">
            <a:off x="2668588" y="4471988"/>
            <a:ext cx="309562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38" name="文本框 46"/>
          <p:cNvSpPr>
            <a:spLocks noChangeArrowheads="1"/>
          </p:cNvSpPr>
          <p:nvPr/>
        </p:nvSpPr>
        <p:spPr bwMode="auto">
          <a:xfrm rot="21420000">
            <a:off x="2273300" y="320992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140" name="文本框 2"/>
          <p:cNvSpPr>
            <a:spLocks noChangeArrowheads="1"/>
          </p:cNvSpPr>
          <p:nvPr/>
        </p:nvSpPr>
        <p:spPr bwMode="auto">
          <a:xfrm>
            <a:off x="611956" y="843558"/>
            <a:ext cx="8026400" cy="3290888"/>
          </a:xfrm>
          <a:prstGeom prst="rect">
            <a:avLst/>
          </a:prstGeom>
          <a:solidFill>
            <a:srgbClr val="FFFFFF">
              <a:alpha val="21176"/>
            </a:srgbClr>
          </a:solidFill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</a:rPr>
              <a:t>观山、看海、听雨、赏花</a:t>
            </a:r>
            <a:r>
              <a:rPr lang="en-US" altLang="zh-CN" sz="32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dirty="0">
                <a:solidFill>
                  <a:schemeClr val="bg2">
                    <a:lumMod val="10000"/>
                  </a:schemeClr>
                </a:solidFill>
                <a:latin typeface="宋体" panose="02010600030101010101" pitchFamily="2" charset="-122"/>
              </a:rPr>
              <a:t>和大自然亲密接触，让人们心旷神怡。每个人都希望生活在这样美好的环境里。可是，只要大家稍微留心，就不难发现人类的许多行为正破坏着我们的生活环境。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66046" y="628670"/>
            <a:ext cx="2366215" cy="1165966"/>
            <a:chOff x="4432776" y="412919"/>
            <a:chExt cx="3154461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2776" y="412919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5055270" y="1119454"/>
              <a:ext cx="2236188" cy="707789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交际指导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115616" y="2004675"/>
            <a:ext cx="6831041" cy="200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如果你的朋友遇到了以上情况，要设身处地地想一想他的心情，然后再考虑怎样安慰他。选一种情况，和同学模拟。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11510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创设情境 学会安慰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53100" y="1623105"/>
            <a:ext cx="662473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运动会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4x100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接力赛中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，小峰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摔倒了，他的班级在这个项目上没有取得名次。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544" y="1419622"/>
            <a:ext cx="1325245" cy="1902460"/>
          </a:xfrm>
          <a:prstGeom prst="rect">
            <a:avLst/>
          </a:prstGeom>
        </p:spPr>
      </p:pic>
      <p:pic>
        <p:nvPicPr>
          <p:cNvPr id="8" name="图片 7" descr="0d208666108650f10caaa91299710868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7864" y="3022470"/>
            <a:ext cx="2713488" cy="2141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66046" y="339502"/>
            <a:ext cx="2366215" cy="1165966"/>
            <a:chOff x="4432776" y="412919"/>
            <a:chExt cx="3154461" cy="1554378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2776" y="412919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5574018" y="1119454"/>
              <a:ext cx="1198693" cy="706856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dirty="0">
                  <a:ln w="0"/>
                  <a:solidFill>
                    <a:prstClr val="black"/>
                  </a:soli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sym typeface="+mn-ea"/>
                </a:rPr>
                <a:t>范例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1" name="文本框 2"/>
          <p:cNvSpPr txBox="1"/>
          <p:nvPr/>
        </p:nvSpPr>
        <p:spPr>
          <a:xfrm>
            <a:off x="528749" y="2283718"/>
            <a:ext cx="8219713" cy="1118890"/>
          </a:xfrm>
          <a:prstGeom prst="roundRect">
            <a:avLst>
              <a:gd name="adj" fmla="val 6677"/>
            </a:avLst>
          </a:prstGeom>
          <a:solidFill>
            <a:srgbClr val="FFF6E7">
              <a:alpha val="89020"/>
            </a:srgb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峰，没关系。你尽力了，大家都看在眼里，同学们也都理解你。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PPT母版素材包\中国风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529868" y="1413232"/>
            <a:ext cx="8084264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8800" b="1" dirty="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  <a:round/>
                </a:ln>
                <a:effectLst>
                  <a:outerShdw blurRad="50800" dist="38100" algn="l" rotWithShape="0">
                    <a:schemeClr val="accent3">
                      <a:lumMod val="20000"/>
                      <a:lumOff val="80000"/>
                      <a:alpha val="40000"/>
                    </a:schemeClr>
                  </a:outerShdw>
                </a:effectLst>
              </a:rPr>
              <a:t>讲历史人物故事</a:t>
            </a:r>
            <a:endParaRPr lang="zh-CN" altLang="en-US" sz="8800" b="1" dirty="0">
              <a:ln>
                <a:solidFill>
                  <a:schemeClr val="accent3">
                    <a:lumMod val="20000"/>
                    <a:lumOff val="80000"/>
                  </a:schemeClr>
                </a:solidFill>
                <a:round/>
              </a:ln>
              <a:effectLst>
                <a:outerShdw blurRad="50800" dist="38100" algn="l" rotWithShape="0">
                  <a:schemeClr val="accent3">
                    <a:lumMod val="20000"/>
                    <a:lumOff val="80000"/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683568" y="781370"/>
            <a:ext cx="7996096" cy="3076705"/>
          </a:xfrm>
          <a:prstGeom prst="roundRect">
            <a:avLst/>
          </a:prstGeom>
          <a:solidFill>
            <a:srgbClr val="FFFFFF">
              <a:alpha val="80000"/>
            </a:srgb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4" rIns="91428" bIns="45714" anchor="ctr"/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西门豹治邺、王戎不取道旁李，还有匡衡凿壁偷光、刘备三顾茅庐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生动有趣的历史故事，给人智慧与启迪，历经千百年仍然广为流传。今天，我们召开一次“历史故事会”吧！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29911" y="3465611"/>
            <a:ext cx="1433559" cy="1554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432" y="195486"/>
            <a:ext cx="4615796" cy="3299043"/>
            <a:chOff x="-1470457" y="1341674"/>
            <a:chExt cx="4615796" cy="3299043"/>
          </a:xfrm>
        </p:grpSpPr>
        <p:pic>
          <p:nvPicPr>
            <p:cNvPr id="11268" name="Picture 4" descr="https://gimg2.baidu.com/image_search/src=http%3A%2F%2Fapp.yzinter.com%2Fd%2Ffile%2Fnews%2Fzhengzai%2F2019-06-05%2Fe15457ed5d6f6d9b58432e2bb7f88bce.jpg&amp;refer=http%3A%2F%2Fapp.yzinter.com&amp;app=2002&amp;size=f9999,10000&amp;q=a80&amp;n=0&amp;g=0n&amp;fmt=jpeg?sec=1618132176&amp;t=051ab8a24f1e33192fd04ae35b2d7aa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70457" y="1341674"/>
              <a:ext cx="4615796" cy="3299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-1254118" y="1553195"/>
              <a:ext cx="523695" cy="830997"/>
            </a:xfrm>
            <a:prstGeom prst="rect">
              <a:avLst/>
            </a:prstGeom>
            <a:solidFill>
              <a:srgbClr val="FEFCDE"/>
            </a:solidFill>
            <a:ln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屈原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37825" y="848099"/>
            <a:ext cx="4872706" cy="3628947"/>
            <a:chOff x="2562232" y="-1659655"/>
            <a:chExt cx="4872706" cy="3628947"/>
          </a:xfrm>
        </p:grpSpPr>
        <p:pic>
          <p:nvPicPr>
            <p:cNvPr id="11272" name="Picture 8" descr="https://gimg2.baidu.com/image_search/src=http%3A%2F%2Fimg.mp.sohu.com%2Fupload%2F20170727%2Fd9be1f865d8746d9ace06a270140caa9_th.png&amp;refer=http%3A%2F%2Fimg.mp.sohu.com&amp;app=2002&amp;size=f9999,10000&amp;q=a80&amp;n=0&amp;g=0n&amp;fmt=jpeg?sec=1618132465&amp;t=49624f423ee8c0fc7f9d03d021bacc9b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232" y="-1659655"/>
              <a:ext cx="4872706" cy="36289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2826426" y="-1487092"/>
              <a:ext cx="523695" cy="1200329"/>
            </a:xfrm>
            <a:prstGeom prst="rect">
              <a:avLst/>
            </a:prstGeom>
            <a:solidFill>
              <a:srgbClr val="FEFCDE"/>
            </a:solidFill>
            <a:ln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诸葛亮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7490" y="1731461"/>
            <a:ext cx="4351014" cy="3299043"/>
            <a:chOff x="4967343" y="1942944"/>
            <a:chExt cx="4351014" cy="3299043"/>
          </a:xfrm>
        </p:grpSpPr>
        <p:pic>
          <p:nvPicPr>
            <p:cNvPr id="11270" name="Picture 6" descr="https://gimg2.baidu.com/image_search/src=http%3A%2F%2Fkongjizhao.zxart.cn%2Fblog%2Fkindeditor%2Fattached%2Fimage%2F20170217%2F20170217143221_9192.jpg&amp;refer=http%3A%2F%2Fkongjizhao.zxart.cn&amp;app=2002&amp;size=f9999,10000&amp;q=a80&amp;n=0&amp;g=0n&amp;fmt=jpeg?sec=1618132242&amp;t=cfa5e1813fb469299157f164ec71a0d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967343" y="1942944"/>
              <a:ext cx="4351014" cy="3299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212513" y="2139702"/>
              <a:ext cx="523695" cy="1200329"/>
            </a:xfrm>
            <a:prstGeom prst="rect">
              <a:avLst/>
            </a:prstGeom>
            <a:solidFill>
              <a:srgbClr val="FEFCDE"/>
            </a:solidFill>
            <a:ln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郑成功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552" y="230248"/>
            <a:ext cx="3578136" cy="4429734"/>
            <a:chOff x="-2054962" y="-404415"/>
            <a:chExt cx="3578136" cy="4429734"/>
          </a:xfrm>
        </p:grpSpPr>
        <p:pic>
          <p:nvPicPr>
            <p:cNvPr id="17410" name="Picture 2" descr="https://ss0.baidu.com/6ON1bjeh1BF3odCf/it/u=253965389,708245614&amp;fm=15&amp;gp=0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054962" y="-404415"/>
              <a:ext cx="3578136" cy="4429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890246" y="-271181"/>
              <a:ext cx="523695" cy="1200329"/>
            </a:xfrm>
            <a:prstGeom prst="rect">
              <a:avLst/>
            </a:prstGeom>
            <a:solidFill>
              <a:srgbClr val="FEFCDE"/>
            </a:solidFill>
            <a:ln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武则天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60032" y="267494"/>
            <a:ext cx="3811798" cy="4421687"/>
            <a:chOff x="8964753" y="1759124"/>
            <a:chExt cx="3811798" cy="4421687"/>
          </a:xfrm>
        </p:grpSpPr>
        <p:pic>
          <p:nvPicPr>
            <p:cNvPr id="17412" name="Picture 4" descr="https://ss0.baidu.com/6ON1bjeh1BF3odCf/it/u=2031171969,235336583&amp;fm=15&amp;gp=0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4753" y="1759124"/>
              <a:ext cx="3811798" cy="4421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9144000" y="1812761"/>
              <a:ext cx="523695" cy="830997"/>
            </a:xfrm>
            <a:prstGeom prst="rect">
              <a:avLst/>
            </a:prstGeom>
            <a:solidFill>
              <a:srgbClr val="FEFCDE"/>
            </a:solidFill>
            <a:ln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于谦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60425" y="411510"/>
            <a:ext cx="7423150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我们的故事会马上就要开始了。请大家以小组为单位，由课前挑选出的“故事大王”为大家讲故事。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2066925"/>
            <a:ext cx="4967957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56416" y="1275606"/>
            <a:ext cx="7560000" cy="701675"/>
          </a:xfrm>
          <a:prstGeom prst="round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4" rIns="91428" bIns="4571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1.注意语气、表情的变化，加上适当的手势。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56416" y="2334728"/>
            <a:ext cx="7560000" cy="701675"/>
          </a:xfrm>
          <a:prstGeom prst="round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4" rIns="91428" bIns="4571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.讲故事时注意有一定的顺序、详略得当。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56416" y="3310235"/>
            <a:ext cx="7560000" cy="701675"/>
          </a:xfrm>
          <a:prstGeom prst="round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4" rIns="91428" bIns="4571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.可用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卡片提示讲述内容。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462" y="267494"/>
            <a:ext cx="2814638" cy="701675"/>
          </a:xfrm>
          <a:prstGeom prst="rect">
            <a:avLst/>
          </a:prstGeom>
          <a:noFill/>
        </p:spPr>
        <p:txBody>
          <a:bodyPr lIns="91428" tIns="45714" rIns="91428" bIns="4571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讲</a:t>
            </a:r>
            <a:r>
              <a:rPr lang="zh-CN" altLang="en-US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故事指导</a:t>
            </a:r>
            <a:endParaRPr lang="zh-CN" altLang="en-US" sz="4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476341" y="2249428"/>
            <a:ext cx="6480000" cy="701675"/>
          </a:xfrm>
          <a:prstGeom prst="round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4" rIns="91428" bIns="45714" anchor="ctr"/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.认真倾听，听懂故事的来龙去脉。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476376" y="1275606"/>
            <a:ext cx="6480000" cy="703263"/>
          </a:xfrm>
          <a:prstGeom prst="round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4" rIns="91428" bIns="45714" anchor="ctr"/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.及时给予别人鼓励和赞美。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476341" y="3125728"/>
            <a:ext cx="6480000" cy="701675"/>
          </a:xfrm>
          <a:prstGeom prst="round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28" tIns="45714" rIns="91428" bIns="45714" anchor="ctr"/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3.有疑惑等听完后再提出来。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428677" y="411510"/>
            <a:ext cx="2814638" cy="701675"/>
          </a:xfrm>
          <a:prstGeom prst="rect">
            <a:avLst/>
          </a:prstGeom>
          <a:noFill/>
        </p:spPr>
        <p:txBody>
          <a:bodyPr lIns="91428" tIns="45714" rIns="91428" bIns="4571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听</a:t>
            </a:r>
            <a:r>
              <a:rPr lang="zh-CN" altLang="en-US" sz="4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故事要求</a:t>
            </a:r>
            <a:endParaRPr lang="zh-CN" altLang="en-US" sz="40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82947"/>
          <p:cNvSpPr>
            <a:spLocks noGrp="1" noRot="1"/>
          </p:cNvSpPr>
          <p:nvPr>
            <p:ph type="ctrTitle" idx="4294967295"/>
          </p:nvPr>
        </p:nvSpPr>
        <p:spPr>
          <a:xfrm>
            <a:off x="872182" y="1419225"/>
            <a:ext cx="7588250" cy="14478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defTabSz="914400"/>
            <a:r>
              <a:rPr lang="zh-CN" altLang="en-US" sz="6000" b="1" kern="1200" baseline="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j-cs"/>
              </a:rPr>
              <a:t>看看我们的环境</a:t>
            </a:r>
            <a:endParaRPr lang="zh-CN" altLang="en-US" sz="6000" b="1" kern="1200" baseline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8658" y="546735"/>
            <a:ext cx="8451850" cy="687302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 algn="ctr" fontAlgn="auto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</a:t>
            </a:r>
            <a:r>
              <a:rPr lang="zh-CN" altLang="en-US" sz="36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讲历史故事！小组内练习</a:t>
            </a:r>
            <a:r>
              <a:rPr lang="zh-CN" altLang="en-US" sz="3600" noProof="1" smtClean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讲故</a:t>
            </a:r>
            <a:r>
              <a:rPr lang="zh-CN" altLang="en-US" sz="3600" noProof="1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事吧！</a:t>
            </a:r>
            <a:endParaRPr lang="zh-CN" altLang="en-US" sz="3600" noProof="1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64460" y="1694815"/>
            <a:ext cx="381444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6"/>
          <p:cNvGrpSpPr/>
          <p:nvPr/>
        </p:nvGrpSpPr>
        <p:grpSpPr bwMode="auto">
          <a:xfrm rot="-589998">
            <a:off x="350125" y="605807"/>
            <a:ext cx="970159" cy="4432803"/>
            <a:chOff x="2718" y="20373"/>
            <a:chExt cx="2171" cy="9062"/>
          </a:xfrm>
        </p:grpSpPr>
        <p:pic>
          <p:nvPicPr>
            <p:cNvPr id="89092" name="图片 17" descr="B10C9204D007B0BD4E9249F96D49BEF9"/>
            <p:cNvPicPr>
              <a:picLocks noChangeAspect="1" noChangeArrowheads="1"/>
            </p:cNvPicPr>
            <p:nvPr/>
          </p:nvPicPr>
          <p:blipFill>
            <a:blip r:embed="rId1" cstate="print"/>
            <a:srcRect l="11238" t="44600" r="82298" b="9126"/>
            <a:stretch>
              <a:fillRect/>
            </a:stretch>
          </p:blipFill>
          <p:spPr bwMode="auto">
            <a:xfrm>
              <a:off x="2766" y="21534"/>
              <a:ext cx="696" cy="3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093" name="图片 22" descr="B10C9204D007B0BD4E9249F96D49BEF9"/>
            <p:cNvPicPr>
              <a:picLocks noChangeAspect="1" noChangeArrowheads="1"/>
            </p:cNvPicPr>
            <p:nvPr/>
          </p:nvPicPr>
          <p:blipFill>
            <a:blip r:embed="rId2" cstate="print"/>
            <a:srcRect l="54352" t="12393" r="38303" b="45494"/>
            <a:stretch>
              <a:fillRect/>
            </a:stretch>
          </p:blipFill>
          <p:spPr bwMode="auto">
            <a:xfrm rot="-540000">
              <a:off x="3172" y="25116"/>
              <a:ext cx="791" cy="3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094" name="图片 16" descr="t01b7ced5338bc9b2b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8" y="20373"/>
              <a:ext cx="1649" cy="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9095" name="图片 23" descr="t018870487c59d7e39c"/>
            <p:cNvPicPr>
              <a:picLocks noChangeAspect="1" noChangeArrowheads="1"/>
            </p:cNvPicPr>
            <p:nvPr/>
          </p:nvPicPr>
          <p:blipFill>
            <a:blip r:embed="rId4" cstate="print"/>
            <a:srcRect r="2383" b="15486"/>
            <a:stretch>
              <a:fillRect/>
            </a:stretch>
          </p:blipFill>
          <p:spPr bwMode="auto">
            <a:xfrm>
              <a:off x="3319" y="28298"/>
              <a:ext cx="1570" cy="1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9091" name="Text Box 5"/>
          <p:cNvSpPr txBox="1">
            <a:spLocks noChangeArrowheads="1"/>
          </p:cNvSpPr>
          <p:nvPr/>
        </p:nvSpPr>
        <p:spPr bwMode="auto">
          <a:xfrm>
            <a:off x="971600" y="268288"/>
            <a:ext cx="7561460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送你一根故事“复述绳”，请你从绳子的顶部开始，慢慢往下滑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。滑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到这根绳底部，故事就讲完啦！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时间地点：</a:t>
            </a:r>
            <a:r>
              <a:rPr lang="en-US" altLang="zh-CN" sz="3200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endParaRPr lang="en-US" altLang="zh-CN" sz="3200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主要人物：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endParaRPr lang="en-US" altLang="zh-CN" sz="3200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故事顺序：起因（首先）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endParaRPr lang="en-US" altLang="zh-CN" sz="3200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经过（然后）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endParaRPr lang="en-US" altLang="zh-CN" sz="3200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结果（最后）</a:t>
            </a:r>
            <a:r>
              <a:rPr lang="en-US" altLang="zh-CN" sz="3200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endParaRPr lang="en-US" altLang="zh-CN" sz="3200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032" y="288974"/>
            <a:ext cx="86044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大禹治水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大约在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多年前，中国的黄河流域洪水为患，尧命鲧负责领导与组织治水工作。鲧采取“水来土挡”的策略治水。鲧治水失败后由其独子禹主持治水大任。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舜帝说：“禹！你也谈谈高见吧。”禹拜谢说：“是啊，君王，我说些什么呢？我整天考虑的是孜孜不倦地工作。”皋陶说：“哦，到底是些什么工作？”禹说：“大水与天相接，浩浩荡荡包围 了大山，淹没了山丘，民众被大水吞没。我乘坐着四种交通工具， 顺着山路砍削树木作路标，和伯益一起把刚猎获的鸟兽送给民众。 我疏通了九州的河流，使大水流进四海，还疏通了田间小沟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，使田里的水都流进大河。和后稷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560" y="514290"/>
            <a:ext cx="8279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播种粮食，为民众提供谷物 和肉食。还发展贸易，互通有无，使民众安定下来，各个诸侯国 开始得到治理。”皋陶说：“是啊！你这番话说得真好。”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以后禹首先就带着尺、绳等测量工具到中国的主要山脉、河流作了一番严密的考察。大禹在河北东部、河南东部、山东西部、南部，以及淮河北部考察。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一次，他们来到了河南洛阳南郊。这里有座高山，属秦岭山脉的余脉，一直延续到中岳嵩山，峰峦奇特，犹如一座东西走向的天然屏障。高山中段有一个天然的缺口，涓涓的细流就由隙缝轻轻流过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51574"/>
            <a:ext cx="8495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他还发现龙门山口过于狭窄，难以通过汛期洪水；还发现黄河淤积，流水不畅。于是禹大刀阔斧，改“堵”为“疏”。就是疏通河道，拓宽峡口，让洪水能更快地通过。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禹采用了“治水须顺水性，水性就下，导之入海“。高处就凿通，低处就疏导”的治水思想。根据轻重缓急，定了一个治的顺序，先从首都附近地区开始，再扩展到其它各地。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大禹决定集中治水的人力，在群山中开道。艰苦的劳动，损坏了一件件石器、木器、骨器工具。人的损失就更大，有的被山石砍伤了，有的上山时摔死了，有的被洪水卷走了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843558"/>
            <a:ext cx="83164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可是，他们仍然毫不动摇，坚持劈山不止。在这艰辛的日日夜夜里，大禹的脸晒黑了，人累瘦了，甚至连小腿肚子上的汗毛都被磨光了，脚指甲也因长期泡在水里而脱落，但他还在操作着、指挥着。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在他的带动下，治水进展神速，大山终于豁然屏开，形成两壁对峙之势，洪水由此一泻千里，向下游流去，江河从此畅通。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98306"/>
          <p:cNvSpPr txBox="1"/>
          <p:nvPr/>
        </p:nvSpPr>
        <p:spPr>
          <a:xfrm>
            <a:off x="3383868" y="2120538"/>
            <a:ext cx="237626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那远去的森林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6aa7f05e493f105df90f94aa4149082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167844" y="195486"/>
            <a:ext cx="2808312" cy="2011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78837a2afb801dcba579a39ffe73ed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68519" y="2571750"/>
            <a:ext cx="3675481" cy="2067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98306"/>
          <p:cNvSpPr txBox="1"/>
          <p:nvPr/>
        </p:nvSpPr>
        <p:spPr>
          <a:xfrm>
            <a:off x="0" y="4613227"/>
            <a:ext cx="381642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那吞云吐雾的大烟囱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b00c5a0cd99cda9bf8f173721eda582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32" y="2571750"/>
            <a:ext cx="3804179" cy="2139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文本框 98306"/>
          <p:cNvSpPr txBox="1"/>
          <p:nvPr/>
        </p:nvSpPr>
        <p:spPr>
          <a:xfrm>
            <a:off x="5579096" y="4625778"/>
            <a:ext cx="356490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那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“五彩斑斓”的海滨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4d2d20a764154995089627c97a20edd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5536" y="411510"/>
            <a:ext cx="3491880" cy="19640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图片 4" descr="4af5657265b41dd647989dde48f69c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42473" y="2552700"/>
            <a:ext cx="3259054" cy="2590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文本框 98306"/>
          <p:cNvSpPr txBox="1"/>
          <p:nvPr/>
        </p:nvSpPr>
        <p:spPr>
          <a:xfrm>
            <a:off x="3923928" y="1203598"/>
            <a:ext cx="2844316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你还认识它们吗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98306"/>
          <p:cNvSpPr txBox="1"/>
          <p:nvPr/>
        </p:nvSpPr>
        <p:spPr>
          <a:xfrm>
            <a:off x="6228184" y="3291830"/>
            <a:ext cx="2664296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我们的水资源不再干净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7" name="文本框 1"/>
          <p:cNvSpPr>
            <a:spLocks noChangeArrowheads="1"/>
          </p:cNvSpPr>
          <p:nvPr/>
        </p:nvSpPr>
        <p:spPr bwMode="auto">
          <a:xfrm>
            <a:off x="692150" y="365125"/>
            <a:ext cx="7661275" cy="656398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说说</a:t>
            </a:r>
            <a:r>
              <a:rPr lang="zh-CN" altLang="en-US" sz="34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我们身边存在哪些环境问题？</a:t>
            </a:r>
            <a:endParaRPr lang="zh-CN" altLang="en-US" sz="3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48" name="菱形 2"/>
          <p:cNvSpPr>
            <a:spLocks noChangeArrowheads="1"/>
          </p:cNvSpPr>
          <p:nvPr/>
        </p:nvSpPr>
        <p:spPr bwMode="auto">
          <a:xfrm>
            <a:off x="1475656" y="1473894"/>
            <a:ext cx="2684462" cy="1139825"/>
          </a:xfrm>
          <a:prstGeom prst="diamond">
            <a:avLst/>
          </a:prstGeom>
          <a:solidFill>
            <a:srgbClr val="FDB8F9"/>
          </a:solidFill>
          <a:ln w="12700" cap="flat" algn="ctr">
            <a:solidFill>
              <a:srgbClr val="FF00F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垃圾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9" name="圆角矩形 3"/>
          <p:cNvSpPr>
            <a:spLocks noChangeArrowheads="1"/>
          </p:cNvSpPr>
          <p:nvPr/>
        </p:nvSpPr>
        <p:spPr bwMode="auto">
          <a:xfrm>
            <a:off x="1268413" y="3372494"/>
            <a:ext cx="2684462" cy="909638"/>
          </a:xfrm>
          <a:prstGeom prst="roundRect">
            <a:avLst>
              <a:gd name="adj" fmla="val 16667"/>
            </a:avLst>
          </a:prstGeom>
          <a:solidFill>
            <a:srgbClr val="A1E6FF"/>
          </a:solidFill>
          <a:ln w="12700" cap="flat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大气污染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0" name="云形 4"/>
          <p:cNvSpPr/>
          <p:nvPr/>
        </p:nvSpPr>
        <p:spPr bwMode="auto">
          <a:xfrm>
            <a:off x="5087937" y="1575941"/>
            <a:ext cx="2219325" cy="1139825"/>
          </a:xfrm>
          <a:custGeom>
            <a:avLst/>
            <a:gdLst/>
            <a:ahLst/>
            <a:cxnLst>
              <a:cxn ang="0">
                <a:pos x="3900" y="14370"/>
              </a:cxn>
              <a:cxn ang="0">
                <a:pos x="3838" y="13131"/>
              </a:cxn>
              <a:cxn ang="0">
                <a:pos x="10591" y="3941"/>
              </a:cxn>
              <a:cxn ang="0">
                <a:pos x="14006" y="5201"/>
              </a:cxn>
              <a:cxn ang="0">
                <a:pos x="18716" y="1343"/>
              </a:cxn>
              <a:cxn ang="0">
                <a:pos x="22457" y="3431"/>
              </a:cxn>
              <a:cxn ang="0">
                <a:pos x="26363" y="140"/>
              </a:cxn>
              <a:cxn ang="0">
                <a:pos x="29834" y="2480"/>
              </a:cxn>
              <a:cxn ang="0">
                <a:pos x="33539" y="149"/>
              </a:cxn>
              <a:cxn ang="0">
                <a:pos x="38319" y="5572"/>
              </a:cxn>
              <a:cxn ang="0">
                <a:pos x="42251" y="12590"/>
              </a:cxn>
              <a:cxn ang="0">
                <a:pos x="41820" y="15458"/>
              </a:cxn>
              <a:cxn ang="0">
                <a:pos x="43222" y="21074"/>
              </a:cxn>
              <a:cxn ang="0">
                <a:pos x="37409" y="30202"/>
              </a:cxn>
              <a:cxn ang="0">
                <a:pos x="31624" y="38006"/>
              </a:cxn>
              <a:cxn ang="0">
                <a:pos x="28560" y="36813"/>
              </a:cxn>
              <a:cxn ang="0">
                <a:pos x="22098" y="43358"/>
              </a:cxn>
              <a:cxn ang="0">
                <a:pos x="16484" y="39265"/>
              </a:cxn>
              <a:cxn ang="0">
                <a:pos x="12507" y="40772"/>
              </a:cxn>
              <a:cxn ang="0">
                <a:pos x="5808" y="35473"/>
              </a:cxn>
              <a:cxn ang="0">
                <a:pos x="5300" y="35513"/>
              </a:cxn>
              <a:cxn ang="0">
                <a:pos x="940" y="29595"/>
              </a:cxn>
              <a:cxn ang="0">
                <a:pos x="2117" y="25551"/>
              </a:cxn>
              <a:cxn ang="0">
                <a:pos x="-32" y="20421"/>
              </a:cxn>
              <a:cxn ang="0">
                <a:pos x="3866" y="14507"/>
              </a:cxn>
              <a:cxn ang="0">
                <a:pos x="4693" y="26177"/>
              </a:cxn>
              <a:cxn ang="0">
                <a:pos x="4356" y="26195"/>
              </a:cxn>
              <a:cxn ang="0">
                <a:pos x="2160" y="25381"/>
              </a:cxn>
              <a:cxn ang="0">
                <a:pos x="6928" y="34899"/>
              </a:cxn>
              <a:cxn ang="0">
                <a:pos x="5821" y="35281"/>
              </a:cxn>
              <a:cxn ang="0">
                <a:pos x="16478" y="39090"/>
              </a:cxn>
              <a:cxn ang="0">
                <a:pos x="15809" y="37354"/>
              </a:cxn>
              <a:cxn ang="0">
                <a:pos x="28827" y="34751"/>
              </a:cxn>
              <a:cxn ang="0">
                <a:pos x="28562" y="36663"/>
              </a:cxn>
              <a:cxn ang="0">
                <a:pos x="34129" y="22954"/>
              </a:cxn>
              <a:cxn ang="0">
                <a:pos x="37381" y="30027"/>
              </a:cxn>
              <a:cxn ang="0">
                <a:pos x="37381" y="30090"/>
              </a:cxn>
              <a:cxn ang="0">
                <a:pos x="41798" y="15354"/>
              </a:cxn>
              <a:cxn ang="0">
                <a:pos x="40351" y="18030"/>
              </a:cxn>
              <a:cxn ang="0">
                <a:pos x="38324" y="5426"/>
              </a:cxn>
              <a:cxn ang="0">
                <a:pos x="38401" y="6595"/>
              </a:cxn>
              <a:cxn ang="0">
                <a:pos x="38401" y="6690"/>
              </a:cxn>
              <a:cxn ang="0">
                <a:pos x="29078" y="3952"/>
              </a:cxn>
              <a:cxn ang="0">
                <a:pos x="29820" y="2341"/>
              </a:cxn>
              <a:cxn ang="0">
                <a:pos x="22141" y="4720"/>
              </a:cxn>
              <a:cxn ang="0">
                <a:pos x="22499" y="3329"/>
              </a:cxn>
              <a:cxn ang="0">
                <a:pos x="14000" y="5192"/>
              </a:cxn>
              <a:cxn ang="0">
                <a:pos x="15300" y="6540"/>
              </a:cxn>
              <a:cxn ang="0">
                <a:pos x="4127" y="15789"/>
              </a:cxn>
              <a:cxn ang="0">
                <a:pos x="3900" y="14375"/>
              </a:cxn>
            </a:cxnLst>
            <a:rect l="0" t="0" r="r" b="b"/>
            <a:pathLst>
              <a:path w="43222" h="43358">
                <a:moveTo>
                  <a:pt x="3900" y="14370"/>
                </a:moveTo>
                <a:cubicBezTo>
                  <a:pt x="3859" y="13965"/>
                  <a:pt x="3838" y="13551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4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19" y="5572"/>
                </a:cubicBezTo>
                <a:cubicBezTo>
                  <a:pt x="40586" y="6412"/>
                  <a:pt x="42251" y="9236"/>
                  <a:pt x="42251" y="12590"/>
                </a:cubicBezTo>
                <a:cubicBezTo>
                  <a:pt x="42251" y="13609"/>
                  <a:pt x="42097" y="14578"/>
                  <a:pt x="41820" y="15458"/>
                </a:cubicBezTo>
                <a:cubicBezTo>
                  <a:pt x="42699" y="17013"/>
                  <a:pt x="43222" y="18960"/>
                  <a:pt x="43222" y="21074"/>
                </a:cubicBezTo>
                <a:cubicBezTo>
                  <a:pt x="43222" y="25723"/>
                  <a:pt x="40694" y="29568"/>
                  <a:pt x="37409" y="30202"/>
                </a:cubicBezTo>
                <a:cubicBezTo>
                  <a:pt x="37384" y="34518"/>
                  <a:pt x="34803" y="38006"/>
                  <a:pt x="31624" y="38006"/>
                </a:cubicBezTo>
                <a:cubicBezTo>
                  <a:pt x="30499" y="38006"/>
                  <a:pt x="29448" y="37569"/>
                  <a:pt x="28560" y="36813"/>
                </a:cubicBezTo>
                <a:cubicBezTo>
                  <a:pt x="27721" y="40603"/>
                  <a:pt x="25145" y="43358"/>
                  <a:pt x="22098" y="43358"/>
                </a:cubicBezTo>
                <a:cubicBezTo>
                  <a:pt x="19758" y="43358"/>
                  <a:pt x="17696" y="41733"/>
                  <a:pt x="16484" y="39265"/>
                </a:cubicBezTo>
                <a:cubicBezTo>
                  <a:pt x="15323" y="40222"/>
                  <a:pt x="13962" y="40772"/>
                  <a:pt x="12507" y="40772"/>
                </a:cubicBezTo>
                <a:cubicBezTo>
                  <a:pt x="9641" y="40772"/>
                  <a:pt x="7140" y="38639"/>
                  <a:pt x="5808" y="35473"/>
                </a:cubicBezTo>
                <a:cubicBezTo>
                  <a:pt x="5642" y="35499"/>
                  <a:pt x="5472" y="35513"/>
                  <a:pt x="5300" y="35513"/>
                </a:cubicBezTo>
                <a:cubicBezTo>
                  <a:pt x="2892" y="35513"/>
                  <a:pt x="940" y="32863"/>
                  <a:pt x="940" y="29595"/>
                </a:cubicBezTo>
                <a:cubicBezTo>
                  <a:pt x="940" y="28031"/>
                  <a:pt x="1387" y="26609"/>
                  <a:pt x="2117" y="25551"/>
                </a:cubicBezTo>
                <a:cubicBezTo>
                  <a:pt x="831" y="24519"/>
                  <a:pt x="-32" y="22608"/>
                  <a:pt x="-32" y="20421"/>
                </a:cubicBezTo>
                <a:cubicBezTo>
                  <a:pt x="-32" y="17344"/>
                  <a:pt x="1677" y="14813"/>
                  <a:pt x="3866" y="14507"/>
                </a:cubicBezTo>
                <a:close/>
              </a:path>
              <a:path w="43222" h="43358" fill="none">
                <a:moveTo>
                  <a:pt x="4693" y="26177"/>
                </a:moveTo>
                <a:cubicBezTo>
                  <a:pt x="4582" y="26189"/>
                  <a:pt x="4470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7" y="35220"/>
                  <a:pt x="5821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3"/>
                </a:cubicBezTo>
                <a:moveTo>
                  <a:pt x="34129" y="22954"/>
                </a:moveTo>
                <a:cubicBezTo>
                  <a:pt x="36055" y="24231"/>
                  <a:pt x="37381" y="26919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1" y="18030"/>
                </a:cubicBezTo>
                <a:moveTo>
                  <a:pt x="38324" y="5426"/>
                </a:moveTo>
                <a:cubicBezTo>
                  <a:pt x="38375" y="5804"/>
                  <a:pt x="38401" y="6196"/>
                  <a:pt x="38401" y="6595"/>
                </a:cubicBezTo>
                <a:cubicBezTo>
                  <a:pt x="38401" y="6627"/>
                  <a:pt x="38401" y="6658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3"/>
                  <a:pt x="29820" y="2341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8"/>
                  <a:pt x="3900" y="14375"/>
                </a:cubicBezTo>
              </a:path>
            </a:pathLst>
          </a:custGeom>
          <a:solidFill>
            <a:srgbClr val="FFFF00"/>
          </a:solidFill>
          <a:ln w="12700" cap="flat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污水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1" name="双波形 5"/>
          <p:cNvSpPr>
            <a:spLocks noChangeArrowheads="1"/>
          </p:cNvSpPr>
          <p:nvPr/>
        </p:nvSpPr>
        <p:spPr bwMode="auto">
          <a:xfrm>
            <a:off x="4854575" y="3256607"/>
            <a:ext cx="2686050" cy="1141412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34FC8E"/>
          </a:solidFill>
          <a:ln w="12700" cap="flat" algn="ctr">
            <a:solidFill>
              <a:srgbClr val="00B05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砍伐树木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8" grpId="0" animBg="1"/>
      <p:bldP spid="2249" grpId="0" animBg="1"/>
      <p:bldP spid="2250" grpId="0" animBg="1"/>
      <p:bldP spid="22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6" name="文本框 46"/>
          <p:cNvSpPr>
            <a:spLocks noChangeArrowheads="1"/>
          </p:cNvSpPr>
          <p:nvPr/>
        </p:nvSpPr>
        <p:spPr bwMode="auto">
          <a:xfrm rot="21420000">
            <a:off x="3545458" y="1807195"/>
            <a:ext cx="309563" cy="168275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43" name="文本框 1"/>
          <p:cNvSpPr>
            <a:spLocks noChangeArrowheads="1"/>
          </p:cNvSpPr>
          <p:nvPr/>
        </p:nvSpPr>
        <p:spPr bwMode="auto">
          <a:xfrm>
            <a:off x="1495425" y="313755"/>
            <a:ext cx="6629400" cy="582612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为了保护环境，我们可以做些什么？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683568" y="1065734"/>
            <a:ext cx="7660033" cy="1506016"/>
            <a:chOff x="296343" y="-81591"/>
            <a:chExt cx="7660033" cy="1506016"/>
          </a:xfrm>
        </p:grpSpPr>
        <p:sp>
          <p:nvSpPr>
            <p:cNvPr id="101" name="圆角矩形标注 100"/>
            <p:cNvSpPr/>
            <p:nvPr/>
          </p:nvSpPr>
          <p:spPr>
            <a:xfrm>
              <a:off x="1763689" y="-81591"/>
              <a:ext cx="6192687" cy="1461845"/>
            </a:xfrm>
            <a:prstGeom prst="wedgeRoundRectCallout">
              <a:avLst>
                <a:gd name="adj1" fmla="val -58887"/>
                <a:gd name="adj2" fmla="val 28376"/>
                <a:gd name="adj3" fmla="val 16667"/>
              </a:avLst>
            </a:prstGeom>
            <a:solidFill>
              <a:schemeClr val="bg1"/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节约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用水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让水资源得到二次利用。比如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洗米水可以用来浇花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;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洗衣服的水可以用来冲厕所。</a:t>
              </a:r>
              <a:endPara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2" name="Picture 12" descr="C:\Users\Administrator\Downloads\图片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343" y="267494"/>
              <a:ext cx="891281" cy="11569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3" name="组合 102"/>
          <p:cNvGrpSpPr/>
          <p:nvPr/>
        </p:nvGrpSpPr>
        <p:grpSpPr>
          <a:xfrm>
            <a:off x="827584" y="2859782"/>
            <a:ext cx="7560840" cy="1709226"/>
            <a:chOff x="1140368" y="222198"/>
            <a:chExt cx="7560840" cy="1709226"/>
          </a:xfrm>
        </p:grpSpPr>
        <p:pic>
          <p:nvPicPr>
            <p:cNvPr id="104" name="Picture 8" descr="C:\Users\Administrator\Downloads\图片2(1)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8989" y="798262"/>
              <a:ext cx="702219" cy="1133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" name="圆角矩形标注 104"/>
            <p:cNvSpPr/>
            <p:nvPr/>
          </p:nvSpPr>
          <p:spPr>
            <a:xfrm>
              <a:off x="1140368" y="222198"/>
              <a:ext cx="6166678" cy="1461845"/>
            </a:xfrm>
            <a:prstGeom prst="wedgeRoundRectCallout">
              <a:avLst>
                <a:gd name="adj1" fmla="val 60079"/>
                <a:gd name="adj2" fmla="val 23614"/>
                <a:gd name="adj3" fmla="val 16667"/>
              </a:avLst>
            </a:prstGeom>
            <a:solidFill>
              <a:schemeClr val="bg1"/>
            </a:solidFill>
            <a:ln w="9525">
              <a:solidFill>
                <a:schemeClr val="accent2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垃圾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分类处理。将平日里家中产生的垃圾分类处理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可回收的垃圾可以收集在一起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卖给废品收购站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6ebb470896e66415e9a6929082772ec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21155313">
            <a:off x="4422570" y="1005582"/>
            <a:ext cx="4066540" cy="3253740"/>
          </a:xfrm>
          <a:prstGeom prst="rect">
            <a:avLst/>
          </a:prstGeom>
        </p:spPr>
      </p:pic>
      <p:grpSp>
        <p:nvGrpSpPr>
          <p:cNvPr id="2" name="Group 306"/>
          <p:cNvGrpSpPr/>
          <p:nvPr/>
        </p:nvGrpSpPr>
        <p:grpSpPr bwMode="auto">
          <a:xfrm>
            <a:off x="68263" y="80963"/>
            <a:ext cx="2235200" cy="1182687"/>
            <a:chOff x="374" y="134"/>
            <a:chExt cx="3520" cy="1862"/>
          </a:xfrm>
        </p:grpSpPr>
        <p:grpSp>
          <p:nvGrpSpPr>
            <p:cNvPr id="3" name="Group 307"/>
            <p:cNvGrpSpPr/>
            <p:nvPr/>
          </p:nvGrpSpPr>
          <p:grpSpPr bwMode="auto">
            <a:xfrm>
              <a:off x="860" y="508"/>
              <a:ext cx="3035" cy="1112"/>
              <a:chOff x="2085" y="825"/>
              <a:chExt cx="3037" cy="1115"/>
            </a:xfrm>
          </p:grpSpPr>
          <p:pic>
            <p:nvPicPr>
              <p:cNvPr id="2356" name="图片 4" descr="5d8b64deh8c5940b87eb9&amp;690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085" y="825"/>
                <a:ext cx="3037" cy="1115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</p:pic>
          <p:sp>
            <p:nvSpPr>
              <p:cNvPr id="2357" name="文本框 6"/>
              <p:cNvSpPr>
                <a:spLocks noChangeArrowheads="1"/>
              </p:cNvSpPr>
              <p:nvPr/>
            </p:nvSpPr>
            <p:spPr bwMode="auto">
              <a:xfrm>
                <a:off x="2334" y="1013"/>
                <a:ext cx="2542" cy="824"/>
              </a:xfrm>
              <a:prstGeom prst="rect">
                <a:avLst/>
              </a:prstGeom>
              <a:noFill/>
              <a:ln w="9525" cap="flat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solidFill>
                      <a:srgbClr val="00B0F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交际指导</a:t>
                </a:r>
                <a:endParaRPr lang="zh-CN" altLang="en-US" sz="2800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358" name="图片 6" descr="timg (1)"/>
            <p:cNvPicPr preferRelativeResize="0"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5" y="134"/>
              <a:ext cx="1140" cy="1572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359" name="图片 8" descr="timg (1)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4754"/>
            <a:stretch>
              <a:fillRect/>
            </a:stretch>
          </p:blipFill>
          <p:spPr bwMode="auto">
            <a:xfrm rot="16200000">
              <a:off x="-189" y="799"/>
              <a:ext cx="1726" cy="601"/>
            </a:xfrm>
            <a:prstGeom prst="rect">
              <a:avLst/>
            </a:prstGeom>
            <a:noFill/>
            <a:ln w="9525" cap="flat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  <p:sp>
        <p:nvSpPr>
          <p:cNvPr id="2360" name="文本框 1"/>
          <p:cNvSpPr>
            <a:spLocks noChangeArrowheads="1"/>
          </p:cNvSpPr>
          <p:nvPr/>
        </p:nvSpPr>
        <p:spPr bwMode="auto">
          <a:xfrm>
            <a:off x="279083" y="1241743"/>
            <a:ext cx="3919537" cy="2971800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1.除了上面的图片，想一想，我们身边还存在哪些破坏环境的行为？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DOC_GUID" val="{9dc6d3b9-f0a1-4ddf-bdde-5002b43d53d9}"/>
  <p:tag name="KSO_WPP_MARK_KEY" val="ff6f21a3-eb39-40b5-90a1-7c224757304e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2603</Words>
  <Application>WPS 演示</Application>
  <PresentationFormat>全屏显示(16:9)</PresentationFormat>
  <Paragraphs>172</Paragraphs>
  <Slides>45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0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Calibri</vt:lpstr>
      <vt:lpstr>Arial Unicode MS</vt:lpstr>
      <vt:lpstr>华文隶书</vt:lpstr>
      <vt:lpstr>华文新魏</vt:lpstr>
      <vt:lpstr>华文行楷</vt:lpstr>
      <vt:lpstr>楷体_GB2312</vt:lpstr>
      <vt:lpstr>Xingkai SC</vt:lpstr>
      <vt:lpstr>1_Office 主题​​</vt:lpstr>
      <vt:lpstr>PowerPoint 演示文稿</vt:lpstr>
      <vt:lpstr>PowerPoint 演示文稿</vt:lpstr>
      <vt:lpstr>PowerPoint 演示文稿</vt:lpstr>
      <vt:lpstr>看看我们的环境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197</cp:revision>
  <dcterms:created xsi:type="dcterms:W3CDTF">2017-03-17T02:28:00Z</dcterms:created>
  <dcterms:modified xsi:type="dcterms:W3CDTF">2022-11-30T15:22:30Z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402505DC7B5142C5B0B43A41D510C904</vt:lpwstr>
  </property>
</Properties>
</file>