
<file path=[Content_Types].xml><?xml version="1.0" encoding="utf-8"?>
<Types xmlns="http://schemas.openxmlformats.org/package/2006/content-types">
  <Default Extension="jpeg" ContentType="image/jpeg"/>
  <Default Extension="JPG" ContentType="image/.jpg"/>
  <Default Extension="wdp" ContentType="image/vnd.ms-photo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58" r:id="rId3"/>
    <p:sldId id="322" r:id="rId5"/>
    <p:sldId id="305" r:id="rId6"/>
    <p:sldId id="259" r:id="rId7"/>
    <p:sldId id="260" r:id="rId8"/>
    <p:sldId id="308" r:id="rId9"/>
    <p:sldId id="331" r:id="rId10"/>
    <p:sldId id="323" r:id="rId11"/>
    <p:sldId id="330" r:id="rId12"/>
    <p:sldId id="333" r:id="rId13"/>
    <p:sldId id="261" r:id="rId14"/>
    <p:sldId id="262" r:id="rId15"/>
    <p:sldId id="301" r:id="rId16"/>
    <p:sldId id="293" r:id="rId17"/>
    <p:sldId id="294" r:id="rId18"/>
    <p:sldId id="265" r:id="rId19"/>
    <p:sldId id="332" r:id="rId20"/>
    <p:sldId id="317" r:id="rId21"/>
    <p:sldId id="337" r:id="rId22"/>
    <p:sldId id="264" r:id="rId23"/>
    <p:sldId id="321" r:id="rId24"/>
    <p:sldId id="295" r:id="rId25"/>
    <p:sldId id="263" r:id="rId26"/>
    <p:sldId id="266" r:id="rId27"/>
    <p:sldId id="296" r:id="rId28"/>
    <p:sldId id="267" r:id="rId29"/>
    <p:sldId id="302" r:id="rId30"/>
    <p:sldId id="268" r:id="rId31"/>
    <p:sldId id="297" r:id="rId32"/>
    <p:sldId id="318" r:id="rId33"/>
    <p:sldId id="325" r:id="rId34"/>
    <p:sldId id="334" r:id="rId35"/>
    <p:sldId id="335" r:id="rId36"/>
    <p:sldId id="336" r:id="rId37"/>
    <p:sldId id="338" r:id="rId38"/>
    <p:sldId id="269" r:id="rId39"/>
    <p:sldId id="326" r:id="rId40"/>
    <p:sldId id="270" r:id="rId41"/>
    <p:sldId id="271" r:id="rId42"/>
    <p:sldId id="272" r:id="rId43"/>
    <p:sldId id="273" r:id="rId44"/>
    <p:sldId id="274" r:id="rId45"/>
    <p:sldId id="299" r:id="rId46"/>
    <p:sldId id="275" r:id="rId47"/>
    <p:sldId id="278" r:id="rId48"/>
    <p:sldId id="319" r:id="rId49"/>
    <p:sldId id="340" r:id="rId50"/>
    <p:sldId id="341" r:id="rId51"/>
    <p:sldId id="342" r:id="rId52"/>
    <p:sldId id="343" r:id="rId53"/>
    <p:sldId id="339" r:id="rId54"/>
    <p:sldId id="279" r:id="rId55"/>
    <p:sldId id="280" r:id="rId56"/>
    <p:sldId id="282" r:id="rId57"/>
    <p:sldId id="283" r:id="rId58"/>
    <p:sldId id="329" r:id="rId59"/>
  </p:sldIdLst>
  <p:sldSz cx="9144000" cy="5143500" type="screen16x9"/>
  <p:notesSz cx="6858000" cy="9144000"/>
  <p:custDataLst>
    <p:tags r:id="rId64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X" initials="X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CC66"/>
    <a:srgbClr val="FFCC99"/>
    <a:srgbClr val="FF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618" y="-210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4" Type="http://schemas.openxmlformats.org/officeDocument/2006/relationships/tags" Target="tags/tag1.xml"/><Relationship Id="rId63" Type="http://schemas.openxmlformats.org/officeDocument/2006/relationships/commentAuthors" Target="commentAuthors.xml"/><Relationship Id="rId62" Type="http://schemas.openxmlformats.org/officeDocument/2006/relationships/tableStyles" Target="tableStyles.xml"/><Relationship Id="rId61" Type="http://schemas.openxmlformats.org/officeDocument/2006/relationships/viewProps" Target="viewProps.xml"/><Relationship Id="rId60" Type="http://schemas.openxmlformats.org/officeDocument/2006/relationships/presProps" Target="presProps.xml"/><Relationship Id="rId6" Type="http://schemas.openxmlformats.org/officeDocument/2006/relationships/slide" Target="slides/slide3.xml"/><Relationship Id="rId59" Type="http://schemas.openxmlformats.org/officeDocument/2006/relationships/slide" Target="slides/slide56.xml"/><Relationship Id="rId58" Type="http://schemas.openxmlformats.org/officeDocument/2006/relationships/slide" Target="slides/slide55.xml"/><Relationship Id="rId57" Type="http://schemas.openxmlformats.org/officeDocument/2006/relationships/slide" Target="slides/slide54.xml"/><Relationship Id="rId56" Type="http://schemas.openxmlformats.org/officeDocument/2006/relationships/slide" Target="slides/slide53.xml"/><Relationship Id="rId55" Type="http://schemas.openxmlformats.org/officeDocument/2006/relationships/slide" Target="slides/slide52.xml"/><Relationship Id="rId54" Type="http://schemas.openxmlformats.org/officeDocument/2006/relationships/slide" Target="slides/slide51.xml"/><Relationship Id="rId53" Type="http://schemas.openxmlformats.org/officeDocument/2006/relationships/slide" Target="slides/slide50.xml"/><Relationship Id="rId52" Type="http://schemas.openxmlformats.org/officeDocument/2006/relationships/slide" Target="slides/slide49.xml"/><Relationship Id="rId51" Type="http://schemas.openxmlformats.org/officeDocument/2006/relationships/slide" Target="slides/slide48.xml"/><Relationship Id="rId50" Type="http://schemas.openxmlformats.org/officeDocument/2006/relationships/slide" Target="slides/slide47.xml"/><Relationship Id="rId5" Type="http://schemas.openxmlformats.org/officeDocument/2006/relationships/slide" Target="slides/slide2.xml"/><Relationship Id="rId49" Type="http://schemas.openxmlformats.org/officeDocument/2006/relationships/slide" Target="slides/slide46.xml"/><Relationship Id="rId48" Type="http://schemas.openxmlformats.org/officeDocument/2006/relationships/slide" Target="slides/slide45.xml"/><Relationship Id="rId47" Type="http://schemas.openxmlformats.org/officeDocument/2006/relationships/slide" Target="slides/slide44.xml"/><Relationship Id="rId46" Type="http://schemas.openxmlformats.org/officeDocument/2006/relationships/slide" Target="slides/slide43.xml"/><Relationship Id="rId45" Type="http://schemas.openxmlformats.org/officeDocument/2006/relationships/slide" Target="slides/slide42.xml"/><Relationship Id="rId44" Type="http://schemas.openxmlformats.org/officeDocument/2006/relationships/slide" Target="slides/slide41.xml"/><Relationship Id="rId43" Type="http://schemas.openxmlformats.org/officeDocument/2006/relationships/slide" Target="slides/slide40.xml"/><Relationship Id="rId42" Type="http://schemas.openxmlformats.org/officeDocument/2006/relationships/slide" Target="slides/slide39.xml"/><Relationship Id="rId41" Type="http://schemas.openxmlformats.org/officeDocument/2006/relationships/slide" Target="slides/slide38.xml"/><Relationship Id="rId40" Type="http://schemas.openxmlformats.org/officeDocument/2006/relationships/slide" Target="slides/slide37.xml"/><Relationship Id="rId4" Type="http://schemas.openxmlformats.org/officeDocument/2006/relationships/notesMaster" Target="notesMasters/notesMaster1.xml"/><Relationship Id="rId39" Type="http://schemas.openxmlformats.org/officeDocument/2006/relationships/slide" Target="slides/slide36.xml"/><Relationship Id="rId38" Type="http://schemas.openxmlformats.org/officeDocument/2006/relationships/slide" Target="slides/slide35.xml"/><Relationship Id="rId37" Type="http://schemas.openxmlformats.org/officeDocument/2006/relationships/slide" Target="slides/slide34.xml"/><Relationship Id="rId36" Type="http://schemas.openxmlformats.org/officeDocument/2006/relationships/slide" Target="slides/slide33.xml"/><Relationship Id="rId35" Type="http://schemas.openxmlformats.org/officeDocument/2006/relationships/slide" Target="slides/slide32.xml"/><Relationship Id="rId34" Type="http://schemas.openxmlformats.org/officeDocument/2006/relationships/slide" Target="slides/slide31.xml"/><Relationship Id="rId33" Type="http://schemas.openxmlformats.org/officeDocument/2006/relationships/slide" Target="slides/slide30.xml"/><Relationship Id="rId32" Type="http://schemas.openxmlformats.org/officeDocument/2006/relationships/slide" Target="slides/slide29.xml"/><Relationship Id="rId31" Type="http://schemas.openxmlformats.org/officeDocument/2006/relationships/slide" Target="slides/slide28.xml"/><Relationship Id="rId30" Type="http://schemas.openxmlformats.org/officeDocument/2006/relationships/slide" Target="slides/slide27.xml"/><Relationship Id="rId3" Type="http://schemas.openxmlformats.org/officeDocument/2006/relationships/slide" Target="slides/slide1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8DDC685-8E46-41E9-8CE0-2B15ED923F81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D75F12-C34E-4694-8D92-AAF6C7DCF180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5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6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7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8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9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0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6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8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9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0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3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4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5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6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2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5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D75F12-C34E-4694-8D92-AAF6C7DCF18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 dirty="0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D75F12-C34E-4694-8D92-AAF6C7DCF18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6" Type="http://schemas.openxmlformats.org/officeDocument/2006/relationships/theme" Target="../theme/theme1.xml"/><Relationship Id="rId5" Type="http://schemas.openxmlformats.org/officeDocument/2006/relationships/image" Target="../media/image3.png"/><Relationship Id="rId4" Type="http://schemas.microsoft.com/office/2007/relationships/hdphoto" Target="../media/image2.wdp"/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 userDrawn="1"/>
        </p:nvSpPr>
        <p:spPr>
          <a:xfrm>
            <a:off x="107504" y="3219822"/>
            <a:ext cx="2592288" cy="1728192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5" name="图片 4" descr="9c6e66273ca4b0495995df0609bc723f.jpeg"/>
          <p:cNvPicPr>
            <a:picLocks noChangeAspect="1"/>
          </p:cNvPicPr>
          <p:nvPr userDrawn="1"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Blur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8384" y="123478"/>
            <a:ext cx="915984" cy="36004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Arial" panose="020B0604020202020204" pitchFamily="34" charset="0"/>
          <a:ea typeface="黑体" panose="02010609060101010101" pitchFamily="49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Arial" panose="020B0604020202020204" pitchFamily="34" charset="0"/>
          <a:ea typeface="黑体" panose="02010609060101010101" pitchFamily="49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Arial" panose="020B0604020202020204" pitchFamily="34" charset="0"/>
          <a:ea typeface="黑体" panose="02010609060101010101" pitchFamily="49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Arial" panose="020B0604020202020204" pitchFamily="34" charset="0"/>
          <a:ea typeface="黑体" panose="02010609060101010101" pitchFamily="49" charset="-122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Arial" panose="020B0604020202020204" pitchFamily="34" charset="0"/>
          <a:ea typeface="黑体" panose="02010609060101010101" pitchFamily="49" charset="-122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Arial" panose="020B0604020202020204" pitchFamily="34" charset="0"/>
          <a:ea typeface="黑体" panose="02010609060101010101" pitchFamily="49" charset="-122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Arial" panose="020B0604020202020204" pitchFamily="34" charset="0"/>
          <a:ea typeface="黑体" panose="02010609060101010101" pitchFamily="49" charset="-122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Arial" panose="020B0604020202020204" pitchFamily="34" charset="0"/>
          <a:ea typeface="黑体" panose="02010609060101010101" pitchFamily="49" charset="-122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1.xml"/><Relationship Id="rId1" Type="http://schemas.openxmlformats.org/officeDocument/2006/relationships/hyperlink" Target="&#19971;&#24425;-&#35838;&#25991;&#26391;&#35835;-2%20&#26690;&#26519;&#23665;&#27700;.mp4" TargetMode="Externa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1.xml"/><Relationship Id="rId1" Type="http://schemas.openxmlformats.org/officeDocument/2006/relationships/hyperlink" Target="&#19971;&#24425;-&#35838;&#25991;&#26391;&#35835;-2%20&#26690;&#26519;&#23665;&#27700;.mp4" TargetMode="Externa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1.xml"/><Relationship Id="rId1" Type="http://schemas.openxmlformats.org/officeDocument/2006/relationships/hyperlink" Target="&#19971;&#24425;-&#35838;&#25991;&#26391;&#35835;-2%20&#26690;&#26519;&#23665;&#27700;.mp4" TargetMode="Externa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1.xml"/><Relationship Id="rId1" Type="http://schemas.openxmlformats.org/officeDocument/2006/relationships/hyperlink" Target="&#19971;&#24425;-&#35838;&#25991;&#26391;&#35835;-2%20&#26690;&#26519;&#23665;&#27700;.mp4" TargetMode="Externa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1.xml"/><Relationship Id="rId2" Type="http://schemas.openxmlformats.org/officeDocument/2006/relationships/slideLayout" Target="../slideLayouts/slideLayout1.xml"/><Relationship Id="rId1" Type="http://schemas.openxmlformats.org/officeDocument/2006/relationships/hyperlink" Target="&#19971;&#24425;-&#35838;&#25991;&#26391;&#35835;-2%20&#26690;&#26519;&#23665;&#27700;.mp4" TargetMode="Externa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2.xml"/><Relationship Id="rId2" Type="http://schemas.openxmlformats.org/officeDocument/2006/relationships/slideLayout" Target="../slideLayouts/slideLayout1.xml"/><Relationship Id="rId1" Type="http://schemas.openxmlformats.org/officeDocument/2006/relationships/hyperlink" Target="&#19971;&#24425;-&#35838;&#25991;&#26391;&#35835;-2%20&#26690;&#26519;&#23665;&#27700;.mp4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hyperlink" Target="&#19971;&#24425;-&#35838;&#25991;&#26391;&#35835;-2%20&#26690;&#26519;&#23665;&#27700;.mp4" TargetMode="Externa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4.xml"/><Relationship Id="rId2" Type="http://schemas.openxmlformats.org/officeDocument/2006/relationships/slideLayout" Target="../slideLayouts/slideLayout2.xml"/><Relationship Id="rId1" Type="http://schemas.openxmlformats.org/officeDocument/2006/relationships/hyperlink" Target="&#19971;&#24425;-&#35838;&#25991;&#26391;&#35835;-2%20&#26690;&#26519;&#23665;&#27700;.mp4" TargetMode="Externa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.png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hyperlink" Target="&#19971;&#24425;-&#35838;&#25991;&#26391;&#35835;-2%20&#26690;&#26519;&#23665;&#27700;.mp4" TargetMode="Externa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1.xml"/><Relationship Id="rId1" Type="http://schemas.openxmlformats.org/officeDocument/2006/relationships/hyperlink" Target="&#19971;&#24425;-&#35838;&#25991;&#26391;&#35835;-2%20&#26690;&#26519;&#23665;&#27700;.mp4" TargetMode="Externa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4.xml"/><Relationship Id="rId2" Type="http://schemas.openxmlformats.org/officeDocument/2006/relationships/slideLayout" Target="../slideLayouts/slideLayout1.xml"/><Relationship Id="rId1" Type="http://schemas.openxmlformats.org/officeDocument/2006/relationships/hyperlink" Target="&#19971;&#24425;-&#35838;&#25991;&#26391;&#35835;-2%20&#26690;&#26519;&#23665;&#27700;.mp4" TargetMode="Externa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文本框 18"/>
          <p:cNvSpPr txBox="1"/>
          <p:nvPr/>
        </p:nvSpPr>
        <p:spPr>
          <a:xfrm>
            <a:off x="1547663" y="1419622"/>
            <a:ext cx="6340197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8000" dirty="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第一单元复习</a:t>
            </a:r>
            <a:endParaRPr lang="zh-CN" altLang="en-US" sz="8000" dirty="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  <a:sym typeface="+mn-ea"/>
            </a:endParaRPr>
          </a:p>
        </p:txBody>
      </p:sp>
      <p:sp>
        <p:nvSpPr>
          <p:cNvPr id="3" name="矩形 2"/>
          <p:cNvSpPr/>
          <p:nvPr/>
        </p:nvSpPr>
        <p:spPr>
          <a:xfrm flipH="1">
            <a:off x="0" y="171604"/>
            <a:ext cx="2771800" cy="252000"/>
          </a:xfrm>
          <a:prstGeom prst="rect">
            <a:avLst/>
          </a:prstGeom>
          <a:gradFill flip="none" rotWithShape="1">
            <a:gsLst>
              <a:gs pos="40000">
                <a:schemeClr val="bg1"/>
              </a:gs>
              <a:gs pos="99000">
                <a:schemeClr val="bg1">
                  <a:alpha val="0"/>
                </a:schemeClr>
              </a:gs>
              <a:gs pos="77000">
                <a:schemeClr val="bg1">
                  <a:alpha val="59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4" name="TextBox 3"/>
          <p:cNvSpPr txBox="1"/>
          <p:nvPr/>
        </p:nvSpPr>
        <p:spPr>
          <a:xfrm>
            <a:off x="107504" y="159104"/>
            <a:ext cx="156966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语文  四年级  上册</a:t>
            </a:r>
            <a:endParaRPr lang="zh-CN" altLang="en-US" sz="12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15616" y="1059582"/>
            <a:ext cx="7056784" cy="24554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3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 </a:t>
            </a:r>
            <a:r>
              <a:rPr lang="zh-CN" altLang="en-US" sz="3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掌握了这一单元的生字后，我们再一起看一看本单元有哪些需要掌握的词语吧！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1475657" y="1180946"/>
            <a:ext cx="6408711" cy="3118996"/>
          </a:xfrm>
          <a:prstGeom prst="roundRect">
            <a:avLst/>
          </a:prstGeom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5" name="文本框 4"/>
          <p:cNvSpPr txBox="1"/>
          <p:nvPr/>
        </p:nvSpPr>
        <p:spPr>
          <a:xfrm>
            <a:off x="1613967" y="1252954"/>
            <a:ext cx="6198393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奇观  农历  据说  宽阔  滚动  </a:t>
            </a:r>
            <a:endParaRPr lang="en-US" altLang="zh-CN" sz="3200" b="1" dirty="0" smtClean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  <a:p>
            <a:pPr>
              <a:lnSpc>
                <a:spcPct val="120000"/>
              </a:lnSpc>
            </a:pP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顿时  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逐渐  犹如  霎时  余波  </a:t>
            </a:r>
            <a:endParaRPr lang="en-US" altLang="zh-CN" sz="3200" b="1" dirty="0" smtClean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  <a:p>
            <a:pPr>
              <a:lnSpc>
                <a:spcPct val="120000"/>
              </a:lnSpc>
            </a:pP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依旧  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柔和  河床  新鲜  修补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</a:t>
            </a:r>
            <a:r>
              <a:rPr lang="en-US" altLang="zh-CN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</a:t>
            </a:r>
            <a:endParaRPr lang="en-US" altLang="zh-CN" sz="3200" b="1" dirty="0" smtClean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庄稼  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风俗  葡萄  满意  水稻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</a:t>
            </a:r>
            <a:r>
              <a:rPr lang="en-US" altLang="zh-CN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</a:t>
            </a:r>
            <a:endParaRPr lang="en-US" altLang="zh-CN" sz="3200" b="1" dirty="0" smtClean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成熟  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招待  传说  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鹅卵石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grpSp>
        <p:nvGrpSpPr>
          <p:cNvPr id="3" name="组合 3"/>
          <p:cNvGrpSpPr/>
          <p:nvPr/>
        </p:nvGrpSpPr>
        <p:grpSpPr>
          <a:xfrm>
            <a:off x="-83185" y="411510"/>
            <a:ext cx="2513330" cy="509438"/>
            <a:chOff x="458" y="988"/>
            <a:chExt cx="4134" cy="914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7" name="流程图: 延期 6"/>
            <p:cNvSpPr/>
            <p:nvPr/>
          </p:nvSpPr>
          <p:spPr>
            <a:xfrm>
              <a:off x="623" y="988"/>
              <a:ext cx="3969" cy="908"/>
            </a:xfrm>
            <a:prstGeom prst="flowChartDelay">
              <a:avLst/>
            </a:prstGeom>
            <a:solidFill>
              <a:srgbClr val="FFC000"/>
            </a:solidFill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文本框 14">
              <a:hlinkClick r:id="rId1" action="ppaction://hlinkfile"/>
            </p:cNvPr>
            <p:cNvSpPr txBox="1"/>
            <p:nvPr/>
          </p:nvSpPr>
          <p:spPr>
            <a:xfrm>
              <a:off x="458" y="1005"/>
              <a:ext cx="3688" cy="897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pPr algn="ctr"/>
              <a:r>
                <a:rPr lang="zh-CN" altLang="en-US" sz="2800" b="1" dirty="0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词语积累</a:t>
              </a:r>
              <a:endParaRPr lang="zh-CN" altLang="en-US" sz="28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3597275" y="584651"/>
            <a:ext cx="18261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3200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《观潮》</a:t>
            </a:r>
            <a:endParaRPr lang="zh-CN" altLang="en-US" sz="32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83568" y="1236796"/>
            <a:ext cx="784887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人山人海：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指人群如山似海，形容人聚集得非常多。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文本框 3"/>
          <p:cNvSpPr txBox="1"/>
          <p:nvPr/>
        </p:nvSpPr>
        <p:spPr>
          <a:xfrm>
            <a:off x="683568" y="2337723"/>
            <a:ext cx="795637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齐头并进：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多方面同时前进。多形容几件事情或几项工作同时进行。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文本框 3"/>
          <p:cNvSpPr txBox="1"/>
          <p:nvPr/>
        </p:nvSpPr>
        <p:spPr>
          <a:xfrm>
            <a:off x="683568" y="3435846"/>
            <a:ext cx="795637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山崩地裂：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山岳倒塌，大地裂开。形容响声巨大或变化剧烈。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3"/>
          <p:cNvSpPr txBox="1"/>
          <p:nvPr/>
        </p:nvSpPr>
        <p:spPr>
          <a:xfrm>
            <a:off x="611561" y="483518"/>
            <a:ext cx="792087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人声鼎沸：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本意是锅里的水烧开了，发出响声，现指人群的声音吵吵嚷嚷，就像炸开了锅。人声喧闹的意思。 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文本框 3"/>
          <p:cNvSpPr txBox="1"/>
          <p:nvPr/>
        </p:nvSpPr>
        <p:spPr>
          <a:xfrm>
            <a:off x="623765" y="1995686"/>
            <a:ext cx="770485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若隐若现：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隐隐约约，看不清楚。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11560" y="2625755"/>
            <a:ext cx="792087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浩浩荡荡：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原来形容人多，声势广大的样子。后来形容事物的广阔壮大，或前进的人流声势浩大。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文本框 3"/>
          <p:cNvSpPr txBox="1"/>
          <p:nvPr/>
        </p:nvSpPr>
        <p:spPr>
          <a:xfrm>
            <a:off x="611560" y="3777883"/>
            <a:ext cx="792087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风号浪吼：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形容风浪很大</a:t>
            </a: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,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比喻未来会遇到很多严峻的考验。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3597275" y="584651"/>
            <a:ext cx="223651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3200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《走月亮》</a:t>
            </a:r>
            <a:endParaRPr lang="zh-CN" altLang="en-US" sz="32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854243" y="1328450"/>
            <a:ext cx="739016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坑坑洼洼：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指物体表面高高低低、凹凸不平。</a:t>
            </a:r>
            <a:endParaRPr lang="zh-CN" altLang="en-US" sz="2800" b="1" dirty="0" smtClean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6" name="文本框 3"/>
          <p:cNvSpPr txBox="1"/>
          <p:nvPr/>
        </p:nvSpPr>
        <p:spPr>
          <a:xfrm>
            <a:off x="854243" y="2427734"/>
            <a:ext cx="7390165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 smtClean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闪闪烁烁：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光亮动摇不定，忽明忽暗。也形容</a:t>
            </a:r>
            <a:endParaRPr lang="en-US" altLang="zh-CN" sz="2800" b="1" dirty="0" smtClean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人说话吞吞吐吐</a:t>
            </a: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,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说话很不连贯。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3597275" y="584651"/>
            <a:ext cx="18261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3200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《繁星》</a:t>
            </a:r>
            <a:endParaRPr lang="zh-CN" altLang="en-US" sz="32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34709" y="1383616"/>
            <a:ext cx="804174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摇摇欲坠：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形容十分危险，很快就要掉下来，或不稳固，很快就要垮台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文本框 3"/>
          <p:cNvSpPr txBox="1"/>
          <p:nvPr/>
        </p:nvSpPr>
        <p:spPr>
          <a:xfrm>
            <a:off x="634709" y="2553747"/>
            <a:ext cx="804174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星群密布：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像天空的星星那样分布着。形容数量很多</a:t>
            </a: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,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分布很广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611560" y="1378391"/>
            <a:ext cx="1980000" cy="523220"/>
          </a:xfrm>
          <a:prstGeom prst="rect">
            <a:avLst/>
          </a:prstGeom>
          <a:solidFill>
            <a:srgbClr val="92D050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dirty="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AABB</a:t>
            </a:r>
            <a:r>
              <a:rPr lang="zh-CN" altLang="en-US" sz="2800" dirty="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式</a:t>
            </a:r>
            <a:endParaRPr lang="zh-CN" altLang="en-US" sz="2800" dirty="0"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2667439" y="474807"/>
            <a:ext cx="183255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人山人海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2667439" y="1347614"/>
            <a:ext cx="183255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闪闪烁烁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4572000" y="1347614"/>
            <a:ext cx="183255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坑坑洼洼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11560" y="505584"/>
            <a:ext cx="1980000" cy="523220"/>
          </a:xfrm>
          <a:prstGeom prst="rect">
            <a:avLst/>
          </a:prstGeom>
          <a:solidFill>
            <a:srgbClr val="92D050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dirty="0" smtClean="0">
                <a:latin typeface="+mn-ea"/>
              </a:rPr>
              <a:t>ABAC</a:t>
            </a:r>
            <a:r>
              <a:rPr lang="zh-CN" altLang="en-US" sz="2800" dirty="0" smtClean="0">
                <a:latin typeface="+mn-ea"/>
              </a:rPr>
              <a:t>式</a:t>
            </a:r>
            <a:endParaRPr lang="zh-CN" altLang="en-US" sz="2800" dirty="0">
              <a:latin typeface="+mn-ea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11560" y="2273265"/>
            <a:ext cx="1980000" cy="523220"/>
          </a:xfrm>
          <a:prstGeom prst="rect">
            <a:avLst/>
          </a:prstGeom>
          <a:solidFill>
            <a:srgbClr val="92D050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 smtClean="0">
                <a:latin typeface="+mj-ea"/>
                <a:ea typeface="+mj-ea"/>
              </a:rPr>
              <a:t>含有反义词</a:t>
            </a:r>
            <a:endParaRPr lang="zh-CN" altLang="en-US" sz="2800" dirty="0">
              <a:latin typeface="+mj-ea"/>
              <a:ea typeface="+mj-ea"/>
            </a:endParaRPr>
          </a:p>
        </p:txBody>
      </p:sp>
      <p:sp>
        <p:nvSpPr>
          <p:cNvPr id="15" name="文本框 9"/>
          <p:cNvSpPr txBox="1"/>
          <p:nvPr/>
        </p:nvSpPr>
        <p:spPr>
          <a:xfrm>
            <a:off x="2667439" y="2211710"/>
            <a:ext cx="183255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山崩地裂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sp>
        <p:nvSpPr>
          <p:cNvPr id="16" name="文本框 2"/>
          <p:cNvSpPr txBox="1"/>
          <p:nvPr/>
        </p:nvSpPr>
        <p:spPr>
          <a:xfrm>
            <a:off x="611560" y="3137361"/>
            <a:ext cx="1980000" cy="523220"/>
          </a:xfrm>
          <a:prstGeom prst="rect">
            <a:avLst/>
          </a:prstGeom>
          <a:solidFill>
            <a:srgbClr val="92D050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 smtClean="0">
                <a:sym typeface="+mn-ea"/>
              </a:rPr>
              <a:t>景物描写</a:t>
            </a:r>
            <a:endParaRPr lang="zh-CN" altLang="en-US" sz="2800" dirty="0">
              <a:sym typeface="+mn-ea"/>
            </a:endParaRPr>
          </a:p>
        </p:txBody>
      </p:sp>
      <p:sp>
        <p:nvSpPr>
          <p:cNvPr id="17" name="文本框 9"/>
          <p:cNvSpPr txBox="1"/>
          <p:nvPr/>
        </p:nvSpPr>
        <p:spPr>
          <a:xfrm>
            <a:off x="2667439" y="3075806"/>
            <a:ext cx="183255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风号浪吼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sp>
        <p:nvSpPr>
          <p:cNvPr id="18" name="文本框 9"/>
          <p:cNvSpPr txBox="1"/>
          <p:nvPr/>
        </p:nvSpPr>
        <p:spPr>
          <a:xfrm>
            <a:off x="4572000" y="3075806"/>
            <a:ext cx="183255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星群密布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sp>
        <p:nvSpPr>
          <p:cNvPr id="19" name="文本框 13"/>
          <p:cNvSpPr txBox="1"/>
          <p:nvPr/>
        </p:nvSpPr>
        <p:spPr>
          <a:xfrm>
            <a:off x="6555871" y="1347614"/>
            <a:ext cx="183255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浩浩荡荡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sp>
        <p:nvSpPr>
          <p:cNvPr id="20" name="文本框 3"/>
          <p:cNvSpPr txBox="1"/>
          <p:nvPr/>
        </p:nvSpPr>
        <p:spPr>
          <a:xfrm>
            <a:off x="4572000" y="474807"/>
            <a:ext cx="183255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若隐若现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sp>
        <p:nvSpPr>
          <p:cNvPr id="24" name="横卷形 23"/>
          <p:cNvSpPr/>
          <p:nvPr/>
        </p:nvSpPr>
        <p:spPr>
          <a:xfrm>
            <a:off x="323528" y="3645045"/>
            <a:ext cx="8568952" cy="1302969"/>
          </a:xfrm>
          <a:prstGeom prst="horizont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zh-CN" altLang="en-US" sz="2400" dirty="0" smtClean="0">
                <a:solidFill>
                  <a:srgbClr val="FF0000"/>
                </a:solidFill>
              </a:rPr>
              <a:t>       四</a:t>
            </a:r>
            <a:r>
              <a:rPr lang="zh-CN" altLang="en-US" sz="2400" dirty="0">
                <a:solidFill>
                  <a:srgbClr val="FF0000"/>
                </a:solidFill>
              </a:rPr>
              <a:t>字词语常以仿写词语、根据意思写词语等题型出现，这需要我们掌握词语特点并理解词语意思。</a:t>
            </a:r>
            <a:endParaRPr lang="zh-CN" altLang="en-US" sz="2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542101" y="1222059"/>
            <a:ext cx="7270259" cy="37979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40000"/>
              </a:lnSpc>
            </a:pP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1.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山崩地裂（含有近义词的）</a:t>
            </a:r>
            <a:endParaRPr lang="zh-CN" altLang="en-US" sz="2800" dirty="0"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  <a:p>
            <a:pPr>
              <a:lnSpc>
                <a:spcPct val="140000"/>
              </a:lnSpc>
            </a:pP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__________  __________  __________</a:t>
            </a:r>
            <a:endParaRPr lang="en-US" altLang="zh-CN" sz="2800" b="1" dirty="0" smtClean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  <a:p>
            <a:pPr>
              <a:lnSpc>
                <a:spcPct val="140000"/>
              </a:lnSpc>
            </a:pP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2.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浩浩荡荡（</a:t>
            </a: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AABB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式）</a:t>
            </a:r>
            <a:endParaRPr lang="en-US" altLang="zh-CN" sz="2800" b="1" dirty="0" smtClean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  <a:p>
            <a:pPr>
              <a:lnSpc>
                <a:spcPct val="140000"/>
              </a:lnSpc>
            </a:pP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__________  __________  </a:t>
            </a: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__________</a:t>
            </a:r>
            <a:endParaRPr lang="en-US" altLang="zh-CN" sz="28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  <a:p>
            <a:pPr>
              <a:lnSpc>
                <a:spcPct val="140000"/>
              </a:lnSpc>
            </a:pP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3.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人山人海（</a:t>
            </a: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ABAC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式）</a:t>
            </a:r>
            <a:endParaRPr lang="en-US" altLang="zh-CN" sz="2800" b="1" dirty="0" smtClean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  <a:p>
            <a:pPr>
              <a:lnSpc>
                <a:spcPct val="140000"/>
              </a:lnSpc>
            </a:pP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__________  __________  </a:t>
            </a: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__________</a:t>
            </a:r>
            <a:endParaRPr lang="en-US" altLang="zh-CN" sz="28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2843808" y="1904514"/>
            <a:ext cx="18357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聚精会神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696134" y="1904514"/>
            <a:ext cx="182195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良师益友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2843808" y="4289656"/>
            <a:ext cx="214767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无声无息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5004048" y="1904514"/>
            <a:ext cx="1914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日新月异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696134" y="3093562"/>
            <a:ext cx="18803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坑坑洼洼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2843808" y="3093562"/>
            <a:ext cx="20162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欢欢喜喜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696134" y="4289656"/>
            <a:ext cx="18722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自言自语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5004048" y="3093562"/>
            <a:ext cx="18722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大大方方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353855" y="752386"/>
            <a:ext cx="530733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一、仿写词语。</a:t>
            </a:r>
            <a:endParaRPr lang="zh-CN" altLang="en-US" sz="28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1" name="文本框 6"/>
          <p:cNvSpPr txBox="1"/>
          <p:nvPr/>
        </p:nvSpPr>
        <p:spPr>
          <a:xfrm>
            <a:off x="5004048" y="4289656"/>
            <a:ext cx="214767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大红大紫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4" name="文本框 8"/>
          <p:cNvSpPr txBox="1"/>
          <p:nvPr/>
        </p:nvSpPr>
        <p:spPr>
          <a:xfrm>
            <a:off x="324544" y="123478"/>
            <a:ext cx="1668780" cy="52322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zh-CN" altLang="en-US" sz="28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巩固练习</a:t>
            </a:r>
            <a:endParaRPr lang="zh-CN" altLang="en-US" sz="280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  <p:bldP spid="15" grpId="0"/>
      <p:bldP spid="16" grpId="0"/>
      <p:bldP spid="21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67544" y="402799"/>
            <a:ext cx="48245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 smtClean="0"/>
              <a:t>二、根据意思写成语。</a:t>
            </a:r>
            <a:endParaRPr lang="zh-CN" altLang="en-US" sz="3200" dirty="0"/>
          </a:p>
        </p:txBody>
      </p:sp>
      <p:sp>
        <p:nvSpPr>
          <p:cNvPr id="5" name="TextBox 4"/>
          <p:cNvSpPr txBox="1"/>
          <p:nvPr/>
        </p:nvSpPr>
        <p:spPr>
          <a:xfrm>
            <a:off x="504056" y="1131590"/>
            <a:ext cx="8316416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1.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指人群如山似海，形容人聚集得非常多。</a:t>
            </a:r>
            <a:endParaRPr lang="en-US" altLang="zh-CN" sz="2800" b="1" dirty="0" smtClean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                          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（         ）</a:t>
            </a:r>
            <a:endParaRPr lang="en-US" altLang="zh-CN" sz="2800" b="1" dirty="0" smtClean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2.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隐隐约约，看不清楚。        （         ）</a:t>
            </a:r>
            <a:endParaRPr lang="en-US" altLang="zh-CN" sz="2800" b="1" dirty="0" smtClean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3.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山岳倒塌，大地裂开。形容响声巨大或变化剧烈。</a:t>
            </a:r>
            <a:endParaRPr lang="en-US" altLang="zh-CN" sz="2800" b="1" dirty="0" smtClean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</a:t>
            </a: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 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                    （  </a:t>
            </a: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 ）</a:t>
            </a:r>
            <a:endParaRPr lang="en-US" altLang="zh-CN" sz="2800" b="1" dirty="0" smtClean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4.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光亮动摇不定</a:t>
            </a: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,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忽明忽暗。也形容人说话吞吞吐吐</a:t>
            </a: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,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说话很不连贯。                （         ）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228184" y="1482919"/>
            <a:ext cx="19442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人山人海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228184" y="3643159"/>
            <a:ext cx="19442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闪闪烁烁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228184" y="2783418"/>
            <a:ext cx="19442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山崩地裂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228184" y="1923678"/>
            <a:ext cx="19442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若隐若现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43608" y="1275606"/>
            <a:ext cx="7056784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本单元有很多描写优美、充满画面感的句子，让我们一起来总结一下吧！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3568" y="915566"/>
            <a:ext cx="7693284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亲爱的同学们，在第一单元中，我们学习了</a:t>
            </a:r>
            <a:r>
              <a:rPr lang="en-US" altLang="zh-CN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《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观潮</a:t>
            </a:r>
            <a:r>
              <a:rPr lang="en-US" altLang="zh-CN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》《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走月亮</a:t>
            </a:r>
            <a:r>
              <a:rPr lang="en-US" altLang="zh-CN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》《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现代诗二首</a:t>
            </a:r>
            <a:r>
              <a:rPr lang="en-US" altLang="zh-CN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》《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繁星</a:t>
            </a:r>
            <a:r>
              <a:rPr lang="en-US" altLang="zh-CN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》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以及</a:t>
            </a:r>
            <a:r>
              <a:rPr lang="en-US" altLang="zh-CN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《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语文园地</a:t>
            </a:r>
            <a:r>
              <a:rPr lang="en-US" altLang="zh-CN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》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，让我们一起来复习一下本单元的知识吧！</a:t>
            </a:r>
            <a:endParaRPr lang="zh-CN" altLang="en-US" sz="32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en-US" altLang="zh-CN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首先让我们一起来看看本单元有哪些需要注意的生字。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792088" y="1529680"/>
            <a:ext cx="7884368" cy="11264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  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1</a:t>
            </a: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.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午后一点左右，从远处传来隆隆的响声，好像闷雷滚动。</a:t>
            </a:r>
            <a:r>
              <a:rPr lang="zh-CN" altLang="en-US" sz="2800" b="1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（《观潮》）</a:t>
            </a: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</a:t>
            </a:r>
            <a:endParaRPr lang="zh-CN" altLang="en-US" sz="28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grpSp>
        <p:nvGrpSpPr>
          <p:cNvPr id="2" name="组合 3"/>
          <p:cNvGrpSpPr/>
          <p:nvPr/>
        </p:nvGrpSpPr>
        <p:grpSpPr>
          <a:xfrm>
            <a:off x="-83185" y="597986"/>
            <a:ext cx="2513330" cy="509438"/>
            <a:chOff x="458" y="988"/>
            <a:chExt cx="4134" cy="914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7" name="流程图: 延期 6"/>
            <p:cNvSpPr/>
            <p:nvPr/>
          </p:nvSpPr>
          <p:spPr>
            <a:xfrm>
              <a:off x="623" y="988"/>
              <a:ext cx="3969" cy="908"/>
            </a:xfrm>
            <a:prstGeom prst="flowChartDelay">
              <a:avLst/>
            </a:prstGeom>
            <a:solidFill>
              <a:srgbClr val="FFC000"/>
            </a:solidFill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文本框 14">
              <a:hlinkClick r:id="rId1" action="ppaction://hlinkfile"/>
            </p:cNvPr>
            <p:cNvSpPr txBox="1"/>
            <p:nvPr/>
          </p:nvSpPr>
          <p:spPr>
            <a:xfrm>
              <a:off x="458" y="1005"/>
              <a:ext cx="3688" cy="897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pPr algn="ctr"/>
              <a:r>
                <a:rPr lang="zh-CN" altLang="en-US" sz="2800" b="1" dirty="0" smtClean="0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比喻句</a:t>
              </a:r>
              <a:endParaRPr lang="zh-CN" altLang="en-US" sz="28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cxnSp>
        <p:nvCxnSpPr>
          <p:cNvPr id="5" name="直接连接符 4"/>
          <p:cNvCxnSpPr/>
          <p:nvPr/>
        </p:nvCxnSpPr>
        <p:spPr>
          <a:xfrm>
            <a:off x="6300192" y="2067694"/>
            <a:ext cx="1800200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椭圆 15"/>
          <p:cNvSpPr/>
          <p:nvPr/>
        </p:nvSpPr>
        <p:spPr>
          <a:xfrm>
            <a:off x="6588224" y="987574"/>
            <a:ext cx="1656184" cy="600230"/>
          </a:xfrm>
          <a:prstGeom prst="ellipse">
            <a:avLst/>
          </a:prstGeom>
          <a:solidFill>
            <a:srgbClr val="FFCC66"/>
          </a:solidFill>
          <a:ln w="9525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b="1" dirty="0" smtClean="0">
                <a:solidFill>
                  <a:srgbClr val="FF0000"/>
                </a:solidFill>
              </a:rPr>
              <a:t>本体</a:t>
            </a:r>
            <a:endParaRPr lang="zh-CN" altLang="en-US" sz="2800" b="1" dirty="0">
              <a:solidFill>
                <a:srgbClr val="FF0000"/>
              </a:solidFill>
            </a:endParaRPr>
          </a:p>
        </p:txBody>
      </p:sp>
      <p:sp>
        <p:nvSpPr>
          <p:cNvPr id="17" name="椭圆 16"/>
          <p:cNvSpPr/>
          <p:nvPr/>
        </p:nvSpPr>
        <p:spPr>
          <a:xfrm>
            <a:off x="1631002" y="2787774"/>
            <a:ext cx="1656184" cy="600230"/>
          </a:xfrm>
          <a:prstGeom prst="ellipse">
            <a:avLst/>
          </a:prstGeom>
          <a:solidFill>
            <a:srgbClr val="FFCC66"/>
          </a:solidFill>
          <a:ln w="9525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b="1" dirty="0" smtClean="0">
                <a:solidFill>
                  <a:srgbClr val="FF0000"/>
                </a:solidFill>
              </a:rPr>
              <a:t>喻体</a:t>
            </a:r>
            <a:endParaRPr lang="zh-CN" altLang="en-US" sz="2800" b="1" dirty="0">
              <a:solidFill>
                <a:srgbClr val="FF0000"/>
              </a:solidFill>
            </a:endParaRPr>
          </a:p>
        </p:txBody>
      </p:sp>
      <p:cxnSp>
        <p:nvCxnSpPr>
          <p:cNvPr id="18" name="直接连接符 17"/>
          <p:cNvCxnSpPr/>
          <p:nvPr/>
        </p:nvCxnSpPr>
        <p:spPr>
          <a:xfrm>
            <a:off x="1645033" y="2571750"/>
            <a:ext cx="1486807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横卷形 12"/>
          <p:cNvSpPr/>
          <p:nvPr/>
        </p:nvSpPr>
        <p:spPr>
          <a:xfrm>
            <a:off x="2388436" y="3651870"/>
            <a:ext cx="4284476" cy="864096"/>
          </a:xfrm>
          <a:prstGeom prst="horizont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zh-CN" altLang="en-US" sz="2400" dirty="0">
                <a:solidFill>
                  <a:srgbClr val="FF0000"/>
                </a:solidFill>
              </a:rPr>
              <a:t>这句</a:t>
            </a:r>
            <a:r>
              <a:rPr lang="zh-CN" altLang="en-US" sz="2400" dirty="0" smtClean="0">
                <a:solidFill>
                  <a:srgbClr val="FF0000"/>
                </a:solidFill>
              </a:rPr>
              <a:t>话写出了潮来前的声音。</a:t>
            </a:r>
            <a:endParaRPr lang="zh-CN" altLang="en-US" sz="2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  <p:bldP spid="13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539552" y="699542"/>
            <a:ext cx="8064896" cy="16435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  2.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过了一会儿，响声越来越大，只见东边水天相接的地方出现了一条白线，人群又沸腾起来。</a:t>
            </a:r>
            <a:r>
              <a:rPr lang="zh-CN" altLang="en-US" sz="2800" b="1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（《观潮》</a:t>
            </a:r>
            <a:r>
              <a:rPr lang="zh-CN" altLang="en-US" sz="2800" b="1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）</a:t>
            </a:r>
            <a:r>
              <a:rPr lang="en-US" altLang="zh-CN" sz="2800" b="1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</a:t>
            </a:r>
            <a:endParaRPr lang="zh-CN" altLang="en-US" sz="28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cxnSp>
        <p:nvCxnSpPr>
          <p:cNvPr id="5" name="直接连接符 4"/>
          <p:cNvCxnSpPr/>
          <p:nvPr/>
        </p:nvCxnSpPr>
        <p:spPr>
          <a:xfrm>
            <a:off x="3466519" y="1771824"/>
            <a:ext cx="1486807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椭圆 5"/>
          <p:cNvSpPr/>
          <p:nvPr/>
        </p:nvSpPr>
        <p:spPr>
          <a:xfrm>
            <a:off x="3394511" y="1843832"/>
            <a:ext cx="1656184" cy="600230"/>
          </a:xfrm>
          <a:prstGeom prst="ellipse">
            <a:avLst/>
          </a:prstGeom>
          <a:solidFill>
            <a:srgbClr val="FFCC66"/>
          </a:solidFill>
          <a:ln w="9525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b="1" dirty="0" smtClean="0">
                <a:solidFill>
                  <a:srgbClr val="FF0000"/>
                </a:solidFill>
              </a:rPr>
              <a:t>喻体</a:t>
            </a:r>
            <a:endParaRPr lang="zh-CN" altLang="en-US" sz="2800" b="1" dirty="0">
              <a:solidFill>
                <a:srgbClr val="FF0000"/>
              </a:solidFill>
            </a:endParaRPr>
          </a:p>
        </p:txBody>
      </p:sp>
      <p:sp>
        <p:nvSpPr>
          <p:cNvPr id="7" name="横卷形 6"/>
          <p:cNvSpPr/>
          <p:nvPr/>
        </p:nvSpPr>
        <p:spPr>
          <a:xfrm>
            <a:off x="568450" y="2660884"/>
            <a:ext cx="8280920" cy="1062994"/>
          </a:xfrm>
          <a:prstGeom prst="horizont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zh-CN" altLang="en-US" sz="2400" dirty="0">
                <a:solidFill>
                  <a:srgbClr val="FF0000"/>
                </a:solidFill>
              </a:rPr>
              <a:t>白线是比喻大潮来的样子。意味着江潮开始从远处过来了。</a:t>
            </a:r>
            <a:endParaRPr lang="zh-CN" altLang="en-US" sz="2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252732" y="1033213"/>
            <a:ext cx="8637905" cy="16435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 </a:t>
            </a:r>
            <a:r>
              <a:rPr lang="en-US" altLang="zh-CN" sz="2800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3</a:t>
            </a: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.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浪潮越来越近，犹如千万匹白色战马齐头并进，浩浩荡荡地飞奔而来；那声音如同山崩地裂，好像大地都被震得颤动起来。               </a:t>
            </a:r>
            <a:r>
              <a:rPr lang="zh-CN" altLang="en-US" sz="2800" b="1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（《观潮》）</a:t>
            </a:r>
            <a:endParaRPr lang="en-US" altLang="zh-CN" sz="2800" b="1" dirty="0" smtClean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cxnSp>
        <p:nvCxnSpPr>
          <p:cNvPr id="5" name="直接连接符 4"/>
          <p:cNvCxnSpPr/>
          <p:nvPr/>
        </p:nvCxnSpPr>
        <p:spPr>
          <a:xfrm>
            <a:off x="1259632" y="1537269"/>
            <a:ext cx="720080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/>
        </p:nvCxnSpPr>
        <p:spPr>
          <a:xfrm>
            <a:off x="4499992" y="1537269"/>
            <a:ext cx="2448272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/>
        </p:nvCxnSpPr>
        <p:spPr>
          <a:xfrm>
            <a:off x="4355976" y="2041325"/>
            <a:ext cx="720080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连接符 15"/>
          <p:cNvCxnSpPr/>
          <p:nvPr/>
        </p:nvCxnSpPr>
        <p:spPr>
          <a:xfrm>
            <a:off x="5724128" y="2041325"/>
            <a:ext cx="1486807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椭圆 16"/>
          <p:cNvSpPr/>
          <p:nvPr/>
        </p:nvSpPr>
        <p:spPr>
          <a:xfrm>
            <a:off x="935596" y="555527"/>
            <a:ext cx="1368152" cy="477685"/>
          </a:xfrm>
          <a:prstGeom prst="ellipse">
            <a:avLst/>
          </a:prstGeom>
          <a:solidFill>
            <a:srgbClr val="FFCC66"/>
          </a:solidFill>
          <a:ln w="9525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b="1" dirty="0" smtClean="0">
                <a:solidFill>
                  <a:srgbClr val="FF0000"/>
                </a:solidFill>
              </a:rPr>
              <a:t>本体</a:t>
            </a:r>
            <a:endParaRPr lang="zh-CN" altLang="en-US" sz="2800" b="1" dirty="0">
              <a:solidFill>
                <a:srgbClr val="FF0000"/>
              </a:solidFill>
            </a:endParaRPr>
          </a:p>
        </p:txBody>
      </p:sp>
      <p:sp>
        <p:nvSpPr>
          <p:cNvPr id="18" name="椭圆 17"/>
          <p:cNvSpPr/>
          <p:nvPr/>
        </p:nvSpPr>
        <p:spPr>
          <a:xfrm>
            <a:off x="3923928" y="2211709"/>
            <a:ext cx="1440160" cy="576065"/>
          </a:xfrm>
          <a:prstGeom prst="ellipse">
            <a:avLst/>
          </a:prstGeom>
          <a:solidFill>
            <a:srgbClr val="FFCC66"/>
          </a:solidFill>
          <a:ln w="9525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b="1" dirty="0" smtClean="0">
                <a:solidFill>
                  <a:srgbClr val="FF0000"/>
                </a:solidFill>
              </a:rPr>
              <a:t>本体</a:t>
            </a:r>
            <a:endParaRPr lang="zh-CN" altLang="en-US" sz="2800" b="1" dirty="0">
              <a:solidFill>
                <a:srgbClr val="FF0000"/>
              </a:solidFill>
            </a:endParaRPr>
          </a:p>
        </p:txBody>
      </p:sp>
      <p:sp>
        <p:nvSpPr>
          <p:cNvPr id="19" name="椭圆 18"/>
          <p:cNvSpPr/>
          <p:nvPr/>
        </p:nvSpPr>
        <p:spPr>
          <a:xfrm>
            <a:off x="5436096" y="2211708"/>
            <a:ext cx="1368152" cy="576065"/>
          </a:xfrm>
          <a:prstGeom prst="ellipse">
            <a:avLst/>
          </a:prstGeom>
          <a:solidFill>
            <a:srgbClr val="FFCC66"/>
          </a:solidFill>
          <a:ln w="9525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b="1" dirty="0" smtClean="0">
                <a:solidFill>
                  <a:srgbClr val="FF0000"/>
                </a:solidFill>
              </a:rPr>
              <a:t>喻体</a:t>
            </a:r>
            <a:endParaRPr lang="zh-CN" altLang="en-US" sz="2800" b="1" dirty="0">
              <a:solidFill>
                <a:srgbClr val="FF0000"/>
              </a:solidFill>
            </a:endParaRPr>
          </a:p>
        </p:txBody>
      </p:sp>
      <p:sp>
        <p:nvSpPr>
          <p:cNvPr id="20" name="椭圆 19"/>
          <p:cNvSpPr/>
          <p:nvPr/>
        </p:nvSpPr>
        <p:spPr>
          <a:xfrm>
            <a:off x="4716016" y="555527"/>
            <a:ext cx="1296144" cy="573860"/>
          </a:xfrm>
          <a:prstGeom prst="ellipse">
            <a:avLst/>
          </a:prstGeom>
          <a:solidFill>
            <a:srgbClr val="FFCC66"/>
          </a:solidFill>
          <a:ln w="9525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b="1" dirty="0" smtClean="0">
                <a:solidFill>
                  <a:srgbClr val="FF0000"/>
                </a:solidFill>
              </a:rPr>
              <a:t>喻体</a:t>
            </a:r>
            <a:endParaRPr lang="zh-CN" altLang="en-US" sz="2800" b="1" dirty="0">
              <a:solidFill>
                <a:srgbClr val="FF0000"/>
              </a:solidFill>
            </a:endParaRPr>
          </a:p>
        </p:txBody>
      </p:sp>
      <p:sp>
        <p:nvSpPr>
          <p:cNvPr id="14" name="横卷形 13"/>
          <p:cNvSpPr/>
          <p:nvPr/>
        </p:nvSpPr>
        <p:spPr>
          <a:xfrm>
            <a:off x="807630" y="3020924"/>
            <a:ext cx="7528109" cy="1062994"/>
          </a:xfrm>
          <a:prstGeom prst="horizont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zh-CN" altLang="en-US" sz="2400" dirty="0" smtClean="0">
                <a:solidFill>
                  <a:srgbClr val="FF0000"/>
                </a:solidFill>
              </a:rPr>
              <a:t>      这</a:t>
            </a:r>
            <a:r>
              <a:rPr lang="zh-CN" altLang="en-US" sz="2400" dirty="0">
                <a:solidFill>
                  <a:srgbClr val="FF0000"/>
                </a:solidFill>
              </a:rPr>
              <a:t>句</a:t>
            </a:r>
            <a:r>
              <a:rPr lang="zh-CN" altLang="en-US" sz="2400" dirty="0" smtClean="0">
                <a:solidFill>
                  <a:srgbClr val="FF0000"/>
                </a:solidFill>
              </a:rPr>
              <a:t>话描写了大潮的形态和声音，体现了大潮来时的迅速和势不可挡。</a:t>
            </a:r>
            <a:endParaRPr lang="zh-CN" altLang="en-US" sz="2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 animBg="1"/>
      <p:bldP spid="19" grpId="0" animBg="1"/>
      <p:bldP spid="20" grpId="0" animBg="1"/>
      <p:bldP spid="14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252733" y="627534"/>
            <a:ext cx="8423724" cy="16435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</a:t>
            </a:r>
            <a:r>
              <a:rPr lang="en-US" altLang="zh-CN" sz="2800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 </a:t>
            </a: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4.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看，稻谷就要成熟了</a:t>
            </a: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,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稻穗低垂着头，稻田像一片月光镀亮的银毯。</a:t>
            </a:r>
            <a:r>
              <a:rPr lang="zh-CN" altLang="en-US" sz="2800" b="1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（《走月亮》）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>
              <a:lnSpc>
                <a:spcPct val="120000"/>
              </a:lnSpc>
            </a:pPr>
            <a:endParaRPr lang="en-US" altLang="zh-CN" sz="2800" b="1" dirty="0" smtClean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sp>
        <p:nvSpPr>
          <p:cNvPr id="16" name="椭圆 15"/>
          <p:cNvSpPr/>
          <p:nvPr/>
        </p:nvSpPr>
        <p:spPr>
          <a:xfrm>
            <a:off x="6948264" y="1261682"/>
            <a:ext cx="1656184" cy="600230"/>
          </a:xfrm>
          <a:prstGeom prst="ellipse">
            <a:avLst/>
          </a:prstGeom>
          <a:solidFill>
            <a:srgbClr val="FFCC66"/>
          </a:solidFill>
          <a:ln w="9525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b="1" dirty="0" smtClean="0">
                <a:solidFill>
                  <a:srgbClr val="FF0000"/>
                </a:solidFill>
              </a:rPr>
              <a:t>本体</a:t>
            </a:r>
            <a:endParaRPr lang="zh-CN" altLang="en-US" sz="2800" b="1" dirty="0">
              <a:solidFill>
                <a:srgbClr val="FF0000"/>
              </a:solidFill>
            </a:endParaRPr>
          </a:p>
        </p:txBody>
      </p:sp>
      <p:sp>
        <p:nvSpPr>
          <p:cNvPr id="17" name="椭圆 16"/>
          <p:cNvSpPr/>
          <p:nvPr/>
        </p:nvSpPr>
        <p:spPr>
          <a:xfrm>
            <a:off x="2267744" y="1846672"/>
            <a:ext cx="1656184" cy="600230"/>
          </a:xfrm>
          <a:prstGeom prst="ellipse">
            <a:avLst/>
          </a:prstGeom>
          <a:solidFill>
            <a:srgbClr val="FFCC66"/>
          </a:solidFill>
          <a:ln w="9525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b="1" dirty="0" smtClean="0">
                <a:solidFill>
                  <a:srgbClr val="FF0000"/>
                </a:solidFill>
              </a:rPr>
              <a:t>喻体</a:t>
            </a:r>
            <a:endParaRPr lang="zh-CN" altLang="en-US" sz="2800" b="1" dirty="0">
              <a:solidFill>
                <a:srgbClr val="FF0000"/>
              </a:solidFill>
            </a:endParaRPr>
          </a:p>
        </p:txBody>
      </p:sp>
      <p:cxnSp>
        <p:nvCxnSpPr>
          <p:cNvPr id="11" name="直接连接符 10"/>
          <p:cNvCxnSpPr/>
          <p:nvPr/>
        </p:nvCxnSpPr>
        <p:spPr>
          <a:xfrm>
            <a:off x="7380312" y="1117666"/>
            <a:ext cx="576064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/>
        </p:nvCxnSpPr>
        <p:spPr>
          <a:xfrm>
            <a:off x="2915816" y="1701054"/>
            <a:ext cx="576064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横卷形 8"/>
          <p:cNvSpPr/>
          <p:nvPr/>
        </p:nvSpPr>
        <p:spPr>
          <a:xfrm>
            <a:off x="971600" y="2588876"/>
            <a:ext cx="7344816" cy="1062994"/>
          </a:xfrm>
          <a:prstGeom prst="horizont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zh-CN" altLang="en-US" sz="2400" dirty="0" smtClean="0">
                <a:solidFill>
                  <a:srgbClr val="FF0000"/>
                </a:solidFill>
              </a:rPr>
              <a:t>这句话生动</a:t>
            </a:r>
            <a:r>
              <a:rPr lang="zh-CN" altLang="en-US" sz="2400" dirty="0">
                <a:solidFill>
                  <a:srgbClr val="FF0000"/>
                </a:solidFill>
              </a:rPr>
              <a:t>地写出了月光下的稻田一片明亮的景象。</a:t>
            </a:r>
            <a:endParaRPr lang="zh-CN" altLang="en-US" sz="2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  <p:bldP spid="9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矩形 24"/>
          <p:cNvSpPr/>
          <p:nvPr/>
        </p:nvSpPr>
        <p:spPr>
          <a:xfrm>
            <a:off x="467544" y="2514258"/>
            <a:ext cx="8064895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32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</a:t>
            </a:r>
            <a:r>
              <a:rPr lang="en-US" altLang="zh-CN" sz="3200" b="1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  </a:t>
            </a:r>
            <a:r>
              <a:rPr lang="en-US" altLang="zh-CN" sz="3200" b="1" dirty="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2</a:t>
            </a:r>
            <a:r>
              <a:rPr lang="en-US" altLang="zh-CN" sz="32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.</a:t>
            </a:r>
            <a:r>
              <a:rPr lang="zh-CN" altLang="en-US" sz="32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哦，阿妈，我们到溪边去吧</a:t>
            </a:r>
            <a:r>
              <a:rPr lang="zh-CN" altLang="en-US" sz="3200" b="1" dirty="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，去</a:t>
            </a:r>
            <a:r>
              <a:rPr lang="zh-CN" altLang="en-US" sz="32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看看小水塘，看看水塘里的月亮，看看我采过野花的地方。</a:t>
            </a:r>
            <a:r>
              <a:rPr lang="zh-CN" altLang="en-US" sz="32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（《走月亮》）</a:t>
            </a:r>
            <a:endParaRPr lang="zh-CN" altLang="en-US" dirty="0"/>
          </a:p>
        </p:txBody>
      </p:sp>
      <p:sp>
        <p:nvSpPr>
          <p:cNvPr id="2" name="文本框 1"/>
          <p:cNvSpPr txBox="1"/>
          <p:nvPr/>
        </p:nvSpPr>
        <p:spPr>
          <a:xfrm>
            <a:off x="360040" y="843558"/>
            <a:ext cx="853244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   1</a:t>
            </a:r>
            <a:r>
              <a:rPr lang="en-US" altLang="zh-CN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.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月亮照亮了高高的点苍山</a:t>
            </a:r>
            <a:r>
              <a:rPr lang="en-US" altLang="zh-CN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,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照亮了村头的大青树</a:t>
            </a:r>
            <a:r>
              <a:rPr lang="en-US" altLang="zh-CN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,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也照亮了</a:t>
            </a:r>
            <a:r>
              <a:rPr lang="en-US" altLang="zh-CN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,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照亮了村间的大道和小路</a:t>
            </a:r>
            <a:r>
              <a:rPr lang="en-US" altLang="zh-CN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…… </a:t>
            </a:r>
            <a:r>
              <a:rPr lang="zh-CN" altLang="en-US" sz="3200" b="1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（《走月亮》）</a:t>
            </a:r>
            <a:endParaRPr lang="en-US" altLang="zh-CN" sz="3200" b="1" dirty="0" smtClean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grpSp>
        <p:nvGrpSpPr>
          <p:cNvPr id="3" name="组合 3"/>
          <p:cNvGrpSpPr/>
          <p:nvPr/>
        </p:nvGrpSpPr>
        <p:grpSpPr>
          <a:xfrm>
            <a:off x="0" y="195486"/>
            <a:ext cx="2513330" cy="509438"/>
            <a:chOff x="458" y="988"/>
            <a:chExt cx="4134" cy="914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7" name="流程图: 延期 6"/>
            <p:cNvSpPr/>
            <p:nvPr/>
          </p:nvSpPr>
          <p:spPr>
            <a:xfrm>
              <a:off x="623" y="988"/>
              <a:ext cx="3969" cy="908"/>
            </a:xfrm>
            <a:prstGeom prst="flowChartDelay">
              <a:avLst/>
            </a:prstGeom>
            <a:solidFill>
              <a:srgbClr val="FFC000"/>
            </a:solidFill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文本框 14">
              <a:hlinkClick r:id="rId1" action="ppaction://hlinkfile"/>
            </p:cNvPr>
            <p:cNvSpPr txBox="1"/>
            <p:nvPr/>
          </p:nvSpPr>
          <p:spPr>
            <a:xfrm>
              <a:off x="458" y="1005"/>
              <a:ext cx="3688" cy="897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pPr algn="ctr"/>
              <a:r>
                <a:rPr lang="zh-CN" altLang="en-US" sz="2800" b="1" dirty="0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排比句</a:t>
              </a:r>
              <a:endParaRPr lang="zh-CN" altLang="en-US" sz="28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cxnSp>
        <p:nvCxnSpPr>
          <p:cNvPr id="14" name="直接连接符 13"/>
          <p:cNvCxnSpPr/>
          <p:nvPr/>
        </p:nvCxnSpPr>
        <p:spPr>
          <a:xfrm>
            <a:off x="2530209" y="1419622"/>
            <a:ext cx="961671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/>
          <p:cNvCxnSpPr/>
          <p:nvPr/>
        </p:nvCxnSpPr>
        <p:spPr>
          <a:xfrm>
            <a:off x="6419634" y="1405592"/>
            <a:ext cx="1032686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/>
          <p:cNvCxnSpPr/>
          <p:nvPr/>
        </p:nvCxnSpPr>
        <p:spPr>
          <a:xfrm>
            <a:off x="2675218" y="1851670"/>
            <a:ext cx="1176702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/>
          <p:cNvCxnSpPr/>
          <p:nvPr/>
        </p:nvCxnSpPr>
        <p:spPr>
          <a:xfrm>
            <a:off x="4115378" y="1851670"/>
            <a:ext cx="1176702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接连接符 20"/>
          <p:cNvCxnSpPr/>
          <p:nvPr/>
        </p:nvCxnSpPr>
        <p:spPr>
          <a:xfrm flipV="1">
            <a:off x="7524328" y="3075806"/>
            <a:ext cx="744654" cy="8258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接连接符 21"/>
          <p:cNvCxnSpPr/>
          <p:nvPr/>
        </p:nvCxnSpPr>
        <p:spPr>
          <a:xfrm>
            <a:off x="2243170" y="3579862"/>
            <a:ext cx="685926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接连接符 23"/>
          <p:cNvCxnSpPr/>
          <p:nvPr/>
        </p:nvCxnSpPr>
        <p:spPr>
          <a:xfrm flipV="1">
            <a:off x="5987586" y="3566757"/>
            <a:ext cx="744654" cy="8258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539552" y="627534"/>
            <a:ext cx="829075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   </a:t>
            </a:r>
            <a:r>
              <a:rPr lang="en-US" altLang="zh-CN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3.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走过月光闪闪的溪岸，走过石拱桥，走过月影团团的果园，走过庄稼地和菜地</a:t>
            </a:r>
            <a:r>
              <a:rPr lang="en-US" altLang="zh-CN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…… </a:t>
            </a:r>
            <a:r>
              <a:rPr lang="zh-CN" altLang="en-US" sz="3200" b="1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（《走月亮》）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671250" y="2790676"/>
            <a:ext cx="800520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32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</a:t>
            </a:r>
            <a:r>
              <a:rPr lang="en-US" altLang="zh-CN" sz="3200" b="1" dirty="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  4</a:t>
            </a:r>
            <a:r>
              <a:rPr lang="en-US" altLang="zh-CN" sz="32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.</a:t>
            </a:r>
            <a:r>
              <a:rPr lang="zh-CN" altLang="en-US" sz="32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海上的夜是柔和的</a:t>
            </a:r>
            <a:r>
              <a:rPr lang="en-US" altLang="zh-CN" sz="32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,</a:t>
            </a:r>
            <a:r>
              <a:rPr lang="zh-CN" altLang="en-US" sz="32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是静寂的</a:t>
            </a:r>
            <a:r>
              <a:rPr lang="en-US" altLang="zh-CN" sz="32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,</a:t>
            </a:r>
            <a:r>
              <a:rPr lang="zh-CN" altLang="en-US" sz="32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是梦幻的</a:t>
            </a:r>
            <a:r>
              <a:rPr lang="zh-CN" altLang="en-US" sz="3200" b="1" dirty="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。</a:t>
            </a:r>
            <a:r>
              <a:rPr lang="zh-CN" altLang="en-US" sz="3200" b="1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（</a:t>
            </a:r>
            <a:r>
              <a:rPr lang="zh-CN" altLang="en-US" sz="32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《繁星》）</a:t>
            </a:r>
            <a:endParaRPr lang="zh-CN" altLang="en-US" dirty="0"/>
          </a:p>
        </p:txBody>
      </p:sp>
      <p:cxnSp>
        <p:nvCxnSpPr>
          <p:cNvPr id="14" name="直接连接符 13"/>
          <p:cNvCxnSpPr/>
          <p:nvPr/>
        </p:nvCxnSpPr>
        <p:spPr>
          <a:xfrm flipV="1">
            <a:off x="1845534" y="1188358"/>
            <a:ext cx="744654" cy="8258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连接符 16"/>
          <p:cNvCxnSpPr/>
          <p:nvPr/>
        </p:nvCxnSpPr>
        <p:spPr>
          <a:xfrm flipV="1">
            <a:off x="671250" y="1666126"/>
            <a:ext cx="765400" cy="8258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连接符 17"/>
          <p:cNvCxnSpPr/>
          <p:nvPr/>
        </p:nvCxnSpPr>
        <p:spPr>
          <a:xfrm flipV="1">
            <a:off x="4653846" y="1666126"/>
            <a:ext cx="751165" cy="1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接连接符 20"/>
          <p:cNvCxnSpPr/>
          <p:nvPr/>
        </p:nvCxnSpPr>
        <p:spPr>
          <a:xfrm flipV="1">
            <a:off x="5949990" y="1188357"/>
            <a:ext cx="751165" cy="1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接连接符 21"/>
          <p:cNvCxnSpPr/>
          <p:nvPr/>
        </p:nvCxnSpPr>
        <p:spPr>
          <a:xfrm flipV="1">
            <a:off x="3695586" y="3348600"/>
            <a:ext cx="375582" cy="1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接连接符 23"/>
          <p:cNvCxnSpPr/>
          <p:nvPr/>
        </p:nvCxnSpPr>
        <p:spPr>
          <a:xfrm flipV="1">
            <a:off x="5495786" y="3348599"/>
            <a:ext cx="375582" cy="1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接连接符 24"/>
          <p:cNvCxnSpPr/>
          <p:nvPr/>
        </p:nvCxnSpPr>
        <p:spPr>
          <a:xfrm flipV="1">
            <a:off x="7367994" y="3348598"/>
            <a:ext cx="375582" cy="1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432048" y="1332396"/>
            <a:ext cx="8244408" cy="27515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  </a:t>
            </a: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1.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呦</a:t>
            </a: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,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卵石间有多少可爱的小水塘啊</a:t>
            </a: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,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每个小水塘</a:t>
            </a: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,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都抱着一个月亮</a:t>
            </a: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! </a:t>
            </a:r>
            <a:r>
              <a:rPr lang="zh-CN" altLang="en-US" sz="28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（《走月亮》）</a:t>
            </a:r>
            <a:endParaRPr lang="en-US" altLang="zh-CN" sz="28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  <a:p>
            <a:pPr>
              <a:lnSpc>
                <a:spcPct val="120000"/>
              </a:lnSpc>
            </a:pPr>
            <a:r>
              <a:rPr lang="en-US" altLang="zh-CN" sz="2800" b="1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   </a:t>
            </a: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2.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秋虫唱着</a:t>
            </a: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,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夜鸟拍打着翅膀</a:t>
            </a: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,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鱼儿跃出水面</a:t>
            </a: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,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泼刺声里银光一闪</a:t>
            </a: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…… </a:t>
            </a:r>
            <a:r>
              <a:rPr lang="zh-CN" altLang="en-US" sz="2800" b="1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（《走月亮》）</a:t>
            </a:r>
            <a:endParaRPr lang="en-US" altLang="zh-CN" sz="2800" b="1" dirty="0" smtClean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  <a:p>
            <a:pPr>
              <a:lnSpc>
                <a:spcPct val="120000"/>
              </a:lnSpc>
            </a:pP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   3.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沟水汩汩</a:t>
            </a: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,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很满意地响着。</a:t>
            </a: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</a:t>
            </a:r>
            <a:r>
              <a:rPr lang="zh-CN" altLang="en-US" sz="2800" b="1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（《走月亮》）</a:t>
            </a: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</a:t>
            </a:r>
            <a:endParaRPr lang="zh-CN" altLang="en-US" sz="28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grpSp>
        <p:nvGrpSpPr>
          <p:cNvPr id="3" name="组合 5"/>
          <p:cNvGrpSpPr/>
          <p:nvPr/>
        </p:nvGrpSpPr>
        <p:grpSpPr>
          <a:xfrm>
            <a:off x="1" y="555526"/>
            <a:ext cx="2339751" cy="509476"/>
            <a:chOff x="458" y="988"/>
            <a:chExt cx="4134" cy="914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7" name="流程图: 延期 6"/>
            <p:cNvSpPr/>
            <p:nvPr/>
          </p:nvSpPr>
          <p:spPr>
            <a:xfrm>
              <a:off x="623" y="988"/>
              <a:ext cx="3969" cy="908"/>
            </a:xfrm>
            <a:prstGeom prst="flowChartDelay">
              <a:avLst/>
            </a:prstGeom>
            <a:solidFill>
              <a:srgbClr val="FFC000"/>
            </a:solidFill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文本框 14">
              <a:hlinkClick r:id="rId1" action="ppaction://hlinkfile"/>
            </p:cNvPr>
            <p:cNvSpPr txBox="1"/>
            <p:nvPr/>
          </p:nvSpPr>
          <p:spPr>
            <a:xfrm>
              <a:off x="458" y="1005"/>
              <a:ext cx="3688" cy="897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pPr algn="ctr"/>
              <a:r>
                <a:rPr lang="zh-CN" altLang="en-US" sz="2800" b="1" dirty="0" smtClean="0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拟人句</a:t>
              </a:r>
              <a:endParaRPr lang="zh-CN" altLang="en-US" sz="28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4" name="椭圆 3"/>
          <p:cNvSpPr/>
          <p:nvPr/>
        </p:nvSpPr>
        <p:spPr>
          <a:xfrm>
            <a:off x="3563888" y="3507854"/>
            <a:ext cx="720080" cy="50405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椭圆 8"/>
          <p:cNvSpPr/>
          <p:nvPr/>
        </p:nvSpPr>
        <p:spPr>
          <a:xfrm>
            <a:off x="1428576" y="2024841"/>
            <a:ext cx="432048" cy="43204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椭圆 9"/>
          <p:cNvSpPr/>
          <p:nvPr/>
        </p:nvSpPr>
        <p:spPr>
          <a:xfrm>
            <a:off x="2282984" y="2499742"/>
            <a:ext cx="432048" cy="43204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横卷形 10"/>
          <p:cNvSpPr/>
          <p:nvPr/>
        </p:nvSpPr>
        <p:spPr>
          <a:xfrm>
            <a:off x="3779912" y="339502"/>
            <a:ext cx="2592288" cy="878659"/>
          </a:xfrm>
          <a:prstGeom prst="horizont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zh-CN" altLang="en-US" sz="2400" dirty="0" smtClean="0">
                <a:solidFill>
                  <a:srgbClr val="FF0000"/>
                </a:solidFill>
              </a:rPr>
              <a:t>把物当做人来写</a:t>
            </a:r>
            <a:endParaRPr lang="zh-CN" altLang="en-US" sz="2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9" grpId="0" animBg="1"/>
      <p:bldP spid="10" grpId="0" animBg="1"/>
      <p:bldP spid="11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504056" y="411510"/>
            <a:ext cx="7956376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   4.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</a:t>
            </a: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……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看</a:t>
            </a: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,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稻谷就要成熟了，稻穗低垂着头。</a:t>
            </a:r>
            <a:r>
              <a:rPr lang="zh-CN" altLang="en-US" sz="2800" b="1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（</a:t>
            </a:r>
            <a:r>
              <a:rPr lang="zh-CN" altLang="en-US" sz="28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《走月亮》）</a:t>
            </a:r>
            <a:endParaRPr lang="en-US" altLang="zh-CN" sz="28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  <a:p>
            <a:r>
              <a:rPr lang="en-US" altLang="zh-CN" sz="2800" b="1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   </a:t>
            </a: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5.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</a:t>
            </a: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……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我突然看见</a:t>
            </a: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,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美丽的月亮牵着那些闪闪烁烁的小星星</a:t>
            </a: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,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好像也在天上走着</a:t>
            </a: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,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走着</a:t>
            </a: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…… </a:t>
            </a:r>
            <a:r>
              <a:rPr lang="zh-CN" altLang="en-US" sz="2800" b="1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（《走月亮》）</a:t>
            </a:r>
            <a:endParaRPr lang="en-US" altLang="zh-CN" sz="2800" b="1" dirty="0" smtClean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  <a:p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   6.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头白的芦苇，也妆成一瞬的红颜了。</a:t>
            </a: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</a:t>
            </a:r>
            <a:r>
              <a:rPr lang="zh-CN" altLang="en-US" sz="2800" b="1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（《秋晚的江上》）</a:t>
            </a: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</a:t>
            </a:r>
            <a:endParaRPr lang="zh-CN" altLang="en-US" sz="28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sp>
        <p:nvSpPr>
          <p:cNvPr id="3" name="椭圆 2"/>
          <p:cNvSpPr/>
          <p:nvPr/>
        </p:nvSpPr>
        <p:spPr>
          <a:xfrm>
            <a:off x="6660232" y="432047"/>
            <a:ext cx="1440160" cy="49571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椭圆 3"/>
          <p:cNvSpPr/>
          <p:nvPr/>
        </p:nvSpPr>
        <p:spPr>
          <a:xfrm>
            <a:off x="6300192" y="1303045"/>
            <a:ext cx="432048" cy="43204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椭圆 4"/>
          <p:cNvSpPr/>
          <p:nvPr/>
        </p:nvSpPr>
        <p:spPr>
          <a:xfrm>
            <a:off x="5364088" y="1749757"/>
            <a:ext cx="1584176" cy="43204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椭圆 5"/>
          <p:cNvSpPr/>
          <p:nvPr/>
        </p:nvSpPr>
        <p:spPr>
          <a:xfrm>
            <a:off x="1619672" y="2583949"/>
            <a:ext cx="792088" cy="43204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椭圆 6"/>
          <p:cNvSpPr/>
          <p:nvPr/>
        </p:nvSpPr>
        <p:spPr>
          <a:xfrm>
            <a:off x="4139952" y="2607648"/>
            <a:ext cx="2736304" cy="43204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文本框 1"/>
          <p:cNvSpPr txBox="1"/>
          <p:nvPr/>
        </p:nvSpPr>
        <p:spPr>
          <a:xfrm>
            <a:off x="565214" y="3435846"/>
            <a:ext cx="774035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   7.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好像他们就是我的朋友</a:t>
            </a: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,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他们常常在和我谈话一样。</a:t>
            </a:r>
            <a:r>
              <a:rPr lang="zh-CN" altLang="en-US" sz="2800" b="1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（《繁星》）</a:t>
            </a:r>
            <a:endParaRPr lang="en-US" altLang="zh-CN" sz="2800" b="1" dirty="0" smtClean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sp>
        <p:nvSpPr>
          <p:cNvPr id="9" name="椭圆 8"/>
          <p:cNvSpPr/>
          <p:nvPr/>
        </p:nvSpPr>
        <p:spPr>
          <a:xfrm>
            <a:off x="539552" y="3883134"/>
            <a:ext cx="925254" cy="49571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椭圆 9"/>
          <p:cNvSpPr/>
          <p:nvPr/>
        </p:nvSpPr>
        <p:spPr>
          <a:xfrm>
            <a:off x="4489142" y="3444184"/>
            <a:ext cx="925254" cy="49571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  <p:bldP spid="9" grpId="0" animBg="1"/>
      <p:bldP spid="10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611560" y="1419622"/>
            <a:ext cx="804159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   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那声音如同山崩地裂，好像大地都被震得颤动起来。</a:t>
            </a:r>
            <a:r>
              <a:rPr lang="zh-CN" altLang="en-US" sz="3200" b="1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（《观潮》）</a:t>
            </a:r>
            <a:r>
              <a:rPr lang="en-US" altLang="zh-CN" sz="3200" b="1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</a:t>
            </a:r>
            <a:endParaRPr lang="zh-CN" altLang="en-US" sz="32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grpSp>
        <p:nvGrpSpPr>
          <p:cNvPr id="3" name="组合 5"/>
          <p:cNvGrpSpPr/>
          <p:nvPr/>
        </p:nvGrpSpPr>
        <p:grpSpPr>
          <a:xfrm>
            <a:off x="-83183" y="597984"/>
            <a:ext cx="2638960" cy="509476"/>
            <a:chOff x="458" y="988"/>
            <a:chExt cx="4134" cy="914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7" name="流程图: 延期 6"/>
            <p:cNvSpPr/>
            <p:nvPr/>
          </p:nvSpPr>
          <p:spPr>
            <a:xfrm>
              <a:off x="623" y="988"/>
              <a:ext cx="3969" cy="908"/>
            </a:xfrm>
            <a:prstGeom prst="flowChartDelay">
              <a:avLst/>
            </a:prstGeom>
            <a:solidFill>
              <a:srgbClr val="FFC000"/>
            </a:solidFill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文本框 14">
              <a:hlinkClick r:id="rId1" action="ppaction://hlinkfile"/>
            </p:cNvPr>
            <p:cNvSpPr txBox="1"/>
            <p:nvPr/>
          </p:nvSpPr>
          <p:spPr>
            <a:xfrm>
              <a:off x="458" y="1005"/>
              <a:ext cx="4111" cy="897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pPr algn="ctr"/>
              <a:r>
                <a:rPr lang="zh-CN" altLang="en-US" sz="2800" b="1" dirty="0" smtClean="0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夸张句</a:t>
              </a:r>
              <a:endParaRPr lang="zh-CN" altLang="en-US" sz="28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9" name="横卷形 8"/>
          <p:cNvSpPr/>
          <p:nvPr/>
        </p:nvSpPr>
        <p:spPr>
          <a:xfrm>
            <a:off x="1780218" y="3075806"/>
            <a:ext cx="5672102" cy="878659"/>
          </a:xfrm>
          <a:prstGeom prst="horizont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zh-CN" altLang="en-US" sz="2400" dirty="0" smtClean="0">
                <a:solidFill>
                  <a:srgbClr val="FF0000"/>
                </a:solidFill>
              </a:rPr>
              <a:t>运用夸张的手法写出了大潮声音的宏大。</a:t>
            </a:r>
            <a:endParaRPr lang="zh-CN" altLang="en-US" sz="2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5"/>
          <p:cNvGrpSpPr/>
          <p:nvPr/>
        </p:nvGrpSpPr>
        <p:grpSpPr>
          <a:xfrm>
            <a:off x="-83183" y="597984"/>
            <a:ext cx="2422936" cy="509476"/>
            <a:chOff x="458" y="988"/>
            <a:chExt cx="4134" cy="914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7" name="流程图: 延期 6"/>
            <p:cNvSpPr/>
            <p:nvPr/>
          </p:nvSpPr>
          <p:spPr>
            <a:xfrm>
              <a:off x="623" y="988"/>
              <a:ext cx="3969" cy="908"/>
            </a:xfrm>
            <a:prstGeom prst="flowChartDelay">
              <a:avLst/>
            </a:prstGeom>
            <a:solidFill>
              <a:srgbClr val="FFC000"/>
            </a:solidFill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文本框 14">
              <a:hlinkClick r:id="rId1" action="ppaction://hlinkfile"/>
            </p:cNvPr>
            <p:cNvSpPr txBox="1"/>
            <p:nvPr/>
          </p:nvSpPr>
          <p:spPr>
            <a:xfrm>
              <a:off x="458" y="1005"/>
              <a:ext cx="4111" cy="897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pPr algn="ctr"/>
              <a:r>
                <a:rPr lang="zh-CN" altLang="en-US" sz="2800" b="1" dirty="0" smtClean="0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反问句</a:t>
              </a:r>
              <a:endParaRPr lang="zh-CN" altLang="en-US" sz="28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9" name="文本框 1"/>
          <p:cNvSpPr txBox="1"/>
          <p:nvPr/>
        </p:nvSpPr>
        <p:spPr>
          <a:xfrm>
            <a:off x="313690" y="1541595"/>
            <a:ext cx="851662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   </a:t>
            </a:r>
            <a:r>
              <a:rPr lang="zh-CN" altLang="en-US" sz="36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哦，阿妈，这不就是我们家的地吗？</a:t>
            </a:r>
            <a:endParaRPr lang="en-US" altLang="zh-CN" sz="3600" b="1" dirty="0" smtClean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  <a:p>
            <a:pPr algn="r"/>
            <a:r>
              <a:rPr lang="zh-CN" altLang="en-US" sz="3600" b="1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（《走月亮》）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4"/>
          <p:cNvGrpSpPr/>
          <p:nvPr/>
        </p:nvGrpSpPr>
        <p:grpSpPr>
          <a:xfrm>
            <a:off x="-31973" y="411510"/>
            <a:ext cx="2513330" cy="509438"/>
            <a:chOff x="458" y="988"/>
            <a:chExt cx="4134" cy="914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4" name="流程图: 延期 3"/>
            <p:cNvSpPr/>
            <p:nvPr/>
          </p:nvSpPr>
          <p:spPr>
            <a:xfrm>
              <a:off x="623" y="988"/>
              <a:ext cx="3969" cy="908"/>
            </a:xfrm>
            <a:prstGeom prst="flowChartDelay">
              <a:avLst/>
            </a:prstGeom>
            <a:solidFill>
              <a:srgbClr val="FFC000"/>
            </a:solidFill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9" name="文本框 14">
              <a:hlinkClick r:id="rId1" action="ppaction://hlinkfile"/>
            </p:cNvPr>
            <p:cNvSpPr txBox="1"/>
            <p:nvPr/>
          </p:nvSpPr>
          <p:spPr>
            <a:xfrm>
              <a:off x="458" y="1005"/>
              <a:ext cx="3688" cy="897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pPr algn="ctr"/>
              <a:r>
                <a:rPr lang="zh-CN" altLang="en-US" sz="2800" b="1" dirty="0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易读错的字</a:t>
              </a:r>
              <a:endParaRPr lang="zh-CN" altLang="en-US" sz="28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2684480" y="1878246"/>
            <a:ext cx="80021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4800" dirty="0" smtClean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pitchFamily="49" charset="-122"/>
                <a:sym typeface="+mn-ea"/>
              </a:rPr>
              <a:t>昂</a:t>
            </a:r>
            <a:endParaRPr lang="zh-CN" altLang="en-US" sz="4800" dirty="0">
              <a:latin typeface="黑体" panose="02010609060101010101" pitchFamily="49" charset="-122"/>
              <a:ea typeface="黑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2267744" y="3432711"/>
            <a:ext cx="80021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4800" dirty="0" smtClean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pitchFamily="49" charset="-122"/>
                <a:sym typeface="+mn-ea"/>
              </a:rPr>
              <a:t>震</a:t>
            </a:r>
            <a:endParaRPr lang="zh-CN" altLang="en-US" sz="4800" dirty="0">
              <a:latin typeface="黑体" panose="02010609060101010101" pitchFamily="49" charset="-122"/>
              <a:ea typeface="黑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2123728" y="2891430"/>
            <a:ext cx="9749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 err="1">
                <a:latin typeface="汉语拼音" panose="000B0604020202020204" pitchFamily="34" charset="0"/>
                <a:ea typeface="黑体" panose="02010609060101010101" pitchFamily="49" charset="-122"/>
                <a:cs typeface="汉语拼音" panose="000B0604020202020204" pitchFamily="34" charset="0"/>
              </a:rPr>
              <a:t>zhèn</a:t>
            </a:r>
            <a:endParaRPr lang="zh-CN" altLang="en-US" sz="2800" dirty="0">
              <a:latin typeface="汉语拼音" panose="000B0604020202020204" pitchFamily="34" charset="0"/>
              <a:ea typeface="黑体" panose="02010609060101010101" pitchFamily="49" charset="-122"/>
              <a:cs typeface="汉语拼音" panose="000B0604020202020204" pitchFamily="34" charset="0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7668344" y="3432711"/>
            <a:ext cx="80021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4800" dirty="0" smtClean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pitchFamily="49" charset="-122"/>
                <a:sym typeface="+mn-ea"/>
              </a:rPr>
              <a:t>霎</a:t>
            </a:r>
            <a:endParaRPr lang="zh-CN" altLang="en-US" sz="4800" dirty="0">
              <a:latin typeface="黑体" panose="02010609060101010101" pitchFamily="49" charset="-122"/>
              <a:ea typeface="黑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7668344" y="2891430"/>
            <a:ext cx="76495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2800"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r>
              <a:rPr lang="en-US" altLang="zh-CN" dirty="0" err="1">
                <a:latin typeface="汉语拼音" panose="000B0604020202020204" pitchFamily="34" charset="0"/>
                <a:cs typeface="汉语拼音" panose="000B0604020202020204" pitchFamily="34" charset="0"/>
              </a:rPr>
              <a:t>sh</a:t>
            </a:r>
            <a:r>
              <a:rPr lang="zh-CN" altLang="zh-CN" dirty="0">
                <a:latin typeface="汉语拼音" panose="000B0604020202020204" pitchFamily="34" charset="0"/>
                <a:cs typeface="汉语拼音" panose="000B0604020202020204" pitchFamily="34" charset="0"/>
              </a:rPr>
              <a:t>à</a:t>
            </a:r>
            <a:endParaRPr lang="zh-CN" altLang="en-US" dirty="0">
              <a:latin typeface="汉语拼音" panose="000B0604020202020204" pitchFamily="34" charset="0"/>
              <a:cs typeface="汉语拼音" panose="000B0604020202020204" pitchFamily="34" charset="0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7228165" y="1878246"/>
            <a:ext cx="80021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4800" dirty="0" smtClean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pitchFamily="49" charset="-122"/>
                <a:sym typeface="+mn-ea"/>
              </a:rPr>
              <a:t>俗</a:t>
            </a:r>
            <a:endParaRPr lang="zh-CN" altLang="en-US" sz="4800" dirty="0">
              <a:latin typeface="黑体" panose="02010609060101010101" pitchFamily="49" charset="-122"/>
              <a:ea typeface="黑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7330768" y="1472466"/>
            <a:ext cx="55656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 err="1">
                <a:latin typeface="汉语拼音" panose="000B0604020202020204" pitchFamily="34" charset="0"/>
                <a:ea typeface="黑体" panose="02010609060101010101" pitchFamily="49" charset="-122"/>
                <a:cs typeface="汉语拼音" panose="000B0604020202020204" pitchFamily="34" charset="0"/>
              </a:rPr>
              <a:t>sú</a:t>
            </a:r>
            <a:endParaRPr lang="zh-CN" altLang="en-US" sz="2800" dirty="0">
              <a:latin typeface="汉语拼音" panose="000B0604020202020204" pitchFamily="34" charset="0"/>
              <a:ea typeface="黑体" panose="02010609060101010101" pitchFamily="49" charset="-122"/>
              <a:cs typeface="汉语拼音" panose="000B0604020202020204" pitchFamily="34" charset="0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4211960" y="1878246"/>
            <a:ext cx="80021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4800" dirty="0" smtClean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pitchFamily="49" charset="-122"/>
                <a:sym typeface="+mn-ea"/>
              </a:rPr>
              <a:t>卵</a:t>
            </a:r>
            <a:endParaRPr lang="zh-CN" altLang="en-US" sz="4800" dirty="0">
              <a:latin typeface="黑体" panose="02010609060101010101" pitchFamily="49" charset="-122"/>
              <a:ea typeface="黑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4156600" y="1472466"/>
            <a:ext cx="12074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800"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r>
              <a:rPr lang="en-US" altLang="zh-CN" dirty="0" err="1">
                <a:latin typeface="汉语拼音" panose="000B0604020202020204" pitchFamily="34" charset="0"/>
                <a:cs typeface="汉语拼音" panose="000B0604020202020204" pitchFamily="34" charset="0"/>
              </a:rPr>
              <a:t>luǎn</a:t>
            </a:r>
            <a:endParaRPr lang="zh-CN" altLang="en-US" dirty="0">
              <a:latin typeface="汉语拼音" panose="000B0604020202020204" pitchFamily="34" charset="0"/>
              <a:cs typeface="汉语拼音" panose="000B0604020202020204" pitchFamily="34" charset="0"/>
              <a:sym typeface="+mn-ea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5796136" y="1878246"/>
            <a:ext cx="80021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4800" dirty="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穗</a:t>
            </a:r>
            <a:endParaRPr lang="zh-CN" altLang="en-US" sz="4800" dirty="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  <a:sym typeface="+mn-ea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5796136" y="1472466"/>
            <a:ext cx="64152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 err="1">
                <a:latin typeface="汉语拼音" panose="000B0604020202020204" pitchFamily="34" charset="0"/>
                <a:ea typeface="黑体" panose="02010609060101010101" pitchFamily="49" charset="-122"/>
                <a:cs typeface="汉语拼音" panose="000B0604020202020204" pitchFamily="34" charset="0"/>
              </a:rPr>
              <a:t>suì</a:t>
            </a:r>
            <a:endParaRPr lang="zh-CN" altLang="en-US" sz="2800" dirty="0">
              <a:latin typeface="汉语拼音" panose="000B0604020202020204" pitchFamily="34" charset="0"/>
              <a:ea typeface="黑体" panose="02010609060101010101" pitchFamily="49" charset="-122"/>
              <a:cs typeface="汉语拼音" panose="000B0604020202020204" pitchFamily="34" charset="0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3643306" y="3432711"/>
            <a:ext cx="80021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4800" dirty="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烁</a:t>
            </a:r>
            <a:endParaRPr lang="zh-CN" altLang="en-US" sz="4800" dirty="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  <a:sym typeface="+mn-ea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3667674" y="2891430"/>
            <a:ext cx="94929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3200">
                <a:solidFill>
                  <a:srgbClr val="FF0000"/>
                </a:solidFill>
                <a:latin typeface="+mn-ea"/>
                <a:cs typeface="汉语拼音" panose="000B0604020202020204" pitchFamily="34" charset="0"/>
              </a:defRPr>
            </a:lvl1pPr>
          </a:lstStyle>
          <a:p>
            <a:r>
              <a:rPr lang="en-US" altLang="zh-CN" sz="2800" dirty="0" err="1">
                <a:solidFill>
                  <a:schemeClr val="tx1"/>
                </a:solidFill>
                <a:latin typeface="汉语拼音" panose="000B0604020202020204" pitchFamily="34" charset="0"/>
                <a:ea typeface="黑体" panose="02010609060101010101" pitchFamily="49" charset="-122"/>
              </a:rPr>
              <a:t>shuò</a:t>
            </a:r>
            <a:endParaRPr lang="zh-CN" altLang="en-US" sz="2800" dirty="0">
              <a:solidFill>
                <a:schemeClr val="tx1"/>
              </a:solidFill>
              <a:latin typeface="汉语拼音" panose="000B0604020202020204" pitchFamily="34" charset="0"/>
              <a:ea typeface="黑体" panose="02010609060101010101" pitchFamily="49" charset="-122"/>
              <a:sym typeface="+mn-ea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5143504" y="3432711"/>
            <a:ext cx="80021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4800" dirty="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巢</a:t>
            </a:r>
            <a:endParaRPr lang="zh-CN" altLang="en-US" sz="4800" dirty="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  <a:sym typeface="+mn-ea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5003499" y="2891430"/>
            <a:ext cx="100540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 err="1">
                <a:latin typeface="汉语拼音" panose="000B0604020202020204" pitchFamily="34" charset="0"/>
                <a:ea typeface="黑体" panose="02010609060101010101" pitchFamily="49" charset="-122"/>
                <a:cs typeface="汉语拼音" panose="000B0604020202020204" pitchFamily="34" charset="0"/>
              </a:rPr>
              <a:t>cháo</a:t>
            </a:r>
            <a:endParaRPr lang="en-US" altLang="zh-CN" sz="2800" dirty="0">
              <a:latin typeface="汉语拼音" panose="000B0604020202020204" pitchFamily="34" charset="0"/>
              <a:ea typeface="黑体" panose="02010609060101010101" pitchFamily="49" charset="-122"/>
              <a:cs typeface="汉语拼音" panose="000B0604020202020204" pitchFamily="34" charset="0"/>
              <a:sym typeface="+mn-ea"/>
            </a:endParaRPr>
          </a:p>
        </p:txBody>
      </p:sp>
      <p:sp>
        <p:nvSpPr>
          <p:cNvPr id="23" name="文本框 20"/>
          <p:cNvSpPr txBox="1"/>
          <p:nvPr/>
        </p:nvSpPr>
        <p:spPr>
          <a:xfrm>
            <a:off x="714348" y="2891430"/>
            <a:ext cx="90281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 err="1">
                <a:latin typeface="汉语拼音" panose="000B0604020202020204" pitchFamily="34" charset="0"/>
                <a:ea typeface="黑体" panose="02010609060101010101" pitchFamily="49" charset="-122"/>
                <a:cs typeface="汉语拼音" panose="000B0604020202020204" pitchFamily="34" charset="0"/>
              </a:rPr>
              <a:t>zhuì</a:t>
            </a:r>
            <a:endParaRPr lang="zh-CN" altLang="en-US" sz="2800" dirty="0">
              <a:latin typeface="汉语拼音" panose="000B0604020202020204" pitchFamily="34" charset="0"/>
              <a:ea typeface="黑体" panose="02010609060101010101" pitchFamily="49" charset="-122"/>
              <a:cs typeface="汉语拼音" panose="000B0604020202020204" pitchFamily="34" charset="0"/>
            </a:endParaRPr>
          </a:p>
        </p:txBody>
      </p:sp>
      <p:sp>
        <p:nvSpPr>
          <p:cNvPr id="24" name="文本框 18"/>
          <p:cNvSpPr txBox="1"/>
          <p:nvPr/>
        </p:nvSpPr>
        <p:spPr>
          <a:xfrm>
            <a:off x="714348" y="3432711"/>
            <a:ext cx="80021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4800" dirty="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坠</a:t>
            </a:r>
            <a:endParaRPr lang="zh-CN" altLang="en-US" sz="4800" dirty="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  <a:sym typeface="+mn-ea"/>
            </a:endParaRPr>
          </a:p>
        </p:txBody>
      </p:sp>
      <p:sp>
        <p:nvSpPr>
          <p:cNvPr id="29" name="文本框 18"/>
          <p:cNvSpPr txBox="1"/>
          <p:nvPr/>
        </p:nvSpPr>
        <p:spPr>
          <a:xfrm>
            <a:off x="6429388" y="3432711"/>
            <a:ext cx="80021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4800" dirty="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占</a:t>
            </a:r>
            <a:endParaRPr lang="zh-CN" altLang="en-US" sz="4800" dirty="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  <a:sym typeface="+mn-ea"/>
            </a:endParaRPr>
          </a:p>
        </p:txBody>
      </p:sp>
      <p:sp>
        <p:nvSpPr>
          <p:cNvPr id="30" name="文本框 20"/>
          <p:cNvSpPr txBox="1"/>
          <p:nvPr/>
        </p:nvSpPr>
        <p:spPr>
          <a:xfrm>
            <a:off x="6429388" y="2891430"/>
            <a:ext cx="100380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 err="1">
                <a:latin typeface="汉语拼音" panose="000B0604020202020204" pitchFamily="34" charset="0"/>
                <a:ea typeface="黑体" panose="02010609060101010101" pitchFamily="49" charset="-122"/>
                <a:cs typeface="汉语拼音" panose="000B0604020202020204" pitchFamily="34" charset="0"/>
              </a:rPr>
              <a:t>zhàn</a:t>
            </a:r>
            <a:endParaRPr lang="zh-CN" altLang="en-US" sz="2800" dirty="0">
              <a:latin typeface="汉语拼音" panose="000B0604020202020204" pitchFamily="34" charset="0"/>
              <a:ea typeface="黑体" panose="02010609060101010101" pitchFamily="49" charset="-122"/>
              <a:cs typeface="汉语拼音" panose="000B0604020202020204" pitchFamily="34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6292061" y="555526"/>
            <a:ext cx="1368153" cy="52322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zh-CN" altLang="en-US" sz="2800" dirty="0" smtClean="0">
                <a:solidFill>
                  <a:srgbClr val="FF0000"/>
                </a:solidFill>
                <a:latin typeface="+mn-ea"/>
              </a:rPr>
              <a:t>平舌音</a:t>
            </a:r>
            <a:endParaRPr lang="zh-CN" altLang="en-US" sz="2800" dirty="0">
              <a:solidFill>
                <a:srgbClr val="FF0000"/>
              </a:solidFill>
              <a:latin typeface="+mn-ea"/>
            </a:endParaRPr>
          </a:p>
        </p:txBody>
      </p:sp>
      <p:sp>
        <p:nvSpPr>
          <p:cNvPr id="36" name="左大括号 35"/>
          <p:cNvSpPr/>
          <p:nvPr/>
        </p:nvSpPr>
        <p:spPr>
          <a:xfrm rot="16200000">
            <a:off x="4319972" y="735546"/>
            <a:ext cx="252028" cy="7236804"/>
          </a:xfrm>
          <a:prstGeom prst="leftBrace">
            <a:avLst/>
          </a:prstGeom>
          <a:ln w="25400">
            <a:solidFill>
              <a:srgbClr val="FF0000"/>
            </a:solidFill>
          </a:ln>
          <a:effectLst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TextBox 36"/>
          <p:cNvSpPr txBox="1"/>
          <p:nvPr/>
        </p:nvSpPr>
        <p:spPr>
          <a:xfrm>
            <a:off x="3779912" y="4568810"/>
            <a:ext cx="1337558" cy="52322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zh-CN" altLang="en-US" sz="2800" dirty="0" smtClean="0">
                <a:solidFill>
                  <a:srgbClr val="FF0000"/>
                </a:solidFill>
                <a:latin typeface="+mn-ea"/>
              </a:rPr>
              <a:t>翘舌音</a:t>
            </a:r>
            <a:endParaRPr lang="zh-CN" altLang="en-US" sz="2800" dirty="0">
              <a:solidFill>
                <a:srgbClr val="FF0000"/>
              </a:solidFill>
              <a:latin typeface="+mn-ea"/>
            </a:endParaRPr>
          </a:p>
        </p:txBody>
      </p:sp>
      <p:sp>
        <p:nvSpPr>
          <p:cNvPr id="38" name="左大括号 37"/>
          <p:cNvSpPr/>
          <p:nvPr/>
        </p:nvSpPr>
        <p:spPr>
          <a:xfrm rot="16200000" flipH="1" flipV="1">
            <a:off x="6785083" y="382474"/>
            <a:ext cx="270030" cy="1768262"/>
          </a:xfrm>
          <a:prstGeom prst="leftBrace">
            <a:avLst/>
          </a:prstGeom>
          <a:ln w="25400">
            <a:solidFill>
              <a:srgbClr val="FF0000"/>
            </a:solidFill>
          </a:ln>
          <a:effectLst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0" name="文本框 11"/>
          <p:cNvSpPr txBox="1"/>
          <p:nvPr/>
        </p:nvSpPr>
        <p:spPr>
          <a:xfrm>
            <a:off x="2605992" y="1472466"/>
            <a:ext cx="8640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800"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r>
              <a:rPr lang="en-US" altLang="zh-CN" dirty="0" err="1" smtClean="0">
                <a:latin typeface="汉语拼音" panose="000B0604020202020204" pitchFamily="34" charset="0"/>
                <a:cs typeface="汉语拼音" panose="000B0604020202020204" pitchFamily="34" charset="0"/>
              </a:rPr>
              <a:t>ánɡ</a:t>
            </a:r>
            <a:endParaRPr lang="zh-CN" altLang="en-US" dirty="0">
              <a:latin typeface="汉语拼音" panose="000B0604020202020204" pitchFamily="34" charset="0"/>
              <a:cs typeface="汉语拼音" panose="000B0604020202020204" pitchFamily="34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2411760" y="896402"/>
            <a:ext cx="1368153" cy="52322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zh-CN" altLang="en-US" sz="2800" dirty="0">
                <a:solidFill>
                  <a:srgbClr val="FF0000"/>
                </a:solidFill>
                <a:latin typeface="+mn-ea"/>
              </a:rPr>
              <a:t>后鼻音</a:t>
            </a:r>
            <a:endParaRPr lang="zh-CN" altLang="en-US" sz="2800" dirty="0">
              <a:solidFill>
                <a:srgbClr val="FF0000"/>
              </a:solidFill>
              <a:latin typeface="+mn-ea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4139952" y="876349"/>
            <a:ext cx="1368153" cy="52322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zh-CN" altLang="en-US" sz="2800" dirty="0">
                <a:solidFill>
                  <a:srgbClr val="FF0000"/>
                </a:solidFill>
                <a:latin typeface="+mn-ea"/>
              </a:rPr>
              <a:t>舌边音</a:t>
            </a:r>
            <a:endParaRPr lang="zh-CN" altLang="en-US" sz="2800" dirty="0">
              <a:solidFill>
                <a:srgbClr val="FF0000"/>
              </a:solidFill>
              <a:latin typeface="+mn-ea"/>
            </a:endParaRPr>
          </a:p>
        </p:txBody>
      </p:sp>
      <p:sp>
        <p:nvSpPr>
          <p:cNvPr id="31" name="文本框 1"/>
          <p:cNvSpPr txBox="1"/>
          <p:nvPr/>
        </p:nvSpPr>
        <p:spPr>
          <a:xfrm>
            <a:off x="1251501" y="1878246"/>
            <a:ext cx="80021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4800" dirty="0" smtClean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pitchFamily="49" charset="-122"/>
                <a:sym typeface="+mn-ea"/>
              </a:rPr>
              <a:t>薄</a:t>
            </a:r>
            <a:endParaRPr lang="zh-CN" altLang="en-US" sz="4800" dirty="0">
              <a:latin typeface="黑体" panose="02010609060101010101" pitchFamily="49" charset="-122"/>
              <a:ea typeface="黑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sp>
        <p:nvSpPr>
          <p:cNvPr id="32" name="文本框 11"/>
          <p:cNvSpPr txBox="1"/>
          <p:nvPr/>
        </p:nvSpPr>
        <p:spPr>
          <a:xfrm>
            <a:off x="1373820" y="1472466"/>
            <a:ext cx="6058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800"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r>
              <a:rPr lang="en-US" altLang="zh-CN" dirty="0" err="1">
                <a:latin typeface="汉语拼音" panose="000B0604020202020204" pitchFamily="34" charset="0"/>
                <a:cs typeface="汉语拼音" panose="000B0604020202020204" pitchFamily="34" charset="0"/>
              </a:rPr>
              <a:t>bó</a:t>
            </a:r>
            <a:r>
              <a:rPr lang="en-US" altLang="zh-CN" dirty="0">
                <a:latin typeface="汉语拼音" panose="000B0604020202020204" pitchFamily="34" charset="0"/>
                <a:cs typeface="汉语拼音" panose="000B0604020202020204" pitchFamily="34" charset="0"/>
              </a:rPr>
              <a:t> </a:t>
            </a:r>
            <a:endParaRPr lang="zh-CN" altLang="en-US" dirty="0">
              <a:latin typeface="汉语拼音" panose="000B0604020202020204" pitchFamily="34" charset="0"/>
              <a:cs typeface="汉语拼音" panose="000B0604020202020204" pitchFamily="34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411820" y="1266605"/>
            <a:ext cx="631788" cy="138499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zh-CN" altLang="en-US" sz="2800" dirty="0" smtClean="0">
                <a:solidFill>
                  <a:srgbClr val="FF0000"/>
                </a:solidFill>
                <a:latin typeface="+mn-ea"/>
              </a:rPr>
              <a:t>多音字</a:t>
            </a:r>
            <a:endParaRPr lang="zh-CN" altLang="en-US" sz="2800" dirty="0">
              <a:solidFill>
                <a:srgbClr val="FF0000"/>
              </a:solidFill>
              <a:latin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2" grpId="0"/>
      <p:bldP spid="14" grpId="0"/>
      <p:bldP spid="18" grpId="0"/>
      <p:bldP spid="21" grpId="0"/>
      <p:bldP spid="26" grpId="0"/>
      <p:bldP spid="28" grpId="0"/>
      <p:bldP spid="23" grpId="0"/>
      <p:bldP spid="30" grpId="0"/>
      <p:bldP spid="35" grpId="0" animBg="1"/>
      <p:bldP spid="36" grpId="0" animBg="1"/>
      <p:bldP spid="37" grpId="0" animBg="1"/>
      <p:bldP spid="38" grpId="0" animBg="1"/>
      <p:bldP spid="40" grpId="0"/>
      <p:bldP spid="42" grpId="0" animBg="1"/>
      <p:bldP spid="43" grpId="0" animBg="1"/>
      <p:bldP spid="32" grpId="0"/>
      <p:bldP spid="33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720080" y="904528"/>
            <a:ext cx="81724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一、句子练习。</a:t>
            </a:r>
            <a:endParaRPr lang="en-US" altLang="zh-CN" sz="3200" b="1" dirty="0" smtClean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en-US" altLang="zh-CN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1.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霎时</a:t>
            </a:r>
            <a:r>
              <a:rPr lang="en-US" altLang="zh-CN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潮头奔腾西去。 </a:t>
            </a:r>
            <a:endParaRPr lang="en-US" altLang="zh-CN" sz="32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en-US" altLang="zh-CN" sz="32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(1)</a:t>
            </a:r>
            <a:r>
              <a:rPr lang="zh-CN" altLang="en-US" sz="32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写出加点词语的两个近义词。</a:t>
            </a:r>
            <a:r>
              <a:rPr lang="en-US" altLang="zh-CN" sz="32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 </a:t>
            </a:r>
            <a:endParaRPr lang="en-US" altLang="zh-CN" sz="3200" b="1" dirty="0" smtClean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en-US" altLang="zh-CN" sz="3200" b="1" u="sng" dirty="0" smtClean="0">
                <a:latin typeface="宋体" panose="02010600030101010101" pitchFamily="2" charset="-122"/>
                <a:ea typeface="宋体" panose="02010600030101010101" pitchFamily="2" charset="-122"/>
              </a:rPr>
              <a:t>       </a:t>
            </a:r>
            <a:r>
              <a:rPr lang="zh-CN" altLang="en-US" sz="32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、</a:t>
            </a:r>
            <a:r>
              <a:rPr lang="zh-CN" altLang="en-US" sz="3200" b="1" u="sng" dirty="0" smtClean="0">
                <a:latin typeface="宋体" panose="02010600030101010101" pitchFamily="2" charset="-122"/>
                <a:ea typeface="宋体" panose="02010600030101010101" pitchFamily="2" charset="-122"/>
              </a:rPr>
              <a:t>      </a:t>
            </a:r>
            <a:r>
              <a:rPr lang="zh-CN" altLang="en-US" sz="32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。</a:t>
            </a:r>
            <a:r>
              <a:rPr lang="en-US" altLang="zh-CN" sz="32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               </a:t>
            </a:r>
            <a:endParaRPr lang="en-US" altLang="zh-CN" sz="3200" b="1" dirty="0" smtClean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en-US" altLang="zh-CN" sz="32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(2)</a:t>
            </a:r>
            <a:r>
              <a:rPr lang="zh-CN" altLang="en-US" sz="32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请你照样子写一个句子</a:t>
            </a:r>
            <a:r>
              <a:rPr lang="en-US" altLang="zh-CN" sz="32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,</a:t>
            </a:r>
            <a:r>
              <a:rPr lang="zh-CN" altLang="en-US" sz="32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用上“霎时”。 </a:t>
            </a:r>
            <a:endParaRPr lang="en-US" altLang="zh-CN" sz="3200" b="1" dirty="0" smtClean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259632" y="1552600"/>
            <a:ext cx="11521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．．</a:t>
            </a:r>
            <a:endParaRPr lang="zh-CN" altLang="en-US" sz="3200" dirty="0"/>
          </a:p>
        </p:txBody>
      </p:sp>
      <p:sp>
        <p:nvSpPr>
          <p:cNvPr id="7" name="TextBox 6"/>
          <p:cNvSpPr txBox="1"/>
          <p:nvPr/>
        </p:nvSpPr>
        <p:spPr>
          <a:xfrm>
            <a:off x="1024558" y="2355726"/>
            <a:ext cx="11156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瞬间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752750" y="2355726"/>
            <a:ext cx="11156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顿时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99592" y="3438748"/>
            <a:ext cx="748883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霎时</a:t>
            </a:r>
            <a:r>
              <a:rPr lang="en-US" altLang="zh-CN" sz="32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32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万道金光透过树梢</a:t>
            </a:r>
            <a:r>
              <a:rPr lang="en-US" altLang="zh-CN" sz="32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32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给水面染上了一层胭脂红。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" name="文本框 8"/>
          <p:cNvSpPr txBox="1"/>
          <p:nvPr/>
        </p:nvSpPr>
        <p:spPr>
          <a:xfrm>
            <a:off x="324544" y="267494"/>
            <a:ext cx="1668780" cy="52322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zh-CN" altLang="en-US" sz="28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巩固练习</a:t>
            </a:r>
            <a:endParaRPr lang="zh-CN" altLang="en-US" sz="280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936104" y="267494"/>
            <a:ext cx="50760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 smtClean="0"/>
              <a:t>二、按要求完成句子练习。</a:t>
            </a:r>
            <a:endParaRPr lang="zh-CN" altLang="en-US" sz="3200" dirty="0"/>
          </a:p>
        </p:txBody>
      </p:sp>
      <p:sp>
        <p:nvSpPr>
          <p:cNvPr id="4" name="TextBox 3"/>
          <p:cNvSpPr txBox="1"/>
          <p:nvPr/>
        </p:nvSpPr>
        <p:spPr>
          <a:xfrm>
            <a:off x="417060" y="843558"/>
            <a:ext cx="8424936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630555"/>
            <a:r>
              <a:rPr lang="en-US" altLang="zh-CN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1.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钱塘江大潮，自古以来被称为天下奇观。</a:t>
            </a:r>
            <a:endParaRPr lang="en-US" altLang="zh-CN" sz="32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indent="630555"/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en-US" altLang="zh-CN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                     </a:t>
            </a:r>
            <a:r>
              <a:rPr lang="en-US" altLang="zh-CN" sz="32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(</a:t>
            </a:r>
            <a:r>
              <a:rPr lang="zh-CN" altLang="en-US" sz="32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改为反问句</a:t>
            </a:r>
            <a:r>
              <a:rPr lang="en-US" altLang="zh-CN" sz="32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)</a:t>
            </a:r>
            <a:endParaRPr lang="en-US" altLang="zh-CN" sz="3200" b="1" dirty="0" smtClean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indent="630555"/>
            <a:endParaRPr lang="en-US" altLang="zh-CN" sz="32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indent="630555"/>
            <a:endParaRPr lang="en-US" altLang="zh-CN" sz="32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indent="630555"/>
            <a:r>
              <a:rPr lang="en-US" altLang="zh-CN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2.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秋虫唱着，夜鸟拍打着翅膀。</a:t>
            </a:r>
            <a:r>
              <a:rPr lang="en-US" altLang="zh-CN" sz="32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(</a:t>
            </a:r>
            <a:r>
              <a:rPr lang="zh-CN" altLang="en-US" sz="32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仿写句子</a:t>
            </a:r>
            <a:r>
              <a:rPr lang="en-US" altLang="zh-CN" sz="32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)</a:t>
            </a:r>
            <a:endParaRPr lang="en-US" altLang="zh-CN" sz="32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67544" y="1855594"/>
            <a:ext cx="828092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难道钱塘江大潮，不是自古以来被称为天下奇观吗？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67544" y="3435846"/>
            <a:ext cx="837445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月亮</a:t>
            </a:r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姑娘升起来了，仿佛正悄悄地对身边的小星星说话。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90816" y="339502"/>
            <a:ext cx="855764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</a:t>
            </a:r>
            <a:r>
              <a:rPr lang="en-US" altLang="zh-CN" sz="320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</a:t>
            </a:r>
            <a:r>
              <a:rPr lang="zh-CN" altLang="en-US" sz="3200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三、</a:t>
            </a:r>
            <a:r>
              <a:rPr lang="zh-CN" altLang="en-US" sz="320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句子练习。</a:t>
            </a:r>
            <a:endParaRPr lang="zh-CN" altLang="en-US" sz="3200" dirty="0"/>
          </a:p>
          <a:p>
            <a:pPr>
              <a:lnSpc>
                <a:spcPct val="120000"/>
              </a:lnSpc>
            </a:pPr>
            <a:r>
              <a:rPr lang="en-US" altLang="zh-CN" sz="2800" b="1" dirty="0" smtClean="0">
                <a:solidFill>
                  <a:schemeClr val="tx1"/>
                </a:solidFill>
                <a:latin typeface="新宋体" panose="02010609030101010101" charset="-122"/>
                <a:ea typeface="新宋体" panose="02010609030101010101" charset="-122"/>
                <a:cs typeface="楷体" panose="02010609060101010101" pitchFamily="49" charset="-122"/>
              </a:rPr>
              <a:t>    1.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稻田像一片月光镀亮的银毯。</a:t>
            </a:r>
            <a:r>
              <a:rPr lang="zh-CN" altLang="en-US" sz="2800" b="1" dirty="0" smtClean="0"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pitchFamily="49" charset="-122"/>
              </a:rPr>
              <a:t>（仿写比喻句）</a:t>
            </a:r>
            <a:endParaRPr lang="en-US" altLang="zh-CN" sz="2800" b="1" dirty="0" smtClean="0">
              <a:latin typeface="宋体" panose="02010600030101010101" pitchFamily="2" charset="-122"/>
              <a:ea typeface="宋体" panose="02010600030101010101" pitchFamily="2" charset="-122"/>
              <a:cs typeface="楷体" panose="02010609060101010101" pitchFamily="49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989647" y="1707654"/>
            <a:ext cx="581460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茫茫的草原像一张无边无际的地毯。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288032" y="2427734"/>
            <a:ext cx="8100392" cy="15142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altLang="zh-CN" sz="2800" b="1" dirty="0" smtClean="0">
                <a:latin typeface="新宋体" panose="02010609030101010101" charset="-122"/>
                <a:ea typeface="新宋体" panose="02010609030101010101" charset="-122"/>
                <a:cs typeface="楷体" panose="02010609060101010101" pitchFamily="49" charset="-122"/>
                <a:sym typeface="+mn-ea"/>
              </a:rPr>
              <a:t>    2.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月亮照亮了高高的点苍山</a:t>
            </a: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,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照亮了村头的大青树</a:t>
            </a: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,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也照亮了</a:t>
            </a: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,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照亮了村间的大道和小路</a:t>
            </a: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…… </a:t>
            </a:r>
            <a:endParaRPr lang="en-US" altLang="zh-CN" sz="2800" b="1" dirty="0" smtClean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  <a:p>
            <a:pPr>
              <a:lnSpc>
                <a:spcPct val="110000"/>
              </a:lnSpc>
            </a:pP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</a:t>
            </a: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                             </a:t>
            </a:r>
            <a:r>
              <a:rPr lang="zh-CN" altLang="en-US" sz="2800" b="1" dirty="0" smtClean="0"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pitchFamily="49" charset="-122"/>
                <a:sym typeface="+mn-ea"/>
              </a:rPr>
              <a:t>（仿写排比句）</a:t>
            </a:r>
            <a:endParaRPr lang="zh-CN" altLang="en-US" sz="2800" u="sng" dirty="0">
              <a:solidFill>
                <a:schemeClr val="bg1"/>
              </a:solidFill>
              <a:latin typeface="宋体" panose="02010600030101010101" pitchFamily="2" charset="-122"/>
              <a:ea typeface="宋体" panose="02010600030101010101" pitchFamily="2" charset="-122"/>
              <a:cs typeface="楷体" panose="02010609060101010101" pitchFamily="49" charset="-122"/>
            </a:endParaRPr>
          </a:p>
        </p:txBody>
      </p:sp>
      <p:sp>
        <p:nvSpPr>
          <p:cNvPr id="9" name="文本框 3"/>
          <p:cNvSpPr txBox="1"/>
          <p:nvPr/>
        </p:nvSpPr>
        <p:spPr>
          <a:xfrm>
            <a:off x="989647" y="3992746"/>
            <a:ext cx="819086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乡村的夜是柔和的，是静寂的，是梦幻的。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9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251520" y="574685"/>
            <a:ext cx="8460432" cy="39333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631825">
              <a:lnSpc>
                <a:spcPct val="130000"/>
              </a:lnSpc>
            </a:pPr>
            <a:r>
              <a:rPr lang="en-US" altLang="zh-CN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3.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沟水汩汩</a:t>
            </a:r>
            <a:r>
              <a:rPr lang="en-US" altLang="zh-CN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,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很满意地响着。</a:t>
            </a:r>
            <a:r>
              <a:rPr lang="zh-CN" altLang="en-US" sz="3200" b="1" dirty="0" smtClean="0"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pitchFamily="49" charset="-122"/>
                <a:sym typeface="+mn-ea"/>
              </a:rPr>
              <a:t>（仿写拟人句）</a:t>
            </a:r>
            <a:endParaRPr lang="en-US" altLang="zh-CN" sz="3200" b="1" dirty="0" smtClean="0">
              <a:latin typeface="宋体" panose="02010600030101010101" pitchFamily="2" charset="-122"/>
              <a:ea typeface="宋体" panose="02010600030101010101" pitchFamily="2" charset="-122"/>
              <a:cs typeface="楷体" panose="02010609060101010101" pitchFamily="49" charset="-122"/>
              <a:sym typeface="+mn-ea"/>
            </a:endParaRPr>
          </a:p>
          <a:p>
            <a:pPr>
              <a:lnSpc>
                <a:spcPct val="130000"/>
              </a:lnSpc>
            </a:pPr>
            <a:endParaRPr lang="en-US" altLang="zh-CN" sz="3200" b="1" dirty="0" smtClean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pPr indent="631825">
              <a:lnSpc>
                <a:spcPct val="130000"/>
              </a:lnSpc>
            </a:pPr>
            <a:endParaRPr lang="en-US" altLang="zh-CN" sz="3200" b="1" dirty="0" smtClean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pPr indent="631825">
              <a:lnSpc>
                <a:spcPct val="130000"/>
              </a:lnSpc>
            </a:pPr>
            <a:r>
              <a:rPr lang="en-US" altLang="zh-CN" sz="3200" b="1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4.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那声音如同山崩地裂，好像大地都被震得颤动起来。</a:t>
            </a:r>
            <a:r>
              <a:rPr lang="zh-CN" altLang="en-US" sz="32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（仿写夸张句）</a:t>
            </a:r>
            <a:endParaRPr lang="en-US" altLang="zh-CN" sz="3200" b="1" dirty="0" smtClean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ct val="130000"/>
              </a:lnSpc>
            </a:pPr>
            <a:endParaRPr lang="zh-CN" altLang="en-US" sz="3200" dirty="0"/>
          </a:p>
        </p:txBody>
      </p:sp>
      <p:sp>
        <p:nvSpPr>
          <p:cNvPr id="4" name="TextBox 3"/>
          <p:cNvSpPr txBox="1"/>
          <p:nvPr/>
        </p:nvSpPr>
        <p:spPr>
          <a:xfrm>
            <a:off x="-36512" y="1482919"/>
            <a:ext cx="99371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812800"/>
            <a:r>
              <a:rPr lang="zh-CN" altLang="en-US" sz="32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宁静的夜晚</a:t>
            </a:r>
            <a:r>
              <a:rPr lang="en-US" altLang="zh-CN" sz="32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32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只有那天上的星星正在窃窃私语。 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99592" y="3867894"/>
            <a:ext cx="64087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这橘子酸得我的牙都快掉了。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文本框 2"/>
          <p:cNvSpPr txBox="1"/>
          <p:nvPr/>
        </p:nvSpPr>
        <p:spPr>
          <a:xfrm>
            <a:off x="288032" y="1146569"/>
            <a:ext cx="8711565" cy="25053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40000"/>
              </a:lnSpc>
            </a:pPr>
            <a:r>
              <a:rPr lang="en-US" altLang="zh-CN" sz="2800" b="1" dirty="0" smtClean="0">
                <a:latin typeface="新宋体" panose="02010609030101010101" charset="-122"/>
                <a:ea typeface="新宋体" panose="02010609030101010101" charset="-122"/>
                <a:cs typeface="楷体" panose="02010609060101010101" pitchFamily="49" charset="-122"/>
                <a:sym typeface="+mn-ea"/>
              </a:rPr>
              <a:t>1.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钱塘江大潮，自古以来被称为天下奇观。</a:t>
            </a:r>
            <a:endParaRPr lang="en-US" altLang="zh-CN" sz="2800" b="1" dirty="0" smtClean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  <a:p>
            <a:pPr>
              <a:lnSpc>
                <a:spcPct val="140000"/>
              </a:lnSpc>
            </a:pPr>
            <a:r>
              <a:rPr lang="zh-CN" altLang="en-US" sz="2800" b="1" dirty="0" smtClean="0"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pitchFamily="49" charset="-122"/>
                <a:sym typeface="+mn-ea"/>
              </a:rPr>
              <a:t>“奇观”在这里指</a:t>
            </a:r>
            <a:r>
              <a:rPr lang="zh-CN" altLang="en-US" sz="2800" b="1" u="sng" dirty="0" smtClean="0"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pitchFamily="49" charset="-122"/>
                <a:sym typeface="+mn-ea"/>
              </a:rPr>
              <a:t>                        </a:t>
            </a:r>
            <a:r>
              <a:rPr lang="zh-CN" altLang="en-US" sz="2800" b="1" dirty="0" smtClean="0"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pitchFamily="49" charset="-122"/>
                <a:sym typeface="+mn-ea"/>
              </a:rPr>
              <a:t>。</a:t>
            </a:r>
            <a:endParaRPr lang="en-US" altLang="zh-CN" sz="2800" b="1" dirty="0" smtClean="0">
              <a:latin typeface="宋体" panose="02010600030101010101" pitchFamily="2" charset="-122"/>
              <a:ea typeface="宋体" panose="02010600030101010101" pitchFamily="2" charset="-122"/>
              <a:cs typeface="楷体" panose="02010609060101010101" pitchFamily="49" charset="-122"/>
              <a:sym typeface="+mn-ea"/>
            </a:endParaRPr>
          </a:p>
          <a:p>
            <a:pPr>
              <a:lnSpc>
                <a:spcPct val="140000"/>
              </a:lnSpc>
            </a:pP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2.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再近些，只见白浪翻滚，形成一堵两丈多高的水墙。</a:t>
            </a:r>
            <a:endParaRPr lang="en-US" altLang="zh-CN" sz="2800" b="1" dirty="0" smtClean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  <a:p>
            <a:pPr>
              <a:lnSpc>
                <a:spcPct val="140000"/>
              </a:lnSpc>
            </a:pPr>
            <a:r>
              <a:rPr lang="zh-CN" altLang="en-US" sz="2800" b="1" dirty="0" smtClean="0"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pitchFamily="49" charset="-122"/>
                <a:sym typeface="+mn-ea"/>
              </a:rPr>
              <a:t>文中把水浪比作</a:t>
            </a:r>
            <a:r>
              <a:rPr lang="zh-CN" altLang="en-US" sz="2800" b="1" u="sng" dirty="0" smtClean="0"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pitchFamily="49" charset="-122"/>
                <a:sym typeface="+mn-ea"/>
              </a:rPr>
              <a:t>    </a:t>
            </a:r>
            <a:r>
              <a:rPr lang="zh-CN" altLang="en-US" sz="2800" b="1" dirty="0" smtClean="0"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pitchFamily="49" charset="-122"/>
                <a:sym typeface="+mn-ea"/>
              </a:rPr>
              <a:t>，形容</a:t>
            </a:r>
            <a:r>
              <a:rPr lang="zh-CN" altLang="en-US" sz="2800" b="1" u="sng" dirty="0" smtClean="0"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pitchFamily="49" charset="-122"/>
                <a:sym typeface="+mn-ea"/>
              </a:rPr>
              <a:t>                      </a:t>
            </a:r>
            <a:r>
              <a:rPr lang="zh-CN" altLang="en-US" sz="2800" b="1" dirty="0" smtClean="0"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pitchFamily="49" charset="-122"/>
                <a:sym typeface="+mn-ea"/>
              </a:rPr>
              <a:t>。</a:t>
            </a:r>
            <a:endParaRPr lang="zh-CN" altLang="en-US" sz="2800" u="sng" dirty="0">
              <a:latin typeface="宋体" panose="02010600030101010101" pitchFamily="2" charset="-122"/>
              <a:ea typeface="宋体" panose="02010600030101010101" pitchFamily="2" charset="-122"/>
              <a:cs typeface="楷体" panose="02010609060101010101" pitchFamily="49" charset="-122"/>
            </a:endParaRPr>
          </a:p>
        </p:txBody>
      </p:sp>
      <p:sp>
        <p:nvSpPr>
          <p:cNvPr id="12" name="文本框 3"/>
          <p:cNvSpPr txBox="1"/>
          <p:nvPr/>
        </p:nvSpPr>
        <p:spPr>
          <a:xfrm>
            <a:off x="3319398" y="1807994"/>
            <a:ext cx="41764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雄伟美丽而又罕见的景象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771800" y="3022266"/>
            <a:ext cx="100972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水墙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585848" y="3022266"/>
            <a:ext cx="41764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江潮浪头之高，范围之宽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" name="文本框 17"/>
          <p:cNvSpPr txBox="1"/>
          <p:nvPr/>
        </p:nvSpPr>
        <p:spPr>
          <a:xfrm>
            <a:off x="251520" y="490300"/>
            <a:ext cx="305724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3200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四、</a:t>
            </a:r>
            <a:r>
              <a:rPr lang="zh-CN" altLang="en-US" sz="320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分析句子。</a:t>
            </a:r>
            <a:endParaRPr lang="zh-CN" altLang="en-US" sz="3200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5" grpId="0"/>
      <p:bldP spid="6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43608" y="1275606"/>
            <a:ext cx="705678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3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3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这一单元的课文中有哪些知识点呢？我们一起来复习吧！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23528" y="2110667"/>
            <a:ext cx="8424936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作者不但</a:t>
            </a:r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运用比喻、形容、衬托等方法直接描绘了潮水汹涌澎湃、雷霆万钧的情状和声威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，还从</a:t>
            </a:r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观潮的人数之多、热情之高间接地表现了大潮的奇特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。这样直接描写和间接烘托将钱塘秋潮这一天下奇观，生动形象的展现在读者面前。</a:t>
            </a:r>
            <a:endParaRPr lang="zh-CN" altLang="en-US" sz="2800" b="1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06706" y="1030222"/>
            <a:ext cx="844467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●</a:t>
            </a:r>
            <a:r>
              <a:rPr lang="zh-CN" altLang="en-US" sz="2800" dirty="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《观潮》一文是怎样通过</a:t>
            </a:r>
            <a:r>
              <a:rPr lang="zh-CN" altLang="en-US" sz="2800" dirty="0" smtClean="0"/>
              <a:t>直接描写和间接烘托将钱塘秋潮这一天下奇观描绘出来的？</a:t>
            </a:r>
            <a:endParaRPr lang="zh-CN" altLang="en-US" sz="2800" dirty="0"/>
          </a:p>
        </p:txBody>
      </p:sp>
      <p:grpSp>
        <p:nvGrpSpPr>
          <p:cNvPr id="4" name="组合 3"/>
          <p:cNvGrpSpPr/>
          <p:nvPr/>
        </p:nvGrpSpPr>
        <p:grpSpPr>
          <a:xfrm>
            <a:off x="-83185" y="267494"/>
            <a:ext cx="2893060" cy="509476"/>
            <a:chOff x="458" y="988"/>
            <a:chExt cx="4134" cy="914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7" name="流程图: 延期 6"/>
            <p:cNvSpPr/>
            <p:nvPr/>
          </p:nvSpPr>
          <p:spPr>
            <a:xfrm>
              <a:off x="623" y="988"/>
              <a:ext cx="3969" cy="908"/>
            </a:xfrm>
            <a:prstGeom prst="flowChartDelay">
              <a:avLst/>
            </a:prstGeom>
            <a:solidFill>
              <a:srgbClr val="FFC000"/>
            </a:solidFill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文本框 14">
              <a:hlinkClick r:id="rId1" action="ppaction://hlinkfile"/>
            </p:cNvPr>
            <p:cNvSpPr txBox="1"/>
            <p:nvPr/>
          </p:nvSpPr>
          <p:spPr>
            <a:xfrm>
              <a:off x="458" y="1005"/>
              <a:ext cx="3688" cy="897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pPr algn="ctr"/>
              <a:r>
                <a:rPr lang="zh-CN" altLang="en-US" sz="2800" b="1" dirty="0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本单元知识点</a:t>
              </a:r>
              <a:endParaRPr lang="zh-CN" altLang="en-US" sz="28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1" cstate="print"/>
          <a:srcRect r="1250"/>
          <a:stretch>
            <a:fillRect/>
          </a:stretch>
        </p:blipFill>
        <p:spPr bwMode="auto">
          <a:xfrm>
            <a:off x="0" y="0"/>
            <a:ext cx="9144000" cy="17076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467544" y="1779662"/>
            <a:ext cx="867645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 smtClean="0">
                <a:solidFill>
                  <a:srgbClr val="FF0000"/>
                </a:solidFill>
                <a:latin typeface="+mj-ea"/>
                <a:ea typeface="+mj-ea"/>
                <a:cs typeface="黑体" panose="02010609060101010101" pitchFamily="49" charset="-122"/>
                <a:sym typeface="+mn-ea"/>
              </a:rPr>
              <a:t>●</a:t>
            </a:r>
            <a:r>
              <a:rPr lang="zh-CN" altLang="en-US" sz="3200" dirty="0" smtClean="0">
                <a:latin typeface="+mj-ea"/>
                <a:ea typeface="+mj-ea"/>
                <a:cs typeface="黑体" panose="02010609060101010101" pitchFamily="49" charset="-122"/>
                <a:sym typeface="+mn-ea"/>
              </a:rPr>
              <a:t>图上的画面是</a:t>
            </a:r>
            <a:r>
              <a:rPr lang="zh-CN" altLang="en-US" sz="3200" u="sng" dirty="0" smtClean="0">
                <a:latin typeface="+mj-ea"/>
                <a:ea typeface="+mj-ea"/>
                <a:cs typeface="黑体" panose="02010609060101010101" pitchFamily="49" charset="-122"/>
                <a:sym typeface="+mn-ea"/>
              </a:rPr>
              <a:t>        </a:t>
            </a:r>
            <a:r>
              <a:rPr lang="zh-CN" altLang="en-US" sz="3200" dirty="0" smtClean="0">
                <a:latin typeface="+mj-ea"/>
                <a:ea typeface="+mj-ea"/>
                <a:cs typeface="黑体" panose="02010609060101010101" pitchFamily="49" charset="-122"/>
                <a:sym typeface="+mn-ea"/>
              </a:rPr>
              <a:t>的情景，你来用课文中的话来说说图中的情景吧！</a:t>
            </a:r>
            <a:endParaRPr lang="zh-CN" altLang="en-US" sz="3200" dirty="0">
              <a:latin typeface="+mj-ea"/>
              <a:ea typeface="+mj-ea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491880" y="1779662"/>
            <a:ext cx="18722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潮来时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76064" y="2741895"/>
            <a:ext cx="8244408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再近些，只见白浪翻滚，形成一堵两丈多高的水墙。浪潮越来越近，犹如千万匹白色战马齐头并进，浩浩荡荡地飞奔而来；那声音如同山崩地裂，好像大地都被震得颤动起来。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767330" y="1851670"/>
            <a:ext cx="7621094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</a:t>
            </a:r>
            <a:r>
              <a:rPr lang="en-US" altLang="zh-CN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《</a:t>
            </a:r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观潮</a:t>
            </a:r>
            <a:r>
              <a:rPr lang="en-US" altLang="zh-CN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》</a:t>
            </a:r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是按照时间顺序来分别描述了钱塘江大潮涨潮前、涨潮时、涨潮后的情景。</a:t>
            </a:r>
            <a:endParaRPr lang="zh-CN" altLang="en-US" sz="2800" b="1" dirty="0" smtClean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潮来前（静）海面风平浪静，岸上人山人海；潮来时（动）人声鼎沸，山崩地裂；潮来后（静）余波依旧，风号浪吼。</a:t>
            </a:r>
            <a:endParaRPr lang="zh-CN" altLang="en-US" sz="2800" b="1" dirty="0" smtClean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653440" y="771549"/>
            <a:ext cx="780699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黑体" panose="02010609060101010101" pitchFamily="49" charset="-122"/>
                <a:sym typeface="+mn-ea"/>
              </a:rPr>
              <a:t>●</a:t>
            </a:r>
            <a:r>
              <a:rPr lang="en-US" altLang="zh-CN" sz="2800" dirty="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《</a:t>
            </a:r>
            <a:r>
              <a:rPr lang="zh-CN" altLang="en-US" sz="2800" dirty="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观潮</a:t>
            </a:r>
            <a:r>
              <a:rPr lang="en-US" altLang="zh-CN" sz="2800" dirty="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》</a:t>
            </a:r>
            <a:r>
              <a:rPr lang="zh-CN" altLang="en-US" sz="2800" dirty="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是按照什么顺序记叙的？描写了怎样的情景？</a:t>
            </a:r>
            <a:endParaRPr lang="zh-CN" altLang="en-US" sz="2800" dirty="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755576" y="1923678"/>
            <a:ext cx="748883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</a:t>
            </a:r>
            <a:r>
              <a:rPr lang="en-US" altLang="zh-CN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《</a:t>
            </a:r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观潮</a:t>
            </a:r>
            <a:r>
              <a:rPr lang="en-US" altLang="zh-CN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》</a:t>
            </a:r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介绍了自古以来被成为“天下奇观”的钱塘江大潮，抒发了作者热爱大自然、热爱祖国大好河山的思想感情。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733623" y="999989"/>
            <a:ext cx="78708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zh-CN" sz="28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黑体" panose="02010609060101010101" pitchFamily="49" charset="-122"/>
                <a:sym typeface="+mn-ea"/>
              </a:rPr>
              <a:t>●</a:t>
            </a:r>
            <a:r>
              <a:rPr lang="zh-CN" altLang="en-US" sz="2800" dirty="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《观潮》表达了作者怎样的思想感情？</a:t>
            </a:r>
            <a:endParaRPr lang="zh-CN" altLang="en-US" sz="2800" dirty="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3871169" y="2522389"/>
            <a:ext cx="2185035" cy="76944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l"/>
            <a:r>
              <a:rPr lang="zh-CN" altLang="en-US" sz="44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震</a:t>
            </a:r>
            <a:r>
              <a:rPr lang="en-US" altLang="zh-CN" sz="44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—</a:t>
            </a:r>
            <a:r>
              <a:rPr lang="zh-CN" altLang="en-US" sz="44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振  </a:t>
            </a:r>
            <a:r>
              <a:rPr lang="zh-CN" altLang="en-US" sz="3200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 </a:t>
            </a:r>
            <a:r>
              <a:rPr lang="zh-CN" altLang="en-US" sz="3200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</a:t>
            </a:r>
            <a:endParaRPr lang="zh-CN" altLang="en-US" sz="3200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77809" y="867799"/>
            <a:ext cx="829864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48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潮 稻 盼 犹 震 卵 填 熟 跃   </a:t>
            </a:r>
            <a:endParaRPr lang="zh-CN" altLang="en-US" sz="48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928662" y="1863864"/>
            <a:ext cx="1832553" cy="58477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pPr algn="l"/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容易混淆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2987824" y="1740753"/>
            <a:ext cx="80342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48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熟</a:t>
            </a:r>
            <a:endParaRPr lang="zh-CN" altLang="en-US" sz="48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5273840" y="1740753"/>
            <a:ext cx="80342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48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热</a:t>
            </a:r>
            <a:endParaRPr lang="zh-CN" altLang="en-US" sz="48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3773642" y="1802308"/>
            <a:ext cx="121379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40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熟悉</a:t>
            </a:r>
            <a:endParaRPr lang="zh-CN" altLang="en-US" sz="4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6059658" y="1802308"/>
            <a:ext cx="121379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40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热情</a:t>
            </a:r>
            <a:endParaRPr lang="zh-CN" altLang="en-US" sz="4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928662" y="2596094"/>
            <a:ext cx="2656496" cy="58477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pPr algn="l"/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容易写出别字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grpSp>
        <p:nvGrpSpPr>
          <p:cNvPr id="2" name="组合 3"/>
          <p:cNvGrpSpPr/>
          <p:nvPr/>
        </p:nvGrpSpPr>
        <p:grpSpPr>
          <a:xfrm>
            <a:off x="0" y="195486"/>
            <a:ext cx="2513330" cy="509438"/>
            <a:chOff x="458" y="988"/>
            <a:chExt cx="4134" cy="914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7" name="流程图: 延期 6"/>
            <p:cNvSpPr/>
            <p:nvPr/>
          </p:nvSpPr>
          <p:spPr>
            <a:xfrm>
              <a:off x="623" y="988"/>
              <a:ext cx="3969" cy="908"/>
            </a:xfrm>
            <a:prstGeom prst="flowChartDelay">
              <a:avLst/>
            </a:prstGeom>
            <a:solidFill>
              <a:srgbClr val="FFC000"/>
            </a:solidFill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文本框 14">
              <a:hlinkClick r:id="rId1" action="ppaction://hlinkfile"/>
            </p:cNvPr>
            <p:cNvSpPr txBox="1"/>
            <p:nvPr/>
          </p:nvSpPr>
          <p:spPr>
            <a:xfrm>
              <a:off x="458" y="1005"/>
              <a:ext cx="3688" cy="897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pPr algn="ctr"/>
              <a:r>
                <a:rPr lang="zh-CN" altLang="en-US" sz="2800" b="1" dirty="0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易写错的字</a:t>
              </a:r>
              <a:endParaRPr lang="zh-CN" altLang="en-US" sz="28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15" name="文本框 13"/>
          <p:cNvSpPr txBox="1"/>
          <p:nvPr/>
        </p:nvSpPr>
        <p:spPr>
          <a:xfrm>
            <a:off x="928662" y="3355127"/>
            <a:ext cx="2656496" cy="58477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pPr algn="l"/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容易多写一笔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sp>
        <p:nvSpPr>
          <p:cNvPr id="16" name="文本框 9"/>
          <p:cNvSpPr txBox="1"/>
          <p:nvPr/>
        </p:nvSpPr>
        <p:spPr>
          <a:xfrm>
            <a:off x="3857620" y="3252921"/>
            <a:ext cx="80342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48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犹</a:t>
            </a:r>
            <a:endParaRPr lang="zh-CN" altLang="en-US" sz="48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sp>
        <p:nvSpPr>
          <p:cNvPr id="17" name="文本框 9"/>
          <p:cNvSpPr txBox="1"/>
          <p:nvPr/>
        </p:nvSpPr>
        <p:spPr>
          <a:xfrm>
            <a:off x="4716016" y="3974207"/>
            <a:ext cx="80342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48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卵</a:t>
            </a:r>
            <a:endParaRPr lang="zh-CN" altLang="en-US" sz="48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sp>
        <p:nvSpPr>
          <p:cNvPr id="18" name="文本框 13"/>
          <p:cNvSpPr txBox="1"/>
          <p:nvPr/>
        </p:nvSpPr>
        <p:spPr>
          <a:xfrm>
            <a:off x="928662" y="4083573"/>
            <a:ext cx="2656496" cy="58477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pPr algn="l"/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容易少写一笔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sp>
        <p:nvSpPr>
          <p:cNvPr id="19" name="文本框 9"/>
          <p:cNvSpPr txBox="1"/>
          <p:nvPr/>
        </p:nvSpPr>
        <p:spPr>
          <a:xfrm>
            <a:off x="3851920" y="3974207"/>
            <a:ext cx="80342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48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盼</a:t>
            </a:r>
            <a:endParaRPr lang="zh-CN" altLang="en-US" sz="48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sp>
        <p:nvSpPr>
          <p:cNvPr id="20" name="文本框 9"/>
          <p:cNvSpPr txBox="1"/>
          <p:nvPr/>
        </p:nvSpPr>
        <p:spPr>
          <a:xfrm>
            <a:off x="5568775" y="3974207"/>
            <a:ext cx="80342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48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填</a:t>
            </a:r>
            <a:endParaRPr lang="zh-CN" altLang="en-US" sz="48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9" grpId="0" animBg="1"/>
      <p:bldP spid="10" grpId="0"/>
      <p:bldP spid="11" grpId="0"/>
      <p:bldP spid="12" grpId="0"/>
      <p:bldP spid="13" grpId="0"/>
      <p:bldP spid="14" grpId="0" animBg="1"/>
      <p:bldP spid="15" grpId="0" animBg="1"/>
      <p:bldP spid="16" grpId="0"/>
      <p:bldP spid="17" grpId="0"/>
      <p:bldP spid="18" grpId="0" animBg="1"/>
      <p:bldP spid="19" grpId="0"/>
      <p:bldP spid="20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706370" y="1837149"/>
            <a:ext cx="782607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</a:t>
            </a:r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“我和阿妈走月亮</a:t>
            </a:r>
            <a:r>
              <a:rPr lang="en-US" altLang="zh-CN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!”</a:t>
            </a:r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在文中出现四次。看似重复，实则妙笔之句，充分表达了小作者和阿妈走月亮时无比幸福和喜悦之情。细细咀嚼这种情致、意趣，虽是秋夜，却让人心中涌起融融的暖意。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611560" y="627534"/>
            <a:ext cx="787082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黑体" panose="02010609060101010101" pitchFamily="49" charset="-122"/>
                <a:sym typeface="+mn-ea"/>
              </a:rPr>
              <a:t>●</a:t>
            </a:r>
            <a:r>
              <a:rPr lang="zh-CN" altLang="en-US" sz="2800" dirty="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《走月亮》中“我和阿妈走月亮</a:t>
            </a:r>
            <a:r>
              <a:rPr lang="en-US" altLang="zh-CN" sz="2800" dirty="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!”</a:t>
            </a:r>
            <a:r>
              <a:rPr lang="zh-CN" altLang="en-US" sz="2800" dirty="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一共出现了几次？表达了怎样的情感？</a:t>
            </a:r>
            <a:endParaRPr lang="zh-CN" altLang="en-US" sz="2800" dirty="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683568" y="1213715"/>
            <a:ext cx="7776864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</a:t>
            </a:r>
            <a:r>
              <a:rPr lang="en-US" altLang="zh-CN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《</a:t>
            </a:r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走月亮</a:t>
            </a:r>
            <a:r>
              <a:rPr lang="en-US" altLang="zh-CN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》</a:t>
            </a:r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一文不仅给我们展现了月色下的美好意境，更多的是母女俩之间真真切切的情，相融相沫的爱。小路上，妈妈伸展双臂迎接蹒跚学步的幼儿；风雨中，爸爸手持雨伞呵护着放学归来的孩子；月夜下，奶奶教小孙孙数天上的星星</a:t>
            </a:r>
            <a:r>
              <a:rPr lang="en-US" altLang="zh-CN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…… </a:t>
            </a:r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在浓浓的亲情中，我们一步步长大成人</a:t>
            </a:r>
            <a:r>
              <a:rPr lang="en-US" altLang="zh-CN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……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702752" y="555526"/>
            <a:ext cx="86937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zh-CN" sz="28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黑体" panose="02010609060101010101" pitchFamily="49" charset="-122"/>
                <a:sym typeface="+mn-ea"/>
              </a:rPr>
              <a:t>●</a:t>
            </a:r>
            <a:r>
              <a:rPr lang="en-US" altLang="zh-CN" sz="2800" dirty="0" smtClean="0">
                <a:latin typeface="楷体" panose="02010609060101010101" pitchFamily="49" charset="-122"/>
                <a:ea typeface="楷体" panose="02010609060101010101" pitchFamily="49" charset="-122"/>
                <a:cs typeface="黑体" panose="02010609060101010101" pitchFamily="49" charset="-122"/>
                <a:sym typeface="+mn-ea"/>
              </a:rPr>
              <a:t>《</a:t>
            </a:r>
            <a:r>
              <a:rPr lang="zh-CN" altLang="en-US" sz="2800" dirty="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走月亮</a:t>
            </a:r>
            <a:r>
              <a:rPr lang="en-US" altLang="zh-CN" sz="2800" dirty="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》</a:t>
            </a:r>
            <a:r>
              <a:rPr lang="zh-CN" altLang="en-US" sz="2800" dirty="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一文给我们展现了怎样的画面？</a:t>
            </a:r>
            <a:endParaRPr lang="zh-CN" altLang="en-US" sz="2800" dirty="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546737" y="2018480"/>
            <a:ext cx="7697671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《</a:t>
            </a:r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秋晚的江上</a:t>
            </a:r>
            <a:r>
              <a:rPr lang="en-US" altLang="zh-CN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》</a:t>
            </a:r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这首诗描写了归巢的鸟儿、斜阳、芦苇等景物，为我们描绘了一幅归巢的鸟儿驮着夕阳</a:t>
            </a:r>
            <a:r>
              <a:rPr lang="en-US" altLang="zh-CN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,</a:t>
            </a:r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夕阳落在江上染红芦苇的画面。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546737" y="916306"/>
            <a:ext cx="787082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atinLnBrk="1"/>
            <a:r>
              <a:rPr lang="en-US" altLang="zh-CN" sz="28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黑体" panose="02010609060101010101" pitchFamily="49" charset="-122"/>
                <a:sym typeface="+mn-ea"/>
              </a:rPr>
              <a:t>●</a:t>
            </a:r>
            <a:r>
              <a:rPr lang="zh-CN" altLang="en-US" sz="2800" dirty="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《秋晚的江上</a:t>
            </a:r>
            <a:r>
              <a:rPr lang="en-US" altLang="zh-CN" sz="2800" dirty="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》</a:t>
            </a:r>
            <a:r>
              <a:rPr lang="zh-CN" altLang="en-US" sz="2800" dirty="0" smtClean="0"/>
              <a:t>这首诗描写了什么、什么和什么等景物，为我们描绘了一幅怎样的画面？</a:t>
            </a:r>
            <a:endParaRPr lang="zh-CN" altLang="en-US" sz="2800" b="1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706370" y="1547956"/>
            <a:ext cx="7682054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</a:t>
            </a:r>
            <a:r>
              <a:rPr lang="en-US" altLang="zh-CN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《</a:t>
            </a:r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花牛歌</a:t>
            </a:r>
            <a:r>
              <a:rPr lang="en-US" altLang="zh-CN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》</a:t>
            </a:r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通过描写了花牛在草地里坐、在草地里眠、在草地里走、在草地里做梦，表现了花牛悠闲的生活，表达了诗人对生活的热爱和对自由的追崇。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755576" y="681539"/>
            <a:ext cx="78708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黑体" panose="02010609060101010101" pitchFamily="49" charset="-122"/>
                <a:sym typeface="+mn-ea"/>
              </a:rPr>
              <a:t>●</a:t>
            </a:r>
            <a:r>
              <a:rPr lang="zh-CN" altLang="en-US" sz="2800" dirty="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《花牛歌》描写了怎样的画面？</a:t>
            </a:r>
            <a:endParaRPr lang="zh-CN" altLang="en-US" sz="2800" dirty="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778378" y="2018481"/>
            <a:ext cx="7754062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原因有三点</a:t>
            </a:r>
            <a:r>
              <a:rPr lang="en-US" altLang="zh-CN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:</a:t>
            </a:r>
            <a:br>
              <a:rPr lang="en-US" altLang="zh-CN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</a:br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一、因为作者躺在舱面上</a:t>
            </a:r>
            <a:r>
              <a:rPr lang="en-US" altLang="zh-CN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,</a:t>
            </a:r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给人一种视觉的感受；</a:t>
            </a:r>
            <a:endParaRPr lang="en-US" altLang="zh-CN" sz="2800" b="1" dirty="0" smtClean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二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、</a:t>
            </a:r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因为作者是欲睡状态</a:t>
            </a:r>
            <a:r>
              <a:rPr lang="en-US" altLang="zh-CN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,</a:t>
            </a:r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有一种幻觉；</a:t>
            </a:r>
            <a:br>
              <a:rPr lang="en-US" altLang="zh-CN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</a:br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三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、</a:t>
            </a:r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是作者的想象。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782634" y="916305"/>
            <a:ext cx="787082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黑体" panose="02010609060101010101" pitchFamily="49" charset="-122"/>
                <a:sym typeface="+mn-ea"/>
              </a:rPr>
              <a:t>●</a:t>
            </a:r>
            <a:r>
              <a:rPr lang="zh-CN" altLang="en-US" sz="2800" dirty="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《繁星》</a:t>
            </a:r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一</a:t>
            </a:r>
            <a:r>
              <a:rPr lang="zh-CN" altLang="en-US" sz="2800" dirty="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文中</a:t>
            </a:r>
            <a:r>
              <a:rPr lang="zh-CN" altLang="en-US" sz="2800" dirty="0" smtClean="0"/>
              <a:t>作者为什么感到星星是摇摇欲坠的？</a:t>
            </a:r>
            <a:endParaRPr lang="zh-CN" altLang="en-US" sz="2800" dirty="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755576" y="1549117"/>
            <a:ext cx="7488832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黑体" panose="02010609060101010101" pitchFamily="49" charset="-122"/>
              </a:rPr>
              <a:t>    本文按照时间顺序，紧紧围绕“繁星”展开描写，写了“我”在不同时期、不同地点观看繁星的情景，抒写了“我”由此产生的热爱自然、向往美好生活的感受，给人以丰富的联想和美的享受。</a:t>
            </a:r>
            <a:endParaRPr lang="zh-CN" altLang="en-US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827584" y="699542"/>
            <a:ext cx="57844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黑体" panose="02010609060101010101" pitchFamily="49" charset="-122"/>
                <a:sym typeface="+mn-ea"/>
              </a:rPr>
              <a:t>●</a:t>
            </a:r>
            <a:r>
              <a:rPr lang="en-US" altLang="zh-CN" sz="2800" dirty="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《</a:t>
            </a:r>
            <a:r>
              <a:rPr lang="zh-CN" altLang="en-US" sz="2800" dirty="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繁星</a:t>
            </a:r>
            <a:r>
              <a:rPr lang="en-US" altLang="zh-CN" sz="2800" dirty="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》</a:t>
            </a:r>
            <a:r>
              <a:rPr lang="zh-CN" altLang="en-US" sz="2800" dirty="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一文主要写了什么内容？</a:t>
            </a:r>
            <a:endParaRPr lang="zh-CN" altLang="en-US" sz="2800" dirty="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95536" y="826136"/>
            <a:ext cx="55446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 smtClean="0"/>
              <a:t>一、根据课文内容，判断对错。</a:t>
            </a:r>
            <a:endParaRPr lang="zh-CN" altLang="en-US" sz="3200" dirty="0"/>
          </a:p>
        </p:txBody>
      </p:sp>
      <p:sp>
        <p:nvSpPr>
          <p:cNvPr id="6" name="TextBox 5"/>
          <p:cNvSpPr txBox="1"/>
          <p:nvPr/>
        </p:nvSpPr>
        <p:spPr>
          <a:xfrm>
            <a:off x="395536" y="1482919"/>
            <a:ext cx="8064896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536575"/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1.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诗句“八月涛声吼地来，头高数丈触山回”与课文中“再近些，只见白浪翻滚，形成一堵两丈多高的水墙”内容相关。</a:t>
            </a: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(  ) </a:t>
            </a:r>
            <a:endParaRPr lang="en-US" altLang="zh-CN" sz="28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indent="536575"/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2.“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我”和阿妈走月亮的最主要原因是“我们”白天没有时间聚在一起。</a:t>
            </a: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(  ) </a:t>
            </a:r>
            <a:endParaRPr lang="en-US" altLang="zh-CN" sz="28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indent="536575"/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3.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花牛的生活自由自在，作者也很向往这种自由愉快的生活。</a:t>
            </a: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(  ) 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499992" y="2240738"/>
            <a:ext cx="6115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√</a:t>
            </a:r>
            <a:endParaRPr lang="zh-CN" altLang="en-US" sz="3200" b="1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499992" y="3153617"/>
            <a:ext cx="6115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×</a:t>
            </a:r>
            <a:endParaRPr lang="zh-CN" altLang="en-US" sz="3200" b="1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059832" y="4011910"/>
            <a:ext cx="6115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√</a:t>
            </a:r>
            <a:endParaRPr lang="zh-CN" altLang="en-US" sz="3200" b="1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0" name="文本框 8"/>
          <p:cNvSpPr txBox="1"/>
          <p:nvPr/>
        </p:nvSpPr>
        <p:spPr>
          <a:xfrm>
            <a:off x="324544" y="267494"/>
            <a:ext cx="1668780" cy="52322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zh-CN" altLang="en-US" sz="28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巩固练习</a:t>
            </a:r>
            <a:endParaRPr lang="zh-CN" altLang="en-US" sz="280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32048" y="1059582"/>
            <a:ext cx="8279904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536575"/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1.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作者在海上看繁星时，感受到海上的夜是</a:t>
            </a: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_______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的，是</a:t>
            </a: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_____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的，是</a:t>
            </a: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______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的。 </a:t>
            </a:r>
            <a:endParaRPr lang="en-US" altLang="zh-CN" sz="28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indent="536575"/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2.《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走月亮</a:t>
            </a: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》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一文中，“我们”村里有个风俗，收庄稼前，要把道路</a:t>
            </a: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_______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，补一补。 </a:t>
            </a:r>
            <a:endParaRPr lang="en-US" altLang="zh-CN" sz="28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indent="536575"/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3.《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花牛歌</a:t>
            </a: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》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的作者是</a:t>
            </a: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_________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，本诗的作者用生动有趣的语言让我们认识了</a:t>
            </a: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_________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的花牛。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95536" y="483518"/>
            <a:ext cx="44279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/>
              <a:t>二、根据课文内容填空。</a:t>
            </a:r>
            <a:endParaRPr lang="zh-CN" altLang="en-US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755576" y="1472466"/>
            <a:ext cx="10081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柔和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43808" y="1472466"/>
            <a:ext cx="10081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静寂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860032" y="1472466"/>
            <a:ext cx="10081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梦幻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779912" y="2336562"/>
            <a:ext cx="15121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修一修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788024" y="2768610"/>
            <a:ext cx="12961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徐志摩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508104" y="3200658"/>
            <a:ext cx="20162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活泼顽皮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65736" y="123478"/>
            <a:ext cx="8843645" cy="46289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zh-CN" altLang="en-US" sz="2800" dirty="0" smtClean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pitchFamily="49" charset="-122"/>
              </a:rPr>
              <a:t>    三、读</a:t>
            </a:r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pitchFamily="49" charset="-122"/>
              </a:rPr>
              <a:t>片段，回答问题。</a:t>
            </a:r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>
              <a:lnSpc>
                <a:spcPct val="110000"/>
              </a:lnSpc>
            </a:pP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  午后一点左右，从远处传来隆隆的响声，好像闷（</a:t>
            </a:r>
            <a:r>
              <a:rPr lang="en-US" altLang="zh-CN" sz="2400" b="1" dirty="0" err="1" smtClean="0">
                <a:latin typeface="汉语拼音" panose="000B0604020202020204" pitchFamily="34" charset="0"/>
                <a:ea typeface="楷体" panose="02010609060101010101" pitchFamily="49" charset="-122"/>
                <a:cs typeface="汉语拼音" panose="000B0604020202020204" pitchFamily="34" charset="0"/>
              </a:rPr>
              <a:t>mèn</a:t>
            </a:r>
            <a:r>
              <a:rPr lang="en-US" altLang="zh-CN" sz="2400" b="1" dirty="0" smtClean="0">
                <a:latin typeface="汉语拼音" panose="000B0604020202020204" pitchFamily="34" charset="0"/>
                <a:ea typeface="楷体" panose="02010609060101010101" pitchFamily="49" charset="-122"/>
                <a:cs typeface="汉语拼音" panose="000B0604020202020204" pitchFamily="34" charset="0"/>
              </a:rPr>
              <a:t>  </a:t>
            </a:r>
            <a:r>
              <a:rPr lang="en-US" altLang="zh-CN" sz="2400" b="1" dirty="0" err="1" smtClean="0">
                <a:latin typeface="汉语拼音" panose="000B0604020202020204" pitchFamily="34" charset="0"/>
                <a:ea typeface="楷体" panose="02010609060101010101" pitchFamily="49" charset="-122"/>
                <a:cs typeface="汉语拼音" panose="000B0604020202020204" pitchFamily="34" charset="0"/>
              </a:rPr>
              <a:t>mēn</a:t>
            </a: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）雷滚动。顿时人声鼎沸</a:t>
            </a:r>
            <a:r>
              <a:rPr lang="en-US" altLang="zh-CN" sz="24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(</a:t>
            </a:r>
            <a:r>
              <a:rPr lang="en-US" altLang="zh-CN" sz="2400" b="1" dirty="0" err="1" smtClean="0">
                <a:latin typeface="汉语拼音" panose="000B0604020202020204" pitchFamily="34" charset="0"/>
                <a:ea typeface="楷体" panose="02010609060101010101" pitchFamily="49" charset="-122"/>
                <a:cs typeface="汉语拼音" panose="000B0604020202020204" pitchFamily="34" charset="0"/>
              </a:rPr>
              <a:t>fèi</a:t>
            </a:r>
            <a:r>
              <a:rPr lang="en-US" altLang="zh-CN" sz="2400" b="1" dirty="0" smtClean="0">
                <a:latin typeface="汉语拼音" panose="000B0604020202020204" pitchFamily="34" charset="0"/>
                <a:ea typeface="楷体" panose="02010609060101010101" pitchFamily="49" charset="-122"/>
                <a:cs typeface="汉语拼音" panose="000B0604020202020204" pitchFamily="34" charset="0"/>
              </a:rPr>
              <a:t>  </a:t>
            </a:r>
            <a:r>
              <a:rPr lang="en-US" altLang="zh-CN" sz="2400" b="1" dirty="0" err="1" smtClean="0">
                <a:latin typeface="汉语拼音" panose="000B0604020202020204" pitchFamily="34" charset="0"/>
                <a:ea typeface="楷体" panose="02010609060101010101" pitchFamily="49" charset="-122"/>
                <a:cs typeface="汉语拼音" panose="000B0604020202020204" pitchFamily="34" charset="0"/>
              </a:rPr>
              <a:t>fù</a:t>
            </a:r>
            <a:r>
              <a:rPr lang="en-US" altLang="zh-CN" sz="24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)</a:t>
            </a: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，有人告诉我们，潮来了！我们踮着脚往东望去，江面还是风平浪静，看不出有什么变化，过了一会儿，响声越来越大，只见东边水天相接的地方出现了一条白线，人群又（沸腾  欢腾）起来。 </a:t>
            </a:r>
            <a:endParaRPr lang="zh-CN" altLang="en-US" sz="2400" b="1" dirty="0" smtClean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>
              <a:lnSpc>
                <a:spcPct val="110000"/>
              </a:lnSpc>
            </a:pP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  那条白线很快地向我们移来，逐</a:t>
            </a:r>
            <a:r>
              <a:rPr lang="en-US" altLang="zh-CN" sz="24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(</a:t>
            </a:r>
            <a:r>
              <a:rPr lang="en-US" altLang="zh-CN" sz="2400" b="1" dirty="0" err="1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z</a:t>
            </a:r>
            <a:r>
              <a:rPr lang="en-US" altLang="zh-CN" sz="2400" b="1" dirty="0" err="1" smtClean="0">
                <a:latin typeface="汉语拼音" panose="000B0604020202020204" pitchFamily="34" charset="0"/>
                <a:ea typeface="楷体" panose="02010609060101010101" pitchFamily="49" charset="-122"/>
                <a:cs typeface="汉语拼音" panose="000B0604020202020204" pitchFamily="34" charset="0"/>
              </a:rPr>
              <a:t>ú</a:t>
            </a:r>
            <a:r>
              <a:rPr lang="en-US" altLang="zh-CN" sz="2400" b="1" dirty="0" smtClean="0">
                <a:latin typeface="汉语拼音" panose="000B0604020202020204" pitchFamily="34" charset="0"/>
                <a:ea typeface="楷体" panose="02010609060101010101" pitchFamily="49" charset="-122"/>
                <a:cs typeface="汉语拼音" panose="000B0604020202020204" pitchFamily="34" charset="0"/>
              </a:rPr>
              <a:t>  </a:t>
            </a:r>
            <a:r>
              <a:rPr lang="en-US" altLang="zh-CN" sz="2400" b="1" dirty="0" err="1" smtClean="0">
                <a:latin typeface="汉语拼音" panose="000B0604020202020204" pitchFamily="34" charset="0"/>
                <a:ea typeface="楷体" panose="02010609060101010101" pitchFamily="49" charset="-122"/>
                <a:cs typeface="汉语拼音" panose="000B0604020202020204" pitchFamily="34" charset="0"/>
              </a:rPr>
              <a:t>zhú</a:t>
            </a:r>
            <a:r>
              <a:rPr lang="en-US" altLang="zh-CN" sz="24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)</a:t>
            </a: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渐拉长，变粗，（横卧 横贯）江面。再近些，只见白浪翻滚，形成一堵两丈多高的水墙。浪潮越来越近，犹如千万匹白色战马齐头并</a:t>
            </a:r>
            <a:r>
              <a:rPr lang="en-US" altLang="zh-CN" sz="24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(</a:t>
            </a:r>
            <a:r>
              <a:rPr lang="en-US" altLang="zh-CN" sz="2400" b="1" dirty="0" err="1" smtClean="0">
                <a:latin typeface="汉语拼音" panose="000B0604020202020204" pitchFamily="34" charset="0"/>
                <a:ea typeface="楷体" panose="02010609060101010101" pitchFamily="49" charset="-122"/>
                <a:cs typeface="汉语拼音" panose="000B0604020202020204" pitchFamily="34" charset="0"/>
              </a:rPr>
              <a:t>bìng</a:t>
            </a:r>
            <a:r>
              <a:rPr lang="en-US" altLang="zh-CN" sz="2400" b="1" dirty="0" smtClean="0">
                <a:latin typeface="汉语拼音" panose="000B0604020202020204" pitchFamily="34" charset="0"/>
                <a:ea typeface="楷体" panose="02010609060101010101" pitchFamily="49" charset="-122"/>
                <a:cs typeface="汉语拼音" panose="000B0604020202020204" pitchFamily="34" charset="0"/>
              </a:rPr>
              <a:t>  </a:t>
            </a:r>
            <a:r>
              <a:rPr lang="en-US" altLang="zh-CN" sz="2400" b="1" dirty="0" err="1" smtClean="0">
                <a:latin typeface="汉语拼音" panose="000B0604020202020204" pitchFamily="34" charset="0"/>
                <a:ea typeface="楷体" panose="02010609060101010101" pitchFamily="49" charset="-122"/>
                <a:cs typeface="汉语拼音" panose="000B0604020202020204" pitchFamily="34" charset="0"/>
              </a:rPr>
              <a:t>bìn</a:t>
            </a:r>
            <a:r>
              <a:rPr lang="en-US" altLang="zh-CN" sz="24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)</a:t>
            </a: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进，浩浩荡荡地飞奔</a:t>
            </a:r>
            <a:r>
              <a:rPr lang="en-US" altLang="zh-CN" sz="24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(</a:t>
            </a:r>
            <a:r>
              <a:rPr lang="en-US" altLang="zh-CN" sz="2400" b="1" dirty="0" err="1" smtClean="0">
                <a:latin typeface="汉语拼音" panose="000B0604020202020204" pitchFamily="34" charset="0"/>
                <a:ea typeface="楷体" panose="02010609060101010101" pitchFamily="49" charset="-122"/>
                <a:cs typeface="汉语拼音" panose="000B0604020202020204" pitchFamily="34" charset="0"/>
              </a:rPr>
              <a:t>bēn</a:t>
            </a:r>
            <a:r>
              <a:rPr lang="en-US" altLang="zh-CN" sz="2400" b="1" dirty="0" smtClean="0">
                <a:latin typeface="汉语拼音" panose="000B0604020202020204" pitchFamily="34" charset="0"/>
                <a:ea typeface="楷体" panose="02010609060101010101" pitchFamily="49" charset="-122"/>
                <a:cs typeface="汉语拼音" panose="000B0604020202020204" pitchFamily="34" charset="0"/>
              </a:rPr>
              <a:t>  </a:t>
            </a:r>
            <a:r>
              <a:rPr lang="en-US" altLang="zh-CN" sz="2400" b="1" dirty="0" err="1" smtClean="0">
                <a:latin typeface="汉语拼音" panose="000B0604020202020204" pitchFamily="34" charset="0"/>
                <a:ea typeface="楷体" panose="02010609060101010101" pitchFamily="49" charset="-122"/>
                <a:cs typeface="汉语拼音" panose="000B0604020202020204" pitchFamily="34" charset="0"/>
              </a:rPr>
              <a:t>bèn</a:t>
            </a:r>
            <a:r>
              <a:rPr lang="en-US" altLang="zh-CN" sz="24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)</a:t>
            </a: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而来；那声音如同山崩地裂，好像大地都被震得颤</a:t>
            </a:r>
            <a:r>
              <a:rPr lang="en-US" altLang="zh-CN" sz="24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(</a:t>
            </a:r>
            <a:r>
              <a:rPr lang="en-US" altLang="zh-CN" sz="2400" b="1" dirty="0" err="1" smtClean="0">
                <a:latin typeface="汉语拼音" panose="000B0604020202020204" pitchFamily="34" charset="0"/>
                <a:ea typeface="楷体" panose="02010609060101010101" pitchFamily="49" charset="-122"/>
                <a:cs typeface="汉语拼音" panose="000B0604020202020204" pitchFamily="34" charset="0"/>
              </a:rPr>
              <a:t>tàn</a:t>
            </a:r>
            <a:r>
              <a:rPr lang="en-US" altLang="zh-CN" sz="2400" b="1" dirty="0" smtClean="0">
                <a:latin typeface="汉语拼音" panose="000B0604020202020204" pitchFamily="34" charset="0"/>
                <a:ea typeface="楷体" panose="02010609060101010101" pitchFamily="49" charset="-122"/>
                <a:cs typeface="汉语拼音" panose="000B0604020202020204" pitchFamily="34" charset="0"/>
              </a:rPr>
              <a:t>  </a:t>
            </a:r>
            <a:r>
              <a:rPr lang="en-US" altLang="zh-CN" sz="2400" b="1" dirty="0" err="1" smtClean="0">
                <a:latin typeface="汉语拼音" panose="000B0604020202020204" pitchFamily="34" charset="0"/>
                <a:ea typeface="楷体" panose="02010609060101010101" pitchFamily="49" charset="-122"/>
                <a:cs typeface="汉语拼音" panose="000B0604020202020204" pitchFamily="34" charset="0"/>
              </a:rPr>
              <a:t>chàn</a:t>
            </a:r>
            <a:r>
              <a:rPr lang="en-US" altLang="zh-CN" sz="24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)</a:t>
            </a: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动起来。</a:t>
            </a:r>
            <a:endParaRPr lang="en-US" altLang="zh-CN" sz="2800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23528" y="969977"/>
            <a:ext cx="4320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\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" name="文本框 2"/>
          <p:cNvSpPr txBox="1"/>
          <p:nvPr/>
        </p:nvSpPr>
        <p:spPr>
          <a:xfrm>
            <a:off x="5364088" y="2552586"/>
            <a:ext cx="4320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\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4" name="文本框 2"/>
          <p:cNvSpPr txBox="1"/>
          <p:nvPr/>
        </p:nvSpPr>
        <p:spPr>
          <a:xfrm>
            <a:off x="5076056" y="987574"/>
            <a:ext cx="4320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\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" name="文本框 2"/>
          <p:cNvSpPr txBox="1"/>
          <p:nvPr/>
        </p:nvSpPr>
        <p:spPr>
          <a:xfrm>
            <a:off x="323528" y="3778289"/>
            <a:ext cx="4320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\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5" name="文本框 2"/>
          <p:cNvSpPr txBox="1"/>
          <p:nvPr/>
        </p:nvSpPr>
        <p:spPr>
          <a:xfrm>
            <a:off x="4572000" y="3795886"/>
            <a:ext cx="4320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\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6" name="文本框 2"/>
          <p:cNvSpPr txBox="1"/>
          <p:nvPr/>
        </p:nvSpPr>
        <p:spPr>
          <a:xfrm>
            <a:off x="3275856" y="4155926"/>
            <a:ext cx="4320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\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7" name="文本框 11"/>
          <p:cNvSpPr txBox="1"/>
          <p:nvPr/>
        </p:nvSpPr>
        <p:spPr>
          <a:xfrm>
            <a:off x="1763688" y="3723878"/>
            <a:ext cx="7200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spc="-400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pitchFamily="49" charset="-122"/>
                <a:sym typeface="+mn-ea"/>
              </a:rPr>
              <a:t>~~~~~~~~~~~~~~~~~~~~~~~~~~~~~~~~~~~~~~~~~~~~~~~~~~~~~</a:t>
            </a:r>
            <a:endParaRPr lang="zh-CN" altLang="en-US" sz="2800" b="1" spc="-400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8" name="文本框 11"/>
          <p:cNvSpPr txBox="1"/>
          <p:nvPr/>
        </p:nvSpPr>
        <p:spPr>
          <a:xfrm>
            <a:off x="152425" y="4136762"/>
            <a:ext cx="89644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spc="-400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pitchFamily="49" charset="-122"/>
                <a:sym typeface="+mn-ea"/>
              </a:rPr>
              <a:t>~~~~~~~~~~~~~~~~~~~~~~~~~~~~~~~~~~~~~~~~~~~~~~~~~~~~~~~~~~~~~~~~~~~</a:t>
            </a:r>
            <a:endParaRPr lang="zh-CN" altLang="en-US" sz="2800" b="1" spc="-400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0" name="文本框 11"/>
          <p:cNvSpPr txBox="1"/>
          <p:nvPr/>
        </p:nvSpPr>
        <p:spPr>
          <a:xfrm>
            <a:off x="179512" y="4515966"/>
            <a:ext cx="69127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spc="-400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pitchFamily="49" charset="-122"/>
                <a:sym typeface="+mn-ea"/>
              </a:rPr>
              <a:t>~~~~~~~~~~~~~~~~~~~~~~~~~~~~~~~~~~~~~~~~~~~~</a:t>
            </a:r>
            <a:endParaRPr lang="zh-CN" altLang="en-US" sz="2800" b="1" spc="-400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cxnSp>
        <p:nvCxnSpPr>
          <p:cNvPr id="19" name="直接连接符 18"/>
          <p:cNvCxnSpPr/>
          <p:nvPr/>
        </p:nvCxnSpPr>
        <p:spPr>
          <a:xfrm flipV="1">
            <a:off x="3275856" y="2571750"/>
            <a:ext cx="751165" cy="1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接连接符 20"/>
          <p:cNvCxnSpPr/>
          <p:nvPr/>
        </p:nvCxnSpPr>
        <p:spPr>
          <a:xfrm flipV="1">
            <a:off x="1331640" y="3435845"/>
            <a:ext cx="751165" cy="1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3" grpId="0"/>
      <p:bldP spid="14" grpId="0"/>
      <p:bldP spid="12" grpId="0"/>
      <p:bldP spid="15" grpId="0"/>
      <p:bldP spid="16" grpId="0"/>
      <p:bldP spid="17" grpId="0"/>
      <p:bldP spid="18" grpId="0"/>
      <p:bldP spid="20" grpId="0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504056" y="627534"/>
            <a:ext cx="8172400" cy="341016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indent="536575">
              <a:lnSpc>
                <a:spcPct val="110000"/>
              </a:lnSpc>
            </a:pPr>
            <a:r>
              <a:rPr lang="en-US" altLang="zh-CN" sz="2800" b="1" dirty="0" smtClean="0">
                <a:latin typeface="宋体" panose="02010600030101010101" pitchFamily="2" charset="-122"/>
                <a:ea typeface="宋体" panose="02010600030101010101" pitchFamily="2" charset="-122"/>
                <a:cs typeface="新宋体" panose="02010609030101010101" charset="-122"/>
              </a:rPr>
              <a:t>1.</a:t>
            </a:r>
            <a:r>
              <a:rPr lang="zh-CN" altLang="en-US" sz="2800" b="1" dirty="0" smtClean="0">
                <a:latin typeface="宋体" panose="02010600030101010101" pitchFamily="2" charset="-122"/>
                <a:ea typeface="宋体" panose="02010600030101010101" pitchFamily="2" charset="-122"/>
                <a:cs typeface="新宋体" panose="02010609030101010101" charset="-122"/>
              </a:rPr>
              <a:t>我会在文段括号内用横线画出正确的词语。</a:t>
            </a:r>
            <a:endParaRPr lang="en-US" altLang="zh-CN" sz="2800" b="1" dirty="0" smtClean="0">
              <a:latin typeface="宋体" panose="02010600030101010101" pitchFamily="2" charset="-122"/>
              <a:ea typeface="宋体" panose="02010600030101010101" pitchFamily="2" charset="-122"/>
              <a:cs typeface="新宋体" panose="02010609030101010101" charset="-122"/>
            </a:endParaRPr>
          </a:p>
          <a:p>
            <a:pPr indent="536575">
              <a:lnSpc>
                <a:spcPct val="110000"/>
              </a:lnSpc>
            </a:pPr>
            <a:r>
              <a:rPr lang="en-US" altLang="zh-CN" sz="2800" b="1" dirty="0" smtClean="0">
                <a:latin typeface="宋体" panose="02010600030101010101" pitchFamily="2" charset="-122"/>
                <a:ea typeface="宋体" panose="02010600030101010101" pitchFamily="2" charset="-122"/>
                <a:cs typeface="新宋体" panose="02010609030101010101" charset="-122"/>
              </a:rPr>
              <a:t>2.</a:t>
            </a:r>
            <a:r>
              <a:rPr lang="zh-CN" altLang="en-US" sz="2800" b="1" dirty="0" smtClean="0">
                <a:latin typeface="宋体" panose="02010600030101010101" pitchFamily="2" charset="-122"/>
                <a:ea typeface="宋体" panose="02010600030101010101" pitchFamily="2" charset="-122"/>
                <a:cs typeface="新宋体" panose="02010609030101010101" charset="-122"/>
              </a:rPr>
              <a:t>我会划去在文段括号内不正确的读音。</a:t>
            </a:r>
            <a:endParaRPr lang="en-US" altLang="zh-CN" sz="2800" b="1" dirty="0" smtClean="0">
              <a:latin typeface="宋体" panose="02010600030101010101" pitchFamily="2" charset="-122"/>
              <a:ea typeface="宋体" panose="02010600030101010101" pitchFamily="2" charset="-122"/>
              <a:cs typeface="新宋体" panose="02010609030101010101" charset="-122"/>
            </a:endParaRPr>
          </a:p>
          <a:p>
            <a:pPr indent="536575">
              <a:lnSpc>
                <a:spcPct val="110000"/>
              </a:lnSpc>
            </a:pPr>
            <a:r>
              <a:rPr lang="en-US" altLang="zh-CN" sz="2800" b="1" dirty="0" smtClean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3.</a:t>
            </a:r>
            <a:r>
              <a:rPr lang="zh-CN" altLang="en-US" sz="2800" b="1" dirty="0" smtClean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短文第一段话既写了潮来时的声音好像</a:t>
            </a:r>
            <a:r>
              <a:rPr lang="zh-CN" altLang="en-US" sz="2800" b="1" u="sng" dirty="0" smtClean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              </a:t>
            </a:r>
            <a:r>
              <a:rPr lang="zh-CN" altLang="en-US" sz="2800" b="1" dirty="0" smtClean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，又写了潮来时的形状像</a:t>
            </a:r>
            <a:r>
              <a:rPr lang="zh-CN" altLang="en-US" sz="2800" b="1" u="sng" dirty="0" smtClean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            </a:t>
            </a:r>
            <a:r>
              <a:rPr lang="zh-CN" altLang="en-US" sz="2800" b="1" dirty="0" smtClean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。 </a:t>
            </a:r>
            <a:endParaRPr lang="zh-CN" altLang="en-US" sz="2800" b="1" dirty="0" smtClean="0">
              <a:latin typeface="宋体" panose="02010600030101010101" pitchFamily="2" charset="-122"/>
              <a:ea typeface="宋体" panose="02010600030101010101" pitchFamily="2" charset="-122"/>
              <a:sym typeface="+mn-ea"/>
            </a:endParaRPr>
          </a:p>
          <a:p>
            <a:pPr indent="536575">
              <a:lnSpc>
                <a:spcPct val="110000"/>
              </a:lnSpc>
            </a:pPr>
            <a:r>
              <a:rPr lang="en-US" altLang="zh-CN" sz="2800" b="1" dirty="0" smtClean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4.</a:t>
            </a:r>
            <a:r>
              <a:rPr lang="zh-CN" altLang="en-US" sz="2800" b="1" dirty="0" smtClean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从第一段话中的“</a:t>
            </a:r>
            <a:r>
              <a:rPr lang="zh-CN" altLang="en-US" sz="2800" b="1" u="sng" dirty="0" smtClean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         </a:t>
            </a:r>
            <a:r>
              <a:rPr lang="zh-CN" altLang="en-US" sz="2800" b="1" dirty="0" smtClean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”“</a:t>
            </a:r>
            <a:r>
              <a:rPr lang="zh-CN" altLang="en-US" sz="2800" b="1" u="sng" dirty="0" smtClean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         </a:t>
            </a:r>
            <a:r>
              <a:rPr lang="zh-CN" altLang="en-US" sz="2800" b="1" dirty="0" smtClean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”两个词可以看出观潮人群的热情之高。</a:t>
            </a:r>
            <a:endParaRPr lang="zh-CN" altLang="en-US" sz="2800" b="1" dirty="0">
              <a:latin typeface="宋体" panose="02010600030101010101" pitchFamily="2" charset="-122"/>
              <a:ea typeface="宋体" panose="02010600030101010101" pitchFamily="2" charset="-122"/>
              <a:sym typeface="+mn-ea"/>
            </a:endParaRPr>
          </a:p>
        </p:txBody>
      </p:sp>
      <p:sp>
        <p:nvSpPr>
          <p:cNvPr id="13" name="文本框 5"/>
          <p:cNvSpPr txBox="1"/>
          <p:nvPr/>
        </p:nvSpPr>
        <p:spPr>
          <a:xfrm>
            <a:off x="1259632" y="1976522"/>
            <a:ext cx="1800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闷雷滚动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" name="文本框 5"/>
          <p:cNvSpPr txBox="1"/>
          <p:nvPr/>
        </p:nvSpPr>
        <p:spPr>
          <a:xfrm>
            <a:off x="1115616" y="2464033"/>
            <a:ext cx="20522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一条白线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" name="文本框 5"/>
          <p:cNvSpPr txBox="1"/>
          <p:nvPr/>
        </p:nvSpPr>
        <p:spPr>
          <a:xfrm>
            <a:off x="4355976" y="2979185"/>
            <a:ext cx="18722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人声鼎沸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4" name="文本框 5"/>
          <p:cNvSpPr txBox="1"/>
          <p:nvPr/>
        </p:nvSpPr>
        <p:spPr>
          <a:xfrm>
            <a:off x="6818817" y="2944942"/>
            <a:ext cx="148020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沸腾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0" grpId="0"/>
      <p:bldP spid="11" grpId="0"/>
      <p:bldP spid="1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551558" y="1995686"/>
            <a:ext cx="806489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pitchFamily="49" charset="-122"/>
                <a:sym typeface="+mn-ea"/>
              </a:rPr>
              <a:t>震</a:t>
            </a:r>
            <a:r>
              <a:rPr lang="zh-CN" altLang="en-US" sz="2800" dirty="0" smtClean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pitchFamily="49" charset="-122"/>
                <a:sym typeface="+mn-ea"/>
              </a:rPr>
              <a:t>：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①震动；②特指地震；③情绪过分激动；④八卦之一，卦形是“☳”，代表雷。见</a:t>
            </a: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〖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八卦</a:t>
            </a: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〗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539551" y="915566"/>
            <a:ext cx="807690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pitchFamily="49" charset="-122"/>
                <a:sym typeface="+mn-ea"/>
              </a:rPr>
              <a:t>据</a:t>
            </a:r>
            <a:r>
              <a:rPr lang="zh-CN" altLang="en-US" sz="2800" dirty="0" smtClean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pitchFamily="49" charset="-122"/>
                <a:sym typeface="+mn-ea"/>
              </a:rPr>
              <a:t>：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①占据；②凭借；依靠；③按照；依据；④可以用作证明的事物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。</a:t>
            </a:r>
            <a:endParaRPr lang="zh-CN" altLang="en-US" sz="2800" b="1" dirty="0" smtClean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grpSp>
        <p:nvGrpSpPr>
          <p:cNvPr id="4" name="组合 4"/>
          <p:cNvGrpSpPr/>
          <p:nvPr/>
        </p:nvGrpSpPr>
        <p:grpSpPr>
          <a:xfrm>
            <a:off x="-83185" y="267494"/>
            <a:ext cx="2174875" cy="509751"/>
            <a:chOff x="458" y="988"/>
            <a:chExt cx="4134" cy="914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7" name="流程图: 延期 6"/>
            <p:cNvSpPr/>
            <p:nvPr/>
          </p:nvSpPr>
          <p:spPr>
            <a:xfrm>
              <a:off x="623" y="988"/>
              <a:ext cx="3969" cy="908"/>
            </a:xfrm>
            <a:prstGeom prst="flowChartDelay">
              <a:avLst/>
            </a:prstGeom>
            <a:solidFill>
              <a:srgbClr val="FFC000"/>
            </a:solidFill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文本框 14">
              <a:hlinkClick r:id="rId1" action="ppaction://hlinkfile"/>
            </p:cNvPr>
            <p:cNvSpPr txBox="1"/>
            <p:nvPr/>
          </p:nvSpPr>
          <p:spPr>
            <a:xfrm>
              <a:off x="458" y="1005"/>
              <a:ext cx="3688" cy="897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pPr algn="ctr"/>
              <a:r>
                <a:rPr lang="zh-CN" altLang="en-US" sz="2800" b="1" dirty="0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多义字</a:t>
              </a:r>
              <a:endParaRPr lang="zh-CN" altLang="en-US" sz="28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9" name="文本框 1"/>
          <p:cNvSpPr txBox="1"/>
          <p:nvPr/>
        </p:nvSpPr>
        <p:spPr>
          <a:xfrm>
            <a:off x="541463" y="3058963"/>
            <a:ext cx="807499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pitchFamily="49" charset="-122"/>
                <a:sym typeface="+mn-ea"/>
              </a:rPr>
              <a:t>熟</a:t>
            </a:r>
            <a:r>
              <a:rPr lang="zh-CN" altLang="en-US" sz="2800" dirty="0" smtClean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pitchFamily="49" charset="-122"/>
                <a:sym typeface="+mn-ea"/>
              </a:rPr>
              <a:t>：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①植物的果实等完全长成；②（食物）加热到可以食用的程度；③加工制造或锻炼过的；④因常见或常用而知道得清楚；⑤熟练；⑥程度深。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9" grpId="0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97768" y="699542"/>
            <a:ext cx="8604448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pitchFamily="49" charset="-122"/>
                <a:sym typeface="+mn-ea"/>
              </a:rPr>
              <a:t>    5.</a:t>
            </a:r>
            <a:r>
              <a:rPr lang="zh-CN" altLang="en-US" sz="2800" b="1" dirty="0" smtClean="0"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pitchFamily="49" charset="-122"/>
                <a:sym typeface="+mn-ea"/>
              </a:rPr>
              <a:t>用“</a:t>
            </a:r>
            <a:r>
              <a:rPr lang="en-US" altLang="zh-CN" sz="1400" b="1" dirty="0" smtClean="0"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pitchFamily="49" charset="-122"/>
                <a:sym typeface="+mn-ea"/>
              </a:rPr>
              <a:t>~~~~~~</a:t>
            </a:r>
            <a:r>
              <a:rPr lang="en-US" altLang="zh-CN" sz="2800" b="1" dirty="0" smtClean="0"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pitchFamily="49" charset="-122"/>
                <a:sym typeface="+mn-ea"/>
              </a:rPr>
              <a:t>”</a:t>
            </a:r>
            <a:r>
              <a:rPr lang="zh-CN" altLang="en-US" sz="2800" b="1" dirty="0" smtClean="0"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pitchFamily="49" charset="-122"/>
                <a:sym typeface="+mn-ea"/>
              </a:rPr>
              <a:t>画出第二自然段中的比喻句，并说说这个句子具体形象地描绘了从近处观看钱塘江大潮</a:t>
            </a:r>
            <a:r>
              <a:rPr lang="zh-CN" altLang="en-US" sz="2800" b="1" u="sng" dirty="0" smtClean="0"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pitchFamily="49" charset="-122"/>
                <a:sym typeface="+mn-ea"/>
              </a:rPr>
              <a:t>     </a:t>
            </a:r>
            <a:r>
              <a:rPr lang="zh-CN" altLang="en-US" sz="2800" b="1" dirty="0" smtClean="0"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pitchFamily="49" charset="-122"/>
                <a:sym typeface="+mn-ea"/>
              </a:rPr>
              <a:t>。（只填序号） </a:t>
            </a:r>
            <a:endParaRPr lang="zh-CN" altLang="en-US" sz="2800" b="1" dirty="0" smtClean="0">
              <a:latin typeface="宋体" panose="02010600030101010101" pitchFamily="2" charset="-122"/>
              <a:ea typeface="宋体" panose="02010600030101010101" pitchFamily="2" charset="-122"/>
              <a:cs typeface="楷体" panose="02010609060101010101" pitchFamily="49" charset="-122"/>
              <a:sym typeface="+mn-ea"/>
            </a:endParaRPr>
          </a:p>
          <a:p>
            <a:r>
              <a:rPr lang="zh-CN" altLang="en-US" sz="2800" b="1" dirty="0" smtClean="0"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pitchFamily="49" charset="-122"/>
                <a:sym typeface="+mn-ea"/>
              </a:rPr>
              <a:t>   ①景象非常壮观 ②所听到的声音③所看到的样子④所听到的声音和看到的样子。</a:t>
            </a:r>
            <a:endParaRPr lang="en-US" altLang="zh-CN" sz="2800" b="1" dirty="0" smtClean="0">
              <a:latin typeface="宋体" panose="02010600030101010101" pitchFamily="2" charset="-122"/>
              <a:ea typeface="宋体" panose="02010600030101010101" pitchFamily="2" charset="-122"/>
              <a:cs typeface="楷体" panose="02010609060101010101" pitchFamily="49" charset="-122"/>
              <a:sym typeface="+mn-ea"/>
            </a:endParaRPr>
          </a:p>
          <a:p>
            <a:r>
              <a:rPr lang="en-US" altLang="zh-CN" sz="2800" b="1" dirty="0" smtClean="0"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pitchFamily="49" charset="-122"/>
                <a:sym typeface="+mn-ea"/>
              </a:rPr>
              <a:t>    6.</a:t>
            </a:r>
            <a:r>
              <a:rPr lang="zh-CN" altLang="en-US" sz="2800" b="1" dirty="0" smtClean="0"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pitchFamily="49" charset="-122"/>
                <a:sym typeface="+mn-ea"/>
              </a:rPr>
              <a:t>“再近些，只见白浪翻滚，形成一堵两丈多高的水墙。”中的“水墙”指 </a:t>
            </a:r>
            <a:r>
              <a:rPr lang="zh-CN" altLang="en-US" sz="2800" b="1" u="sng" dirty="0" smtClean="0"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pitchFamily="49" charset="-122"/>
                <a:sym typeface="+mn-ea"/>
              </a:rPr>
              <a:t>      </a:t>
            </a:r>
            <a:r>
              <a:rPr lang="zh-CN" altLang="en-US" sz="2800" b="1" dirty="0" smtClean="0"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pitchFamily="49" charset="-122"/>
                <a:sym typeface="+mn-ea"/>
              </a:rPr>
              <a:t>， 说</a:t>
            </a:r>
            <a:endParaRPr lang="zh-CN" altLang="en-US" sz="2800" b="1" dirty="0" smtClean="0">
              <a:latin typeface="宋体" panose="02010600030101010101" pitchFamily="2" charset="-122"/>
              <a:ea typeface="宋体" panose="02010600030101010101" pitchFamily="2" charset="-122"/>
              <a:cs typeface="楷体" panose="02010609060101010101" pitchFamily="49" charset="-122"/>
              <a:sym typeface="+mn-ea"/>
            </a:endParaRPr>
          </a:p>
          <a:p>
            <a:r>
              <a:rPr lang="zh-CN" altLang="en-US" sz="2800" b="1" dirty="0" smtClean="0"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pitchFamily="49" charset="-122"/>
                <a:sym typeface="+mn-ea"/>
              </a:rPr>
              <a:t>明</a:t>
            </a:r>
            <a:r>
              <a:rPr lang="zh-CN" altLang="en-US" sz="2800" b="1" u="sng" dirty="0" smtClean="0"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pitchFamily="49" charset="-122"/>
                <a:sym typeface="+mn-ea"/>
              </a:rPr>
              <a:t>                         </a:t>
            </a:r>
            <a:r>
              <a:rPr lang="zh-CN" altLang="en-US" sz="2800" b="1" dirty="0" smtClean="0"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pitchFamily="49" charset="-122"/>
                <a:sym typeface="+mn-ea"/>
              </a:rPr>
              <a:t>。        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                          </a:t>
            </a:r>
            <a:endParaRPr lang="zh-CN" altLang="en-US" sz="2800" b="1" u="sng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827584" y="1491630"/>
            <a:ext cx="5511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①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4788024" y="3272666"/>
            <a:ext cx="11521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大潮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8" name="文本框 9"/>
          <p:cNvSpPr txBox="1"/>
          <p:nvPr/>
        </p:nvSpPr>
        <p:spPr>
          <a:xfrm>
            <a:off x="843114" y="3651870"/>
            <a:ext cx="48245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浪头高、范围宽、气势大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3" grpId="0"/>
      <p:bldP spid="18" grpId="0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43608" y="1059582"/>
            <a:ext cx="7272808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3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 </a:t>
            </a:r>
            <a:r>
              <a:rPr lang="zh-CN" altLang="en-US" sz="3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复习完课文的知识点后，我们一起来看看本单元有哪些需要背诵的语句吧！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23528" y="1275020"/>
            <a:ext cx="8469635" cy="36009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 smtClean="0">
                <a:solidFill>
                  <a:srgbClr val="FF0000"/>
                </a:solidFill>
              </a:rPr>
              <a:t> 　</a:t>
            </a: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午后一点左右，从远处传来隆隆的响声，好像闷雷滚动。顿时人声鼎沸，有人告诉我们，潮来了！我们踮着脚往东望去，江面还是风平浪静，看不出有什么变化。过了一会儿，响声越来越大，只见东边水天相接的地方出现了一条白线，人群又沸腾起来。</a:t>
            </a:r>
            <a:b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</a:b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　　那条白线很快地向我们移来，逐渐拉长，变粗，横贯江面。再近些，只见白浪翻滚，形成一堵两丈多高的水墙。浪潮越来越近，犹如千万匹白色战马齐头并进，浩浩荡荡地飞奔而来；那声音如同山崩地裂，好像大地都被震得颤动起来。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23528" y="770964"/>
            <a:ext cx="1620957" cy="523220"/>
          </a:xfrm>
          <a:prstGeom prst="rect">
            <a:avLst/>
          </a:prstGeom>
          <a:solidFill>
            <a:srgbClr val="00B05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 anchor="t">
            <a:spAutoFit/>
          </a:bodyPr>
          <a:lstStyle/>
          <a:p>
            <a:r>
              <a:rPr lang="zh-CN" altLang="en-US" sz="2800" dirty="0" smtClean="0">
                <a:solidFill>
                  <a:schemeClr val="lt1"/>
                </a:solidFill>
                <a:latin typeface="+mj-ea"/>
                <a:ea typeface="+mj-ea"/>
                <a:sym typeface="+mn-ea"/>
              </a:rPr>
              <a:t>课文片段</a:t>
            </a:r>
            <a:endParaRPr lang="zh-CN" altLang="en-US" sz="2800" dirty="0">
              <a:solidFill>
                <a:schemeClr val="lt1"/>
              </a:solidFill>
              <a:latin typeface="+mj-ea"/>
              <a:ea typeface="+mj-ea"/>
              <a:sym typeface="+mn-ea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-83185" y="123478"/>
            <a:ext cx="2513330" cy="509438"/>
            <a:chOff x="458" y="988"/>
            <a:chExt cx="4134" cy="914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7" name="流程图: 延期 6"/>
            <p:cNvSpPr/>
            <p:nvPr/>
          </p:nvSpPr>
          <p:spPr>
            <a:xfrm>
              <a:off x="623" y="988"/>
              <a:ext cx="3969" cy="908"/>
            </a:xfrm>
            <a:prstGeom prst="flowChartDelay">
              <a:avLst/>
            </a:prstGeom>
            <a:solidFill>
              <a:srgbClr val="FFC000"/>
            </a:solidFill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文本框 14">
              <a:hlinkClick r:id="rId1" action="ppaction://hlinkfile"/>
            </p:cNvPr>
            <p:cNvSpPr txBox="1"/>
            <p:nvPr/>
          </p:nvSpPr>
          <p:spPr>
            <a:xfrm>
              <a:off x="458" y="1005"/>
              <a:ext cx="3688" cy="897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pPr algn="ctr"/>
              <a:r>
                <a:rPr lang="zh-CN" altLang="en-US" sz="2800" b="1" dirty="0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积累背诵</a:t>
              </a:r>
              <a:endParaRPr lang="zh-CN" altLang="en-US" sz="28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87325" y="564965"/>
            <a:ext cx="87045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>
                <a:sym typeface="+mn-ea"/>
              </a:rPr>
              <a:t>                                                  </a:t>
            </a:r>
            <a:endParaRPr lang="zh-CN" altLang="en-US"/>
          </a:p>
        </p:txBody>
      </p:sp>
      <p:sp>
        <p:nvSpPr>
          <p:cNvPr id="7" name="文本框 1"/>
          <p:cNvSpPr txBox="1"/>
          <p:nvPr/>
        </p:nvSpPr>
        <p:spPr>
          <a:xfrm>
            <a:off x="683568" y="627534"/>
            <a:ext cx="7920880" cy="37117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细细的溪水，流着山草和野花的香味，流着月光。灰白色的鹅卵石布满河床。哟，卵石间有多少可爱的小水塘啊，每个小水塘都抱着一个月亮！哦，阿妈，白天你在溪里洗衣裳，而我，用树叶做小船，运载许多新鲜的花瓣</a:t>
            </a: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……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哦，阿妈，我们到溪边去吧，去看看小水塘，看看水塘里的月亮，看看我采过野花的地方。</a:t>
            </a:r>
            <a:endParaRPr lang="zh-CN" altLang="en-US" sz="3200" b="1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1349614" y="843558"/>
            <a:ext cx="6246722" cy="36779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600"/>
              </a:spcBef>
            </a:pPr>
            <a:r>
              <a:rPr lang="zh-CN" altLang="en-US" sz="3600" b="1" dirty="0" smtClean="0">
                <a:latin typeface="+mn-ea"/>
              </a:rPr>
              <a:t>鹿 柴</a:t>
            </a:r>
            <a:endParaRPr lang="en-US" altLang="zh-CN" sz="3600" b="1" dirty="0" smtClean="0">
              <a:latin typeface="+mn-ea"/>
            </a:endParaRPr>
          </a:p>
          <a:p>
            <a:pPr algn="ctr">
              <a:spcBef>
                <a:spcPts val="600"/>
              </a:spcBef>
            </a:pPr>
            <a:r>
              <a:rPr lang="en-US" altLang="zh-CN" sz="28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[</a:t>
            </a:r>
            <a:r>
              <a:rPr lang="zh-CN" altLang="en-US" sz="28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唐</a:t>
            </a:r>
            <a:r>
              <a:rPr lang="en-US" altLang="zh-CN" sz="28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]</a:t>
            </a:r>
            <a:r>
              <a:rPr lang="zh-CN" altLang="en-US" sz="28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王 维</a:t>
            </a:r>
            <a:endParaRPr lang="zh-CN" altLang="en-US" sz="2800" b="1" dirty="0" smtClean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spcBef>
                <a:spcPts val="600"/>
              </a:spcBef>
            </a:pPr>
            <a:r>
              <a:rPr lang="zh-CN" altLang="en-US" sz="3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    空山不见人，</a:t>
            </a:r>
            <a:endParaRPr lang="en-US" altLang="zh-CN" sz="36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spcBef>
                <a:spcPts val="600"/>
              </a:spcBef>
            </a:pPr>
            <a:r>
              <a:rPr lang="zh-CN" altLang="en-US" sz="3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    但闻人语响。</a:t>
            </a:r>
            <a:endParaRPr lang="en-US" altLang="zh-CN" sz="36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spcBef>
                <a:spcPts val="600"/>
              </a:spcBef>
            </a:pPr>
            <a:r>
              <a:rPr lang="zh-CN" altLang="en-US" sz="3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    返景入深林，</a:t>
            </a:r>
            <a:endParaRPr lang="en-US" altLang="zh-CN" sz="36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spcBef>
                <a:spcPts val="600"/>
              </a:spcBef>
            </a:pPr>
            <a:r>
              <a:rPr lang="zh-CN" altLang="en-US" sz="3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    复照青苔上。</a:t>
            </a:r>
            <a:endParaRPr lang="zh-CN" altLang="en-US" sz="36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229236" y="267785"/>
            <a:ext cx="1620957" cy="523220"/>
          </a:xfrm>
          <a:prstGeom prst="rect">
            <a:avLst/>
          </a:prstGeom>
          <a:solidFill>
            <a:srgbClr val="00B05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 anchor="t">
            <a:spAutoFit/>
          </a:bodyPr>
          <a:lstStyle/>
          <a:p>
            <a:r>
              <a:rPr lang="zh-CN" altLang="en-US" sz="2800" dirty="0">
                <a:solidFill>
                  <a:schemeClr val="lt1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日积月累</a:t>
            </a:r>
            <a:endParaRPr lang="zh-CN" altLang="en-US" sz="2800" dirty="0">
              <a:solidFill>
                <a:schemeClr val="lt1"/>
              </a:solidFill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00991" y="319220"/>
            <a:ext cx="902811" cy="523220"/>
          </a:xfrm>
          <a:prstGeom prst="rect">
            <a:avLst/>
          </a:prstGeom>
          <a:solidFill>
            <a:srgbClr val="00B05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 anchor="t">
            <a:spAutoFit/>
          </a:bodyPr>
          <a:lstStyle/>
          <a:p>
            <a:r>
              <a:rPr lang="zh-CN" altLang="en-US" sz="2800" dirty="0">
                <a:solidFill>
                  <a:schemeClr val="lt1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拓展</a:t>
            </a:r>
            <a:endParaRPr lang="zh-CN" altLang="en-US" sz="2800" dirty="0">
              <a:solidFill>
                <a:schemeClr val="lt1"/>
              </a:solidFill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</p:txBody>
      </p:sp>
      <p:sp>
        <p:nvSpPr>
          <p:cNvPr id="8" name="文本框 1"/>
          <p:cNvSpPr txBox="1"/>
          <p:nvPr/>
        </p:nvSpPr>
        <p:spPr>
          <a:xfrm>
            <a:off x="1" y="1113589"/>
            <a:ext cx="88296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br>
              <a:rPr lang="zh-CN" altLang="en-US" b="1" dirty="0" smtClean="0"/>
            </a:br>
            <a:endParaRPr lang="zh-CN" altLang="en-US" b="1" dirty="0"/>
          </a:p>
        </p:txBody>
      </p:sp>
      <p:sp>
        <p:nvSpPr>
          <p:cNvPr id="10" name="文本框 1"/>
          <p:cNvSpPr txBox="1"/>
          <p:nvPr/>
        </p:nvSpPr>
        <p:spPr>
          <a:xfrm>
            <a:off x="2108159" y="941461"/>
            <a:ext cx="4984121" cy="350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32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游园不值</a:t>
            </a:r>
            <a:endParaRPr lang="en-US" altLang="zh-CN" sz="3200" b="1" dirty="0" smtClean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algn="ctr">
              <a:lnSpc>
                <a:spcPct val="120000"/>
              </a:lnSpc>
            </a:pPr>
            <a:r>
              <a:rPr lang="en-US" altLang="zh-CN" sz="28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[</a:t>
            </a:r>
            <a:r>
              <a:rPr lang="zh-CN" altLang="en-US" sz="28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宋</a:t>
            </a:r>
            <a:r>
              <a:rPr lang="en-US" altLang="zh-CN" sz="28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]</a:t>
            </a:r>
            <a:r>
              <a:rPr lang="zh-CN" altLang="en-US" sz="28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叶绍翁</a:t>
            </a:r>
            <a:endParaRPr lang="zh-CN" altLang="en-US" sz="2800" b="1" dirty="0" smtClean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ctr">
              <a:lnSpc>
                <a:spcPct val="120000"/>
              </a:lnSpc>
            </a:pP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应怜屐齿印苍苔，</a:t>
            </a:r>
            <a:endParaRPr lang="en-US" altLang="zh-CN" sz="32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ctr">
              <a:lnSpc>
                <a:spcPct val="120000"/>
              </a:lnSpc>
            </a:pP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小扣柴扉久不开。</a:t>
            </a:r>
            <a:b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</a:b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春色满园关不住，</a:t>
            </a:r>
            <a:endParaRPr lang="en-US" altLang="zh-CN" sz="32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ctr">
              <a:lnSpc>
                <a:spcPct val="120000"/>
              </a:lnSpc>
            </a:pP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一枝红杏出墙来。</a:t>
            </a:r>
            <a:endParaRPr lang="zh-CN" altLang="en-US" sz="3200" b="1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9552" y="976536"/>
            <a:ext cx="7992888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542925"/>
            <a:r>
              <a:rPr lang="zh-CN" altLang="en-US" sz="28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一、积累我在行。</a:t>
            </a:r>
            <a:endParaRPr lang="en-US" altLang="zh-CN" sz="2800" b="1" dirty="0" smtClean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indent="542925"/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1.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黄昏，红红和家人一起到树林里散步，此时她看到太阳的余晖映入了深林，接着又照在青苔上，她不由得吟诵起诗句：“</a:t>
            </a: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________________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，</a:t>
            </a: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_______________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。” </a:t>
            </a:r>
            <a:endParaRPr lang="zh-CN" altLang="en-US" sz="28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indent="542925"/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2.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那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条白线很快地向我们移来，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逐渐</a:t>
            </a:r>
            <a:r>
              <a:rPr lang="zh-CN" altLang="en-US" sz="2800" b="1" u="sng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，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变粗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，</a:t>
            </a:r>
            <a:r>
              <a:rPr lang="zh-CN" altLang="en-US" sz="2800" b="1" u="sng" dirty="0"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zh-CN" altLang="en-US" sz="2800" b="1" u="sng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江面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。再近些，只见白浪翻滚，形成一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堵</a:t>
            </a:r>
            <a:r>
              <a:rPr lang="zh-CN" altLang="en-US" sz="2800" b="1" u="sng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     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的</a:t>
            </a:r>
            <a:r>
              <a:rPr lang="zh-CN" altLang="en-US" sz="2800" b="1" u="sng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868144" y="2218303"/>
            <a:ext cx="21602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返景入深林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804248" y="3119125"/>
            <a:ext cx="10123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拉长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55763" y="2653283"/>
            <a:ext cx="198804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复照青苔上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文本框 8"/>
          <p:cNvSpPr txBox="1"/>
          <p:nvPr/>
        </p:nvSpPr>
        <p:spPr>
          <a:xfrm>
            <a:off x="324544" y="267494"/>
            <a:ext cx="1668780" cy="52322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zh-CN" altLang="en-US" sz="280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巩固练习</a:t>
            </a:r>
            <a:endParaRPr lang="zh-CN" altLang="en-US" sz="2800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250107" y="3518584"/>
            <a:ext cx="10123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横贯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971600" y="3949427"/>
            <a:ext cx="18722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两丈多高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868191" y="3947914"/>
            <a:ext cx="9361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水墙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7" grpId="0"/>
      <p:bldP spid="8" grpId="0"/>
      <p:bldP spid="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24544" y="1347614"/>
            <a:ext cx="89999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 smtClean="0">
                <a:latin typeface="+mn-ea"/>
              </a:rPr>
              <a:t>一、下面的读音和字形完全正确的一组是（  ）。</a:t>
            </a:r>
            <a:endParaRPr lang="zh-CN" altLang="en-US" sz="3200" dirty="0">
              <a:latin typeface="+mn-ea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83568" y="2139702"/>
            <a:ext cx="827990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A. 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鸟卵（</a:t>
            </a:r>
            <a:r>
              <a:rPr lang="en-US" altLang="zh-CN" sz="3200" b="1" dirty="0" err="1" smtClean="0">
                <a:latin typeface="汉语拼音" panose="000B0604020202020204" pitchFamily="34" charset="0"/>
                <a:cs typeface="汉语拼音" panose="000B0604020202020204" pitchFamily="34" charset="0"/>
              </a:rPr>
              <a:t>niǎo</a:t>
            </a:r>
            <a:r>
              <a:rPr lang="en-US" altLang="zh-CN" sz="3200" b="1" dirty="0" smtClean="0">
                <a:latin typeface="汉语拼音" panose="000B0604020202020204" pitchFamily="34" charset="0"/>
                <a:cs typeface="汉语拼音" panose="000B0604020202020204" pitchFamily="34" charset="0"/>
              </a:rPr>
              <a:t>  </a:t>
            </a:r>
            <a:r>
              <a:rPr lang="en-US" altLang="zh-CN" sz="3200" b="1" dirty="0" err="1" smtClean="0">
                <a:latin typeface="汉语拼音" panose="000B0604020202020204" pitchFamily="34" charset="0"/>
                <a:cs typeface="汉语拼音" panose="000B0604020202020204" pitchFamily="34" charset="0"/>
              </a:rPr>
              <a:t>luǎn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） 稻穗（</a:t>
            </a:r>
            <a:r>
              <a:rPr lang="en-US" altLang="zh-CN" sz="3200" b="1" dirty="0" err="1" smtClean="0">
                <a:latin typeface="汉语拼音" panose="000B0604020202020204" pitchFamily="34" charset="0"/>
                <a:cs typeface="汉语拼音" panose="000B0604020202020204" pitchFamily="34" charset="0"/>
              </a:rPr>
              <a:t>dào</a:t>
            </a:r>
            <a:r>
              <a:rPr lang="en-US" altLang="zh-CN" sz="3200" b="1" dirty="0" smtClean="0">
                <a:latin typeface="汉语拼音" panose="000B0604020202020204" pitchFamily="34" charset="0"/>
                <a:cs typeface="汉语拼音" panose="000B0604020202020204" pitchFamily="34" charset="0"/>
              </a:rPr>
              <a:t>  </a:t>
            </a:r>
            <a:r>
              <a:rPr lang="en-US" altLang="zh-CN" sz="3200" b="1" dirty="0" err="1" smtClean="0">
                <a:latin typeface="汉语拼音" panose="000B0604020202020204" pitchFamily="34" charset="0"/>
                <a:cs typeface="汉语拼音" panose="000B0604020202020204" pitchFamily="34" charset="0"/>
              </a:rPr>
              <a:t>suì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）</a:t>
            </a:r>
            <a:endParaRPr lang="en-US" altLang="zh-CN" sz="32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en-US" altLang="zh-CN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B. 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地振（</a:t>
            </a:r>
            <a:r>
              <a:rPr lang="en-US" altLang="zh-CN" sz="3200" b="1" dirty="0" err="1" smtClean="0">
                <a:latin typeface="汉语拼音" panose="000B0604020202020204" pitchFamily="34" charset="0"/>
                <a:cs typeface="汉语拼音" panose="000B0604020202020204" pitchFamily="34" charset="0"/>
              </a:rPr>
              <a:t>dì</a:t>
            </a:r>
            <a:r>
              <a:rPr lang="en-US" altLang="zh-CN" sz="3200" b="1" dirty="0" smtClean="0">
                <a:latin typeface="汉语拼音" panose="000B0604020202020204" pitchFamily="34" charset="0"/>
                <a:cs typeface="汉语拼音" panose="000B0604020202020204" pitchFamily="34" charset="0"/>
              </a:rPr>
              <a:t>  </a:t>
            </a:r>
            <a:r>
              <a:rPr lang="en-US" altLang="zh-CN" sz="3200" b="1" dirty="0" err="1" smtClean="0">
                <a:latin typeface="汉语拼音" panose="000B0604020202020204" pitchFamily="34" charset="0"/>
                <a:cs typeface="汉语拼音" panose="000B0604020202020204" pitchFamily="34" charset="0"/>
              </a:rPr>
              <a:t>zhèn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）   填空（</a:t>
            </a:r>
            <a:r>
              <a:rPr lang="en-US" altLang="zh-CN" sz="3200" b="1" dirty="0" err="1" smtClean="0">
                <a:latin typeface="汉语拼音" panose="000B0604020202020204" pitchFamily="34" charset="0"/>
                <a:cs typeface="汉语拼音" panose="000B0604020202020204" pitchFamily="34" charset="0"/>
              </a:rPr>
              <a:t>tián</a:t>
            </a:r>
            <a:r>
              <a:rPr lang="en-US" altLang="zh-CN" sz="3200" b="1" dirty="0" smtClean="0">
                <a:latin typeface="汉语拼音" panose="000B0604020202020204" pitchFamily="34" charset="0"/>
                <a:cs typeface="汉语拼音" panose="000B0604020202020204" pitchFamily="34" charset="0"/>
              </a:rPr>
              <a:t>  </a:t>
            </a:r>
            <a:r>
              <a:rPr lang="en-US" altLang="zh-CN" sz="3200" b="1" dirty="0" err="1" smtClean="0">
                <a:latin typeface="汉语拼音" panose="000B0604020202020204" pitchFamily="34" charset="0"/>
                <a:cs typeface="汉语拼音" panose="000B0604020202020204" pitchFamily="34" charset="0"/>
              </a:rPr>
              <a:t>kònɡ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）</a:t>
            </a:r>
            <a:endParaRPr lang="en-US" altLang="zh-CN" sz="32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en-US" altLang="zh-CN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C. 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坠落（</a:t>
            </a:r>
            <a:r>
              <a:rPr lang="en-US" altLang="zh-CN" sz="3200" b="1" dirty="0" err="1" smtClean="0">
                <a:latin typeface="汉语拼音" panose="000B0604020202020204" pitchFamily="34" charset="0"/>
                <a:cs typeface="汉语拼音" panose="000B0604020202020204" pitchFamily="34" charset="0"/>
              </a:rPr>
              <a:t>zuì</a:t>
            </a:r>
            <a:r>
              <a:rPr lang="en-US" altLang="zh-CN" sz="3200" b="1" dirty="0" smtClean="0">
                <a:latin typeface="汉语拼音" panose="000B0604020202020204" pitchFamily="34" charset="0"/>
                <a:cs typeface="汉语拼音" panose="000B0604020202020204" pitchFamily="34" charset="0"/>
              </a:rPr>
              <a:t>  </a:t>
            </a:r>
            <a:r>
              <a:rPr lang="en-US" altLang="zh-CN" sz="3200" b="1" dirty="0" err="1" smtClean="0">
                <a:latin typeface="汉语拼音" panose="000B0604020202020204" pitchFamily="34" charset="0"/>
                <a:cs typeface="汉语拼音" panose="000B0604020202020204" pitchFamily="34" charset="0"/>
              </a:rPr>
              <a:t>luò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）   热悉（</a:t>
            </a:r>
            <a:r>
              <a:rPr lang="en-US" altLang="zh-CN" sz="3200" b="1" dirty="0" err="1" smtClean="0">
                <a:latin typeface="汉语拼音" panose="000B0604020202020204" pitchFamily="34" charset="0"/>
                <a:cs typeface="汉语拼音" panose="000B0604020202020204" pitchFamily="34" charset="0"/>
              </a:rPr>
              <a:t>shú</a:t>
            </a:r>
            <a:r>
              <a:rPr lang="en-US" altLang="zh-CN" sz="3200" b="1" dirty="0" smtClean="0">
                <a:latin typeface="汉语拼音" panose="000B0604020202020204" pitchFamily="34" charset="0"/>
                <a:cs typeface="汉语拼音" panose="000B0604020202020204" pitchFamily="34" charset="0"/>
              </a:rPr>
              <a:t>  </a:t>
            </a:r>
            <a:r>
              <a:rPr lang="en-US" altLang="zh-CN" sz="3200" b="1" dirty="0" err="1" smtClean="0">
                <a:latin typeface="汉语拼音" panose="000B0604020202020204" pitchFamily="34" charset="0"/>
                <a:cs typeface="汉语拼音" panose="000B0604020202020204" pitchFamily="34" charset="0"/>
              </a:rPr>
              <a:t>xī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）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172400" y="1347614"/>
            <a:ext cx="5760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A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" name="文本框 8"/>
          <p:cNvSpPr txBox="1"/>
          <p:nvPr/>
        </p:nvSpPr>
        <p:spPr>
          <a:xfrm>
            <a:off x="324544" y="411510"/>
            <a:ext cx="1668780" cy="52322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zh-CN" altLang="en-US" sz="28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巩固练习</a:t>
            </a:r>
            <a:endParaRPr lang="zh-CN" altLang="en-US" sz="280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755576" y="627534"/>
            <a:ext cx="8064896" cy="31947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pitchFamily="49" charset="-122"/>
                <a:sym typeface="+mn-ea"/>
              </a:rPr>
              <a:t>二、同音字</a:t>
            </a:r>
            <a:r>
              <a:rPr lang="zh-CN" altLang="en-US" sz="320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pitchFamily="49" charset="-122"/>
                <a:sym typeface="+mn-ea"/>
              </a:rPr>
              <a:t>组词。</a:t>
            </a:r>
            <a:endParaRPr lang="zh-CN" altLang="en-US" sz="3200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cs typeface="楷体" panose="02010609060101010101" pitchFamily="49" charset="-122"/>
              <a:sym typeface="+mn-ea"/>
            </a:endParaRPr>
          </a:p>
          <a:p>
            <a:pPr>
              <a:lnSpc>
                <a:spcPct val="110000"/>
              </a:lnSpc>
              <a:tabLst>
                <a:tab pos="1882775" algn="l"/>
                <a:tab pos="3054350" algn="l"/>
                <a:tab pos="3950970" algn="l"/>
                <a:tab pos="6010275" algn="l"/>
              </a:tabLst>
            </a:pPr>
            <a:r>
              <a:rPr lang="en-US" altLang="zh-CN" sz="3200" b="1" dirty="0" smtClean="0">
                <a:latin typeface="汉语拼音" panose="000B0604020202020204" pitchFamily="34" charset="0"/>
                <a:ea typeface="楷体" panose="02010609060101010101" pitchFamily="49" charset="-122"/>
                <a:cs typeface="汉语拼音" panose="000B0604020202020204" pitchFamily="34" charset="0"/>
                <a:sym typeface="+mn-ea"/>
              </a:rPr>
              <a:t>   </a:t>
            </a:r>
            <a:r>
              <a:rPr lang="en-US" altLang="zh-CN" sz="3200" b="1" dirty="0" err="1" smtClean="0">
                <a:latin typeface="汉语拼音" panose="000B0604020202020204" pitchFamily="34" charset="0"/>
                <a:ea typeface="楷体" panose="02010609060101010101" pitchFamily="49" charset="-122"/>
                <a:cs typeface="汉语拼音" panose="000B0604020202020204" pitchFamily="34" charset="0"/>
                <a:sym typeface="+mn-ea"/>
              </a:rPr>
              <a:t>jù</a:t>
            </a:r>
            <a:r>
              <a:rPr lang="en-US" altLang="zh-CN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	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（  ）说</a:t>
            </a:r>
            <a:r>
              <a:rPr lang="en-US" altLang="zh-CN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	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（  ）会</a:t>
            </a:r>
            <a:r>
              <a:rPr lang="en-US" altLang="zh-CN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	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（  ）大 </a:t>
            </a:r>
            <a:endParaRPr lang="en-US" altLang="zh-CN" sz="3200" b="1" dirty="0" smtClean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  <a:p>
            <a:pPr>
              <a:lnSpc>
                <a:spcPct val="110000"/>
              </a:lnSpc>
              <a:tabLst>
                <a:tab pos="1882775" algn="l"/>
                <a:tab pos="3054350" algn="l"/>
                <a:tab pos="3950970" algn="l"/>
                <a:tab pos="6010275" algn="l"/>
              </a:tabLst>
            </a:pPr>
            <a:r>
              <a:rPr lang="en-US" altLang="zh-CN" sz="3200" b="1" dirty="0" smtClean="0">
                <a:latin typeface="汉语拼音" panose="000B0604020202020204" pitchFamily="34" charset="0"/>
                <a:ea typeface="楷体" panose="02010609060101010101" pitchFamily="49" charset="-122"/>
                <a:cs typeface="汉语拼音" panose="000B0604020202020204" pitchFamily="34" charset="0"/>
                <a:sym typeface="+mn-ea"/>
              </a:rPr>
              <a:t>   </a:t>
            </a:r>
            <a:r>
              <a:rPr lang="en-US" altLang="zh-CN" sz="3200" b="1" dirty="0" err="1" smtClean="0">
                <a:latin typeface="汉语拼音" panose="000B0604020202020204" pitchFamily="34" charset="0"/>
                <a:ea typeface="楷体" panose="02010609060101010101" pitchFamily="49" charset="-122"/>
                <a:cs typeface="汉语拼音" panose="000B0604020202020204" pitchFamily="34" charset="0"/>
                <a:sym typeface="+mn-ea"/>
              </a:rPr>
              <a:t>jiàn</a:t>
            </a:r>
            <a:r>
              <a:rPr lang="en-US" altLang="zh-CN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	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逐（  ）</a:t>
            </a:r>
            <a:r>
              <a:rPr lang="en-US" altLang="zh-CN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	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（  ）设</a:t>
            </a:r>
            <a:r>
              <a:rPr lang="en-US" altLang="zh-CN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	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（  ）康</a:t>
            </a:r>
            <a:endParaRPr lang="zh-CN" altLang="en-US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  <a:p>
            <a:pPr>
              <a:lnSpc>
                <a:spcPct val="110000"/>
              </a:lnSpc>
              <a:tabLst>
                <a:tab pos="1882775" algn="l"/>
                <a:tab pos="3054350" algn="l"/>
                <a:tab pos="3950970" algn="l"/>
                <a:tab pos="6010275" algn="l"/>
              </a:tabLst>
            </a:pPr>
            <a:r>
              <a:rPr lang="en-US" altLang="zh-CN" sz="3200" b="1" dirty="0" smtClean="0">
                <a:latin typeface="汉语拼音" panose="000B0604020202020204" pitchFamily="34" charset="0"/>
                <a:ea typeface="楷体" panose="02010609060101010101" pitchFamily="49" charset="-122"/>
                <a:cs typeface="汉语拼音" panose="000B0604020202020204" pitchFamily="34" charset="0"/>
                <a:sym typeface="+mn-ea"/>
              </a:rPr>
              <a:t>   </a:t>
            </a:r>
            <a:r>
              <a:rPr lang="en-US" altLang="zh-CN" sz="3200" b="1" dirty="0" err="1" smtClean="0">
                <a:latin typeface="汉语拼音" panose="000B0604020202020204" pitchFamily="34" charset="0"/>
                <a:ea typeface="楷体" panose="02010609060101010101" pitchFamily="49" charset="-122"/>
                <a:cs typeface="汉语拼音" panose="000B0604020202020204" pitchFamily="34" charset="0"/>
                <a:sym typeface="+mn-ea"/>
              </a:rPr>
              <a:t>yuè</a:t>
            </a:r>
            <a:r>
              <a:rPr lang="en-US" altLang="zh-CN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	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（  ）耳</a:t>
            </a:r>
            <a:r>
              <a:rPr lang="en-US" altLang="zh-CN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	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（  ）读 </a:t>
            </a:r>
            <a:r>
              <a:rPr lang="en-US" altLang="zh-CN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	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跳（  ）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  <a:p>
            <a:pPr>
              <a:tabLst>
                <a:tab pos="1882775" algn="l"/>
                <a:tab pos="3054350" algn="l"/>
                <a:tab pos="3950970" algn="l"/>
                <a:tab pos="6010275" algn="l"/>
              </a:tabLst>
            </a:pPr>
            <a:r>
              <a:rPr lang="en-US" altLang="zh-CN" sz="3200" b="1" dirty="0" smtClean="0">
                <a:latin typeface="汉语拼音" panose="000B0604020202020204" pitchFamily="34" charset="0"/>
                <a:ea typeface="楷体" panose="02010609060101010101" pitchFamily="49" charset="-122"/>
                <a:cs typeface="汉语拼音" panose="000B0604020202020204" pitchFamily="34" charset="0"/>
                <a:sym typeface="+mn-ea"/>
              </a:rPr>
              <a:t>   </a:t>
            </a:r>
            <a:r>
              <a:rPr lang="en-US" altLang="zh-CN" sz="3200" b="1" dirty="0" err="1" smtClean="0">
                <a:latin typeface="汉语拼音" panose="000B0604020202020204" pitchFamily="34" charset="0"/>
                <a:ea typeface="楷体" panose="02010609060101010101" pitchFamily="49" charset="-122"/>
                <a:cs typeface="汉语拼音" panose="000B0604020202020204" pitchFamily="34" charset="0"/>
                <a:sym typeface="+mn-ea"/>
              </a:rPr>
              <a:t>wā</a:t>
            </a:r>
            <a:r>
              <a:rPr lang="en-US" altLang="zh-CN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	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（  ）土</a:t>
            </a:r>
            <a:r>
              <a:rPr lang="en-US" altLang="zh-CN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	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青（  ）</a:t>
            </a:r>
            <a:r>
              <a:rPr lang="en-US" altLang="zh-CN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	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（  ）地</a:t>
            </a:r>
            <a:endParaRPr lang="en-US" altLang="zh-CN" sz="3200" b="1" dirty="0" smtClean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  <a:p>
            <a:pPr>
              <a:tabLst>
                <a:tab pos="1882775" algn="l"/>
                <a:tab pos="3054350" algn="l"/>
                <a:tab pos="3950970" algn="l"/>
                <a:tab pos="6010275" algn="l"/>
              </a:tabLst>
            </a:pPr>
            <a:r>
              <a:rPr lang="en-US" altLang="zh-CN" sz="3200" b="1" dirty="0" err="1" smtClean="0">
                <a:latin typeface="汉语拼音" panose="000B0604020202020204" pitchFamily="34" charset="0"/>
                <a:ea typeface="楷体" panose="02010609060101010101" pitchFamily="49" charset="-122"/>
                <a:cs typeface="汉语拼音" panose="000B0604020202020204" pitchFamily="34" charset="0"/>
              </a:rPr>
              <a:t>zhuān</a:t>
            </a:r>
            <a:r>
              <a:rPr lang="en-US" altLang="zh-CN" sz="3200" b="1" dirty="0" err="1" smtClean="0">
                <a:latin typeface="汉语拼音" panose="000B0604020202020204" pitchFamily="34" charset="0"/>
                <a:cs typeface="汉语拼音" panose="000B0604020202020204" pitchFamily="34" charset="0"/>
              </a:rPr>
              <a:t>ɡ</a:t>
            </a:r>
            <a:r>
              <a:rPr lang="zh-CN" altLang="en-US" sz="3200" b="1" dirty="0" smtClean="0"/>
              <a:t> </a:t>
            </a:r>
            <a:r>
              <a:rPr lang="en-US" altLang="zh-CN" sz="3200" b="1" dirty="0" smtClean="0"/>
              <a:t>	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（  ）扮</a:t>
            </a:r>
            <a:r>
              <a:rPr lang="en-US" altLang="zh-CN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	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（  ）稼</a:t>
            </a:r>
            <a:r>
              <a:rPr lang="en-US" altLang="zh-CN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	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服（  ）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3073580" y="1132697"/>
            <a:ext cx="57749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据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5148064" y="1132697"/>
            <a:ext cx="56308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聚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4" name="文本框 7"/>
          <p:cNvSpPr txBox="1"/>
          <p:nvPr/>
        </p:nvSpPr>
        <p:spPr>
          <a:xfrm>
            <a:off x="7177267" y="1132697"/>
            <a:ext cx="56308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巨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5" name="文本框 7"/>
          <p:cNvSpPr txBox="1"/>
          <p:nvPr/>
        </p:nvSpPr>
        <p:spPr>
          <a:xfrm>
            <a:off x="3483002" y="1663387"/>
            <a:ext cx="56308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渐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6" name="文本框 7"/>
          <p:cNvSpPr txBox="1"/>
          <p:nvPr/>
        </p:nvSpPr>
        <p:spPr>
          <a:xfrm>
            <a:off x="5148064" y="1636753"/>
            <a:ext cx="56308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建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7" name="文本框 7"/>
          <p:cNvSpPr txBox="1"/>
          <p:nvPr/>
        </p:nvSpPr>
        <p:spPr>
          <a:xfrm>
            <a:off x="7177267" y="1636753"/>
            <a:ext cx="56308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健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8" name="文本框 7"/>
          <p:cNvSpPr txBox="1"/>
          <p:nvPr/>
        </p:nvSpPr>
        <p:spPr>
          <a:xfrm>
            <a:off x="3080786" y="2212817"/>
            <a:ext cx="56308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悦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9" name="文本框 7"/>
          <p:cNvSpPr txBox="1"/>
          <p:nvPr/>
        </p:nvSpPr>
        <p:spPr>
          <a:xfrm>
            <a:off x="5148064" y="2212817"/>
            <a:ext cx="56308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阅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0" name="文本框 7"/>
          <p:cNvSpPr txBox="1"/>
          <p:nvPr/>
        </p:nvSpPr>
        <p:spPr>
          <a:xfrm>
            <a:off x="7625264" y="2192546"/>
            <a:ext cx="56308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跃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1" name="文本框 7"/>
          <p:cNvSpPr txBox="1"/>
          <p:nvPr/>
        </p:nvSpPr>
        <p:spPr>
          <a:xfrm>
            <a:off x="3080786" y="2716873"/>
            <a:ext cx="56308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挖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2" name="文本框 7"/>
          <p:cNvSpPr txBox="1"/>
          <p:nvPr/>
        </p:nvSpPr>
        <p:spPr>
          <a:xfrm>
            <a:off x="5609040" y="2716873"/>
            <a:ext cx="56308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蛙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3" name="文本框 7"/>
          <p:cNvSpPr txBox="1"/>
          <p:nvPr/>
        </p:nvSpPr>
        <p:spPr>
          <a:xfrm>
            <a:off x="7177267" y="2716873"/>
            <a:ext cx="56308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洼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4" name="文本框 7"/>
          <p:cNvSpPr txBox="1"/>
          <p:nvPr/>
        </p:nvSpPr>
        <p:spPr>
          <a:xfrm>
            <a:off x="3080786" y="3220929"/>
            <a:ext cx="56308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妆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5" name="文本框 7"/>
          <p:cNvSpPr txBox="1"/>
          <p:nvPr/>
        </p:nvSpPr>
        <p:spPr>
          <a:xfrm>
            <a:off x="5148064" y="3220929"/>
            <a:ext cx="56308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庄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6" name="文本框 7"/>
          <p:cNvSpPr txBox="1"/>
          <p:nvPr/>
        </p:nvSpPr>
        <p:spPr>
          <a:xfrm>
            <a:off x="7596336" y="3220929"/>
            <a:ext cx="56308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装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8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11560" y="555526"/>
            <a:ext cx="8136904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 smtClean="0">
                <a:latin typeface="+mn-ea"/>
              </a:rPr>
              <a:t>   三、给红色字选择正确的解释。</a:t>
            </a:r>
            <a:endParaRPr lang="en-US" altLang="zh-CN" sz="3200" dirty="0">
              <a:latin typeface="+mn-ea"/>
            </a:endParaRPr>
          </a:p>
          <a:p>
            <a:r>
              <a:rPr lang="zh-CN" altLang="en-US" sz="3200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pitchFamily="49" charset="-122"/>
                <a:sym typeface="+mn-ea"/>
              </a:rPr>
              <a:t>   </a:t>
            </a:r>
            <a:r>
              <a:rPr lang="zh-CN" altLang="en-US" sz="32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据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：① 占据；②凭借；依靠；③按照；依据；④可以用作证明的事物：</a:t>
            </a:r>
            <a:endParaRPr lang="en-US" altLang="zh-CN" sz="3200" b="1" dirty="0" smtClean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  <a:p>
            <a:r>
              <a:rPr lang="zh-CN" altLang="en-US" sz="32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  据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为己有（  ）</a:t>
            </a:r>
            <a:endParaRPr lang="en-US" altLang="zh-CN" sz="3200" b="1" dirty="0" smtClean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  <a:p>
            <a:r>
              <a:rPr lang="zh-CN" altLang="en-US" sz="32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  据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理力争（  ）</a:t>
            </a:r>
            <a:endParaRPr lang="en-US" altLang="zh-CN" sz="3200" b="1" dirty="0" smtClean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  <a:p>
            <a:r>
              <a:rPr lang="zh-CN" altLang="en-US" sz="32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  据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点    （  ）</a:t>
            </a:r>
            <a:endParaRPr lang="en-US" altLang="zh-CN" sz="3200" b="1" dirty="0" smtClean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  <a:p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  证</a:t>
            </a:r>
            <a:r>
              <a:rPr lang="zh-CN" altLang="en-US" sz="32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据 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  （  ）</a:t>
            </a:r>
            <a:endParaRPr lang="zh-CN" altLang="en-US" sz="3200" dirty="0"/>
          </a:p>
        </p:txBody>
      </p:sp>
      <p:sp>
        <p:nvSpPr>
          <p:cNvPr id="4" name="TextBox 3"/>
          <p:cNvSpPr txBox="1"/>
          <p:nvPr/>
        </p:nvSpPr>
        <p:spPr>
          <a:xfrm>
            <a:off x="3384360" y="1986975"/>
            <a:ext cx="7200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A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384360" y="2491031"/>
            <a:ext cx="7200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B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384360" y="2995087"/>
            <a:ext cx="7200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D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384360" y="3463464"/>
            <a:ext cx="7200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C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51156" y="987574"/>
            <a:ext cx="8792845" cy="24560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四</a:t>
            </a:r>
            <a:r>
              <a:rPr lang="zh-CN" altLang="en-US" sz="3200" dirty="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、给下面红体字选择正确的读音画</a:t>
            </a:r>
            <a:r>
              <a:rPr lang="en-US" altLang="zh-CN" sz="3200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“</a:t>
            </a:r>
            <a:r>
              <a:rPr lang="zh-CN" altLang="en-US" sz="3200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✔</a:t>
            </a:r>
            <a:r>
              <a:rPr lang="en-US" altLang="zh-CN" sz="3200" dirty="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”</a:t>
            </a:r>
            <a:r>
              <a:rPr lang="zh-CN" altLang="en-US" sz="3200" dirty="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。</a:t>
            </a:r>
            <a:endParaRPr lang="zh-CN" altLang="en-US" sz="3200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32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昂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首（</a:t>
            </a:r>
            <a:r>
              <a:rPr lang="en-US" altLang="zh-CN" sz="3200" b="1" dirty="0" err="1" smtClean="0">
                <a:latin typeface="汉语拼音" panose="000B0604020202020204" pitchFamily="34" charset="0"/>
                <a:ea typeface="楷体" panose="02010609060101010101" pitchFamily="49" charset="-122"/>
                <a:cs typeface="汉语拼音" panose="000B0604020202020204" pitchFamily="34" charset="0"/>
                <a:sym typeface="+mn-ea"/>
              </a:rPr>
              <a:t>yáng</a:t>
            </a:r>
            <a:r>
              <a:rPr lang="en-US" altLang="zh-CN" sz="3200" b="1" dirty="0" smtClean="0">
                <a:latin typeface="汉语拼音" panose="000B0604020202020204" pitchFamily="34" charset="0"/>
                <a:ea typeface="楷体" panose="02010609060101010101" pitchFamily="49" charset="-122"/>
                <a:cs typeface="汉语拼音" panose="000B0604020202020204" pitchFamily="34" charset="0"/>
                <a:sym typeface="+mn-ea"/>
              </a:rPr>
              <a:t>     </a:t>
            </a:r>
            <a:r>
              <a:rPr lang="en-US" altLang="zh-CN" sz="3200" b="1" dirty="0" err="1" smtClean="0">
                <a:latin typeface="汉语拼音" panose="000B0604020202020204" pitchFamily="34" charset="0"/>
                <a:ea typeface="楷体" panose="02010609060101010101" pitchFamily="49" charset="-122"/>
                <a:cs typeface="汉语拼音" panose="000B0604020202020204" pitchFamily="34" charset="0"/>
                <a:sym typeface="+mn-ea"/>
              </a:rPr>
              <a:t>áng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）  地</a:t>
            </a:r>
            <a:r>
              <a:rPr lang="zh-CN" altLang="en-US" sz="32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震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（</a:t>
            </a:r>
            <a:r>
              <a:rPr lang="en-US" altLang="zh-CN" sz="3200" b="1" dirty="0" err="1" smtClean="0">
                <a:latin typeface="汉语拼音" panose="000B0604020202020204" pitchFamily="34" charset="0"/>
                <a:ea typeface="楷体" panose="02010609060101010101" pitchFamily="49" charset="-122"/>
                <a:cs typeface="汉语拼音" panose="000B0604020202020204" pitchFamily="34" charset="0"/>
                <a:sym typeface="+mn-ea"/>
              </a:rPr>
              <a:t>zhèn</a:t>
            </a:r>
            <a:r>
              <a:rPr lang="en-US" altLang="zh-CN" sz="3200" b="1" dirty="0" smtClean="0">
                <a:latin typeface="汉语拼音" panose="000B0604020202020204" pitchFamily="34" charset="0"/>
                <a:ea typeface="楷体" panose="02010609060101010101" pitchFamily="49" charset="-122"/>
                <a:cs typeface="汉语拼音" panose="000B0604020202020204" pitchFamily="34" charset="0"/>
                <a:sym typeface="+mn-ea"/>
              </a:rPr>
              <a:t>     </a:t>
            </a:r>
            <a:r>
              <a:rPr lang="en-US" altLang="zh-CN" sz="3200" b="1" dirty="0" err="1" smtClean="0">
                <a:latin typeface="汉语拼音" panose="000B0604020202020204" pitchFamily="34" charset="0"/>
                <a:ea typeface="楷体" panose="02010609060101010101" pitchFamily="49" charset="-122"/>
                <a:cs typeface="汉语拼音" panose="000B0604020202020204" pitchFamily="34" charset="0"/>
                <a:sym typeface="+mn-ea"/>
              </a:rPr>
              <a:t>zèn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）  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  <a:p>
            <a:pPr>
              <a:lnSpc>
                <a:spcPct val="120000"/>
              </a:lnSpc>
            </a:pPr>
            <a:r>
              <a:rPr lang="zh-CN" altLang="en-US" sz="32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霎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（</a:t>
            </a:r>
            <a:r>
              <a:rPr lang="en-US" altLang="zh-CN" sz="3200" b="1" dirty="0" err="1" smtClean="0">
                <a:latin typeface="汉语拼音" panose="000B0604020202020204" pitchFamily="34" charset="0"/>
                <a:ea typeface="黑体" panose="02010609060101010101" pitchFamily="49" charset="-122"/>
                <a:cs typeface="汉语拼音" panose="000B0604020202020204" pitchFamily="34" charset="0"/>
                <a:sym typeface="+mn-ea"/>
              </a:rPr>
              <a:t>sà</a:t>
            </a:r>
            <a:r>
              <a:rPr lang="en-US" altLang="zh-CN" sz="3200" b="1" dirty="0" smtClean="0">
                <a:latin typeface="汉语拼音" panose="000B0604020202020204" pitchFamily="34" charset="0"/>
                <a:ea typeface="黑体" panose="02010609060101010101" pitchFamily="49" charset="-122"/>
                <a:cs typeface="汉语拼音" panose="000B0604020202020204" pitchFamily="34" charset="0"/>
                <a:sym typeface="+mn-ea"/>
              </a:rPr>
              <a:t>     </a:t>
            </a:r>
            <a:r>
              <a:rPr lang="en-US" altLang="zh-CN" sz="3200" b="1" dirty="0" err="1" smtClean="0">
                <a:latin typeface="汉语拼音" panose="000B0604020202020204" pitchFamily="34" charset="0"/>
                <a:ea typeface="黑体" panose="02010609060101010101" pitchFamily="49" charset="-122"/>
                <a:cs typeface="汉语拼音" panose="000B0604020202020204" pitchFamily="34" charset="0"/>
                <a:sym typeface="+mn-ea"/>
              </a:rPr>
              <a:t>shà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）时     习</a:t>
            </a:r>
            <a:r>
              <a:rPr lang="zh-CN" altLang="en-US" sz="32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俗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（</a:t>
            </a:r>
            <a:r>
              <a:rPr lang="en-US" altLang="zh-CN" sz="3200" b="1" dirty="0" err="1" smtClean="0">
                <a:latin typeface="汉语拼音" panose="000B0604020202020204" pitchFamily="34" charset="0"/>
                <a:ea typeface="楷体" panose="02010609060101010101" pitchFamily="49" charset="-122"/>
                <a:cs typeface="汉语拼音" panose="000B0604020202020204" pitchFamily="34" charset="0"/>
                <a:sym typeface="+mn-ea"/>
              </a:rPr>
              <a:t>sú</a:t>
            </a:r>
            <a:r>
              <a:rPr lang="en-US" altLang="zh-CN" sz="3200" b="1" dirty="0" smtClean="0">
                <a:latin typeface="汉语拼音" panose="000B0604020202020204" pitchFamily="34" charset="0"/>
                <a:ea typeface="楷体" panose="02010609060101010101" pitchFamily="49" charset="-122"/>
                <a:cs typeface="汉语拼音" panose="000B0604020202020204" pitchFamily="34" charset="0"/>
                <a:sym typeface="+mn-ea"/>
              </a:rPr>
              <a:t>     </a:t>
            </a:r>
            <a:r>
              <a:rPr lang="en-US" altLang="zh-CN" sz="3200" b="1" dirty="0" err="1" smtClean="0">
                <a:latin typeface="汉语拼音" panose="000B0604020202020204" pitchFamily="34" charset="0"/>
                <a:ea typeface="楷体" panose="02010609060101010101" pitchFamily="49" charset="-122"/>
                <a:cs typeface="汉语拼音" panose="000B0604020202020204" pitchFamily="34" charset="0"/>
                <a:sym typeface="+mn-ea"/>
              </a:rPr>
              <a:t>shú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）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  <a:p>
            <a:pPr>
              <a:lnSpc>
                <a:spcPct val="120000"/>
              </a:lnSpc>
            </a:pP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鸟</a:t>
            </a:r>
            <a:r>
              <a:rPr lang="zh-CN" altLang="en-US" sz="32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巢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（</a:t>
            </a:r>
            <a:r>
              <a:rPr lang="en-US" altLang="zh-CN" sz="3200" b="1" dirty="0" err="1" smtClean="0">
                <a:latin typeface="汉语拼音" panose="000B0604020202020204" pitchFamily="34" charset="0"/>
                <a:ea typeface="楷体" panose="02010609060101010101" pitchFamily="49" charset="-122"/>
                <a:cs typeface="汉语拼音" panose="000B0604020202020204" pitchFamily="34" charset="0"/>
                <a:sym typeface="+mn-ea"/>
              </a:rPr>
              <a:t>cháo</a:t>
            </a:r>
            <a:r>
              <a:rPr lang="en-US" altLang="zh-CN" sz="3200" b="1" dirty="0" smtClean="0">
                <a:latin typeface="汉语拼音" panose="000B0604020202020204" pitchFamily="34" charset="0"/>
                <a:ea typeface="楷体" panose="02010609060101010101" pitchFamily="49" charset="-122"/>
                <a:cs typeface="汉语拼音" panose="000B0604020202020204" pitchFamily="34" charset="0"/>
                <a:sym typeface="+mn-ea"/>
              </a:rPr>
              <a:t>   </a:t>
            </a:r>
            <a:r>
              <a:rPr lang="en-US" altLang="zh-CN" sz="3200" b="1" dirty="0" err="1" smtClean="0">
                <a:latin typeface="汉语拼音" panose="000B0604020202020204" pitchFamily="34" charset="0"/>
                <a:ea typeface="楷体" panose="02010609060101010101" pitchFamily="49" charset="-122"/>
                <a:cs typeface="汉语拼音" panose="000B0604020202020204" pitchFamily="34" charset="0"/>
                <a:sym typeface="+mn-ea"/>
              </a:rPr>
              <a:t>cáo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）   </a:t>
            </a:r>
            <a:r>
              <a:rPr lang="zh-CN" altLang="en-US" sz="32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坠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（</a:t>
            </a:r>
            <a:r>
              <a:rPr lang="en-US" altLang="zh-CN" sz="3200" b="1" dirty="0" err="1" smtClean="0">
                <a:latin typeface="汉语拼音" panose="000B0604020202020204" pitchFamily="34" charset="0"/>
                <a:ea typeface="楷体" panose="02010609060101010101" pitchFamily="49" charset="-122"/>
                <a:cs typeface="汉语拼音" panose="000B0604020202020204" pitchFamily="34" charset="0"/>
                <a:sym typeface="+mn-ea"/>
              </a:rPr>
              <a:t>zhuì</a:t>
            </a:r>
            <a:r>
              <a:rPr lang="en-US" altLang="zh-CN" sz="3200" b="1" dirty="0" smtClean="0">
                <a:latin typeface="汉语拼音" panose="000B0604020202020204" pitchFamily="34" charset="0"/>
                <a:ea typeface="楷体" panose="02010609060101010101" pitchFamily="49" charset="-122"/>
                <a:cs typeface="汉语拼音" panose="000B0604020202020204" pitchFamily="34" charset="0"/>
                <a:sym typeface="+mn-ea"/>
              </a:rPr>
              <a:t>     </a:t>
            </a:r>
            <a:r>
              <a:rPr lang="en-US" altLang="zh-CN" sz="3200" b="1" dirty="0" err="1" smtClean="0">
                <a:latin typeface="汉语拼音" panose="000B0604020202020204" pitchFamily="34" charset="0"/>
                <a:ea typeface="楷体" panose="02010609060101010101" pitchFamily="49" charset="-122"/>
                <a:cs typeface="汉语拼音" panose="000B0604020202020204" pitchFamily="34" charset="0"/>
                <a:sym typeface="+mn-ea"/>
              </a:rPr>
              <a:t>zhuì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）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落</a:t>
            </a:r>
            <a:endParaRPr lang="en-US" altLang="zh-CN" sz="2800" b="1" dirty="0">
              <a:sym typeface="+mn-ea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275856" y="1707653"/>
            <a:ext cx="37020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rgbClr val="FF0000"/>
                </a:solidFill>
              </a:rPr>
              <a:t>✔</a:t>
            </a:r>
            <a:endParaRPr lang="zh-CN" altLang="en-US" sz="2800" dirty="0">
              <a:solidFill>
                <a:srgbClr val="FF0000"/>
              </a:solidFill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6341715" y="1851670"/>
            <a:ext cx="3905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rgbClr val="FF0000"/>
                </a:solidFill>
              </a:rPr>
              <a:t>✔</a:t>
            </a:r>
            <a:endParaRPr lang="zh-CN" altLang="en-US" sz="2800" dirty="0">
              <a:solidFill>
                <a:srgbClr val="FF0000"/>
              </a:solidFill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1979712" y="2931790"/>
            <a:ext cx="3905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solidFill>
                  <a:srgbClr val="FF0000"/>
                </a:solidFill>
              </a:rPr>
              <a:t>✔</a:t>
            </a:r>
            <a:endParaRPr lang="zh-CN" altLang="en-US" sz="2800" dirty="0">
              <a:solidFill>
                <a:srgbClr val="FF0000"/>
              </a:solidFill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7164288" y="2984634"/>
            <a:ext cx="3905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rgbClr val="FF0000"/>
                </a:solidFill>
              </a:rPr>
              <a:t>✔</a:t>
            </a:r>
            <a:endParaRPr lang="zh-CN" altLang="en-US" sz="2800" dirty="0">
              <a:solidFill>
                <a:srgbClr val="FF0000"/>
              </a:solidFill>
            </a:endParaRPr>
          </a:p>
        </p:txBody>
      </p:sp>
      <p:sp>
        <p:nvSpPr>
          <p:cNvPr id="21" name="文本框 6"/>
          <p:cNvSpPr txBox="1"/>
          <p:nvPr/>
        </p:nvSpPr>
        <p:spPr>
          <a:xfrm>
            <a:off x="2483768" y="2310140"/>
            <a:ext cx="37020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rgbClr val="FF0000"/>
                </a:solidFill>
              </a:rPr>
              <a:t>✔</a:t>
            </a:r>
            <a:endParaRPr lang="zh-CN" altLang="en-US" sz="2800" dirty="0">
              <a:solidFill>
                <a:srgbClr val="FF0000"/>
              </a:solidFill>
            </a:endParaRPr>
          </a:p>
        </p:txBody>
      </p:sp>
      <p:sp>
        <p:nvSpPr>
          <p:cNvPr id="22" name="文本框 6"/>
          <p:cNvSpPr txBox="1"/>
          <p:nvPr/>
        </p:nvSpPr>
        <p:spPr>
          <a:xfrm>
            <a:off x="6001995" y="2445675"/>
            <a:ext cx="37020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rgbClr val="FF0000"/>
                </a:solidFill>
              </a:rPr>
              <a:t>✔</a:t>
            </a:r>
            <a:endParaRPr lang="zh-CN" altLang="en-US" sz="2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3" grpId="0"/>
      <p:bldP spid="17" grpId="0"/>
      <p:bldP spid="18" grpId="0"/>
      <p:bldP spid="21" grpId="0"/>
      <p:bldP spid="22" grpId="0"/>
    </p:bldLst>
  </p:timing>
</p:sld>
</file>

<file path=ppt/tags/tag1.xml><?xml version="1.0" encoding="utf-8"?>
<p:tagLst xmlns:p="http://schemas.openxmlformats.org/presentationml/2006/main">
  <p:tag name="KSO_WPP_MARK_KEY" val="7d538950-f6e0-400c-9829-dfdbf701925c"/>
  <p:tag name="COMMONDATA" val="eyJoZGlkIjoiMDUzMmRhYzhkNzM3Y2ZlODExZjhhYzliMDJjYzA0ZGIifQ=="/>
</p:tagLst>
</file>

<file path=ppt/theme/theme1.xml><?xml version="1.0" encoding="utf-8"?>
<a:theme xmlns:a="http://schemas.openxmlformats.org/drawingml/2006/main" name="卷草阳台">
  <a:themeElements>
    <a:clrScheme name="卷草阳台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卷草阳台">
      <a:majorFont>
        <a:latin typeface="Arial"/>
        <a:ea typeface="黑体"/>
        <a:cs typeface=""/>
      </a:majorFont>
      <a:minorFont>
        <a:latin typeface="Arial Rounded MT Bold"/>
        <a:ea typeface="黑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raClrSchemeLst>
    <a:extraClrScheme>
      <a:clrScheme name="卷草阳台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卷草阳台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卷草阳台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卷草阳台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卷草阳台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卷草阳台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卷草阳台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卷草阳台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卷草阳台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卷草阳台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卷草阳台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卷草阳台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清香</Template>
  <TotalTime>0</TotalTime>
  <Words>6580</Words>
  <Application>WPS 演示</Application>
  <PresentationFormat>全屏显示(16:9)</PresentationFormat>
  <Paragraphs>601</Paragraphs>
  <Slides>56</Slides>
  <Notes>35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56</vt:i4>
      </vt:variant>
    </vt:vector>
  </HeadingPairs>
  <TitlesOfParts>
    <vt:vector size="70" baseType="lpstr">
      <vt:lpstr>Arial</vt:lpstr>
      <vt:lpstr>宋体</vt:lpstr>
      <vt:lpstr>Wingdings</vt:lpstr>
      <vt:lpstr>黑体</vt:lpstr>
      <vt:lpstr>楷体</vt:lpstr>
      <vt:lpstr>汉语拼音</vt:lpstr>
      <vt:lpstr>Segoe Print</vt:lpstr>
      <vt:lpstr>Arial Rounded MT Bold</vt:lpstr>
      <vt:lpstr>微软雅黑</vt:lpstr>
      <vt:lpstr>Calibri</vt:lpstr>
      <vt:lpstr>Arial Unicode MS</vt:lpstr>
      <vt:lpstr>新宋体</vt:lpstr>
      <vt:lpstr>Xingkai SC</vt:lpstr>
      <vt:lpstr>卷草阳台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Administrator</dc:creator>
  <cp:lastModifiedBy>Rocket Girls</cp:lastModifiedBy>
  <cp:revision>486</cp:revision>
  <dcterms:created xsi:type="dcterms:W3CDTF">2019-08-10T12:25:00Z</dcterms:created>
  <dcterms:modified xsi:type="dcterms:W3CDTF">2022-11-30T15:45:14Z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E77651A3CBB0418EB75272214A797849</vt:lpwstr>
  </property>
  <property fmtid="{D5CDD505-2E9C-101B-9397-08002B2CF9AE}" pid="3" name="KSOProductBuildVer">
    <vt:lpwstr>2052-11.1.0.12763</vt:lpwstr>
  </property>
</Properties>
</file>