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322" r:id="rId5"/>
    <p:sldId id="305" r:id="rId6"/>
    <p:sldId id="355" r:id="rId7"/>
    <p:sldId id="259" r:id="rId8"/>
    <p:sldId id="260" r:id="rId9"/>
    <p:sldId id="308" r:id="rId10"/>
    <p:sldId id="331" r:id="rId11"/>
    <p:sldId id="323" r:id="rId12"/>
    <p:sldId id="333" r:id="rId13"/>
    <p:sldId id="261" r:id="rId14"/>
    <p:sldId id="262" r:id="rId15"/>
    <p:sldId id="293" r:id="rId16"/>
    <p:sldId id="332" r:id="rId17"/>
    <p:sldId id="317" r:id="rId18"/>
    <p:sldId id="353" r:id="rId19"/>
    <p:sldId id="354" r:id="rId20"/>
    <p:sldId id="337" r:id="rId21"/>
    <p:sldId id="264" r:id="rId22"/>
    <p:sldId id="321" r:id="rId23"/>
    <p:sldId id="295" r:id="rId24"/>
    <p:sldId id="266" r:id="rId25"/>
    <p:sldId id="296" r:id="rId26"/>
    <p:sldId id="267" r:id="rId27"/>
    <p:sldId id="302" r:id="rId28"/>
    <p:sldId id="268" r:id="rId29"/>
    <p:sldId id="297" r:id="rId30"/>
    <p:sldId id="344" r:id="rId31"/>
    <p:sldId id="345" r:id="rId32"/>
    <p:sldId id="352" r:id="rId33"/>
    <p:sldId id="346" r:id="rId34"/>
    <p:sldId id="356" r:id="rId35"/>
    <p:sldId id="325" r:id="rId36"/>
    <p:sldId id="334" r:id="rId37"/>
    <p:sldId id="351" r:id="rId38"/>
    <p:sldId id="338" r:id="rId39"/>
    <p:sldId id="269" r:id="rId40"/>
    <p:sldId id="326" r:id="rId41"/>
    <p:sldId id="270" r:id="rId42"/>
    <p:sldId id="271" r:id="rId43"/>
    <p:sldId id="273" r:id="rId44"/>
    <p:sldId id="274" r:id="rId45"/>
    <p:sldId id="299" r:id="rId46"/>
    <p:sldId id="275" r:id="rId47"/>
    <p:sldId id="347" r:id="rId48"/>
    <p:sldId id="350" r:id="rId49"/>
    <p:sldId id="278" r:id="rId50"/>
    <p:sldId id="348" r:id="rId51"/>
    <p:sldId id="319" r:id="rId52"/>
    <p:sldId id="340" r:id="rId53"/>
    <p:sldId id="341" r:id="rId54"/>
    <p:sldId id="342" r:id="rId55"/>
    <p:sldId id="343" r:id="rId56"/>
    <p:sldId id="349" r:id="rId57"/>
    <p:sldId id="339" r:id="rId58"/>
    <p:sldId id="282" r:id="rId59"/>
    <p:sldId id="329" r:id="rId60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CC"/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6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5" Type="http://schemas.openxmlformats.org/officeDocument/2006/relationships/tags" Target="tags/tag1.xml"/><Relationship Id="rId64" Type="http://schemas.openxmlformats.org/officeDocument/2006/relationships/commentAuthors" Target="commentAuthors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第二单元复习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71604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7504" y="1591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7574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77022" y="1011089"/>
            <a:ext cx="7855418" cy="3432869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48347" y="1177230"/>
            <a:ext cx="7272808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豌豆 按照 暖洋洋 舒适 黑暗 恐怕 僵硬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丰满 等待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强壮 虚弱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耐心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愉快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兴奋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曾经 水沟 感激 蚊子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即使 灵巧 科学家 绳子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苍蝇 证明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研究 雷达 显示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驾驶员 世纪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技术 改变 程度 超过 幻想 原子核 奥秘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日益 联系 物质 哲学 任何 创造 改善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36512" y="19010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99792" y="800674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《夜间飞行的秘密》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576" y="176049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横七竖八：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形容某东西摆放杂乱，毫无规律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22207" y="258783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《呼风唤雨的世纪》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2048" y="824394"/>
            <a:ext cx="8676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呼风唤雨：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比喻能够支配自然的巨大力量，有褒义。常用来比喻为了达到个人目的而有意兴风作浪。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432048" y="1923678"/>
            <a:ext cx="8369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出乎意料：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指事先对情况与结果的估计，超出人们的料想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猜测。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32048" y="2985795"/>
            <a:ext cx="8369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腾云驾雾：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传说中指利用法术乘云雾飞行。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②形容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奔驰迅速或头脑迷糊，感到身子轻飘飘的。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32048" y="4064754"/>
            <a:ext cx="867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归根结底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归结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到根本上。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4109" y="1150051"/>
            <a:ext cx="8494395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呼风唤雨（含有近义词的）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__________  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横七竖八（含有数字）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  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腾云驾雾（含有自然现象的）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  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16414" y="1813456"/>
            <a:ext cx="183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聚精会神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5699" y="1813456"/>
            <a:ext cx="1821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良师益友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88422" y="4218409"/>
            <a:ext cx="214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月明星稀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08104" y="1813456"/>
            <a:ext cx="19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日新月异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7707" y="3037592"/>
            <a:ext cx="188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一心一意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88422" y="303759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五湖四海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7707" y="4218409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和风细雨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08104" y="303759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八面玲珑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5862" y="690831"/>
            <a:ext cx="6954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一、 按要求写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成语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508104" y="4218409"/>
            <a:ext cx="214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风和日丽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54948" y="109541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39502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二、</a:t>
            </a:r>
            <a:r>
              <a:rPr lang="zh-CN" altLang="zh-CN" sz="3200" dirty="0"/>
              <a:t>选词填空。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04056" y="1131590"/>
            <a:ext cx="8316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敏锐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　敏捷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542925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）小战士动作（　　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轻松地跃过了障碍。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542925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）老鹰那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　　）的眼睛可以迅速觉察猎物的踪迹。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77966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敏捷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292307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敏锐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987574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幻想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想象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4375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）我简直无法（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），要是我在俄克拉何马大学的那个学期没有他会是什么样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4375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）孩子们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的心中，充满了美妙的（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626935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229347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幻想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575265"/>
            <a:ext cx="871296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温和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　温暖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暖和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4375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）全国人民的无私援助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）了灾区人民的心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4375">
              <a:spcBef>
                <a:spcPts val="12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）上课时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老师总是用（    ）的目光看着大家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使我们感到非常亲切。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4375"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）今天天气真（    ），我要出去走走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112" y="1203598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温暖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0730" y="231353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4437509" y="344618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暖和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9582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92088" y="1457672"/>
            <a:ext cx="788436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青苔把它裹起来，它躺在那儿真可以说成了一个囚犯。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（《一个豆荚里的五粒豆》）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83185" y="339502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3026287" y="1995686"/>
            <a:ext cx="44337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2411760" y="915566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31002" y="2715766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979712" y="2499742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2255064" y="3515288"/>
            <a:ext cx="555729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这句话写出了最后一粒豌豆的命运。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7534"/>
            <a:ext cx="76932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第二单元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一个豆荚里的五粒豆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夜间飞行的秘密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呼风唤雨的世纪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蝴蝶的家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8064896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你现在有一个小花园了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（《一个豆荚里的五粒豆》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851920" y="1275606"/>
            <a:ext cx="12241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635896" y="149163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1287043" y="2571750"/>
            <a:ext cx="6843735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把长出了叶子的豌豆比作小花园，说明非常开心。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1033213"/>
            <a:ext cx="8637905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蝙蝠就像没头苍蝇似的到处乱撞，挂在绳子上的铃铛响个不停。 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《夜间飞行的秘密》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259632" y="1537269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699792" y="1563638"/>
            <a:ext cx="13681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935596" y="555527"/>
            <a:ext cx="1368152" cy="47768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987824" y="483518"/>
            <a:ext cx="1296144" cy="57386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横卷形 13"/>
          <p:cNvSpPr/>
          <p:nvPr/>
        </p:nvSpPr>
        <p:spPr>
          <a:xfrm>
            <a:off x="647247" y="2715766"/>
            <a:ext cx="8101217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这</a:t>
            </a:r>
            <a:r>
              <a:rPr lang="zh-CN" altLang="en-US" sz="2400" dirty="0">
                <a:solidFill>
                  <a:srgbClr val="FF0000"/>
                </a:solidFill>
              </a:rPr>
              <a:t>句话把此时的蝙蝠比作没</a:t>
            </a:r>
            <a:r>
              <a:rPr lang="zh-CN" altLang="en-US" sz="2400" dirty="0" smtClean="0">
                <a:solidFill>
                  <a:srgbClr val="FF0000"/>
                </a:solidFill>
              </a:rPr>
              <a:t>头苍蝇</a:t>
            </a:r>
            <a:r>
              <a:rPr lang="zh-CN" altLang="en-US" sz="2400" dirty="0">
                <a:solidFill>
                  <a:srgbClr val="FF0000"/>
                </a:solidFill>
              </a:rPr>
              <a:t>，写了它慌乱的样子。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88032" y="1409395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是谁来呼风唤雨呢？当然是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人类。</a:t>
            </a:r>
            <a:endParaRPr lang="en-US" altLang="zh-CN" sz="32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（《呼风唤雨的世纪》）</a:t>
            </a:r>
            <a:endParaRPr lang="zh-CN" altLang="en-US" dirty="0"/>
          </a:p>
        </p:txBody>
      </p:sp>
      <p:grpSp>
        <p:nvGrpSpPr>
          <p:cNvPr id="3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设问句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 flipV="1">
            <a:off x="1547664" y="2088464"/>
            <a:ext cx="3384376" cy="8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292080" y="2088464"/>
            <a:ext cx="21602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2987824" y="963408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问题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436096" y="962831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答案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7706" y="1410441"/>
            <a:ext cx="814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靠什么呼风唤雨呢？靠的是现代科学技术。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（《呼风唤雨的世纪》）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763688" y="1971989"/>
            <a:ext cx="3384376" cy="2277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67544" y="2404037"/>
            <a:ext cx="10081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436096" y="1971989"/>
            <a:ext cx="28083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2267744" y="819861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问题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44208" y="2187544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答案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8072" y="1203598"/>
            <a:ext cx="8172400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20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世纪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是一个呼风唤雨的世纪。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《呼风唤雨的世纪》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267494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4069649" y="1245066"/>
            <a:ext cx="1829724" cy="6325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横卷形 10"/>
          <p:cNvSpPr/>
          <p:nvPr/>
        </p:nvSpPr>
        <p:spPr>
          <a:xfrm>
            <a:off x="3275856" y="2917227"/>
            <a:ext cx="2592288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把物当做人来写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48" y="899884"/>
            <a:ext cx="8100392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的身体是那样轻盈，载不动一个水点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它们身上的彩粉是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那样斑斓，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一点儿水都不能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沾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它们是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那样柔弱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，比一片树叶还无力，怎么禁得起这猛烈的风雨呢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（《蝴蝶的家》）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059832" y="915566"/>
            <a:ext cx="1152128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610035" y="1495984"/>
            <a:ext cx="1224137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952328" y="1995686"/>
            <a:ext cx="53955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00098" y="1995686"/>
            <a:ext cx="104360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5"/>
          <p:cNvGrpSpPr/>
          <p:nvPr/>
        </p:nvGrpSpPr>
        <p:grpSpPr>
          <a:xfrm>
            <a:off x="0" y="267494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流程图: 延期 9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排比句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横卷形 12"/>
          <p:cNvSpPr/>
          <p:nvPr/>
        </p:nvSpPr>
        <p:spPr>
          <a:xfrm>
            <a:off x="504056" y="3164940"/>
            <a:ext cx="831641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用排比句写出了蝴蝶的身体的特点，说明它们禁不起风雨。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843558"/>
            <a:ext cx="80415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世纪的成就，真可以用“忽如一夜春风来，千树万树梨花开”来形容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《呼风唤雨的世纪》）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20982" y="267438"/>
            <a:ext cx="2384114" cy="506132"/>
            <a:chOff x="562" y="395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562" y="395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562" y="395"/>
              <a:ext cx="3620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引用句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文本框 1"/>
          <p:cNvSpPr txBox="1"/>
          <p:nvPr/>
        </p:nvSpPr>
        <p:spPr>
          <a:xfrm>
            <a:off x="562858" y="2433498"/>
            <a:ext cx="80415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1923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年，英国数学家、哲学家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伯特兰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素说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归根到底，是科学使得我们这个时代不同于以往的任何时代。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《呼风唤雨的世纪》）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83183" y="597984"/>
            <a:ext cx="2422936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504056" y="1275606"/>
            <a:ext cx="83884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它们的身体是那样轻盈，载不动一个水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点；它们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身上的彩粉是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那样斑斓，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一点儿水都不能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沾；它们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那样柔弱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，比一片树叶还无力，怎么禁得起这猛烈的风雨呢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（《蝴蝶的家》）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"/>
          <p:cNvSpPr txBox="1"/>
          <p:nvPr/>
        </p:nvSpPr>
        <p:spPr>
          <a:xfrm>
            <a:off x="303852" y="737285"/>
            <a:ext cx="85166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园里的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花朵是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它们的家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花朵自己已经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被雨点打得抖个不停了，怎能容它们藏身呢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11200" algn="r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（《蝴蝶的家》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indent="711200"/>
            <a:endParaRPr lang="en-US" altLang="zh-CN" sz="32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indent="711200"/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这不是难为蝴蝶吗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indent="711200" algn="r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（《蝴蝶的家》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0" y="195486"/>
            <a:ext cx="3995936" cy="940357"/>
            <a:chOff x="458" y="988"/>
            <a:chExt cx="4134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含有关联词语的句子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03852" y="1131590"/>
            <a:ext cx="85166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母亲虽然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不太相信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但还是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仔细地用一根小棍子把这植物支起来，好使它不至于被风吹断，因为它使女儿对生命产生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了希望。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（《一个豆荚里的五粒豆》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425021" y="1678626"/>
            <a:ext cx="936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292080" y="1664112"/>
            <a:ext cx="504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1080120" y="3318702"/>
            <a:ext cx="7164288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表示转折关系的句子，写出了母亲对女儿的关心。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0" y="16637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59632" y="18961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索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57107" y="329183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障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23728" y="2912626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zhàn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57707" y="329183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钞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24328" y="2912626"/>
            <a:ext cx="1007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chāo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00174" y="181276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樟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64289" y="1544474"/>
            <a:ext cx="1205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zhān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27785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喧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55777" y="1472466"/>
            <a:ext cx="108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xuān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11961" y="188476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氛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796137" y="1544474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zhàn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32669" y="328555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质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68779" y="2912626"/>
            <a:ext cx="675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anose="000B0604020202020204" pitchFamily="34" charset="0"/>
              </a:defRPr>
            </a:lvl1pPr>
          </a:lstStyle>
          <a:p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黑体" panose="02010609060101010101" pitchFamily="49" charset="-122"/>
              </a:rPr>
              <a:t>zhì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65419" y="329183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哲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04604" y="2912626"/>
            <a:ext cx="772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zhé</a:t>
            </a:r>
            <a:endParaRPr lang="en-US" altLang="zh-CN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539552" y="2912626"/>
            <a:ext cx="1175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zhèn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703711" y="321298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证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9" name="文本框 18"/>
          <p:cNvSpPr txBox="1"/>
          <p:nvPr/>
        </p:nvSpPr>
        <p:spPr>
          <a:xfrm>
            <a:off x="6418752" y="3291830"/>
            <a:ext cx="73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驻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0" name="文本框 20"/>
          <p:cNvSpPr txBox="1"/>
          <p:nvPr/>
        </p:nvSpPr>
        <p:spPr>
          <a:xfrm>
            <a:off x="6386714" y="2912626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zhù</a:t>
            </a:r>
            <a:endParaRPr lang="zh-CN" altLang="en-US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43608" y="752386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4309335" y="519522"/>
            <a:ext cx="252028" cy="723680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769275" y="4352786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3736941" y="507326"/>
            <a:ext cx="270030" cy="1768262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1259632" y="147246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suǒ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03847" y="752386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前鼻音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28185" y="752386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20"/>
          <p:cNvSpPr txBox="1"/>
          <p:nvPr/>
        </p:nvSpPr>
        <p:spPr>
          <a:xfrm>
            <a:off x="4211961" y="1544474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fēn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文本框 12"/>
          <p:cNvSpPr txBox="1"/>
          <p:nvPr/>
        </p:nvSpPr>
        <p:spPr>
          <a:xfrm>
            <a:off x="5940153" y="188476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账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4" name="左大括号 33"/>
          <p:cNvSpPr/>
          <p:nvPr/>
        </p:nvSpPr>
        <p:spPr>
          <a:xfrm rot="16200000" flipH="1" flipV="1">
            <a:off x="6905293" y="579334"/>
            <a:ext cx="270030" cy="1768262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43607" y="1413955"/>
            <a:ext cx="1329438" cy="13273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  <p:bldP spid="18" grpId="0"/>
      <p:bldP spid="21" grpId="0"/>
      <p:bldP spid="26" grpId="0"/>
      <p:bldP spid="28" grpId="0"/>
      <p:bldP spid="23" grpId="0"/>
      <p:bldP spid="30" grpId="0"/>
      <p:bldP spid="35" grpId="0" animBg="1"/>
      <p:bldP spid="36" grpId="0" animBg="1"/>
      <p:bldP spid="37" grpId="0" animBg="1"/>
      <p:bldP spid="38" grpId="0" animBg="1"/>
      <p:bldP spid="40" grpId="0"/>
      <p:bldP spid="42" grpId="0" animBg="1"/>
      <p:bldP spid="43" grpId="0" animBg="1"/>
      <p:bldP spid="31" grpId="0"/>
      <p:bldP spid="3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"/>
          <p:cNvSpPr txBox="1"/>
          <p:nvPr/>
        </p:nvSpPr>
        <p:spPr>
          <a:xfrm>
            <a:off x="576064" y="1059582"/>
            <a:ext cx="853244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即使一根极细的电线，它也能灵巧地避开。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《夜间飞行的秘密》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043608" y="1620763"/>
            <a:ext cx="936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508104" y="1620763"/>
            <a:ext cx="504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1116632" y="2660884"/>
            <a:ext cx="7199784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表示条件关系的句子，写出了蝙蝠耳朵反应灵敏。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"/>
          <p:cNvSpPr txBox="1"/>
          <p:nvPr/>
        </p:nvSpPr>
        <p:spPr>
          <a:xfrm>
            <a:off x="467544" y="699542"/>
            <a:ext cx="8172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次实验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的结果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证明，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蝙蝠夜里飞行，靠的不是眼睛，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而是靠嘴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和耳朵配合起来探路的。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《夜间飞行的秘密》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280695" y="1707654"/>
            <a:ext cx="936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403648" y="1707654"/>
            <a:ext cx="7969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横卷形 12"/>
          <p:cNvSpPr/>
          <p:nvPr/>
        </p:nvSpPr>
        <p:spPr>
          <a:xfrm>
            <a:off x="1115616" y="3020924"/>
            <a:ext cx="7199784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表示</a:t>
            </a:r>
            <a:r>
              <a:rPr lang="zh-CN" altLang="en-US" sz="2400" dirty="0">
                <a:solidFill>
                  <a:srgbClr val="FF0000"/>
                </a:solidFill>
              </a:rPr>
              <a:t>并列关系的句子，写出了蝙蝠蝙蝠探路的工具是嘴和耳朵</a:t>
            </a:r>
            <a:r>
              <a:rPr lang="zh-CN" altLang="en-US" sz="2400" dirty="0" smtClean="0">
                <a:solidFill>
                  <a:srgbClr val="FF0000"/>
                </a:solidFill>
              </a:rPr>
              <a:t>。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"/>
          <p:cNvSpPr txBox="1"/>
          <p:nvPr/>
        </p:nvSpPr>
        <p:spPr>
          <a:xfrm>
            <a:off x="864096" y="1059582"/>
            <a:ext cx="77403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它一边飞，一边从嘴里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发出超声波。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《夜间飞行的秘密》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763688" y="1589798"/>
            <a:ext cx="936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383868" y="1589798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横卷形 12"/>
          <p:cNvSpPr/>
          <p:nvPr/>
        </p:nvSpPr>
        <p:spPr>
          <a:xfrm>
            <a:off x="1115616" y="2787774"/>
            <a:ext cx="676773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 表示</a:t>
            </a:r>
            <a:r>
              <a:rPr lang="zh-CN" altLang="en-US" sz="2400" dirty="0">
                <a:solidFill>
                  <a:srgbClr val="FF0000"/>
                </a:solidFill>
              </a:rPr>
              <a:t>并列关系的句子，写出了蝙蝠在飞行的同时，从嘴里发出一种声音。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752386"/>
            <a:ext cx="5076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一</a:t>
            </a:r>
            <a:r>
              <a:rPr lang="zh-CN" altLang="en-US" sz="2800" dirty="0" smtClean="0"/>
              <a:t>、句子练习。</a:t>
            </a:r>
            <a:endParaRPr lang="zh-CN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263407"/>
            <a:ext cx="8316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修改病句：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现代科学技术必将继续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创造一个个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奇迹，不断改善我们的生活。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照样子写句子：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靠什么呼风唤雨呢？靠的是现代科学技术。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3992746"/>
            <a:ext cx="81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幸福是什么？幸福是依偎在妈妈温暖的怀抱里。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121699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现代科学技术必将继续创造一个个奇迹，不断改善我们的生活。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10932" y="10431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103" y="611623"/>
            <a:ext cx="800004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改为“被”字句：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他们把蝙蝠的眼睛蒙上。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6104" y="1467008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蝙蝠的眼睛被他们蒙上。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2103" y="2499742"/>
            <a:ext cx="810039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扩句，至少扩两处：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这是飞机在夜航。</a:t>
            </a:r>
            <a:endParaRPr lang="zh-CN" altLang="en-US" sz="3200" u="sng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954151" y="3283119"/>
            <a:ext cx="8190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这是一架崭新的飞机在天空中夜航。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520" y="195486"/>
            <a:ext cx="507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二、按要求完成句子练习。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2536" y="832520"/>
            <a:ext cx="8604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蝙蝠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就像没头苍蝇似的到处乱撞，挂在绳子上的铃铛响个不停。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（仿写比喻句）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624205"/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/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根极细的电线，它能灵巧地避开。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（填上关联词语，使句子更完整）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624205"/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8600" y="4003199"/>
            <a:ext cx="8207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即使一根极细的电线，它也能灵巧地避开。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8600" y="199568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细细的春雨就像春姑娘纺出的线一样。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2268036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母亲一个细小的动作寄托了对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女儿重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获健康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渴望，虽然她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不太相信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一株小小的豌豆苗会创造奇迹，但她更愿意让这株豌豆苗陪伴着病中的女儿，给她带来获得重生的力量。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1108357"/>
            <a:ext cx="8444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母亲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虽然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不太相信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但还是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仔细地用一根小棍子把豌豆苗支起来，使它不至于被风吹断，这体现了什么？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024" y="702444"/>
            <a:ext cx="8676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/>
              <a:t>在五粒豆子中</a:t>
            </a:r>
            <a:r>
              <a:rPr lang="en-US" altLang="zh-CN" sz="3200" dirty="0"/>
              <a:t>,</a:t>
            </a:r>
            <a:r>
              <a:rPr lang="zh-CN" altLang="en-US" sz="3200" dirty="0"/>
              <a:t>你觉得最值得称赞的是哪一粒</a:t>
            </a:r>
            <a:r>
              <a:rPr lang="en-US" altLang="zh-CN" sz="3200" dirty="0"/>
              <a:t>?</a:t>
            </a:r>
            <a:r>
              <a:rPr lang="zh-CN" altLang="en-US" sz="3200" dirty="0"/>
              <a:t>说说你的理解。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938194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那粒飞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进“长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满了青苔的裂缝里去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豌豆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最值得称赞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因为它发芽、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开花，给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窗子里的躺着的一个生病的小女孩带来了愉快和生机。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2790676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小豌豆的长大满足了小女孩的愿望，使她鼓起了战胜病魔的信心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509647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endParaRPr lang="en-US" altLang="zh-CN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atinLnBrk="1"/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真的，它现在要开花了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!”……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小女孩低下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头来，轻轻地吻了一下它柔嫩的叶子。这一天简直像一个节日。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-62676" y="10177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41697" y="168008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铛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71521" y="170765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障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99513" y="1256442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zhàn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07825" y="163564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屏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63809" y="125644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pínɡ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50052" y="170765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蝇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98756" y="1256442"/>
            <a:ext cx="902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yín</a:t>
            </a:r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47815" y="1256442"/>
            <a:ext cx="880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yínɡ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82319" y="329183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兰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35218" y="2840618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anose="000B0604020202020204" pitchFamily="34" charset="0"/>
              </a:defRPr>
            </a:lvl1pPr>
          </a:lstStyle>
          <a:p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黑体" panose="02010609060101010101" pitchFamily="49" charset="-122"/>
              </a:rPr>
              <a:t>lán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733897" y="329183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雀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89881" y="2840618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qiǎo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2339752" y="2840618"/>
            <a:ext cx="575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lài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2339752" y="329183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赖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3393896" y="3020228"/>
            <a:ext cx="237626" cy="2201897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771800" y="4280778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边音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4031940" y="-1640719"/>
            <a:ext cx="360040" cy="5472608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1163209" y="125644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dān</a:t>
            </a:r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3887" y="320338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后鼻音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08103" y="4243825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多音字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3" name="文本框 12"/>
          <p:cNvSpPr txBox="1"/>
          <p:nvPr/>
        </p:nvSpPr>
        <p:spPr>
          <a:xfrm>
            <a:off x="5419823" y="170765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荧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23699" y="2752414"/>
            <a:ext cx="1098709" cy="13273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8" grpId="0"/>
      <p:bldP spid="21" grpId="0"/>
      <p:bldP spid="26" grpId="0"/>
      <p:bldP spid="28" grpId="0"/>
      <p:bldP spid="23" grpId="0"/>
      <p:bldP spid="36" grpId="0" animBg="1"/>
      <p:bldP spid="37" grpId="0" animBg="1"/>
      <p:bldP spid="38" grpId="0" animBg="1"/>
      <p:bldP spid="40" grpId="0"/>
      <p:bldP spid="42" grpId="0" animBg="1"/>
      <p:bldP spid="43" grpId="0" animBg="1"/>
      <p:bldP spid="2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2761" y="1923678"/>
            <a:ext cx="782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这篇课文按不同方面连段成篇。提出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飞机安全飞行运用的原理与蝙蝠探路的原理相似。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8" y="627534"/>
            <a:ext cx="7870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《夜间飞行的秘密》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全文要说明的主要问题是什么？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851670"/>
            <a:ext cx="80407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“反复”指的是科学家进行的三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次实验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。“终于”指的是在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多次实验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后得到了最终的答案。从中体会到科学家研究的辛苦。人们从大自然受到启示，有所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发明创造，不是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一朝一夕就能实现的，往往要付出艰辛的代价，甚至经过几代人的努力。“终于”增加了这句话所表明的程度。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466675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+mj-ea"/>
              <a:ea typeface="+mj-ea"/>
              <a:cs typeface="黑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科学家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经过反复研究，终于揭开了蝙蝠能在夜里飞行的秘密。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2790676"/>
            <a:ext cx="76976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是文章的过渡句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“从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蝙蝠说起”是文章第二大段的主要内容。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699542"/>
            <a:ext cx="81297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endParaRPr lang="en-US" altLang="zh-CN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atinLnBrk="1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    在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漆黑的夜里，飞机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怎么做到安全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飞行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呢？要想了解其中的秘密，我们可以从蝙蝠说起。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370" y="1491630"/>
            <a:ext cx="76820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本文讲述了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世纪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100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年里科学技术的发展历程，展示了科学技术的迅猛发展给人类生活带来的巨大变化和灿烂前景，唤起我们热爱科学、学习科学和探索科学的浓厚兴趣。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681539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《呼风唤雨的世纪》的主要内容是什么？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6013" y="1693133"/>
            <a:ext cx="77540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“呼风唤雨”在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词典中解释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使刮风下雨， 原指神仙道士的法力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，现在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比喻能够支配自然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”，在文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中比喻人类在利用自然方面取得了重大突破，不再像从前那样受自然条件的严格限制，表明了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世纪科学技术的迅猛发展。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465515"/>
            <a:ext cx="7870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 </a:t>
            </a:r>
            <a:endParaRPr lang="en-US" altLang="zh-CN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世纪是一个呼风唤雨的世纪。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067944" y="1203598"/>
            <a:ext cx="186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····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4307" y="1766302"/>
            <a:ext cx="77540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诗句形容纷纷大雪好似梨花开放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，原意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是用来形容北国边塞异常寒冷。后来这句诗经常被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人引用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，用来形容某些生机竞发的事物或者蓬勃向上的形势。课文中引用这句古诗，表现了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现代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科学技术成就的变化之快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、变化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人们始料未及的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，给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人们带来了意想不到的惊喜。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339502"/>
            <a:ext cx="78708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20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世纪的成就，真可以用“忽如一夜春风来，千树万树梨花开”来形容。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483518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这些发现和发明，使人类的生活大大改观，其改变的程度超过了人类历史上百万年的总和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dirty="0" smtClean="0"/>
              <a:t> </a:t>
            </a:r>
            <a:endParaRPr lang="en-US" altLang="zh-CN" sz="2800" dirty="0" smtClean="0"/>
          </a:p>
          <a:p>
            <a:pPr indent="624205"/>
            <a:r>
              <a:rPr lang="zh-CN" altLang="en-US" sz="2800" dirty="0" smtClean="0"/>
              <a:t>“发现”</a:t>
            </a:r>
            <a:r>
              <a:rPr lang="zh-CN" altLang="en-US" sz="2800" dirty="0"/>
              <a:t>和“发明”</a:t>
            </a:r>
            <a:r>
              <a:rPr lang="zh-CN" altLang="en-US" sz="2800" dirty="0"/>
              <a:t>只用一个词语行吗？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32048" y="1991618"/>
            <a:ext cx="8316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 不行。“发现”和“发明”，从字面看，两者很相近，但仔细推敲，却有不同。“发现”是指人们利用现代科学技术，经过研究探索，看到或找到了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一些前人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不了解的事物或规律；“发明”则是指创造出的新事物或新方法。“发现”的是本来存在的但我们不了解的事物或规律；“发明”的是本来不存在的事物，是新创造。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6906" y="1635646"/>
            <a:ext cx="7416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通过文中描写作者思考蝴蝶的家在哪里，可以看出“我”是一个对小生命怜爱的人，又是一个善于观察、热爱大自然的人。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771550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蝴蝶的家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一文主要写了什么内容？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8378" y="2154218"/>
            <a:ext cx="7754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这句话中“没法再想”是因为不愿意再想，不敢再想。体现了作者内心非常着急，十分担心下雨时蝴蝶的处境。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3623" y="339502"/>
            <a:ext cx="7870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endParaRPr lang="en-US" altLang="zh-CN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想到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这里，我简直没法再想下去了，心里是那样着急。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868167" y="1122879"/>
            <a:ext cx="186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····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915566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一、根据课文</a:t>
            </a:r>
            <a:r>
              <a:rPr lang="zh-CN" altLang="en-US" sz="3200" dirty="0" smtClean="0"/>
              <a:t>内容填空</a:t>
            </a:r>
            <a:r>
              <a:rPr lang="zh-CN" altLang="en-US" sz="3200" dirty="0"/>
              <a:t>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601381"/>
            <a:ext cx="8496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1.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《一个豆荚里的五粒豆》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的作者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国家）著名童话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大王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。文章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介绍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了五粒豌豆的不同结局，其中落入一块旧板子上长满青苔的缝隙里的那粒豌豆，给一个生病的小女孩带来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28" y="158686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丹麦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076409"/>
            <a:ext cx="1475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安徒生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0312" y="2071168"/>
            <a:ext cx="1187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7944" y="352528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愉快和希望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1560" y="84355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舒 驾 探 即 系 奥 益 驶 唤 纪 僵 亿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8662" y="1808128"/>
            <a:ext cx="1832553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容易混淆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87824" y="163564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即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73840" y="163564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既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3642" y="1707084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立即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59658" y="1707084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既然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928662" y="3311044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3912591" y="318793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探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5076056" y="3187931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奥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928662" y="4083573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6300192" y="318793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益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3919706" y="2388825"/>
            <a:ext cx="2040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纪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记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文本框 13"/>
          <p:cNvSpPr txBox="1"/>
          <p:nvPr/>
        </p:nvSpPr>
        <p:spPr>
          <a:xfrm>
            <a:off x="913929" y="2550844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容易写成别字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3893502" y="3895819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系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5" grpId="0" animBg="1"/>
      <p:bldP spid="16" grpId="0"/>
      <p:bldP spid="17" grpId="0"/>
      <p:bldP spid="18" grpId="0" animBg="1"/>
      <p:bldP spid="19" grpId="0"/>
      <p:bldP spid="20" grpId="0"/>
      <p:bldP spid="23" grpId="0" animBg="1"/>
      <p:bldP spid="2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892914"/>
            <a:ext cx="8495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夜间飞行的秘密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一文讲的是科学家们经过反复研究，揭开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</a:t>
            </a:r>
            <a:r>
              <a:rPr lang="en-US" altLang="zh-CN" sz="32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秘密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飞机夜航运用了这一原理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给飞机装上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</a:t>
            </a:r>
            <a:r>
              <a:rPr lang="en-US" altLang="zh-CN" sz="32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使飞机在夜里飞行更加安全。这篇课文告诉我们，研究生物可以对人类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en-US" altLang="zh-CN" sz="32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所启示。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4560" y="333481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发明创造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4640" y="2355726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雷达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1024" y="136212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蝙蝠在夜里灵巧飞行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9752" y="365280"/>
            <a:ext cx="8582728" cy="422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读片段，回答问题。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为了弄清楚这个问题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，两百多年前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，科学家做了一次实验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。他们在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一间屋子里横七竖八地拉了许多绳子，绳子上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系了许多铃铛，然后把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蝙蝠的眼睛蒙上，让它在屋子里飞。蝙蝠飞了几个钟头，铃铛一个也没响，那么多的绳子，它一根也没碰着。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科学家又做了两次实验：一次把蝙蝠的耳朵塞上，一次把蝙蝠的嘴封住，让它在屋子里飞。蝙蝠就像没头苍蝇似的到处乱撞，挂在绳子上的铃铛响个不停。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次实验的结果证明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，蝙蝠夜里飞行，靠的不是眼睛，而是用嘴和耳朵配合起来探路的。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7544" y="767863"/>
            <a:ext cx="8172400" cy="20919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30555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根据上下文理解词语。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630555">
              <a:lnSpc>
                <a:spcPct val="120000"/>
              </a:lnSpc>
            </a:pP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没头苍蝇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_____________________________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630555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联系全文可知“为了弄清楚这个问题”中的“这个问题”是指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2951312" y="1324763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比喻乱冲乱撞、鲁莽。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3674334" y="2332875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蝙蝠能在夜里灵巧飞行的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秘密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9776" y="699542"/>
            <a:ext cx="8838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0555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根据三次实验的内容填空。 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49580"/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）把蝙蝠的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结果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　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，证明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　　　　　</a:t>
            </a:r>
            <a:r>
              <a:rPr lang="en-US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49580"/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）把蝙蝠的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结果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　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，证明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　　　　　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49580"/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）把蝙蝠的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结果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　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，证明</a:t>
            </a:r>
            <a:r>
              <a:rPr lang="zh-CN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　　　　　　　　　　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                </a:t>
            </a:r>
            <a:endParaRPr lang="zh-CN" altLang="en-US" sz="2800" b="1" u="sng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75856" y="113159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眼睛蒙上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40152" y="113946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铃铛一个也没响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1043608" y="1563638"/>
            <a:ext cx="4376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蝙蝠夜里飞行不是靠眼睛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1043608" y="242773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蝙蝠夜里飞行要靠耳朵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3275856" y="284479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嘴封住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115616" y="3261850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蝙蝠夜里飞行要靠嘴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3203848" y="199568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耳朵塞上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6012160" y="199568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铃铛响个不停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6084168" y="284061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铃铛响个不停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5800" y="1494532"/>
            <a:ext cx="8334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将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这句话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中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“配合”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二字去掉行不行？为什么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3200" b="1" u="sng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323528" y="2658274"/>
            <a:ext cx="8460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。因为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蝙蝠夜里探路时靠的是嘴和耳朵这两种器官同时发挥作用，所以用上“配合”是严谨、科学的。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2442" y="307329"/>
            <a:ext cx="774086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三次实验的结果证明，蝙蝠夜里飞行，靠的不是眼睛，而是用嘴和耳朵配合起来探路的。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4868167" y="987574"/>
            <a:ext cx="186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43558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1241341"/>
            <a:ext cx="85423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问则裕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自用则小。 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尚书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博学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审问之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慎思之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明辨之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笃行之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buClr>
                <a:srgbClr val="FF9900"/>
              </a:buClr>
              <a:buSzPct val="80000"/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礼记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智能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之士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不学不成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不问不知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王充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非生而知之者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孰能无惑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韩愈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236" y="267785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48" y="699542"/>
            <a:ext cx="80283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一、积累我在行。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53975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妈妈常说：“喜欢提出问题向别人请教，知识就会丰富，主观武断，不虚心向人求教，就办不成大事。”正如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尚书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里说的“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　             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”。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博学之，审问之，慎思之，明辨之，笃行之。”这句话告诉我们要有正确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学习方法　学习态度）。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7664" y="264375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好问则裕，自用则小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123478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429994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0568" y="2070596"/>
            <a:ext cx="7847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适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①相合。 ②舒服。 ③恰巧。 ④去。 ⑤旧指女子出嫁。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0568" y="1131590"/>
            <a:ext cx="7716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恐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 害怕，畏惧 。②恫吓。③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疑虑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83185" y="195486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8560" y="1268983"/>
            <a:ext cx="8279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+mn-ea"/>
              </a:rPr>
              <a:t>一、下面的读音和</a:t>
            </a:r>
            <a:r>
              <a:rPr lang="zh-CN" altLang="en-US" sz="3200" dirty="0" smtClean="0">
                <a:latin typeface="+mn-ea"/>
              </a:rPr>
              <a:t>字形不完全正确</a:t>
            </a:r>
            <a:r>
              <a:rPr lang="zh-CN" altLang="en-US" sz="3200" dirty="0">
                <a:latin typeface="+mn-ea"/>
              </a:rPr>
              <a:t>的一组是（  ）。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072" y="2427734"/>
            <a:ext cx="7524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A.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立即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lì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jì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到达（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dào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dá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B.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tàn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suǒ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奥秘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ào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mì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C.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气氛（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qì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fēn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利益（</a:t>
            </a:r>
            <a:r>
              <a:rPr lang="en-US" altLang="zh-CN" sz="3200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lì</a:t>
            </a:r>
            <a:r>
              <a:rPr lang="en-US" altLang="zh-CN" sz="32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yì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2075" y="1754803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24544" y="41151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7246" y="1237624"/>
            <a:ext cx="7649210" cy="2702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wén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）子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）明  新（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shǐ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开（  ） （  ）用  驾（  ）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chén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）度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长 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）量  （  ）今  （  ）度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yì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容（  ） （  ）万  （  ）鸟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42375" y="1222648"/>
            <a:ext cx="57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73011" y="120359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7349858" y="122264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3432851" y="1779662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4873011" y="176049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7321283" y="177002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842375" y="230276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4873011" y="228371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6908285" y="228371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2842375" y="285966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4873011" y="284061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6908285" y="284061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3432851" y="3344674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易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4873011" y="3344674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6917810" y="3363838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251" y="527997"/>
            <a:ext cx="31086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二、同音字组词。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1632"/>
            <a:ext cx="813690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</a:t>
            </a:r>
            <a:r>
              <a:rPr lang="zh-CN" altLang="en-US" sz="3200" dirty="0">
                <a:latin typeface="+mn-ea"/>
              </a:rPr>
              <a:t>、给红色字选择正确的解释。</a:t>
            </a:r>
            <a:endParaRPr lang="en-US" altLang="zh-CN" sz="3200" dirty="0">
              <a:latin typeface="+mn-ea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适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①相合。 ②舒服。 ③恰巧。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④去。   ⑤旧指女子出嫁。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无所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适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安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适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适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适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逢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其会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888548" y="205939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8548" y="251707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0656" y="307436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70656" y="366058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PP_MARK_KEY" val="698a9748-a6d2-41fc-9f75-8ea5c8652957"/>
  <p:tag name="COMMONDATA" val="eyJoZGlkIjoiMDUzMmRhYzhkNzM3Y2ZlODExZjhhYzliMDJjYzA0ZGIifQ=="/>
</p:tagLst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0</TotalTime>
  <Words>5602</Words>
  <Application>WPS 演示</Application>
  <PresentationFormat>全屏显示(16:9)</PresentationFormat>
  <Paragraphs>564</Paragraphs>
  <Slides>57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1" baseType="lpstr">
      <vt:lpstr>Arial</vt:lpstr>
      <vt:lpstr>宋体</vt:lpstr>
      <vt:lpstr>Wingdings</vt:lpstr>
      <vt:lpstr>黑体</vt:lpstr>
      <vt:lpstr>楷体</vt:lpstr>
      <vt:lpstr>汉语拼音</vt:lpstr>
      <vt:lpstr>Segoe Print</vt:lpstr>
      <vt:lpstr>Arial Rounded MT Bold</vt:lpstr>
      <vt:lpstr>微软雅黑</vt:lpstr>
      <vt:lpstr>Calibri</vt:lpstr>
      <vt:lpstr>Arial Unicode MS</vt:lpstr>
      <vt:lpstr>新宋体</vt:lpstr>
      <vt:lpstr>Xingkai SC</vt:lpstr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667</cp:revision>
  <dcterms:created xsi:type="dcterms:W3CDTF">2019-08-10T12:25:00Z</dcterms:created>
  <dcterms:modified xsi:type="dcterms:W3CDTF">2022-11-30T15:47:35Z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54B7D37966FE456EAE85A6A58C88A6D9</vt:lpwstr>
  </property>
  <property fmtid="{D5CDD505-2E9C-101B-9397-08002B2CF9AE}" pid="3" name="KSOProductBuildVer">
    <vt:lpwstr>2052-11.1.0.12763</vt:lpwstr>
  </property>
</Properties>
</file>