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43" r:id="rId5"/>
    <p:sldId id="305" r:id="rId6"/>
    <p:sldId id="259" r:id="rId7"/>
    <p:sldId id="260" r:id="rId8"/>
    <p:sldId id="344" r:id="rId9"/>
    <p:sldId id="345" r:id="rId10"/>
    <p:sldId id="308" r:id="rId11"/>
    <p:sldId id="323" r:id="rId12"/>
    <p:sldId id="346" r:id="rId13"/>
    <p:sldId id="261" r:id="rId14"/>
    <p:sldId id="294" r:id="rId15"/>
    <p:sldId id="347" r:id="rId16"/>
    <p:sldId id="317" r:id="rId17"/>
    <p:sldId id="353" r:id="rId18"/>
    <p:sldId id="348" r:id="rId19"/>
    <p:sldId id="354" r:id="rId20"/>
    <p:sldId id="355" r:id="rId21"/>
    <p:sldId id="264" r:id="rId22"/>
    <p:sldId id="334" r:id="rId23"/>
    <p:sldId id="321" r:id="rId24"/>
    <p:sldId id="266" r:id="rId25"/>
    <p:sldId id="267" r:id="rId26"/>
    <p:sldId id="356" r:id="rId27"/>
    <p:sldId id="332" r:id="rId28"/>
    <p:sldId id="268" r:id="rId29"/>
    <p:sldId id="357" r:id="rId30"/>
    <p:sldId id="297" r:id="rId31"/>
    <p:sldId id="333" r:id="rId32"/>
    <p:sldId id="318" r:id="rId33"/>
    <p:sldId id="349" r:id="rId34"/>
    <p:sldId id="350" r:id="rId35"/>
    <p:sldId id="325" r:id="rId36"/>
    <p:sldId id="351" r:id="rId37"/>
    <p:sldId id="269" r:id="rId38"/>
    <p:sldId id="270" r:id="rId39"/>
    <p:sldId id="336" r:id="rId40"/>
    <p:sldId id="271" r:id="rId41"/>
    <p:sldId id="273" r:id="rId42"/>
    <p:sldId id="272" r:id="rId43"/>
    <p:sldId id="274" r:id="rId44"/>
    <p:sldId id="299" r:id="rId45"/>
    <p:sldId id="337" r:id="rId46"/>
    <p:sldId id="275" r:id="rId47"/>
    <p:sldId id="319" r:id="rId48"/>
    <p:sldId id="338" r:id="rId49"/>
    <p:sldId id="358" r:id="rId50"/>
    <p:sldId id="352" r:id="rId51"/>
    <p:sldId id="289" r:id="rId52"/>
    <p:sldId id="290" r:id="rId53"/>
    <p:sldId id="342" r:id="rId54"/>
    <p:sldId id="339" r:id="rId55"/>
    <p:sldId id="340" r:id="rId56"/>
    <p:sldId id="341" r:id="rId57"/>
    <p:sldId id="282" r:id="rId58"/>
    <p:sldId id="283" r:id="rId59"/>
    <p:sldId id="328" r:id="rId60"/>
    <p:sldId id="329" r:id="rId61"/>
    <p:sldId id="292" r:id="rId62"/>
  </p:sldIdLst>
  <p:sldSz cx="9144000" cy="5143500" type="screen16x9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0000"/>
    <a:srgbClr val="66CCFF"/>
    <a:srgbClr val="00CCFF"/>
    <a:srgbClr val="0000FF"/>
    <a:srgbClr val="FFCC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-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1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DC685-8E46-41E9-8CE0-2B15ED923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75F12-C34E-4694-8D92-AAF6C7DCF1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75F12-C34E-4694-8D92-AAF6C7DCF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png"/><Relationship Id="rId6" Type="http://schemas.microsoft.com/office/2007/relationships/hdphoto" Target="../media/image4.wdp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07504" y="3219822"/>
            <a:ext cx="2592288" cy="17281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6"/>
            <a:ext cx="7789863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4443958"/>
            <a:ext cx="46863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9c6e66273ca4b0495995df0609bc723f.jpeg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18"/>
          <p:cNvSpPr txBox="1"/>
          <p:nvPr/>
        </p:nvSpPr>
        <p:spPr>
          <a:xfrm>
            <a:off x="1677164" y="1754574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第三单元复习</a:t>
            </a:r>
            <a:endParaRPr lang="zh-CN" altLang="en-US" sz="8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0" y="171604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7504" y="159104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四年级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7574"/>
            <a:ext cx="7056784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掌握了这一单元的生字后，我们再一起看一看本单元有哪些需要掌握的词语吧！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11560" y="915566"/>
            <a:ext cx="8064896" cy="3623052"/>
          </a:xfrm>
          <a:prstGeom prst="round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99591" y="1010226"/>
            <a:ext cx="781236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爬山虎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操场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嫩红  舒服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均匀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重叠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空隙   叶柄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反面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触角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弯曲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细小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痕迹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瞧不起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牢固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休想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住宅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临时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功夫   慎重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选择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住址  优良  洞穴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大厅   卧室  专家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平整  清洁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卫生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疲劳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106" y="178431"/>
            <a:ext cx="2413016" cy="506094"/>
            <a:chOff x="595" y="-85"/>
            <a:chExt cx="3969" cy="9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595" y="-85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595" y="-8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词语积累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0" y="48351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《爬山虎的脚》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560" y="1347614"/>
            <a:ext cx="5319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引人注意：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引起人注意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170937" y="219254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《蟋蟀的住宅》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68560" y="312865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随遇而安：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能适应各种环境，在任何环境中都能满足。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16025" y="843558"/>
            <a:ext cx="867645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2800" dirty="0"/>
              <a:t>在括号里填上恰当的词语。</a:t>
            </a:r>
            <a:endParaRPr lang="en-US" altLang="zh-CN" sz="2800" dirty="0"/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继续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连续　陆续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）雌燕子在窝里产下了蛋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它们的邻居（　　）飞到窝边送去祝贺。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）不大一会儿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它又进去（  　）工作。我一连看了两个钟头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看得有些不耐烦了。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）我（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在花盆边观察了好几天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终于看到种子发芽了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0272" y="168849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5696" y="340169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60032" y="255258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16024" y="163488"/>
            <a:ext cx="1979712" cy="6080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>
                <a:solidFill>
                  <a:srgbClr val="FF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巩固练习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13159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639075"/>
            <a:ext cx="90258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和她"/>
                <a:ea typeface="楷体" panose="02010609060101010101" pitchFamily="49" charset="-122"/>
              </a:rPr>
              <a:t>              二、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这幅图描绘的是庐山美景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看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   </a:t>
            </a:r>
            <a:endParaRPr lang="en-US" altLang="zh-CN" sz="3200" b="1" dirty="0">
              <a:latin typeface="和她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              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到这幅图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你想到了哪些含有“山”</a:t>
            </a:r>
            <a:endParaRPr lang="en-US" altLang="zh-CN" sz="3200" b="1" dirty="0">
              <a:latin typeface="和她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              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字的四字词语？请试着写出三个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:</a:t>
            </a:r>
            <a:endParaRPr lang="en-US" altLang="zh-CN" sz="3200" b="1" dirty="0">
              <a:latin typeface="和她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              ________  ________  ________</a:t>
            </a:r>
            <a:endParaRPr lang="en-US" altLang="zh-CN" sz="3200" b="1" dirty="0">
              <a:latin typeface="和她"/>
              <a:ea typeface="楷体" panose="02010609060101010101" pitchFamily="49" charset="-122"/>
            </a:endParaRPr>
          </a:p>
          <a:p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如果让你用</a:t>
            </a:r>
            <a:r>
              <a:rPr lang="zh-CN" altLang="en-US" sz="3200" b="1" dirty="0">
                <a:latin typeface="和她"/>
                <a:ea typeface="楷体" panose="02010609060101010101" pitchFamily="49" charset="-122"/>
              </a:rPr>
              <a:t>不含有“山”的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四字词语形容一下图中的庐山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和她"/>
                <a:ea typeface="楷体" panose="02010609060101010101" pitchFamily="49" charset="-122"/>
              </a:rPr>
              <a:t>你会选择哪些？请试着写出三个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:</a:t>
            </a:r>
            <a:endParaRPr lang="zh-CN" altLang="zh-CN" sz="3200" b="1" dirty="0">
              <a:latin typeface="和她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和她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和她"/>
                <a:ea typeface="楷体" panose="02010609060101010101" pitchFamily="49" charset="-122"/>
              </a:rPr>
              <a:t>________  ________  </a:t>
            </a:r>
            <a:r>
              <a:rPr lang="en-US" altLang="zh-CN" sz="3200" b="1" dirty="0" smtClean="0">
                <a:latin typeface="和她"/>
                <a:ea typeface="楷体" panose="02010609060101010101" pitchFamily="49" charset="-122"/>
              </a:rPr>
              <a:t>________</a:t>
            </a:r>
            <a:endParaRPr lang="zh-CN" altLang="en-US" sz="3200" b="1" dirty="0">
              <a:latin typeface="和她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4003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绿水青山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3430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山峦起伏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362833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高耸入云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280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崇山峻岭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362833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连绵不断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3763" y="363270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蔚为壮观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6182" y="699542"/>
            <a:ext cx="2677314" cy="19100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9911" y="339502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三、</a:t>
            </a:r>
            <a:r>
              <a:rPr lang="zh-CN" altLang="zh-CN" sz="3200" dirty="0"/>
              <a:t>按要求写词语。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056" y="906490"/>
            <a:ext cx="8964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）写近义词。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慎重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选择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疲劳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）写反义词。 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弯曲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细小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牢固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141962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庄重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8284" y="141962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185167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18284" y="192367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285978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18284" y="285978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336383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48264" y="334884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87574"/>
            <a:ext cx="7056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本单元有很多描写充满画面感的句子，让我们一起来总结一下吧！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6024" y="1203247"/>
            <a:ext cx="8820472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茎上长叶柄的地方，反面伸出枝状的六七根细丝，这些细丝很像蜗牛的触角。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（《爬山虎的脚》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-36512" y="262112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7812360" y="1755239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547664" y="2403568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喻体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411760" y="2259295"/>
            <a:ext cx="18722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7380312" y="699542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本体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" name="横卷形 12"/>
          <p:cNvSpPr/>
          <p:nvPr/>
        </p:nvSpPr>
        <p:spPr>
          <a:xfrm>
            <a:off x="2585338" y="3291830"/>
            <a:ext cx="3930878" cy="8640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生动地描绘了细丝的形状。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9512" y="1572959"/>
            <a:ext cx="8712968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出口的地方总有一丛草半掩着，就像一座门。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（《蟋蟀的住宅》）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236296" y="2139702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喻体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403648" y="987574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本体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" name="横卷形 12"/>
          <p:cNvSpPr/>
          <p:nvPr/>
        </p:nvSpPr>
        <p:spPr>
          <a:xfrm>
            <a:off x="2646040" y="3212314"/>
            <a:ext cx="3851920" cy="8640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生动地写出了草的作用。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948264" y="2067694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115616" y="2067694"/>
            <a:ext cx="17281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0528" y="867630"/>
            <a:ext cx="91440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可怜九月初三夜，露似真珠月似弓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《暮江吟》）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384376" y="1419622"/>
            <a:ext cx="5040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528392" y="2067694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本体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320480" y="1419622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968552" y="1419622"/>
            <a:ext cx="28803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88632" y="1419622"/>
            <a:ext cx="2880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横卷形 12"/>
          <p:cNvSpPr/>
          <p:nvPr/>
        </p:nvSpPr>
        <p:spPr>
          <a:xfrm>
            <a:off x="539552" y="2787774"/>
            <a:ext cx="7756764" cy="1581404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       这</a:t>
            </a:r>
            <a:r>
              <a:rPr lang="zh-CN" altLang="en-US" sz="2400" dirty="0">
                <a:solidFill>
                  <a:srgbClr val="FF0000"/>
                </a:solidFill>
              </a:rPr>
              <a:t>句话是说九月初三这个夜晚多么可爱啊，岸边草茎树叶上的露珠像稀少的珍珠一样，而升起的一弯新月像一张精巧的弯弓。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00600" y="2139702"/>
            <a:ext cx="1656184" cy="60023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喻体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744416" y="1491630"/>
            <a:ext cx="432048" cy="57606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608512" y="1491630"/>
            <a:ext cx="504056" cy="57606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endCxn id="31" idx="0"/>
          </p:cNvCxnSpPr>
          <p:nvPr/>
        </p:nvCxnSpPr>
        <p:spPr>
          <a:xfrm>
            <a:off x="4752528" y="1491630"/>
            <a:ext cx="1476164" cy="64807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31" idx="0"/>
          </p:cNvCxnSpPr>
          <p:nvPr/>
        </p:nvCxnSpPr>
        <p:spPr>
          <a:xfrm>
            <a:off x="5832648" y="1491630"/>
            <a:ext cx="396044" cy="64807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15566"/>
            <a:ext cx="76932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亲爱的同学们，在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第三单元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中，我们学习了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爬山虎的脚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蟋蟀的住宅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，让我们一起来复习一下本单元的知识吧！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首先让我们一起来看看本单元有哪些需要注意的生字。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915566"/>
            <a:ext cx="91440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它的出名不光由于它的唱歌，还由于它的住宅。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（《蟋蟀的住宅》）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-19769" y="204333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7740352" y="1419622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88024" y="1419622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2"/>
          <p:cNvSpPr txBox="1"/>
          <p:nvPr/>
        </p:nvSpPr>
        <p:spPr>
          <a:xfrm>
            <a:off x="288032" y="2067694"/>
            <a:ext cx="867645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它的舒服的住宅是自己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一点儿一点儿挖掘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的，从大厅一直到卧室。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（《蟋蟀的住宅》）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7544" y="3132824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210138" y="3147814"/>
            <a:ext cx="63367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2"/>
          <p:cNvSpPr txBox="1"/>
          <p:nvPr/>
        </p:nvSpPr>
        <p:spPr>
          <a:xfrm>
            <a:off x="0" y="3219822"/>
            <a:ext cx="91440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梅雪争春未肯降，骚人阁笔费评章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《雪梅》）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245023" y="3753858"/>
            <a:ext cx="52369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347864" y="3860821"/>
            <a:ext cx="1512168" cy="6480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服输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520" y="1059582"/>
            <a:ext cx="87839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我们想到蟋蟀用来挖掘的工具是那样简单，这座住宅真可以算是伟大的工程了。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（《蟋蟀的住宅》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3"/>
          <p:cNvGrpSpPr/>
          <p:nvPr/>
        </p:nvGrpSpPr>
        <p:grpSpPr>
          <a:xfrm>
            <a:off x="0" y="195486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流程图: 延期 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夸张句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069"/>
          <a:stretch>
            <a:fillRect/>
          </a:stretch>
        </p:blipFill>
        <p:spPr>
          <a:xfrm>
            <a:off x="2648171" y="2472030"/>
            <a:ext cx="3847657" cy="192948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059832" y="2117372"/>
            <a:ext cx="19442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544" y="1445542"/>
            <a:ext cx="8063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有特别好的工具吗？没有。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r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《蟋蟀的住宅》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0" y="267494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设问句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331640" y="2021606"/>
            <a:ext cx="3600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20072" y="2021606"/>
            <a:ext cx="111285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椭圆形标注 23"/>
          <p:cNvSpPr/>
          <p:nvPr/>
        </p:nvSpPr>
        <p:spPr>
          <a:xfrm>
            <a:off x="3779912" y="699542"/>
            <a:ext cx="1440160" cy="687878"/>
          </a:xfrm>
          <a:prstGeom prst="wedgeEllipseCallout">
            <a:avLst>
              <a:gd name="adj1" fmla="val -50595"/>
              <a:gd name="adj2" fmla="val 71863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问题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5" name="椭圆形标注 24"/>
          <p:cNvSpPr/>
          <p:nvPr/>
        </p:nvSpPr>
        <p:spPr>
          <a:xfrm>
            <a:off x="3429727" y="2692939"/>
            <a:ext cx="1504967" cy="670899"/>
          </a:xfrm>
          <a:prstGeom prst="wedgeEllipseCallout">
            <a:avLst>
              <a:gd name="adj1" fmla="val 98863"/>
              <a:gd name="adj2" fmla="val -128998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答案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450" y="1203598"/>
            <a:ext cx="874903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须逊雪三分白，雪却输梅一段香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《雪梅》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-36512" y="262074"/>
            <a:ext cx="3305175" cy="509476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对比句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横卷形 12"/>
          <p:cNvSpPr/>
          <p:nvPr/>
        </p:nvSpPr>
        <p:spPr>
          <a:xfrm>
            <a:off x="971600" y="2499742"/>
            <a:ext cx="7201366" cy="1512168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        将</a:t>
            </a:r>
            <a:r>
              <a:rPr lang="zh-CN" altLang="en-US" sz="2400" dirty="0">
                <a:solidFill>
                  <a:srgbClr val="FF0000"/>
                </a:solidFill>
              </a:rPr>
              <a:t>雪和</a:t>
            </a:r>
            <a:r>
              <a:rPr lang="zh-CN" altLang="en-US" sz="2400" dirty="0" smtClean="0">
                <a:solidFill>
                  <a:srgbClr val="FF0000"/>
                </a:solidFill>
              </a:rPr>
              <a:t>梅对比</a:t>
            </a:r>
            <a:r>
              <a:rPr lang="zh-CN" altLang="en-US" sz="2400" dirty="0">
                <a:solidFill>
                  <a:srgbClr val="FF0000"/>
                </a:solidFill>
              </a:rPr>
              <a:t>。梅花须逊让雪花三分洁白，雪花却输给梅花一段清香。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1157256"/>
            <a:ext cx="853244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如果你仔细看那些细小的脚，你会想起图画上蛟龙的爪子。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（《爬山虎的脚》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-66412" y="170404"/>
            <a:ext cx="3898778" cy="965369"/>
            <a:chOff x="458" y="943"/>
            <a:chExt cx="4264" cy="17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流程图: 延期 7"/>
            <p:cNvSpPr/>
            <p:nvPr/>
          </p:nvSpPr>
          <p:spPr>
            <a:xfrm>
              <a:off x="523" y="943"/>
              <a:ext cx="4199" cy="999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167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含有关联词语的句子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05528" y="133208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·  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横卷形 12"/>
          <p:cNvSpPr/>
          <p:nvPr/>
        </p:nvSpPr>
        <p:spPr>
          <a:xfrm>
            <a:off x="467544" y="2499742"/>
            <a:ext cx="8352928" cy="936104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这是一个假设关系的句子。假设你在仔细观察后会发现什么。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 txBox="1"/>
          <p:nvPr/>
        </p:nvSpPr>
        <p:spPr>
          <a:xfrm>
            <a:off x="234280" y="1013240"/>
            <a:ext cx="851418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即使有骤雨，这里也立刻就会干的。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（《蟋蟀的住宅》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1225081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·  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1225081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横卷形 12"/>
          <p:cNvSpPr/>
          <p:nvPr/>
        </p:nvSpPr>
        <p:spPr>
          <a:xfrm>
            <a:off x="1187624" y="2571750"/>
            <a:ext cx="6969655" cy="8640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这是一个假设关系的句子，写出了隧道的作用。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40" y="627534"/>
            <a:ext cx="8460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蟋蟀钻到土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底下干活，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如果感到疲劳，它就在未完工的家门口休息一会儿，头朝着外面，触须轻微地摆动。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（《蟋蟀的住宅》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0560" y="942604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9358" y="932297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横卷形 12"/>
          <p:cNvSpPr/>
          <p:nvPr/>
        </p:nvSpPr>
        <p:spPr>
          <a:xfrm>
            <a:off x="1220870" y="2672039"/>
            <a:ext cx="6948264" cy="8640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这是一个假设关系的句子，写出了蟋蟀很勤奋。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88032" y="699542"/>
            <a:ext cx="8604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即使在冬天，只要气候温和，太阳晒到它住宅的门口，还可以看见蟋蟀从里面不断地抛出泥土来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（《蟋蟀的住宅》）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33908" y="102960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33708" y="147664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横卷形 12"/>
          <p:cNvSpPr/>
          <p:nvPr/>
        </p:nvSpPr>
        <p:spPr>
          <a:xfrm>
            <a:off x="606360" y="2715766"/>
            <a:ext cx="8142104" cy="8640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这是一个条件关系的句子，写出了气候温和时蟋蟀的活动。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>
          <a:xfrm>
            <a:off x="-108520" y="190066"/>
            <a:ext cx="3305175" cy="509476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4111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动作描写的句子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1"/>
          <p:cNvSpPr txBox="1"/>
          <p:nvPr/>
        </p:nvSpPr>
        <p:spPr>
          <a:xfrm>
            <a:off x="251520" y="1061323"/>
            <a:ext cx="85166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爬山虎的脚触着墙的时候，六七根细丝的头上就变成小圆片，巴住墙。细丝原先是直的，现在弯曲了，把爬山虎的嫩茎拉一把，使它紧贴在墙上。爬山虎就是这样一脚一脚地往上爬。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（《爬山虎的脚》）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7056" y="271750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99384" y="127734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7696" y="221345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71192" y="1781403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5048" y="3221563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19464" y="1781403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"/>
          <p:cNvSpPr txBox="1"/>
          <p:nvPr/>
        </p:nvSpPr>
        <p:spPr>
          <a:xfrm>
            <a:off x="201034" y="1017554"/>
            <a:ext cx="8964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它用前足扒土，还用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钳子似的大颚搬掉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较大的土块。它用强有力的后足踏地。后腿上有两排锯，用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它们将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泥土推到后面，倾斜地铺开。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（《蟋蟀的住宅》）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4842" y="116157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81346" y="1235319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2260" y="224169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08938" y="224169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3094" y="172264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·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/>
        </p:nvGrpSpPr>
        <p:grpSpPr>
          <a:xfrm>
            <a:off x="-133509" y="158456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流程图: 延期 3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易读错的字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87724" y="164698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逊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0138" y="1200508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x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ùn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7744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宅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3728" y="285107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ái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00292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置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0292" y="2851071"/>
            <a:ext cx="7457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ì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03910" y="163564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搜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2041" y="1200508"/>
            <a:ext cx="829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ōu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39614" y="167455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瑟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32720" y="120050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è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07766" y="163564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骚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43306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慎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26521" y="2851071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èn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6036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址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74546" y="285107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ǐ</a:t>
            </a:r>
            <a:endParaRPr lang="en-US" altLang="zh-CN" sz="3200" dirty="0"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23" name="文本框 20"/>
          <p:cNvSpPr txBox="1"/>
          <p:nvPr/>
        </p:nvSpPr>
        <p:spPr>
          <a:xfrm>
            <a:off x="894368" y="2851071"/>
            <a:ext cx="825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ū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4" name="文本框 18"/>
          <p:cNvSpPr txBox="1"/>
          <p:nvPr/>
        </p:nvSpPr>
        <p:spPr>
          <a:xfrm>
            <a:off x="894368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输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9" name="文本框 18"/>
          <p:cNvSpPr txBox="1"/>
          <p:nvPr/>
        </p:nvSpPr>
        <p:spPr>
          <a:xfrm>
            <a:off x="6120172" y="326221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骤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0" name="文本框 20"/>
          <p:cNvSpPr txBox="1"/>
          <p:nvPr/>
        </p:nvSpPr>
        <p:spPr>
          <a:xfrm>
            <a:off x="5999373" y="2851071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òu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4" name="右大括号 33"/>
          <p:cNvSpPr/>
          <p:nvPr/>
        </p:nvSpPr>
        <p:spPr>
          <a:xfrm rot="16200000">
            <a:off x="5018376" y="-413107"/>
            <a:ext cx="413932" cy="286978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0238" y="934146"/>
            <a:ext cx="1654721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读准声母，区别于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左大括号 35"/>
          <p:cNvSpPr/>
          <p:nvPr/>
        </p:nvSpPr>
        <p:spPr>
          <a:xfrm rot="16200000">
            <a:off x="4396046" y="665859"/>
            <a:ext cx="216024" cy="6992907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103948" y="427032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翘舌音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文本框 13"/>
          <p:cNvSpPr txBox="1"/>
          <p:nvPr/>
        </p:nvSpPr>
        <p:spPr>
          <a:xfrm>
            <a:off x="4860028" y="1200508"/>
            <a:ext cx="849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</a:t>
            </a:r>
            <a:r>
              <a:rPr lang="en-US" altLang="zh-CN" sz="32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āo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08004" y="30988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平舌音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0138" y="1200508"/>
            <a:ext cx="852794" cy="1413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  <p:bldP spid="18" grpId="0"/>
      <p:bldP spid="26" grpId="0"/>
      <p:bldP spid="28" grpId="0"/>
      <p:bldP spid="23" grpId="0"/>
      <p:bldP spid="30" grpId="0"/>
      <p:bldP spid="34" grpId="0" animBg="1"/>
      <p:bldP spid="35" grpId="0" animBg="1"/>
      <p:bldP spid="36" grpId="0" animBg="1"/>
      <p:bldP spid="37" grpId="0"/>
      <p:bldP spid="39" grpId="0"/>
      <p:bldP spid="33" grpId="0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536" y="902206"/>
            <a:ext cx="85679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一、按</a:t>
            </a:r>
            <a:r>
              <a:rPr lang="zh-CN" altLang="en-US" sz="2800" b="1" dirty="0">
                <a:latin typeface="+mj-ea"/>
                <a:ea typeface="+mj-ea"/>
              </a:rPr>
              <a:t>要求写句子。 </a:t>
            </a:r>
            <a:r>
              <a:rPr lang="en-US" altLang="zh-CN" sz="2800" b="1" dirty="0">
                <a:latin typeface="+mj-ea"/>
                <a:ea typeface="+mj-ea"/>
              </a:rPr>
              <a:t> </a:t>
            </a:r>
            <a:endParaRPr lang="en-US" altLang="zh-CN" sz="2800" b="1" dirty="0">
              <a:latin typeface="+mj-ea"/>
              <a:ea typeface="+mj-ea"/>
            </a:endParaRPr>
          </a:p>
          <a:p>
            <a:pPr indent="63055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四周很安静的时候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蟋蟀就在这平台上弹琴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555" algn="r"/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仿写句子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30555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555"/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55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钻到土底下干活。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（扩句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至少两处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77672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聪明的蟋蟀飞快地钻到土底下干活。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8657" y="2194867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一排排杨树在向我们招手。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23528" y="252504"/>
            <a:ext cx="2016224" cy="6080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>
                <a:solidFill>
                  <a:srgbClr val="FF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巩固练习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62873"/>
            <a:ext cx="7105546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在临时的隐蔽所藏身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（修改病句）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41962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别的昆虫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大多在临时的隐蔽所藏身。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2495389"/>
            <a:ext cx="8964488" cy="508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爬山虎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刚长出来的叶子是嫩红的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（改为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设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问句）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85591" y="3208890"/>
            <a:ext cx="8190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爬山虎刚长出来的叶子是什么颜色的？嫩红的。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504" y="468997"/>
            <a:ext cx="8676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555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假使我们想到蟋蟀用来挖掘的工具是那样简单，这座住宅真可以算是伟大的工程了。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（仿写夸张句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indent="630555"/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630555"/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630555"/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63055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梅须逊雪三分白，雪却输梅一段香。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（翻译诗句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491630"/>
            <a:ext cx="78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他的家乡是一个只有巴掌大的小镇。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273827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1655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须逊让雪花三分晶莹洁白，雪花却输给梅花一段清香。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0528" y="59326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二、</a:t>
            </a:r>
            <a:r>
              <a:rPr lang="zh-CN" altLang="zh-CN" sz="3200" dirty="0"/>
              <a:t>在括号里填上恰当的关联词。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80528" y="1313349"/>
            <a:ext cx="86764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555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）你知道蟋蟀建筑住宅的工具是那样简单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你（　　　　）会大吃一惊。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555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窝的右上角（　　　　）留了一个洞口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　　）燕子要从这里进它们的家。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555"/>
            <a:endParaRPr lang="zh-CN" altLang="en-US" sz="3200" b="1" u="sng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8232" y="1313349"/>
            <a:ext cx="1043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8512" y="2249453"/>
            <a:ext cx="1619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之所以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787774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是因为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6424" y="1817405"/>
            <a:ext cx="1043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03598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一单元的课文中有哪些知识点呢？我们一起来复习吧！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4056" y="1854461"/>
            <a:ext cx="81003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暮江吟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白居易“杂律诗”中的一首。全诗构思妙绝之处，在于摄取了两幅幽美的自然界的画面，加以组接。一幅是夕阳西沉、晚霞映江的绚丽景象，一幅是弯月初升，露珠晶莹的朦胧夜色。这首诗从侧面反映出诗人离开朝廷后的轻松愉快的心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2048" y="771550"/>
            <a:ext cx="8385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●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《暮江吟》描写了哪两幅景象</a:t>
            </a:r>
            <a:r>
              <a:rPr lang="zh-CN" altLang="en-US" sz="2800" dirty="0"/>
              <a:t>？表达了作者怎样的思想感情？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-108520" y="118058"/>
            <a:ext cx="2893060" cy="509476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本单元知识点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2048" y="521841"/>
            <a:ext cx="8460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暮江吟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 smtClean="0"/>
              <a:t>“</a:t>
            </a:r>
            <a:r>
              <a:rPr lang="zh-CN" altLang="en-US" sz="2800" dirty="0"/>
              <a:t>一道残阳铺水中”</a:t>
            </a:r>
            <a:r>
              <a:rPr lang="zh-CN" altLang="en-US" sz="2800" dirty="0" smtClean="0"/>
              <a:t>，为什么残阳</a:t>
            </a:r>
            <a:r>
              <a:rPr lang="zh-CN" altLang="en-US" sz="2800" dirty="0"/>
              <a:t>照射在江面上，不说“照”，却说“铺”？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07704" y="3754113"/>
            <a:ext cx="4752528" cy="689845"/>
          </a:xfrm>
          <a:prstGeom prst="wedgeRoundRectCallout">
            <a:avLst>
              <a:gd name="adj1" fmla="val -21177"/>
              <a:gd name="adj2" fmla="val 4878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accent6"/>
                </a:solidFill>
              </a:rPr>
              <a:t>该</a:t>
            </a:r>
            <a:r>
              <a:rPr lang="zh-CN" altLang="en-US" sz="2800" dirty="0">
                <a:solidFill>
                  <a:schemeClr val="accent6"/>
                </a:solidFill>
              </a:rPr>
              <a:t>知识点常以填空题型出现</a:t>
            </a:r>
            <a:r>
              <a:rPr lang="zh-CN" altLang="en-US" sz="2800" dirty="0" smtClean="0">
                <a:solidFill>
                  <a:schemeClr val="accent6"/>
                </a:solidFill>
              </a:rPr>
              <a:t>。</a:t>
            </a:r>
            <a:endParaRPr lang="zh-CN" altLang="en-US" sz="2800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064" y="1619964"/>
            <a:ext cx="8316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这是因为“残阳”已经接近地平线，几乎是贴着地面照射过来，确像“铺”在江上，很形象；这个“铺”字也显得委婉、平缓，写出了秋天夕阳独特的柔和，给人以亲切、安闲的感觉。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5030" y="483518"/>
            <a:ext cx="8460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题西林壁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是一首写景诗，它描写了怎样的景致？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56" y="1693356"/>
            <a:ext cx="84604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诗的前两句描述了庐山不同的形态变化。庐山横看绵延逶迤，崇山峻岭郁郁葱葱连环不绝；侧看则峰峦起伏，奇峰突起，耸入云端。从远处和近处不同的方位看庐山，所看到的山色和气势又不相同。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262246"/>
            <a:ext cx="8532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后两句写出了作者深思后的感悟：之所以从不同的方位看庐山，会有不同的印象，原来是因为“身在此山中”。告诉我们：由于人们所处的地位不同，看问题的出发点不同，对客观事物的认识难免有一定的片面性；要认识事物的真相与全貌，必须超越狭小的范围，摆脱主观成见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536" y="48351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题西林壁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也是一首哲理诗，它阐述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了什么哲理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373743"/>
            <a:ext cx="831272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首句采用拟人手法写梅花与雪花相互竞争，都认为自己是最具早春特色的，而且互不认输，这就将早春的梅花与雪花之美别出心裁、生动活泼地表现出来了。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544" y="507326"/>
            <a:ext cx="8693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3200" dirty="0">
                <a:latin typeface="+mj-ea"/>
                <a:ea typeface="+mj-ea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latin typeface="+mj-ea"/>
                <a:ea typeface="+mj-ea"/>
                <a:cs typeface="黑体" panose="02010609060101010101" pitchFamily="49" charset="-122"/>
                <a:sym typeface="+mn-ea"/>
              </a:rPr>
              <a:t>雪梅</a:t>
            </a:r>
            <a:r>
              <a:rPr lang="en-US" altLang="zh-CN" sz="3200" dirty="0">
                <a:latin typeface="+mj-ea"/>
                <a:ea typeface="+mj-ea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latin typeface="+mj-ea"/>
                <a:ea typeface="+mj-ea"/>
                <a:cs typeface="黑体" panose="02010609060101010101" pitchFamily="49" charset="-122"/>
                <a:sym typeface="+mn-ea"/>
              </a:rPr>
              <a:t>首句写了什么内容？</a:t>
            </a:r>
            <a:endParaRPr lang="zh-CN" altLang="en-US" sz="3200" dirty="0">
              <a:latin typeface="+mj-ea"/>
              <a:ea typeface="+mj-ea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529" y="867799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暮 吟 峰 庐 缘 降 虎 隙 慎 卧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584" y="1863864"/>
            <a:ext cx="183255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容易混淆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7824" y="1740753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暮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3840" y="1740753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3642" y="1802308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日暮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9658" y="1802308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195486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易写错的字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3"/>
          <p:cNvSpPr txBox="1"/>
          <p:nvPr/>
        </p:nvSpPr>
        <p:spPr>
          <a:xfrm>
            <a:off x="827584" y="2871976"/>
            <a:ext cx="265649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容易多写一笔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851920" y="2748865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5004048" y="2748865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暮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3"/>
          <p:cNvSpPr txBox="1"/>
          <p:nvPr/>
        </p:nvSpPr>
        <p:spPr>
          <a:xfrm>
            <a:off x="827584" y="3966839"/>
            <a:ext cx="265649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容易少写一笔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3851920" y="3843728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慎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004048" y="3843728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6228184" y="2748865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缘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7380312" y="2748865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  <p:bldP spid="10" grpId="0"/>
      <p:bldP spid="11" grpId="0"/>
      <p:bldP spid="12" grpId="0"/>
      <p:bldP spid="13" grpId="0"/>
      <p:bldP spid="15" grpId="0" bldLvl="0" animBg="1"/>
      <p:bldP spid="16" grpId="0"/>
      <p:bldP spid="17" grpId="0"/>
      <p:bldP spid="18" grpId="0" bldLvl="0" animBg="1"/>
      <p:bldP spid="19" grpId="0"/>
      <p:bldP spid="20" grpId="0"/>
      <p:bldP spid="23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506146"/>
            <a:ext cx="82149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借雪梅的争春，告诫我们人各有所长，也各有所短，要有自知之明。取人之长，补己之短，才是最正确的道理。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536" y="627534"/>
            <a:ext cx="6695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《雪梅》说明了怎样的哲理？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526" y="1478270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555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作者介绍爬山虎的叶子是抓住叶子变化的特点来讲的。从形状看，叶子由小到大；从颜色看，是由“嫩红”到“嫩绿”。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630555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作者介绍爬山虎的脚，抓住了它的脚长在哪儿，什么样，怎么爬墙，会发生什么变化这些与众不同的特点。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465515"/>
            <a:ext cx="8604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《爬山虎的脚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一文从哪些地方可以看出作者观察很仔细？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635646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课文围绕爬山虎的脚，先讲了爬山虎长在什么地方。又讲了爬山虎叶子的特点，最后讲了爬山虎脚的特点。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57120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爬山虎的脚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latin typeface="+mn-ea"/>
                <a:cs typeface="黑体" panose="02010609060101010101" pitchFamily="49" charset="-122"/>
                <a:sym typeface="+mn-ea"/>
              </a:rPr>
              <a:t>一文的写作</a:t>
            </a:r>
            <a:r>
              <a:rPr lang="zh-CN" altLang="en-US" sz="3200" dirty="0" smtClean="0">
                <a:latin typeface="+mn-ea"/>
                <a:cs typeface="黑体" panose="02010609060101010101" pitchFamily="49" charset="-122"/>
                <a:sym typeface="+mn-ea"/>
              </a:rPr>
              <a:t>顺序是什么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40" y="1419622"/>
            <a:ext cx="84969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555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①蟋蟀的住宅的特点（向阳、隐蔽、干燥、有门、有平台）。②蟋蟀是如何建造、整修住宅的。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040" y="428288"/>
            <a:ext cx="8676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蟋蟀的住宅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一文围绕蟋蟀的住宅讲了哪两方面的内容，作者是怎样观察的？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602" y="2348319"/>
            <a:ext cx="84604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555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蟋蟀住宅特点时，所用词句精准刻画了住宅特点。介绍蟋蟀如何修建住宅时，描写了蟋蟀的一些列动作。“一连看了两个钟头”，从“十月”“秋天初寒的时候”，一直到“冬天”，我们能体会到作者连续细致的观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40" y="843558"/>
            <a:ext cx="84604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用蟋蟀挖掘洞穴的工具来作比较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说是“伟大的工程”却一点也不为过。蟋蟀的整个身躯是那么的柔弱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用来施工的工具仅仅是细弱的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前足、大颚和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与要完成的挖土、搬土块、踏地、推土、铺土、修整等工程相比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这是多么大的反差。</a:t>
            </a:r>
            <a:b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蟋蟀“不利用现成的洞穴”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靠自己“慎重地选择住址”“一点一点挖掘”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造出了“倾斜的隧道”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还让“出口的地方总有一丛草半掩着”使住宅十分隐蔽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有利于保证自己的安全。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蟋蟀的工具很柔弱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但造出的巢穴却很了不起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所以说是伟大的工程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544" y="24833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●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蟋蟀的住宅为什么是“伟大的工程”</a:t>
            </a:r>
            <a:r>
              <a:rPr lang="zh-CN" altLang="en-US" sz="2800" dirty="0"/>
              <a:t>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008" y="843558"/>
            <a:ext cx="8964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一、</a:t>
            </a:r>
            <a:r>
              <a:rPr lang="zh-CN" altLang="zh-CN" sz="2800" b="1" dirty="0"/>
              <a:t>在正确的说法后面打</a:t>
            </a:r>
            <a:r>
              <a:rPr lang="en-US" altLang="zh-CN" sz="2800" b="1" dirty="0"/>
              <a:t>“√”,</a:t>
            </a:r>
            <a:r>
              <a:rPr lang="zh-CN" altLang="zh-CN" sz="2800" b="1" dirty="0"/>
              <a:t>错误的说法后面打</a:t>
            </a:r>
            <a:r>
              <a:rPr lang="en-US" altLang="zh-CN" sz="2800" b="1" dirty="0"/>
              <a:t>“×”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）从“梅须逊雪三分白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雪却输梅一段香”这两句诗中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我知道了任何事物都有长处和短处。（　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）蟋蟀盖房子大多选择在春天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因为那时天气温暖。（　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蟋蟀的住宅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的作者是法国的法布尔。（　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）蟋蟀决不去碰门口那丛草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是因为它要让那丛草掩藏自己的住宅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使住宅不容易被发现。（　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68752" y="1626935"/>
            <a:ext cx="61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427734"/>
            <a:ext cx="61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2931790"/>
            <a:ext cx="61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3795886"/>
            <a:ext cx="61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23528" y="195486"/>
            <a:ext cx="1944216" cy="504056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巩固练习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4761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根据句意选择正确的观察方法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抓特点观察法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连续观察法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长期观察法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重点观察法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）爬山虎刚长出来的叶子是嫩红的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不几天叶子长大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就变成嫩绿的。（　　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）爬山虎的脚长在茎上。茎上长叶柄的地方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反面伸出枝状的六七根细丝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每根细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蜗牛的触角。（　　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）屋子的内部没什么布置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但是墙壁很光滑。主人有的是时间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把粗糙的地方修理平整。大体上讲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住所是很简朴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卫生。（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185313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84368" y="269436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396052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544" y="411510"/>
            <a:ext cx="84959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、根据所学课文填写。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暮江吟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一二句写的是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( 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的景色，三、四句写的是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 )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江边的景色，表达了诗人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(  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祖国山河的思想感情。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诗人游庐山后发出这样的感叹：“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      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              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。”这是因为诗人游览时看到“ 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             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          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 ”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141091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80746" y="189997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89502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096" y="2843598"/>
            <a:ext cx="3419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不识庐山真面目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8472" y="2843599"/>
            <a:ext cx="3419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只缘身在此山中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381087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横看成岭侧成峰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381087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远近高低各不同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"/>
          <p:cNvSpPr txBox="1"/>
          <p:nvPr/>
        </p:nvSpPr>
        <p:spPr>
          <a:xfrm>
            <a:off x="7668344" y="723597"/>
            <a:ext cx="10081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BD</a:t>
            </a:r>
            <a:endParaRPr lang="zh-CN" altLang="en-US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197260" y="738587"/>
            <a:ext cx="8730716" cy="384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蟋蟀建造住宅选择住址十分慎重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它的要求有（　　）。（多项选择）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依山傍水   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排水优良   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鸟语花香   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有温和的阳光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2.“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我一连看了两个钟头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看得有些不耐烦了。”对这句话理解正确的是（　　）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A.“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我”看蟋蟀的时间很长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渐渐失去了耐心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失去了兴趣。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9580">
              <a:lnSpc>
                <a:spcPct val="11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从这句话可以看出“我”观察的时间很长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衬托出了蟋蟀非常勤劳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2787774"/>
            <a:ext cx="720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179512" y="183061"/>
            <a:ext cx="42049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5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四、根据课文内容填一填。</a:t>
            </a:r>
            <a:endParaRPr lang="zh-CN" altLang="en-US" sz="25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744" y="645131"/>
            <a:ext cx="8582728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括号里填上合适的词语，回答问题。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爬山虎</a:t>
            </a:r>
            <a:r>
              <a:rPr lang="zh-CN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刚长出来的叶子是嫩红的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不几天叶子长大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就变成嫩绿的。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爬山虎的嫩叶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不大引人注意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引人注意的是长大了的叶子。那些叶子绿得那么新鲜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看着非常舒服。叶尖一顺儿朝下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在墙上铺得那么（　　　　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没有（　　　　）起来的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也不留一点儿（　　　　）。一阵风拂过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一墙的叶子就漾起波纹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好看得很。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572" y="118513"/>
            <a:ext cx="316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六、课文练习。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7308304" y="314781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3851920" y="314781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4932040" y="367473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46" y="1275606"/>
            <a:ext cx="8972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缘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①原因。 ②文言连词。因为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缘分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介词。沿着。 ⑥关系。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46" y="699542"/>
            <a:ext cx="8972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侧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 旁边（跟“正”相对）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向旁边歪斜。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0" y="0"/>
            <a:ext cx="2174875" cy="509751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多义字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1"/>
          <p:cNvSpPr txBox="1"/>
          <p:nvPr/>
        </p:nvSpPr>
        <p:spPr>
          <a:xfrm>
            <a:off x="54546" y="2182093"/>
            <a:ext cx="8972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顺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 向着同一个方向。（如，顺心）②顺利。③依次。④顺从。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54546" y="2787774"/>
            <a:ext cx="8972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临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①靠近；对着。②来到；到达。③临近；临到（某一行为发生的时间），含有将要、快要的意思。④照着字画模仿。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54546" y="3740427"/>
            <a:ext cx="8972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①被选中了的（人或物）。②挑选出来编在一起的作品。（如，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《XX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6530" y="960742"/>
            <a:ext cx="8784976" cy="225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1.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这段话选自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《________________》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2.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根据语境写出“嫩”的意思。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）嫩红：</a:t>
            </a: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_____________________________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　　　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）嫩叶：</a:t>
            </a: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_____________________________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546302" y="1973529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淡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07904" y="933687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爬山虎的脚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4274" y="2540504"/>
            <a:ext cx="6300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初生而柔弱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娇嫩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跟“老”相对。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0040" y="1059582"/>
            <a:ext cx="8532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从这段话中我们了解到爬山虎的叶子具有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读选段中画横线的句子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说说作者是怎样观察事物的。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charset="-122"/>
              </a:rPr>
              <a:t>_______________________________________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charset="-122"/>
              </a:rPr>
              <a:t>　　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812594" y="15786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2987824" y="156363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铺得均匀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5940152" y="156363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茂密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411760" y="306081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仔细观察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连续观察。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367" y="0"/>
            <a:ext cx="9244734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50367" y="1275606"/>
            <a:ext cx="9244733" cy="2185214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+mj-ea"/>
                <a:ea typeface="+mj-ea"/>
                <a:sym typeface="+mn-ea"/>
              </a:rPr>
              <a:t>暮江吟</a:t>
            </a:r>
            <a:endParaRPr lang="zh-CN" altLang="en-US" sz="3600" dirty="0">
              <a:latin typeface="+mj-ea"/>
              <a:ea typeface="+mj-ea"/>
              <a:sym typeface="+mn-ea"/>
            </a:endParaRPr>
          </a:p>
          <a:p>
            <a:pPr algn="ctr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一道残阳铺水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江瑟瑟半江红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可怜九月初三夜，露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似真珠月似弓。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08520" y="334120"/>
            <a:ext cx="2513330" cy="509438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流程图: 延期 6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积累背诵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" b="5748"/>
          <a:stretch>
            <a:fillRect/>
          </a:stretch>
        </p:blipFill>
        <p:spPr>
          <a:xfrm>
            <a:off x="-34162" y="0"/>
            <a:ext cx="9178161" cy="51627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34162" y="1275606"/>
            <a:ext cx="9178162" cy="2308324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ym typeface="+mn-ea"/>
              </a:rPr>
              <a:t>题</a:t>
            </a:r>
            <a:r>
              <a:rPr lang="zh-CN" altLang="en-US" dirty="0">
                <a:sym typeface="+mn-ea"/>
              </a:rPr>
              <a:t>西林壁</a:t>
            </a:r>
            <a:endParaRPr lang="zh-CN" altLang="en-US" dirty="0">
              <a:sym typeface="+mn-ea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苏轼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横看成岭侧成峰，远近高低各不同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不识庐山真面目，只缘身在此山中。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2" b="113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1209982"/>
            <a:ext cx="9144000" cy="2369880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ym typeface="+mn-ea"/>
              </a:rPr>
              <a:t>雪 梅</a:t>
            </a:r>
            <a:endParaRPr lang="zh-CN" altLang="en-US" dirty="0">
              <a:sym typeface="+mn-ea"/>
            </a:endParaRPr>
          </a:p>
          <a:p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卢 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梅雪争春未肯降，骚人阁笔费评章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梅须逊雪三分白，雪却输梅一段香。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2030" y="906855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了秋，把扇丢。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236" y="267785"/>
            <a:ext cx="1620957" cy="523220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日积月累</a:t>
            </a:r>
            <a:endParaRPr lang="zh-CN" altLang="en-US" sz="2800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22030" y="1540525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月，乱穿衣。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22030" y="2174195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雨少，秋霜早。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22030" y="2807865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里来雁门开，雁儿脚上带霜来。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22030" y="3441535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场秋雨一场寒，十场秋雨要穿棉。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522030" y="4075207"/>
            <a:ext cx="869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暖，九月温，十月还有小阳春。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95486"/>
            <a:ext cx="902811" cy="523220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</a:t>
            </a:r>
            <a:endParaRPr lang="zh-CN" altLang="en-US" sz="2800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" y="1113589"/>
            <a:ext cx="8829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10" name="文本框 1"/>
          <p:cNvSpPr txBox="1"/>
          <p:nvPr/>
        </p:nvSpPr>
        <p:spPr>
          <a:xfrm>
            <a:off x="566861" y="843558"/>
            <a:ext cx="88296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>
              <a:buClr>
                <a:srgbClr val="FF9900"/>
              </a:buClr>
              <a:buSzPct val="80000"/>
              <a:buFont typeface="楷体" panose="02010609060101010101" pitchFamily="49" charset="-122"/>
              <a:buChar char="◎"/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1.</a:t>
            </a:r>
            <a:r>
              <a:rPr lang="zh-CN" altLang="en-US" dirty="0"/>
              <a:t>有雨天边亮，无雨顶上</a:t>
            </a:r>
            <a:r>
              <a:rPr lang="zh-CN" altLang="en-US" dirty="0" smtClean="0"/>
              <a:t>光。</a:t>
            </a:r>
            <a:r>
              <a:rPr lang="zh-CN" altLang="en-US" dirty="0"/>
              <a:t>　　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2.</a:t>
            </a:r>
            <a:r>
              <a:rPr lang="zh-CN" altLang="en-US" dirty="0"/>
              <a:t>早晨下雨当日晴，晚上下雨到</a:t>
            </a:r>
            <a:r>
              <a:rPr lang="zh-CN" altLang="en-US" dirty="0" smtClean="0"/>
              <a:t>天明。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3.</a:t>
            </a:r>
            <a:r>
              <a:rPr lang="zh-CN" altLang="en-US" dirty="0"/>
              <a:t>枣芽发，种棉花。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4.</a:t>
            </a:r>
            <a:r>
              <a:rPr lang="zh-CN" altLang="en-US" dirty="0"/>
              <a:t>芒种芒种忙忙种，芒种一过白白种。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5.</a:t>
            </a:r>
            <a:r>
              <a:rPr lang="zh-CN" altLang="en-US" dirty="0"/>
              <a:t>清明倒秧，谷雨插秧。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568" y="1572349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._________________,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露似真珠月似弓。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横看成岭侧成峰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,_________________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梅须逊雪三分白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,_________________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.__________________,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十场秋雨要穿棉。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八月暖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,___________,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十月还有小阳春。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4136" y="156363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可怜九月初三夜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25996" y="2533896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雪却输梅一段香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906855"/>
            <a:ext cx="4140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/>
              <a:t>根据课本内容填空。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338044" y="205354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远近高低各不同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037952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一场秋雨一场寒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352701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九月温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323528" y="195486"/>
            <a:ext cx="1944216" cy="504056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巩固练习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/>
      <p:bldP spid="9" grpId="0"/>
      <p:bldP spid="1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00472"/>
            <a:ext cx="8964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民间有许多有趣的谚语，如：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）有关立秋的谚语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）有关夏季和秋季的关系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）秋天的雨水也能预报节气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）有关八、九、十月的节气我们也要知道一些：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9504" y="93055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立了秋，把扇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90638" y="144960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夏雨少，秋霜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1072" y="2370716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一场秋雨一场寒，十场秋雨要穿棉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024" y="3378828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八月暖，九月温，十月还有小阳春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sp>
        <p:nvSpPr>
          <p:cNvPr id="3" name="文本框 3"/>
          <p:cNvSpPr txBox="1"/>
          <p:nvPr/>
        </p:nvSpPr>
        <p:spPr>
          <a:xfrm>
            <a:off x="651128" y="1419622"/>
            <a:ext cx="783419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6968256" y="0"/>
            <a:ext cx="1927372" cy="771551"/>
            <a:chOff x="6968256" y="-1"/>
            <a:chExt cx="1927372" cy="7715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7" name="文本框 35"/>
            <p:cNvSpPr txBox="1"/>
            <p:nvPr/>
          </p:nvSpPr>
          <p:spPr>
            <a:xfrm>
              <a:off x="7079329" y="509940"/>
              <a:ext cx="115127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691" y="1779662"/>
            <a:ext cx="821678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shāo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sāo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xùn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sùn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zòu</a:t>
            </a: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zhòu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）然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shōu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sōu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zhì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zái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zhái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en-US" altLang="zh-CN" sz="28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8351" y="2022108"/>
            <a:ext cx="37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0154" y="2022108"/>
            <a:ext cx="390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16223" y="3219822"/>
            <a:ext cx="390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98306" y="3219822"/>
            <a:ext cx="390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519" y="339502"/>
            <a:ext cx="1959966" cy="66886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>
                <a:solidFill>
                  <a:srgbClr val="FF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巩固练习</a:t>
            </a:r>
            <a:endParaRPr lang="zh-CN" altLang="en-US" dirty="0"/>
          </a:p>
        </p:txBody>
      </p:sp>
      <p:sp>
        <p:nvSpPr>
          <p:cNvPr id="21" name="文本框 6"/>
          <p:cNvSpPr txBox="1"/>
          <p:nvPr/>
        </p:nvSpPr>
        <p:spPr>
          <a:xfrm>
            <a:off x="2664295" y="2643758"/>
            <a:ext cx="37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6912767" y="2571750"/>
            <a:ext cx="37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288" y="105087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一、给下面红体字选择正确的读音画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✔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7" grpId="0"/>
      <p:bldP spid="18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1347263"/>
            <a:ext cx="7649210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mù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）头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日（  ）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）色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yuán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）故 （  ）来   花（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lín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）时 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雨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树（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zhàn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）领 （  ）争  （  ）台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8503" y="1347614"/>
            <a:ext cx="57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6491" y="1285131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6112743" y="1347614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2285709" y="1851670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4080923" y="1842959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6745219" y="1832506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2285709" y="2427734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4099973" y="2399973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7"/>
          <p:cNvSpPr txBox="1"/>
          <p:nvPr/>
        </p:nvSpPr>
        <p:spPr>
          <a:xfrm>
            <a:off x="6745219" y="2427734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4099973" y="2904029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7"/>
          <p:cNvSpPr txBox="1"/>
          <p:nvPr/>
        </p:nvSpPr>
        <p:spPr>
          <a:xfrm>
            <a:off x="6150843" y="2903215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7"/>
          <p:cNvSpPr txBox="1"/>
          <p:nvPr/>
        </p:nvSpPr>
        <p:spPr>
          <a:xfrm>
            <a:off x="2285709" y="2912626"/>
            <a:ext cx="563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206" y="47480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二、同音字组词。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512" y="88420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三、下面的读音和字形完全正确的一组是（   </a:t>
            </a:r>
            <a:r>
              <a:rPr lang="zh-CN" altLang="en-US" sz="3200" dirty="0" smtClean="0"/>
              <a:t>）。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49088" y="1635646"/>
            <a:ext cx="7883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逊色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sùn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  瑟瑟（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sè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zhù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zhái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）慎重（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shèn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zhòn</a:t>
            </a:r>
            <a:r>
              <a:rPr lang="en-US" altLang="zh-CN" sz="3200" b="1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幕（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rì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mù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地址（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dì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2360" y="88420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dirty="0"/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95486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四、给红体字选择正确的解释。</a:t>
            </a:r>
            <a:endParaRPr lang="en-US" altLang="zh-CN" sz="3600" dirty="0"/>
          </a:p>
          <a:p>
            <a:r>
              <a:rPr lang="zh-CN" altLang="en-US" sz="3200" dirty="0">
                <a:solidFill>
                  <a:srgbClr val="FF0000"/>
                </a:solidFill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</a:rPr>
              <a:t>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①靠近；对着。②来到；到达。③临到（某一行为发生的时间），含有将要、快要的意思。④照着字画模仿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其境（   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近    （   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居高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下（   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摹    （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499992" y="343584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228371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285978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401191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6e255ebc-ab0d-46e6-901b-2c06f214dfc6"/>
</p:tagLst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0</TotalTime>
  <Words>6446</Words>
  <Application>WPS 演示</Application>
  <PresentationFormat>全屏显示(16:9)</PresentationFormat>
  <Paragraphs>640</Paragraphs>
  <Slides>59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4" baseType="lpstr">
      <vt:lpstr>Arial</vt:lpstr>
      <vt:lpstr>宋体</vt:lpstr>
      <vt:lpstr>Wingdings</vt:lpstr>
      <vt:lpstr>黑体</vt:lpstr>
      <vt:lpstr>楷体</vt:lpstr>
      <vt:lpstr>汉语拼音</vt:lpstr>
      <vt:lpstr>Segoe Print</vt:lpstr>
      <vt:lpstr>Arial Rounded MT Bold</vt:lpstr>
      <vt:lpstr>微软雅黑</vt:lpstr>
      <vt:lpstr>Calibri</vt:lpstr>
      <vt:lpstr>Arial Unicode MS</vt:lpstr>
      <vt:lpstr>和她</vt:lpstr>
      <vt:lpstr>新宋体</vt:lpstr>
      <vt:lpstr>Xingkai SC</vt:lpstr>
      <vt:lpstr>卷草阳台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Rocket Girls</cp:lastModifiedBy>
  <cp:revision>732</cp:revision>
  <dcterms:created xsi:type="dcterms:W3CDTF">2019-08-10T12:25:00Z</dcterms:created>
  <dcterms:modified xsi:type="dcterms:W3CDTF">2022-11-30T15:49:34Z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57803F2821C14904AD771BE18DE28BE9</vt:lpwstr>
  </property>
  <property fmtid="{D5CDD505-2E9C-101B-9397-08002B2CF9AE}" pid="3" name="KSOProductBuildVer">
    <vt:lpwstr>2052-11.1.0.12763</vt:lpwstr>
  </property>
</Properties>
</file>