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346" r:id="rId5"/>
    <p:sldId id="305" r:id="rId6"/>
    <p:sldId id="259" r:id="rId7"/>
    <p:sldId id="260" r:id="rId8"/>
    <p:sldId id="349" r:id="rId9"/>
    <p:sldId id="308" r:id="rId10"/>
    <p:sldId id="352" r:id="rId11"/>
    <p:sldId id="323" r:id="rId12"/>
    <p:sldId id="347" r:id="rId13"/>
    <p:sldId id="261" r:id="rId14"/>
    <p:sldId id="294" r:id="rId15"/>
    <p:sldId id="343" r:id="rId16"/>
    <p:sldId id="344" r:id="rId17"/>
    <p:sldId id="345" r:id="rId18"/>
    <p:sldId id="348" r:id="rId19"/>
    <p:sldId id="317" r:id="rId20"/>
    <p:sldId id="353" r:id="rId21"/>
    <p:sldId id="354" r:id="rId22"/>
    <p:sldId id="264" r:id="rId23"/>
    <p:sldId id="364" r:id="rId24"/>
    <p:sldId id="355" r:id="rId25"/>
    <p:sldId id="334" r:id="rId26"/>
    <p:sldId id="332" r:id="rId27"/>
    <p:sldId id="268" r:id="rId28"/>
    <p:sldId id="366" r:id="rId29"/>
    <p:sldId id="297" r:id="rId30"/>
    <p:sldId id="356" r:id="rId31"/>
    <p:sldId id="318" r:id="rId32"/>
    <p:sldId id="325" r:id="rId33"/>
    <p:sldId id="357" r:id="rId34"/>
    <p:sldId id="269" r:id="rId35"/>
    <p:sldId id="367" r:id="rId36"/>
    <p:sldId id="358" r:id="rId37"/>
    <p:sldId id="359" r:id="rId38"/>
    <p:sldId id="360" r:id="rId39"/>
    <p:sldId id="336" r:id="rId40"/>
    <p:sldId id="271" r:id="rId41"/>
    <p:sldId id="273" r:id="rId42"/>
    <p:sldId id="272" r:id="rId43"/>
    <p:sldId id="274" r:id="rId44"/>
    <p:sldId id="299" r:id="rId45"/>
    <p:sldId id="368" r:id="rId46"/>
    <p:sldId id="337" r:id="rId47"/>
    <p:sldId id="319" r:id="rId48"/>
    <p:sldId id="369" r:id="rId49"/>
    <p:sldId id="338" r:id="rId50"/>
    <p:sldId id="361" r:id="rId51"/>
    <p:sldId id="339" r:id="rId52"/>
    <p:sldId id="282" r:id="rId53"/>
    <p:sldId id="329" r:id="rId54"/>
    <p:sldId id="370" r:id="rId55"/>
  </p:sldIdLst>
  <p:sldSz cx="9144000" cy="5143500" type="screen16x9"/>
  <p:notesSz cx="6858000" cy="9144000"/>
  <p:custDataLst>
    <p:tags r:id="rId6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3333FF"/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04" autoAdjust="0"/>
  </p:normalViewPr>
  <p:slideViewPr>
    <p:cSldViewPr>
      <p:cViewPr>
        <p:scale>
          <a:sx n="100" d="100"/>
          <a:sy n="100" d="100"/>
        </p:scale>
        <p:origin x="-618" y="-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0" Type="http://schemas.openxmlformats.org/officeDocument/2006/relationships/tags" Target="tags/tag1.xml"/><Relationship Id="rId6" Type="http://schemas.openxmlformats.org/officeDocument/2006/relationships/slide" Target="slides/slide3.xml"/><Relationship Id="rId59" Type="http://schemas.openxmlformats.org/officeDocument/2006/relationships/commentAuthors" Target="commentAuthors.xml"/><Relationship Id="rId58" Type="http://schemas.openxmlformats.org/officeDocument/2006/relationships/tableStyles" Target="tableStyles.xml"/><Relationship Id="rId57" Type="http://schemas.openxmlformats.org/officeDocument/2006/relationships/viewProps" Target="viewProps.xml"/><Relationship Id="rId56" Type="http://schemas.openxmlformats.org/officeDocument/2006/relationships/presProps" Target="presProps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9c6e66273ca4b0495995df0609bc723f.jpeg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2.xml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475656" y="1764099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第四单元复习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0" y="171604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7504" y="15910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4749" y="987574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95536" y="1150274"/>
            <a:ext cx="8280920" cy="3293684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99592" y="1271638"/>
            <a:ext cx="7560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睁眼  黑乎乎  翻身  斧头  缓缓  上升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下降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血液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汗毛  茂盛  滋润  雨露    人间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悲惨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情景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危害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猛兽  严厉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敬佩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悄悄   坚定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违抗  狠心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尖利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著名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获得 精疲力竭 奔流不息 愤愤不平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106" y="428156"/>
            <a:ext cx="2413016" cy="506094"/>
            <a:chOff x="595" y="-85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595" y="-85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595" y="-8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71800" y="123478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《盘古开天地》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528" y="699542"/>
            <a:ext cx="8604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精疲力竭：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精神非常疲劳，体力消耗已尽，形容极度疲乏。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23528" y="1707654"/>
            <a:ext cx="860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奔流不息：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水流奔腾永不停止，也形容事物永不停息。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3059832" y="22750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《精卫填海》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360040" y="2844100"/>
            <a:ext cx="8604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精卫填海：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意思是精卫衔来木石，决心填平大海；旧时比喻仇恨极深，立志报复；后比喻意志坚决，不畏艰难；是古人颂扬善良愿望和锲而不舍精神的神话故事。出自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山海经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北山经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/>
          <p:nvPr/>
        </p:nvSpPr>
        <p:spPr>
          <a:xfrm>
            <a:off x="108520" y="843558"/>
            <a:ext cx="8964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气急败坏：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形容因愤怒或激动而慌张地说话、回答或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喊叫。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2915816" y="195486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《普罗米修斯》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108520" y="19236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驱寒取暖：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驱除寒冷，以取得温暖。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108520" y="2571750"/>
            <a:ext cx="8855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风吹雨淋：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因为暴露在露天之下，没有遮挡，所以，只得任由日晒、风吹和雨淋。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108520" y="365187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愤愤不平：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愤愤：很生气的样子。心中不服，感到气愤。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59832" y="267494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《女娲补天》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6552" y="96957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欢声笑语：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欢乐的说笑声。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396552" y="168965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喷涌而出：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指液体从某个地方喷射出来。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96552" y="2462575"/>
            <a:ext cx="81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惊慌失措</a:t>
            </a:r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吓得慌了手脚，不知如何是好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396552" y="3345835"/>
            <a:ext cx="8495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世世代代</a:t>
            </a:r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很多年代，时间无穷尽。泛指延续的各代。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33853" y="1907653"/>
            <a:ext cx="1980000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汉语拼音" panose="000B0604020202020204" pitchFamily="34" charset="0"/>
              </a:rPr>
              <a:t>AABC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式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67439" y="111496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世世代代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67439" y="1899143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愤愤不平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3853" y="1116538"/>
            <a:ext cx="1980000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汉语拼音" panose="000B0604020202020204" pitchFamily="34" charset="0"/>
              </a:rPr>
              <a:t>AABB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式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853" y="2698768"/>
            <a:ext cx="1980000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含有近义词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667439" y="268331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欢声笑语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633853" y="3489882"/>
            <a:ext cx="1980000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人物描写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2667439" y="346749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精疲力竭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4572000" y="346749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气急败坏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3"/>
          <p:cNvSpPr txBox="1"/>
          <p:nvPr/>
        </p:nvSpPr>
        <p:spPr>
          <a:xfrm>
            <a:off x="6588224" y="346749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惊慌失措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2873424" y="330791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黑乎乎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449796" y="4155926"/>
            <a:ext cx="8154652" cy="808507"/>
          </a:xfrm>
          <a:prstGeom prst="wedgeRoundRectCallout">
            <a:avLst>
              <a:gd name="adj1" fmla="val -21203"/>
              <a:gd name="adj2" fmla="val 48047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温馨提示：三、四字词语通常以仿写词语、按要求写词语（四字的还有根据语境填成语及补充成语）等方式出现，我们在平时要注意积累。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3853" y="325423"/>
            <a:ext cx="1980000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汉语拼音" panose="000B0604020202020204" pitchFamily="34" charset="0"/>
              </a:rPr>
              <a:t>ABB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式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0" grpId="0"/>
      <p:bldP spid="11" grpId="0" animBg="1"/>
      <p:bldP spid="13" grpId="0" animBg="1"/>
      <p:bldP spid="15" grpId="0"/>
      <p:bldP spid="16" grpId="0" animBg="1"/>
      <p:bldP spid="17" grpId="0"/>
      <p:bldP spid="18" grpId="0"/>
      <p:bldP spid="19" grpId="0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7903" y="91360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按要求写词语。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2048" y="1480592"/>
            <a:ext cx="8964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）写近义词。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缓缓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）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严厉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敬佩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）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著名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）写反义词。 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上升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坚定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违抗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茂盛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—--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）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1631" y="199372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徐徐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196374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严格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1631" y="242577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钦佩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8224" y="2437820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31631" y="343388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343388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46621" y="3937940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服从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88224" y="388948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枯萎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382940" y="339502"/>
            <a:ext cx="166878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558" y="926594"/>
            <a:ext cx="88204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）形容因愤怒或激动而慌张地说话、回答或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喊叫。（      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）因为暴露在露天之下，没有遮挡，所以，只得任由日晒、风吹和雨淋。（      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）指液体从某个地方喷射出来。（     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）精神非常疲劳，体力消耗已尽，形容极度疲乏。 （      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79574" y="280263"/>
            <a:ext cx="5580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根据意思写词语。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33708" y="140463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气急败坏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19238" y="285978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喷涌而出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80192" y="2404033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风吹雨淋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91760" y="3844193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精疲力竭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7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58783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按要求写成语。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4584" y="843558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气急败坏（描写人物神态的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 __________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世世代代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AABB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式）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 __________ __________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欢声笑语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（含有近义词的）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 __________ __________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愤愤不平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AABC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式）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 __________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7544" y="133262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兴高采烈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133262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垂头丧气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129059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惊慌失措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7544" y="2283718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大大方方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2283718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热热闹闹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6096" y="2298708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欢欢喜喜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7544" y="3276840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见多识广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3268129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察言观色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326479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左顾右盼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7544" y="422793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彬彬有礼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840" y="422793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一一对应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36096" y="424292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洋洋得意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31590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4642" y="685028"/>
            <a:ext cx="76932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同学们，在第四单元中，我们学习了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盘古开天地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精卫填海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普罗米修斯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女娲补天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12" y="1256511"/>
            <a:ext cx="9144000" cy="15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很久很久以前，天和地还没有分开，宇宙混沌一片，像个大鸡蛋。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（《盘古开天地》）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36512" y="340945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3422672" y="1760567"/>
            <a:ext cx="10455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899592" y="2475576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864096" y="2264623"/>
            <a:ext cx="11521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3384376" y="680447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横卷形 12"/>
          <p:cNvSpPr/>
          <p:nvPr/>
        </p:nvSpPr>
        <p:spPr>
          <a:xfrm>
            <a:off x="1763688" y="3291830"/>
            <a:ext cx="5525888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</a:rPr>
              <a:t>生动地描绘了天地未分时宇宙的形状。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4544" y="1384682"/>
            <a:ext cx="856793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盘古这个巍峨的巨人就像一根柱子，撑在天和地之间，不让它们重新合拢。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（《盘古开天地》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364088" y="868543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422428" y="1888738"/>
            <a:ext cx="89266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1403648" y="77155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436096" y="1889089"/>
            <a:ext cx="13681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横卷形 12"/>
          <p:cNvSpPr/>
          <p:nvPr/>
        </p:nvSpPr>
        <p:spPr>
          <a:xfrm>
            <a:off x="2598627" y="2787774"/>
            <a:ext cx="4061605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</a:rPr>
              <a:t>生动地描绘了盘古的高大。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1240414"/>
            <a:ext cx="860495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人类造福，有什么错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（《普罗米修斯》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108520" y="19010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横卷形 12"/>
          <p:cNvSpPr/>
          <p:nvPr/>
        </p:nvSpPr>
        <p:spPr>
          <a:xfrm>
            <a:off x="683568" y="2355726"/>
            <a:ext cx="7704856" cy="122413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</a:rPr>
              <a:t>         这</a:t>
            </a:r>
            <a:r>
              <a:rPr lang="zh-CN" altLang="en-US" sz="2400" b="1" dirty="0">
                <a:solidFill>
                  <a:schemeClr val="tx1"/>
                </a:solidFill>
              </a:rPr>
              <a:t>句话写出了普罗米修斯为人类造福的决心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。</a:t>
            </a:r>
            <a:endParaRPr lang="en-US" altLang="zh-CN" sz="2400" b="1" dirty="0" smtClean="0">
              <a:solidFill>
                <a:schemeClr val="tx1"/>
              </a:solidFill>
            </a:endParaRPr>
          </a:p>
          <a:p>
            <a:r>
              <a:rPr lang="en-US" altLang="zh-CN" sz="2400" b="1" dirty="0">
                <a:solidFill>
                  <a:schemeClr val="tx1"/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       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改为</a:t>
            </a:r>
            <a:r>
              <a:rPr lang="zh-CN" altLang="en-US" sz="2400" b="1" dirty="0">
                <a:solidFill>
                  <a:schemeClr val="tx1"/>
                </a:solidFill>
              </a:rPr>
              <a:t>陈述句：为人类造福，没有什么错。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843558"/>
            <a:ext cx="8604448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呼出的气息变成了四季的风和飘动的云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他发出的声音化作了隆隆的雷声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他的左眼变成了太阳，照耀大地，他的右眼变成了月亮，给夜晚带来光明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的四肢和躯干变成了大地的四极和五方的名山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他的血液变成了奔流不息的江河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他的汗毛变成了茂盛的花草树木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他的汗水变成了滋润万物的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雨露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《盘古开天地》）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108520" y="19010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排比句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2932663" y="2355726"/>
            <a:ext cx="9277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335126" y="1347614"/>
            <a:ext cx="94884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020507" y="1851670"/>
            <a:ext cx="9277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47899" y="3402526"/>
            <a:ext cx="9277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660467" y="3435846"/>
            <a:ext cx="9277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420107" y="3939902"/>
            <a:ext cx="9277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195736" y="2859782"/>
            <a:ext cx="92775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7544" y="1085248"/>
            <a:ext cx="817240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只要你向宙斯承认错误，归还火种，我一定请求他饶恕你。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（《普罗米修斯》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30173" y="195486"/>
            <a:ext cx="3992041" cy="940287"/>
            <a:chOff x="425" y="988"/>
            <a:chExt cx="4366" cy="16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流程图: 延期 7"/>
            <p:cNvSpPr/>
            <p:nvPr/>
          </p:nvSpPr>
          <p:spPr>
            <a:xfrm>
              <a:off x="425" y="988"/>
              <a:ext cx="4366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167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含有关联词语的句子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00138" y="130127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·  ·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5" name="横卷形 12"/>
          <p:cNvSpPr/>
          <p:nvPr/>
        </p:nvSpPr>
        <p:spPr>
          <a:xfrm>
            <a:off x="1152128" y="2468911"/>
            <a:ext cx="6732240" cy="126512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</a:rPr>
              <a:t>       “只要”</a:t>
            </a:r>
            <a:r>
              <a:rPr lang="zh-CN" altLang="en-US" sz="2400" b="1" dirty="0">
                <a:solidFill>
                  <a:schemeClr val="tx1"/>
                </a:solidFill>
              </a:rPr>
              <a:t>是条件关系的复句。这句话写出了普罗米修斯被宙斯宽恕的条件。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048" y="627534"/>
            <a:ext cx="85324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他既不能动弹，也不能睡觉，日夜遭受着风吹雨淋的痛苦。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（《普罗米修斯》）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93055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·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7944" y="93055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·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横卷形 12"/>
          <p:cNvSpPr/>
          <p:nvPr/>
        </p:nvSpPr>
        <p:spPr>
          <a:xfrm>
            <a:off x="1025860" y="2354306"/>
            <a:ext cx="7092280" cy="1150113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</a:rPr>
              <a:t>        “既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……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也</a:t>
            </a:r>
            <a:r>
              <a:rPr lang="en-US" altLang="zh-CN" sz="2400" b="1" dirty="0">
                <a:solidFill>
                  <a:schemeClr val="tx1"/>
                </a:solidFill>
              </a:rPr>
              <a:t>……</a:t>
            </a:r>
            <a:r>
              <a:rPr lang="zh-CN" altLang="en-US" sz="2400" b="1" dirty="0">
                <a:solidFill>
                  <a:schemeClr val="tx1"/>
                </a:solidFill>
              </a:rPr>
              <a:t>”是并列关系的词语。这句话写出了普罗米修斯承受着非常痛苦的折磨。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"/>
          <p:cNvSpPr txBox="1"/>
          <p:nvPr/>
        </p:nvSpPr>
        <p:spPr>
          <a:xfrm>
            <a:off x="252536" y="771550"/>
            <a:ext cx="8639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尽管如此，普罗米修斯就是不向宙斯屈服。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《普罗米修斯》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2148" y="108956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··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12568" y="107457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··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横卷形 12"/>
          <p:cNvSpPr/>
          <p:nvPr/>
        </p:nvSpPr>
        <p:spPr>
          <a:xfrm>
            <a:off x="971600" y="2571750"/>
            <a:ext cx="7272808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</a:rPr>
              <a:t>这句话是转折关系，写出了普罗米修斯的坚强不屈。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-101327" y="190066"/>
            <a:ext cx="3305175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动作描写的句子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400222" y="1059582"/>
            <a:ext cx="85166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他看到普罗米修斯被锁在悬崖上，心中愤愤不平，便挽弓搭箭，射死了那只鹫鹰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用石头砸碎了锁链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《普罗米修斯》）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39348" y="154302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·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4751" y="2161113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·  ·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07300" y="293353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··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9668" y="2233121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+mn-ea"/>
              </a:rPr>
              <a:t>·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-108520" y="262074"/>
            <a:ext cx="3305175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神态描写的句子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95536" y="1157719"/>
            <a:ext cx="85166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得知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普罗米修斯从天上取走火种的消息，众神的领袖宙斯气急败坏，决定给普罗米修斯以最严厉的惩罚，吩咐火神立即执行。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《普罗米修斯》）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2874" y="188059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····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0592" y="843558"/>
            <a:ext cx="8423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按要求写句子。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1" dirty="0" smtClean="0">
                <a:latin typeface="+mj-ea"/>
                <a:ea typeface="+mj-ea"/>
              </a:rPr>
              <a:t>改为陈述句：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女娲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冒着生命危险拯救人类，人类怎么能不感激她呢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1" dirty="0">
                <a:latin typeface="+mj-ea"/>
                <a:ea typeface="+mj-ea"/>
              </a:rPr>
              <a:t>用关联词语合并句子：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普罗米修斯从天上取走火种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神的领袖宙斯决定给普罗米修斯以最严厉的惩罚。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__________________________________________________________________________________________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584" y="3795886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普罗米修斯从天上取走火种，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的领袖宙斯决定给普罗米修斯以最严厉的惩罚。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2120538"/>
            <a:ext cx="867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女娲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冒着生命危险拯救人类，人类一定会感激她。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3528" y="195486"/>
            <a:ext cx="166878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-83185" y="26749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7504" y="180699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斯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8807" y="1338903"/>
            <a:ext cx="494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ī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58967" y="346204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恕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14951" y="2923079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ù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68441" y="180699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遭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68441" y="1338903"/>
            <a:ext cx="891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āo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70935" y="180699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惨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03648" y="1338903"/>
            <a:ext cx="896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ǎn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739087" y="180699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锁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034529" y="346204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浊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955111" y="2923079"/>
            <a:ext cx="1099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uó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395271" y="346204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丈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107239" y="2923079"/>
            <a:ext cx="1350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</a:t>
            </a:r>
            <a:r>
              <a:rPr lang="en-US" altLang="zh-CN" sz="3200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àn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7715300" y="1338903"/>
            <a:ext cx="1321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</a:t>
            </a:r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àng</a:t>
            </a:r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7715300" y="180699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脏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3988864" y="2327763"/>
            <a:ext cx="204812" cy="4064385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3491880" y="4558357"/>
            <a:ext cx="136815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9" name="文本框 13"/>
          <p:cNvSpPr txBox="1"/>
          <p:nvPr/>
        </p:nvSpPr>
        <p:spPr>
          <a:xfrm>
            <a:off x="2771800" y="1338903"/>
            <a:ext cx="829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uǒ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79912" y="627534"/>
            <a:ext cx="136815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1" name="文本框 13"/>
          <p:cNvSpPr txBox="1"/>
          <p:nvPr/>
        </p:nvSpPr>
        <p:spPr>
          <a:xfrm>
            <a:off x="5220072" y="1338903"/>
            <a:ext cx="875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uò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8" name="文本框 12"/>
          <p:cNvSpPr txBox="1"/>
          <p:nvPr/>
        </p:nvSpPr>
        <p:spPr>
          <a:xfrm>
            <a:off x="5220072" y="180699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措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0" name="文本框 13"/>
          <p:cNvSpPr txBox="1"/>
          <p:nvPr/>
        </p:nvSpPr>
        <p:spPr>
          <a:xfrm>
            <a:off x="6444208" y="1338903"/>
            <a:ext cx="1055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</a:t>
            </a:r>
            <a:r>
              <a:rPr lang="en-US" altLang="zh-CN" sz="3200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òn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1" name="文本框 12"/>
          <p:cNvSpPr txBox="1"/>
          <p:nvPr/>
        </p:nvSpPr>
        <p:spPr>
          <a:xfrm>
            <a:off x="6483503" y="180699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颂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9" name="左大括号 28"/>
          <p:cNvSpPr/>
          <p:nvPr/>
        </p:nvSpPr>
        <p:spPr>
          <a:xfrm rot="5400000">
            <a:off x="4399336" y="-2553595"/>
            <a:ext cx="144016" cy="7784995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6"/>
          <p:cNvSpPr txBox="1"/>
          <p:nvPr/>
        </p:nvSpPr>
        <p:spPr>
          <a:xfrm>
            <a:off x="5619407" y="346204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肢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2" name="文本框 27"/>
          <p:cNvSpPr txBox="1"/>
          <p:nvPr/>
        </p:nvSpPr>
        <p:spPr>
          <a:xfrm>
            <a:off x="5683284" y="2923079"/>
            <a:ext cx="764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</a:t>
            </a:r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ī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4" name="文本框 26"/>
          <p:cNvSpPr txBox="1"/>
          <p:nvPr/>
        </p:nvSpPr>
        <p:spPr>
          <a:xfrm>
            <a:off x="6702632" y="346204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曰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5" name="文本框 27"/>
          <p:cNvSpPr txBox="1"/>
          <p:nvPr/>
        </p:nvSpPr>
        <p:spPr>
          <a:xfrm>
            <a:off x="6686399" y="2923079"/>
            <a:ext cx="864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汉语拼音" panose="000B0604020202020204" pitchFamily="34" charset="0"/>
                <a:cs typeface="汉语拼音" panose="000B0604020202020204" pitchFamily="34" charset="0"/>
              </a:rPr>
              <a:t>yuē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4" grpId="0"/>
      <p:bldP spid="18" grpId="0"/>
      <p:bldP spid="26" grpId="0"/>
      <p:bldP spid="28" grpId="0"/>
      <p:bldP spid="23" grpId="0"/>
      <p:bldP spid="36" grpId="0" animBg="1"/>
      <p:bldP spid="37" grpId="0" animBg="1"/>
      <p:bldP spid="39" grpId="0"/>
      <p:bldP spid="33" grpId="0" animBg="1"/>
      <p:bldP spid="31" grpId="0"/>
      <p:bldP spid="40" grpId="0"/>
      <p:bldP spid="29" grpId="0" animBg="1"/>
      <p:bldP spid="32" grpId="0"/>
      <p:bldP spid="3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2536" y="754707"/>
            <a:ext cx="8495928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）缩</a:t>
            </a:r>
            <a:r>
              <a:rPr lang="zh-CN" altLang="en-US" sz="2800" b="1" dirty="0"/>
              <a:t>句：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这位敢于从天上“盗”取火种的英雄，终于获得了自由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2536" y="2427734"/>
            <a:ext cx="8891464" cy="1311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）用</a:t>
            </a:r>
            <a:r>
              <a:rPr lang="zh-CN" altLang="en-US" sz="2800" b="1" dirty="0"/>
              <a:t>加点词语造句：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盘古也精疲力竭，累得倒下了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______________________________________________</a:t>
            </a:r>
            <a:endParaRPr lang="en-US" altLang="zh-CN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607151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英雄获得了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自由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3080" y="3147814"/>
            <a:ext cx="6733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妈妈工作了一天，精疲力竭地回到了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12568" y="2770931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····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2197" y="2021815"/>
            <a:ext cx="78862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盘古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开天辟地的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故事充满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了神奇的想像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用生动准确的语言塑造了盘古雄伟、高大的形象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赞美了他为开辟天地而勇于献身的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精神。</a:t>
            </a:r>
            <a:r>
              <a:rPr lang="en-US" altLang="zh-CN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4056" y="828133"/>
            <a:ext cx="82462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《盘古开天地》塑造了怎样的人物形象？赞美了盘古的什么精神？</a:t>
            </a:r>
            <a:endParaRPr lang="zh-CN" altLang="en-US" sz="3200" dirty="0"/>
          </a:p>
        </p:txBody>
      </p:sp>
      <p:grpSp>
        <p:nvGrpSpPr>
          <p:cNvPr id="4" name="组合 3"/>
          <p:cNvGrpSpPr/>
          <p:nvPr/>
        </p:nvGrpSpPr>
        <p:grpSpPr>
          <a:xfrm>
            <a:off x="-108520" y="118058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流程图: 延期 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3218" y="1468978"/>
            <a:ext cx="8405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0555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：很久很久以前，天和地还没有分开，宇宙混沌一片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30555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经过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：盘古先是开天辟地，然后顶天立地，倒下后身体化作万物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30555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：盘古用他的整个身体创造了美丽的世界。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8032" y="442934"/>
            <a:ext cx="8460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“盘古开天地”的起因、经过和结果是怎样的？用自己的话说一说。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7544" y="581655"/>
            <a:ext cx="8315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重点句子解析：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很久很久以前，天和地还没有分开，宇宙混沌一片，像个大鸡蛋。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5438" y="2010202"/>
            <a:ext cx="82379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这句话运用了比喻，把天地比作大鸡蛋，写出了天地的样子。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“混沌”我国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民间传说中指盘古开天辟地之前天地模糊一团的状态。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4722" y="702444"/>
            <a:ext cx="8433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重点句子解析：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又不知过了多少年，天和地终于成形了，盘古也精疲力竭，累得倒下了。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639" y="1995686"/>
            <a:ext cx="84878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说明盘古耗尽了身体的最后力量，实在支撑不住了，为了将天地分开，贡献了自己所有的力量。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3414" y="771550"/>
            <a:ext cx="84120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重点句子解析：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伟大的巨人盘古，用他的整个身体创造了美丽的世界。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552" y="2072784"/>
            <a:ext cx="8423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揭示出美丽多彩的世界是盘古用生命换来的，总结了盘古开天辟地的伟大功绩，点明了文章中心。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8032" y="766197"/>
            <a:ext cx="8892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精卫填海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中精卫是一个怎样的人？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568" y="1635646"/>
            <a:ext cx="8135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精卫是一个意志坚定、不屈不挠、锲而不舍、人定胜天、自强不息、不达目的决不罢休的人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1131590"/>
            <a:ext cx="85838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不能，虽然精卫填海的精神可嘉，但神话反映的是上古先民美好的愿望，因为他们无法战胜自然、解释自然，所以将愿望付诸神话中，这是神话的本质。精卫填海的最后结局只是精卫鸟衔西山木石以填东海，没有点明它填平了大海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4544" y="411510"/>
            <a:ext cx="6335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你认为精卫能把大海填满吗？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434612"/>
            <a:ext cx="81369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本文讲述的是炎帝的小女儿在东海游玩被淹死后化为“精卫”鸟，常往东海投小树枝、小石子，想要填平东海的故事，体现了精卫不畏艰难、坚韧不拔的品格。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0704" y="627534"/>
            <a:ext cx="8693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精卫填海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一文的主题是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3529" y="867799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翻 劈 缓 丈 奔 茂 曰 衔 既 佩 返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9592" y="1779662"/>
            <a:ext cx="1832553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容易混淆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87824" y="163564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街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73840" y="163564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73642" y="1707084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街道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59658" y="1707084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衔接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899592" y="3285439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3851920" y="2427734"/>
            <a:ext cx="1728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丈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899592" y="4083573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3908217" y="3957002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缓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4881048" y="3232016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3908217" y="3232016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奔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6516216" y="2427734"/>
            <a:ext cx="1728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曰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日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899592" y="2571750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容易写成别字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  <p:bldP spid="11" grpId="0"/>
      <p:bldP spid="12" grpId="0"/>
      <p:bldP spid="13" grpId="0"/>
      <p:bldP spid="15" grpId="0" animBg="1"/>
      <p:bldP spid="16" grpId="0"/>
      <p:bldP spid="18" grpId="0" animBg="1"/>
      <p:bldP spid="19" grpId="0"/>
      <p:bldP spid="20" grpId="0"/>
      <p:bldP spid="23" grpId="0"/>
      <p:bldP spid="22" grpId="0"/>
      <p:bldP spid="2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5984" y="1207550"/>
            <a:ext cx="86044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起因：很久很久以前，地面上没有火，人类的生活非常困苦。 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719455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经过：普罗米修斯冒着生命危险，从太阳神阿波罗那里偷走了火种。宙斯知道后气急败坏，下令将普罗米修斯锁在高加索山的悬崖上。普罗米修斯受尽了折磨，但他毫不屈服。 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719455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结果：后来，大力神赫拉克勒斯经过高加索山，拯救了普罗米修斯，普罗米修斯重获自由。 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6004" y="321499"/>
            <a:ext cx="8604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《普罗米修斯》讲述了普罗米修斯“盗”火的故事，说说故事的起因、经过和结果。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2534" y="1496016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/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(1)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普罗米修斯看到太阳神阿波罗驾着太阳车从天空中驶过，就跑到太阳车那里，从喷射着火焰的车轮上，拿取了一颗火星，带到人间。 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indent="719455"/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(2)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人类有了火，可以烧熟食物，驱寒取暖，用火驱赶猛兽。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8518" y="43854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普罗米修斯是怎样拿取火种的？他给人类带来了什么变化？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1635646"/>
            <a:ext cx="8063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忍受痛苦，不向宙斯低头的精神让人佩服；坚持正义，为人类造福的坚定决心和大无畏勇气让人佩服。 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2536" y="771550"/>
            <a:ext cx="7271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普罗米修斯最让我们佩服的是什么？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8012" y="1506620"/>
            <a:ext cx="86764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起因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地忽然发生一场大变动，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整个世界陷入一片混乱和恐怖之中，女娲难过极了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经过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：女娲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先拣五彩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石，然后炼化补天，又杀了大乌龟，斩下它的四条腿，支撑天的四方，她还杀死了作恶的黑龙，最后把芦苇烧成灰，堵住了地缝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：天和地恢复了平静。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3782" y="403959"/>
            <a:ext cx="8302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“女娲补天”的起因、经过和结果是怎样的？用自己的话说一说。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4562" y="1419622"/>
            <a:ext cx="83127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本文记叙了传说中的女娲为了拯救处于水深火热的人类，历尽艰难险阻，终于把天空的窟窿补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故事。赞美了女娲善良和不畏艰险的优秀品质。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4544" y="52532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女娲补天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的主题思想是什么？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6024" y="771550"/>
            <a:ext cx="8927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在正确的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说法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打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“√”,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错误的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说法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打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“×”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．普罗米修斯被死死地锁在高高的悬崖上，既不能动弹，也不能睡觉，日夜遭受风吹雨淋的痛苦，还被鹫鹰每天啄食肝脏，可见宙斯的凶恶狠毒。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(    ) 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精卫填海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选自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山海经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海外南经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(    ) 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．宇宙混沌一片时，盘古在混沌之中睡了十万八千年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) 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．精卫鸟是炎帝小女儿女娃溺水身亡后的化身。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(    )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2728" y="2023780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84368" y="2455828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×</a:t>
            </a:r>
            <a:endParaRPr lang="zh-CN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90330" y="3283119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×</a:t>
            </a:r>
            <a:endParaRPr lang="zh-CN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87390" y="3736982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82940" y="195486"/>
            <a:ext cx="166878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16" y="412085"/>
            <a:ext cx="88924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二、给句子排排队，在横线上写出正确的序号。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49580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炼了五天五夜，五彩石化成了很稠的液体。 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②对准那个大黑窟窿，往上一泼。 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③五彩石找齐了，女娲在地上挖个圆坑，把五彩石放在里面，用神火进行冶炼。 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④只见金光四射，大窟窿立刻被补好了。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⑤女娲把它装在一个大盆里，端到天边。 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序号：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____________________ 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3802165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  ①  ⑤  ②  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582" y="437639"/>
            <a:ext cx="84089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三、体会句子含义。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火神赫淮斯托斯很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敬佩普罗米修斯，悄悄对他说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：“只要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你向宙斯承认错误，归还火种，我一定请求他饶恕你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endParaRPr lang="en-US" altLang="zh-CN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35638" y="2499742"/>
            <a:ext cx="84389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我体会到</a:t>
            </a:r>
            <a:r>
              <a:rPr lang="zh-CN" altLang="en-US" sz="3200" b="1" dirty="0" smtClean="0">
                <a:solidFill>
                  <a:srgbClr val="FF0000"/>
                </a:solidFill>
                <a:latin typeface="+mj-ea"/>
                <a:ea typeface="+mj-ea"/>
              </a:rPr>
              <a:t>：</a:t>
            </a:r>
            <a:endParaRPr lang="en-US" altLang="zh-CN" sz="32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普罗米修斯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拿取火种之举是正义的，因而火神敬佩他，从中也可以看出火神富有正义感，为普罗米修斯担忧。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022" y="339502"/>
            <a:ext cx="8532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四、精卫为什么要填海？学完这篇神话故事后，你有什么感想和体会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5030" y="1402779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精卫痛恨无情的大海夺去了自己年轻的生命，她希望通过日复一日的努力将大海填平，不让它再夺取别人的生命。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5030" y="2931790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这则神话故事刻画了不屈不挠、不达目的誓不罢休的精卫鸟形象，我们应该学习这种精神，做事不能半途而废。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-11968" y="0"/>
            <a:ext cx="9144000" cy="51435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15616" y="1419622"/>
            <a:ext cx="6912768" cy="2123658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精卫填海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炎帝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之少女，名曰女娃。女娃游于东海，溺而不返，故为精卫，常衔西山之木石，以堙于东海。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08520" y="33412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0040" y="1506332"/>
            <a:ext cx="89644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浊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①水不清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，不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干净。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②混乱 。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③声音低沉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粗重。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0040" y="570228"/>
            <a:ext cx="89644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缓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①慢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，与“急”相对。②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延迟。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③放松，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松弛。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④苏醒，恢复。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0" y="0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60040" y="3890426"/>
            <a:ext cx="84604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获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①打猎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得到的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禽兽。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②得到，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取得。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③古代对奴婢的贱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称。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④能得到机会或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空闲。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⑤收割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庄稼。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360040" y="2079861"/>
            <a:ext cx="86619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滋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①生出，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长。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增益，加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多。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③汁液，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润泽。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味道。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⑤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喷射。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⑥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浊。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 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360041" y="3003798"/>
            <a:ext cx="83164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著</a:t>
            </a: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①显明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显出。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②写文章，写书。③写作出来的书或文章。 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1" grpId="0"/>
      <p:bldP spid="1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-1" y="-6276"/>
            <a:ext cx="9155157" cy="514977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" y="-6276"/>
            <a:ext cx="9155157" cy="514977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29236" y="267785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908579" y="1419622"/>
            <a:ext cx="73268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嫦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娥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ctr"/>
            <a:r>
              <a:rPr lang="en-US" altLang="zh-CN" sz="3200" b="1" dirty="0" smtClean="0">
                <a:latin typeface="+mj-ea"/>
                <a:ea typeface="+mj-ea"/>
              </a:rPr>
              <a:t>[</a:t>
            </a:r>
            <a:r>
              <a:rPr lang="zh-CN" altLang="en-US" sz="3200" b="1" dirty="0" smtClean="0">
                <a:latin typeface="+mj-ea"/>
                <a:ea typeface="+mj-ea"/>
              </a:rPr>
              <a:t>唐</a:t>
            </a:r>
            <a:r>
              <a:rPr lang="en-US" altLang="zh-CN" sz="3200" b="1" dirty="0" smtClean="0">
                <a:latin typeface="+mj-ea"/>
                <a:ea typeface="+mj-ea"/>
              </a:rPr>
              <a:t>]</a:t>
            </a:r>
            <a:r>
              <a:rPr lang="zh-CN" altLang="en-US" sz="3200" b="1" dirty="0" smtClean="0">
                <a:latin typeface="+mj-ea"/>
                <a:ea typeface="+mj-ea"/>
              </a:rPr>
              <a:t>李商隐     </a:t>
            </a:r>
            <a:endParaRPr lang="en-US" altLang="zh-CN" sz="3200" b="1" dirty="0">
              <a:latin typeface="+mj-ea"/>
              <a:ea typeface="+mj-ea"/>
            </a:endParaRPr>
          </a:p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云母屏风烛影深，长河渐落晓星沉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嫦娥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应悔偷灵药，碧海青天夜夜心。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40" y="771550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填空。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377788" y="1338204"/>
            <a:ext cx="82986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炎帝之少女，名曰女娃。女娃游于东海，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，故为精卫，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04048" y="1842260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常衔西山之木石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3568" y="2327008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以堙于东海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3568" y="184226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溺而不返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755576" y="2946306"/>
            <a:ext cx="7326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嫦 娥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，长河渐落晓星沉。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嫦娥应悔偷灵药，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3718" y="3442125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云母屏风烛影深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18997" y="3962545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碧海青天夜夜心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382940" y="195486"/>
            <a:ext cx="166878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40" y="992217"/>
            <a:ext cx="838842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二、课文整体梳理。    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1200"/>
              </a:spcBef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传说精卫因为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填海 ，用的是西山上的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填的是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6686" y="1639714"/>
            <a:ext cx="2160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游泳溺亡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8798" y="2105442"/>
            <a:ext cx="1259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树枝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210544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石块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4208" y="210544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东海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1156" y="1184435"/>
            <a:ext cx="8792845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一、给下面红体字选择正确的读音画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✔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zuó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zhuó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）浪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四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zhī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zī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惩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cén</a:t>
            </a:r>
            <a:r>
              <a:rPr lang="en-US" altLang="zh-CN" sz="3200" b="1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 chén</a:t>
            </a:r>
            <a:r>
              <a:rPr lang="en-US" altLang="zh-CN" sz="3200" b="1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宽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恕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sù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shù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chuò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cuò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）施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铁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锁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shuǒ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suǒ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en-US" altLang="zh-CN" sz="2800" b="1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83768" y="1957358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56177" y="2002944"/>
            <a:ext cx="39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55776" y="3128650"/>
            <a:ext cx="39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08305" y="3200658"/>
            <a:ext cx="504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2940" y="339502"/>
            <a:ext cx="166878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2771800" y="2624594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6948264" y="2624594"/>
            <a:ext cx="370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8560" y="620034"/>
            <a:ext cx="4392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看拼音，写词语。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960" y="1487562"/>
            <a:ext cx="6193432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bēi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cǎn</a:t>
            </a:r>
            <a:r>
              <a:rPr lang="en-US" altLang="zh-CN" sz="32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   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     </a:t>
            </a:r>
            <a:r>
              <a:rPr lang="en-US" altLang="zh-CN" sz="32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gē 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sòn</a:t>
            </a:r>
            <a:r>
              <a:rPr lang="en-US" altLang="zh-CN" sz="3200" b="1" dirty="0">
                <a:latin typeface="汉语拼音" panose="000B0604020202020204" pitchFamily="34" charset="0"/>
                <a:cs typeface="汉语拼音" panose="000B0604020202020204" pitchFamily="34" charset="0"/>
              </a:rPr>
              <a:t>ɡ</a:t>
            </a:r>
            <a:endParaRPr lang="zh-CN" altLang="en-US" sz="32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    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）（        ）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32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zāo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</a:t>
            </a:r>
            <a:r>
              <a:rPr lang="en-US" altLang="zh-CN" sz="3200" b="1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yù</a:t>
            </a:r>
            <a:r>
              <a:rPr lang="en-US" altLang="zh-CN" sz="32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    </a:t>
            </a:r>
            <a:r>
              <a:rPr lang="en-US" altLang="zh-CN" sz="3200" b="1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      </a:t>
            </a:r>
            <a:r>
              <a:rPr lang="en-US" altLang="zh-CN" sz="32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sī wén</a:t>
            </a:r>
            <a:endParaRPr lang="en-US" altLang="zh-CN" sz="32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（        ）（        ）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0290" y="199568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悲惨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7245" y="199568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歌颂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3075807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遭遇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48152" y="306129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斯文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5198" y="601165"/>
            <a:ext cx="764921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三、同音字组词。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dì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）方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传（  ）  皇（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zī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）味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）本  （  ）势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jiān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）强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）刀   房（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tabLst>
                <a:tab pos="0" algn="l"/>
              </a:tabLst>
            </a:pP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bēi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）伤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水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  （  ）包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tabLst>
                <a:tab pos="0" algn="l"/>
              </a:tabLst>
            </a:pP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mào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）密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）子   感（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79315" y="1093262"/>
            <a:ext cx="577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91503" y="1089467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递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6808802" y="1076147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帝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2086521" y="1645826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4141896" y="1645826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资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6132161" y="1646595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086521" y="2169046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4141896" y="2198525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尖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6817227" y="2150765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2086521" y="2692266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4791503" y="2721745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6361165" y="2715141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/>
          <p:nvPr/>
        </p:nvSpPr>
        <p:spPr>
          <a:xfrm>
            <a:off x="2086521" y="3166353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4141896" y="3172192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7"/>
          <p:cNvSpPr txBox="1"/>
          <p:nvPr/>
        </p:nvSpPr>
        <p:spPr>
          <a:xfrm>
            <a:off x="6793213" y="3181494"/>
            <a:ext cx="56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冒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9502"/>
            <a:ext cx="81369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给红体字选择正确的解释。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 获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①打猎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得到的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禽兽。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②得到，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取得。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③古代对奴婢的贱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称。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④能得到机会或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空闲。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⑤收割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庄稼。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捕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收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获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得（ 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猎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992116" y="2264686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2116" y="330683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2116" y="280041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3733006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KSO_WPP_MARK_KEY" val="cba331d1-8a3e-4024-b167-53b051796363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5713</Words>
  <Application>WPS 演示</Application>
  <PresentationFormat>全屏显示(16:9)</PresentationFormat>
  <Paragraphs>580</Paragraphs>
  <Slides>52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64" baseType="lpstr">
      <vt:lpstr>Arial</vt:lpstr>
      <vt:lpstr>宋体</vt:lpstr>
      <vt:lpstr>Wingdings</vt:lpstr>
      <vt:lpstr>黑体</vt:lpstr>
      <vt:lpstr>楷体</vt:lpstr>
      <vt:lpstr>汉语拼音</vt:lpstr>
      <vt:lpstr>Segoe Print</vt:lpstr>
      <vt:lpstr>Calibri</vt:lpstr>
      <vt:lpstr>微软雅黑</vt:lpstr>
      <vt:lpstr>Arial Unicode MS</vt:lpstr>
      <vt:lpstr>Xingkai SC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Rocket Girls</cp:lastModifiedBy>
  <cp:revision>822</cp:revision>
  <dcterms:created xsi:type="dcterms:W3CDTF">2019-08-10T12:25:00Z</dcterms:created>
  <dcterms:modified xsi:type="dcterms:W3CDTF">2022-11-30T15:51:32Z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D3D5C6A9210F4652BB2EB9FAEBF45A60</vt:lpwstr>
  </property>
  <property fmtid="{D5CDD505-2E9C-101B-9397-08002B2CF9AE}" pid="3" name="KSOProductBuildVer">
    <vt:lpwstr>2052-11.1.0.12763</vt:lpwstr>
  </property>
</Properties>
</file>