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344" r:id="rId7"/>
    <p:sldId id="259" r:id="rId8"/>
    <p:sldId id="260" r:id="rId9"/>
    <p:sldId id="308" r:id="rId10"/>
    <p:sldId id="331" r:id="rId11"/>
    <p:sldId id="323" r:id="rId12"/>
    <p:sldId id="330" r:id="rId13"/>
    <p:sldId id="333" r:id="rId14"/>
    <p:sldId id="261" r:id="rId15"/>
    <p:sldId id="376" r:id="rId16"/>
    <p:sldId id="262" r:id="rId17"/>
    <p:sldId id="301" r:id="rId18"/>
    <p:sldId id="293" r:id="rId19"/>
    <p:sldId id="294" r:id="rId20"/>
    <p:sldId id="345" r:id="rId21"/>
    <p:sldId id="346" r:id="rId22"/>
    <p:sldId id="265" r:id="rId23"/>
    <p:sldId id="370" r:id="rId24"/>
    <p:sldId id="332" r:id="rId25"/>
    <p:sldId id="317" r:id="rId26"/>
    <p:sldId id="347" r:id="rId27"/>
    <p:sldId id="362" r:id="rId28"/>
    <p:sldId id="337" r:id="rId29"/>
    <p:sldId id="264" r:id="rId30"/>
    <p:sldId id="321" r:id="rId31"/>
    <p:sldId id="295" r:id="rId32"/>
    <p:sldId id="263" r:id="rId33"/>
    <p:sldId id="348" r:id="rId34"/>
    <p:sldId id="267" r:id="rId35"/>
    <p:sldId id="302" r:id="rId36"/>
    <p:sldId id="303" r:id="rId37"/>
    <p:sldId id="349" r:id="rId38"/>
    <p:sldId id="268" r:id="rId39"/>
    <p:sldId id="350" r:id="rId40"/>
    <p:sldId id="352" r:id="rId41"/>
    <p:sldId id="353" r:id="rId42"/>
    <p:sldId id="351" r:id="rId43"/>
    <p:sldId id="354" r:id="rId44"/>
    <p:sldId id="368" r:id="rId45"/>
    <p:sldId id="369" r:id="rId46"/>
    <p:sldId id="355" r:id="rId47"/>
    <p:sldId id="356" r:id="rId48"/>
    <p:sldId id="357" r:id="rId49"/>
    <p:sldId id="358" r:id="rId50"/>
    <p:sldId id="297" r:id="rId51"/>
    <p:sldId id="318" r:id="rId52"/>
    <p:sldId id="325" r:id="rId53"/>
    <p:sldId id="334" r:id="rId54"/>
    <p:sldId id="377" r:id="rId55"/>
    <p:sldId id="338" r:id="rId56"/>
    <p:sldId id="269" r:id="rId57"/>
    <p:sldId id="367" r:id="rId58"/>
    <p:sldId id="326" r:id="rId59"/>
    <p:sldId id="270" r:id="rId60"/>
    <p:sldId id="271" r:id="rId61"/>
    <p:sldId id="272" r:id="rId62"/>
    <p:sldId id="273" r:id="rId63"/>
    <p:sldId id="366" r:id="rId64"/>
    <p:sldId id="299" r:id="rId65"/>
    <p:sldId id="340" r:id="rId66"/>
    <p:sldId id="360" r:id="rId67"/>
    <p:sldId id="341" r:id="rId68"/>
    <p:sldId id="342" r:id="rId69"/>
    <p:sldId id="371" r:id="rId70"/>
    <p:sldId id="374" r:id="rId71"/>
    <p:sldId id="372" r:id="rId72"/>
    <p:sldId id="375" r:id="rId73"/>
    <p:sldId id="339" r:id="rId74"/>
    <p:sldId id="282" r:id="rId75"/>
    <p:sldId id="283" r:id="rId76"/>
    <p:sldId id="329" r:id="rId77"/>
    <p:sldId id="361" r:id="rId78"/>
  </p:sldIdLst>
  <p:sldSz cx="9144000" cy="5143500" type="screen16x9"/>
  <p:notesSz cx="6858000" cy="9144000"/>
  <p:custDataLst>
    <p:tags r:id="rId8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5" autoAdjust="0"/>
  </p:normalViewPr>
  <p:slideViewPr>
    <p:cSldViewPr>
      <p:cViewPr>
        <p:scale>
          <a:sx n="100" d="100"/>
          <a:sy n="100" d="100"/>
        </p:scale>
        <p:origin x="-1026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3" Type="http://schemas.openxmlformats.org/officeDocument/2006/relationships/tags" Target="tags/tag1.xml"/><Relationship Id="rId82" Type="http://schemas.openxmlformats.org/officeDocument/2006/relationships/commentAuthors" Target="commentAuthors.xml"/><Relationship Id="rId81" Type="http://schemas.openxmlformats.org/officeDocument/2006/relationships/tableStyles" Target="tableStyles.xml"/><Relationship Id="rId80" Type="http://schemas.openxmlformats.org/officeDocument/2006/relationships/viewProps" Target="viewProps.xml"/><Relationship Id="rId8" Type="http://schemas.openxmlformats.org/officeDocument/2006/relationships/slide" Target="slides/slide5.xml"/><Relationship Id="rId79" Type="http://schemas.openxmlformats.org/officeDocument/2006/relationships/presProps" Target="presProps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69.xml"/><Relationship Id="rId1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69.xml"/><Relationship Id="rId1" Type="http://schemas.openxmlformats.org/officeDocument/2006/relationships/slide" Target="slide6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slide" Target="slide69.xml"/><Relationship Id="rId1" Type="http://schemas.openxmlformats.org/officeDocument/2006/relationships/slide" Target="slide6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第六单元复习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9675" y="843558"/>
            <a:ext cx="843280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四、给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下面字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选择正确的读音画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角（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jiǎo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jué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）色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hōn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hòn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彻（</a:t>
            </a:r>
            <a:r>
              <a:rPr lang="en-US" altLang="zh-CN" sz="32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cè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chè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）底     帅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shuài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suà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i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小丑（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chǒu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cǒu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   砸（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zhá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zá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碎</a:t>
            </a:r>
            <a:endParaRPr lang="en-US" altLang="zh-CN" sz="28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48271" y="1616482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58146" y="1741830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6223" y="2840618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36703" y="2840618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2088231" y="2192546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5616623" y="2264554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771550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27584" y="915566"/>
            <a:ext cx="7632848" cy="3456384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79104" y="1180946"/>
            <a:ext cx="7381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甚至  顽皮  故意  脖子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扑打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忙乱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大概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助威  昏乱  结实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汉子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可笑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平白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文艺  表演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班级  角色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殷切  期待  排练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危机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充分  自信  提示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撤换  紧张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砸锅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至今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否则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旋转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108520" y="14401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83568" y="987574"/>
            <a:ext cx="7776864" cy="3024336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27584" y="1297555"/>
            <a:ext cx="7416824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况且  椅子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尤其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预料  顽强   溃败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自豪  恨不得  无缘无故  通情达理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哄堂大笑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冰天雪地  重整旗鼓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得心应手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手舞足蹈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不动声色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97275" y="584651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《牛和鹅》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568" y="1379651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摇摇摆摆：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行走不稳的样子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。②形容主意不定。③坦然自得的样子。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683568" y="2552586"/>
            <a:ext cx="7956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无缘无故：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没有一点原因。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539552" y="1184434"/>
            <a:ext cx="763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通情达理：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懂得道理，说话、做事合情合理。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539552" y="2192546"/>
            <a:ext cx="7704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哄堂大笑：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形容全屋子的人同时大笑。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267744" y="26749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《一只窝囊的大老虎》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59492" y="3219822"/>
            <a:ext cx="8116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垂头丧气：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形容失望或受到挫折时情绪低沉的样子。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59832" y="19548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《陀螺》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536" y="969571"/>
            <a:ext cx="874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顾名思义：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指从名称想到所包含的意义。意思是指当人们看到一个事物的名称就能想到它所包含的意义。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252536" y="2120538"/>
            <a:ext cx="5471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毫无怨言：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没有任何埋怨的话。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252536" y="2985795"/>
            <a:ext cx="874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重整旗鼓：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指失败之后，重新集合力量再干（摇旗和击鼓是古代进军的号令）。也说重振旗鼓。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2701" y="859465"/>
            <a:ext cx="804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冰天雪地：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形容冰雪漫天盖地，非常寒冷。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562701" y="1651553"/>
            <a:ext cx="80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得心应手：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心里怎样想，手里就能怎样做。比喻技艺纯熟，心手相应。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62701" y="2841779"/>
            <a:ext cx="80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废物利用：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使失去原有使用价值的东西发挥其尚有的效用。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6863" y="1032778"/>
            <a:ext cx="804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一显身手：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充分地显示出自己的才能。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496863" y="2008706"/>
            <a:ext cx="804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一丝一毫：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一点点儿，极小或极少。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39552" y="3003798"/>
            <a:ext cx="804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不动声色：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不说话，不流露感情；形容神态镇静。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3"/>
          <p:cNvSpPr txBox="1"/>
          <p:nvPr/>
        </p:nvSpPr>
        <p:spPr>
          <a:xfrm>
            <a:off x="395536" y="915566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不败之地：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原意是指善于打仗的就有取胜的把握，不会落到挫败的境地。后泛指办事有成功的充分把握。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17290" y="2217789"/>
            <a:ext cx="804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兴致勃勃：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形容兴趣很浓厚，情绪很高涨的样子。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95536" y="3075806"/>
            <a:ext cx="80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手舞足蹈：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两手舞动，两只脚也跳了起来。形容高兴到了极点。也手乱舞、脚乱跳的狂态。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140" y="771550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第六单元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牛和鹅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一只窝囊的大老虎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20542" y="2465022"/>
            <a:ext cx="1640235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+mn-ea"/>
              </a:defRPr>
            </a:lvl1pPr>
          </a:lstStyle>
          <a:p>
            <a:r>
              <a:rPr lang="en-US" altLang="zh-CN" dirty="0">
                <a:sym typeface="+mn-ea"/>
              </a:rPr>
              <a:t>AABB</a:t>
            </a:r>
            <a:r>
              <a:rPr lang="zh-CN" altLang="en-US" dirty="0">
                <a:sym typeface="+mn-ea"/>
              </a:rPr>
              <a:t>式</a:t>
            </a:r>
            <a:endParaRPr lang="zh-CN" altLang="en-US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7439" y="82627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无缘无故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67439" y="240174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摇摇摆摆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542" y="887835"/>
            <a:ext cx="1576741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+mn-ea"/>
              </a:rPr>
              <a:t>ABAC</a:t>
            </a:r>
            <a:r>
              <a:rPr lang="zh-CN" altLang="en-US" sz="2800" dirty="0">
                <a:latin typeface="+mn-ea"/>
              </a:rPr>
              <a:t>式</a:t>
            </a:r>
            <a:endParaRPr lang="zh-CN" altLang="en-US" sz="2800" dirty="0"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67439" y="162693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啪嗒啪嗒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6" name="TextBox 10"/>
          <p:cNvSpPr txBox="1"/>
          <p:nvPr/>
        </p:nvSpPr>
        <p:spPr>
          <a:xfrm>
            <a:off x="720542" y="1675894"/>
            <a:ext cx="1576741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+mn-ea"/>
              </a:rPr>
              <a:t>ABAB</a:t>
            </a:r>
            <a:r>
              <a:rPr lang="zh-CN" altLang="en-US" sz="2800" dirty="0">
                <a:latin typeface="+mn-ea"/>
              </a:rPr>
              <a:t>式</a:t>
            </a:r>
            <a:endParaRPr lang="zh-CN" altLang="en-US" sz="2800" dirty="0">
              <a:latin typeface="+mn-ea"/>
            </a:endParaRPr>
          </a:p>
        </p:txBody>
      </p:sp>
      <p:sp>
        <p:nvSpPr>
          <p:cNvPr id="36" name="文本框 2"/>
          <p:cNvSpPr txBox="1"/>
          <p:nvPr/>
        </p:nvSpPr>
        <p:spPr>
          <a:xfrm>
            <a:off x="720542" y="3272665"/>
            <a:ext cx="1656184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+mn-ea"/>
              </a:defRPr>
            </a:lvl1pPr>
          </a:lstStyle>
          <a:p>
            <a:r>
              <a:rPr lang="zh-CN" altLang="en-US" dirty="0">
                <a:sym typeface="+mn-ea"/>
              </a:rPr>
              <a:t>景物描写</a:t>
            </a:r>
            <a:endParaRPr lang="zh-CN" altLang="en-US" dirty="0">
              <a:sym typeface="+mn-ea"/>
            </a:endParaRPr>
          </a:p>
        </p:txBody>
      </p:sp>
      <p:sp>
        <p:nvSpPr>
          <p:cNvPr id="37" name="文本框 9"/>
          <p:cNvSpPr txBox="1"/>
          <p:nvPr/>
        </p:nvSpPr>
        <p:spPr>
          <a:xfrm>
            <a:off x="2667439" y="3211111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冰天雪地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97" y="2181929"/>
            <a:ext cx="3808859" cy="24780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2548889" y="158143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摇头晃脑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8" name="TextBox 12"/>
          <p:cNvSpPr txBox="1"/>
          <p:nvPr/>
        </p:nvSpPr>
        <p:spPr>
          <a:xfrm>
            <a:off x="633348" y="968269"/>
            <a:ext cx="1706404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+mj-ea"/>
                <a:ea typeface="+mj-ea"/>
              </a:rPr>
              <a:t>描写人物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29" name="文本框 9"/>
          <p:cNvSpPr txBox="1"/>
          <p:nvPr/>
        </p:nvSpPr>
        <p:spPr>
          <a:xfrm>
            <a:off x="2560721" y="89457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通情达理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0" name="文本框 9"/>
          <p:cNvSpPr txBox="1"/>
          <p:nvPr/>
        </p:nvSpPr>
        <p:spPr>
          <a:xfrm>
            <a:off x="4493105" y="155492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手舞足蹈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6437321" y="151814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兴致勃勃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2" name="文本框 13"/>
          <p:cNvSpPr txBox="1"/>
          <p:nvPr/>
        </p:nvSpPr>
        <p:spPr>
          <a:xfrm>
            <a:off x="6437320" y="892538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垂头丧气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3" name="文本框 3"/>
          <p:cNvSpPr txBox="1"/>
          <p:nvPr/>
        </p:nvSpPr>
        <p:spPr>
          <a:xfrm>
            <a:off x="4572000" y="91556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哄堂大笑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2548889" y="223822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不动声色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5" name="文本框 9"/>
          <p:cNvSpPr txBox="1"/>
          <p:nvPr/>
        </p:nvSpPr>
        <p:spPr>
          <a:xfrm>
            <a:off x="4539647" y="221642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毫无怨言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6" name="横卷形 23"/>
          <p:cNvSpPr/>
          <p:nvPr/>
        </p:nvSpPr>
        <p:spPr>
          <a:xfrm>
            <a:off x="690870" y="2787455"/>
            <a:ext cx="7874868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</a:t>
            </a:r>
            <a:r>
              <a:rPr lang="zh-CN" altLang="en-US" sz="2400" dirty="0" smtClean="0">
                <a:solidFill>
                  <a:srgbClr val="FF0000"/>
                </a:solidFill>
              </a:rPr>
              <a:t>   </a:t>
            </a:r>
            <a:r>
              <a:rPr lang="zh-CN" altLang="en-US" sz="2400" dirty="0">
                <a:solidFill>
                  <a:srgbClr val="FF0000"/>
                </a:solidFill>
              </a:rPr>
              <a:t>四字词语常以仿写词语、根据意思写词语等题型出现，这需要我们掌握词语特点并理解词语意思。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4109" y="1150051"/>
            <a:ext cx="8494395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手舞足蹈（表示动作）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兴致勃勃（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ABCC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___________ 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无缘无故（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ABAC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___________ 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43808" y="1770951"/>
            <a:ext cx="183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抓耳挠腮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5576" y="1770951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摇头晃脑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15816" y="4128888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无边无际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4048" y="1770951"/>
            <a:ext cx="19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拳打脚踢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7584" y="2925060"/>
            <a:ext cx="188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想入非非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15816" y="292506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大名鼎鼎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7584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自生自灭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04048" y="292506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人才济济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855" y="690831"/>
            <a:ext cx="5307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一、仿写词语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004048" y="4128888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无声无息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24544" y="123478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3" y="339502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二、根据意思写成语。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6552" y="964922"/>
            <a:ext cx="8495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怎样想，手里就能怎样做。比喻技艺纯熟，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心手相应。  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       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不说话，不流露感情；形容神态镇静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一点点儿，极小或极少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充分地显示出自己的才能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（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141962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得心应手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335512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一显身手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2919323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一丝一毫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242773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不动声色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02799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三、写出带点词语的近义词。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3159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他故意做出奇怪的表情来逗弄孩子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    ) 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再苦再难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也要坚强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只为那些期待的眼神。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   ) 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一个顽皮的孩子故意要引起它们的注意。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(     )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81346" y="113159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336" y="262876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期盼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11326" y="357986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1112" y="1370552"/>
            <a:ext cx="2448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2653" y="3393707"/>
            <a:ext cx="2448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20618" y="237071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467544" y="546815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四、从下面的词语中选择两个，写一个片段。</a:t>
            </a:r>
            <a:endParaRPr lang="zh-CN" altLang="en-US" sz="3200" dirty="0"/>
          </a:p>
        </p:txBody>
      </p:sp>
      <p:sp>
        <p:nvSpPr>
          <p:cNvPr id="3" name="TextBox 3"/>
          <p:cNvSpPr txBox="1"/>
          <p:nvPr/>
        </p:nvSpPr>
        <p:spPr>
          <a:xfrm>
            <a:off x="2267744" y="1410911"/>
            <a:ext cx="4680520" cy="58477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忙乱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助威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表演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紧张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50264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示例：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的比赛开始了，同学们大声地为运动员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87574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825209"/>
            <a:ext cx="788436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可是金奎叔的力气是那么大，他轻轻地把鹅提了起来，然后就像摔一个酒瓶似的，呼的一下，把这只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老公鹅甩到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了半空中。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（《牛和鹅》）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141049" y="146999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5105747" y="1863466"/>
            <a:ext cx="792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37681" y="249241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3699" y="2427734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03040" y="1867279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683568" y="3291830"/>
            <a:ext cx="7884368" cy="12970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     这句话写出了金奎叔力气大，不怕鹅，与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“我们”对</a:t>
            </a:r>
            <a:r>
              <a:rPr lang="zh-CN" altLang="en-US" sz="2400" dirty="0">
                <a:solidFill>
                  <a:srgbClr val="FF0000"/>
                </a:solidFill>
              </a:rPr>
              <a:t>鹅的态度形成了鲜明的对比。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62745" y="424167"/>
            <a:ext cx="8064896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因此，曾有很长一段时间我的世界堆满乌云，快乐像过冬的燕子一般，飞到一个谁也看不到的地方去了。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（《陀螺》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2745" y="1432279"/>
            <a:ext cx="889457" cy="78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2209727" y="1987733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1419831" y="2979633"/>
            <a:ext cx="6739854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</a:t>
            </a:r>
            <a:r>
              <a:rPr lang="zh-CN" altLang="en-US" sz="2400" dirty="0" smtClean="0">
                <a:solidFill>
                  <a:srgbClr val="FF0000"/>
                </a:solidFill>
              </a:rPr>
              <a:t>       这个比喻句形象</a:t>
            </a:r>
            <a:r>
              <a:rPr lang="zh-CN" altLang="en-US" sz="2400" dirty="0">
                <a:solidFill>
                  <a:srgbClr val="FF0000"/>
                </a:solidFill>
              </a:rPr>
              <a:t>地写出了“我”得不到陀螺的郁闷心情，从中表达了对陀螺的酷爱之情。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858889" y="1432279"/>
            <a:ext cx="15841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170360" y="2005245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1033213"/>
            <a:ext cx="889126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这只陀螺不是人工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削出来的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，而是一位木工在旋床上旋出来的，圆且光滑，如同一枚鸭蛋。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陀螺》）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23728" y="1563638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008232" y="2053821"/>
            <a:ext cx="7855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1799692" y="483518"/>
            <a:ext cx="1368152" cy="47768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724128" y="2139702"/>
            <a:ext cx="1368152" cy="57606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935280" y="3003798"/>
            <a:ext cx="7453144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 这句话形象地描写出了这只陀螺圆且光滑的特点。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36512" y="10930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62056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瓶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9940" y="331099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帅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95144" y="2931790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shuài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91600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蒜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24007" y="154447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suàn</a:t>
            </a:r>
            <a:endParaRPr lang="zh-CN" altLang="en-US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99992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襟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44008" y="1544474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jīn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51720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凭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51720" y="1544474"/>
            <a:ext cx="90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 smtClean="0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pín</a:t>
            </a:r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75856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囊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275856" y="154447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nán</a:t>
            </a:r>
            <a:r>
              <a:rPr lang="en-US" altLang="zh-CN" sz="28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845502" y="331099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彻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847381" y="2931790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anose="020B0604020202020204" pitchFamily="34" charset="0"/>
              </a:defRPr>
            </a:lvl1pPr>
          </a:lstStyle>
          <a:p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+mj-ea"/>
              </a:rPr>
              <a:t>chè</a:t>
            </a:r>
            <a:endParaRPr lang="zh-CN" altLang="en-US" sz="2800" b="1" dirty="0">
              <a:solidFill>
                <a:schemeClr val="tx1"/>
              </a:solidFill>
              <a:latin typeface="汉语拼音" panose="020B0604020202020204" pitchFamily="34" charset="0"/>
              <a:ea typeface="+mj-ea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45700" y="331099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丑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174915" y="2931790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chǒu</a:t>
            </a:r>
            <a:endParaRPr lang="en-US" altLang="zh-CN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1885764" y="2931790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zhuō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1916544" y="331099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拙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20133" y="627534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4316034" y="1744820"/>
            <a:ext cx="252028" cy="4824536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918984" y="4349285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2627784" y="51470"/>
            <a:ext cx="288032" cy="273630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683568" y="154447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 smtClean="0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pín</a:t>
            </a:r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29319" y="597355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后鼻音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24027" y="581948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前鼻音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13"/>
          <p:cNvSpPr txBox="1"/>
          <p:nvPr/>
        </p:nvSpPr>
        <p:spPr>
          <a:xfrm>
            <a:off x="5684791" y="1544474"/>
            <a:ext cx="78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hèn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2" name="文本框 13"/>
          <p:cNvSpPr txBox="1"/>
          <p:nvPr/>
        </p:nvSpPr>
        <p:spPr>
          <a:xfrm>
            <a:off x="6948264" y="1544474"/>
            <a:ext cx="601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zá</a:t>
            </a:r>
            <a:endParaRPr lang="zh-CN" altLang="en-US" sz="28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3" name="文本框 12"/>
          <p:cNvSpPr txBox="1"/>
          <p:nvPr/>
        </p:nvSpPr>
        <p:spPr>
          <a:xfrm>
            <a:off x="5602911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恨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文本框 12"/>
          <p:cNvSpPr txBox="1"/>
          <p:nvPr/>
        </p:nvSpPr>
        <p:spPr>
          <a:xfrm>
            <a:off x="6804248" y="192367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砸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9" name="左大括号 38"/>
          <p:cNvSpPr/>
          <p:nvPr/>
        </p:nvSpPr>
        <p:spPr>
          <a:xfrm rot="16200000" flipH="1" flipV="1">
            <a:off x="5328084" y="591530"/>
            <a:ext cx="360040" cy="1584176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左大括号 40"/>
          <p:cNvSpPr/>
          <p:nvPr/>
        </p:nvSpPr>
        <p:spPr>
          <a:xfrm rot="16200000" flipH="1" flipV="1">
            <a:off x="7765856" y="502682"/>
            <a:ext cx="360040" cy="1584176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  <p:bldP spid="18" grpId="0"/>
      <p:bldP spid="21" grpId="0"/>
      <p:bldP spid="26" grpId="0"/>
      <p:bldP spid="28" grpId="0"/>
      <p:bldP spid="23" grpId="0"/>
      <p:bldP spid="35" grpId="0" animBg="1"/>
      <p:bldP spid="36" grpId="0" animBg="1"/>
      <p:bldP spid="37" grpId="0" animBg="1"/>
      <p:bldP spid="38" grpId="0" animBg="1"/>
      <p:bldP spid="40" grpId="0"/>
      <p:bldP spid="42" grpId="0" animBg="1"/>
      <p:bldP spid="43" grpId="0" animBg="1"/>
      <p:bldP spid="31" grpId="0"/>
      <p:bldP spid="32" grpId="0"/>
      <p:bldP spid="39" grpId="0" animBg="1"/>
      <p:bldP spid="4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939732"/>
            <a:ext cx="8637905" cy="2091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无意中获得的“荣誉”，虽然小如微尘，对好胜的孩子来说，也足以陶醉许久了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直到现在我还能兴致勃勃地写下这些文字，便是一种有力的证明吧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《陀螺》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599892" y="33950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516216" y="37026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139952" y="1435018"/>
            <a:ext cx="5760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948264" y="1435018"/>
            <a:ext cx="792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288032" y="3219822"/>
            <a:ext cx="8604448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这</a:t>
            </a:r>
            <a:r>
              <a:rPr lang="zh-CN" altLang="en-US" sz="2400" dirty="0">
                <a:solidFill>
                  <a:srgbClr val="FF0000"/>
                </a:solidFill>
              </a:rPr>
              <a:t>句话写出了“荣誉”是小得很，但是对当时的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“我”影响</a:t>
            </a:r>
            <a:r>
              <a:rPr lang="zh-CN" altLang="en-US" sz="2400" dirty="0">
                <a:solidFill>
                  <a:srgbClr val="FF0000"/>
                </a:solidFill>
              </a:rPr>
              <a:t>很大。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860684"/>
            <a:ext cx="8637905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5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我的冰尜儿，木工随便旋出的小木头块，丑小鸭生出的一只丑鸭蛋，在童年的一个冬日里，给了我极大的欢乐和由衷的自豪。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陀螺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770906" y="23315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67744" y="240356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130946" y="1364740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635002" y="1923678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432048" y="3092932"/>
            <a:ext cx="8172400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630555"/>
            <a:r>
              <a:rPr lang="zh-CN" altLang="en-US" sz="2400" dirty="0">
                <a:solidFill>
                  <a:srgbClr val="FF0000"/>
                </a:solidFill>
              </a:rPr>
              <a:t>这句</a:t>
            </a:r>
            <a:r>
              <a:rPr lang="zh-CN" altLang="en-US" sz="2400" dirty="0" smtClean="0">
                <a:solidFill>
                  <a:srgbClr val="FF0000"/>
                </a:solidFill>
              </a:rPr>
              <a:t>话把</a:t>
            </a:r>
            <a:r>
              <a:rPr lang="zh-CN" altLang="en-US" sz="2400" dirty="0">
                <a:solidFill>
                  <a:srgbClr val="FF0000"/>
                </a:solidFill>
              </a:rPr>
              <a:t>“冰尜儿”比作“丑鸭蛋”，写出了它的其貌不扬，却给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“我”带来</a:t>
            </a:r>
            <a:r>
              <a:rPr lang="zh-CN" altLang="en-US" sz="2400" dirty="0">
                <a:solidFill>
                  <a:srgbClr val="FF0000"/>
                </a:solidFill>
              </a:rPr>
              <a:t>了快乐和自豪。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6064" y="1332396"/>
            <a:ext cx="8244408" cy="113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其他几只鹅在后面嘎嘎大叫着助威。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（《牛和鹅》）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108520" y="203250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6419594" y="1455038"/>
            <a:ext cx="871297" cy="475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横卷形 10"/>
          <p:cNvSpPr/>
          <p:nvPr/>
        </p:nvSpPr>
        <p:spPr>
          <a:xfrm>
            <a:off x="1898236" y="2917227"/>
            <a:ext cx="5410068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形象生动地写出了鹅欺负人的样子。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8072" y="831359"/>
            <a:ext cx="7956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无论嵌上滚珠，还是钉上铁钉，冰尜儿都不会裂开，能毫无怨言地让你抽打，在冰面上旋转、舞蹈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《陀螺》）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15816" y="1275606"/>
            <a:ext cx="1440160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430686" y="1728080"/>
            <a:ext cx="792088" cy="475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横卷形 7"/>
          <p:cNvSpPr/>
          <p:nvPr/>
        </p:nvSpPr>
        <p:spPr>
          <a:xfrm>
            <a:off x="2320092" y="3061243"/>
            <a:ext cx="5060220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这句话写出了冰尜儿的尽职尽责。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0080" y="699542"/>
            <a:ext cx="7740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这时你看吧，两只旋转的陀螺奋勇搏斗，旋风般撞向对手，刚一接触，又各自闪向一边，然后重整旗鼓再战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直到其中一方被撞翻才告一段落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《陀螺》）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20626" y="2082684"/>
            <a:ext cx="1440160" cy="5452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44208" y="843558"/>
            <a:ext cx="1584176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横卷形 5"/>
          <p:cNvSpPr/>
          <p:nvPr/>
        </p:nvSpPr>
        <p:spPr>
          <a:xfrm>
            <a:off x="1555206" y="3410829"/>
            <a:ext cx="6228184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这句话形象地写出了冰尜儿战斗时的样子。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987574"/>
            <a:ext cx="77403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大陀螺摇头晃脑，挺着肚皮一次次冲过来，我的“鸭蛋”则不动声色地闪躲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《陀螺》）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239344" y="1779662"/>
            <a:ext cx="1440160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915816" y="1106804"/>
            <a:ext cx="1584176" cy="5452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横卷形 5"/>
          <p:cNvSpPr/>
          <p:nvPr/>
        </p:nvSpPr>
        <p:spPr>
          <a:xfrm>
            <a:off x="1114147" y="2849091"/>
            <a:ext cx="7058253" cy="106317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630555"/>
            <a:r>
              <a:rPr lang="zh-CN" altLang="en-US" sz="2400" dirty="0">
                <a:solidFill>
                  <a:srgbClr val="FF0000"/>
                </a:solidFill>
              </a:rPr>
              <a:t>这句话形象地写出了大陀螺的“傲慢”以及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“我”的</a:t>
            </a:r>
            <a:r>
              <a:rPr lang="zh-CN" altLang="en-US" sz="2400" dirty="0">
                <a:solidFill>
                  <a:srgbClr val="FF0000"/>
                </a:solidFill>
              </a:rPr>
              <a:t>陀螺的“谨慎”。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4016" y="987574"/>
            <a:ext cx="8820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所以我们看到牛，一点儿不害怕，敢用手拍它的背，摸它的肚子，甚至敢用树枝去触它的屁股呢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195486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2489923" y="3003798"/>
            <a:ext cx="4314325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写出了我们对牛的“欺负” 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347864" y="156363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35975" y="2067694"/>
            <a:ext cx="40763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684802" y="2067694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56376" y="2067694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627534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鹅听见了，就竖起头来，侧着眼睛看了看，竟爬到岸上，一摇一摆地、神气地朝我们走过来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;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还伸长脖子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，嘎嘎地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叫着，扑打着大翅膀，好像在它们眼里根本没有我们这些人似的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376264" y="3507854"/>
            <a:ext cx="5148064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一系列的动作描写写出了鹅的傲慢。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021118" y="1189159"/>
            <a:ext cx="3240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668344" y="1189159"/>
            <a:ext cx="10081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39552" y="1707654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519737" y="1707654"/>
            <a:ext cx="36463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1560" y="221171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839950" y="221171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76056" y="221171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911498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在忙乱中，我的书包掉了，鞋子也弄脱了。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483768" y="2787774"/>
            <a:ext cx="3995936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写出了我当时狼狈的样子。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860032" y="155696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202787" y="1521610"/>
            <a:ext cx="12159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987574"/>
            <a:ext cx="86764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金奎叔帮我穿上鞋，拾起书包，用大手摸摸我的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头。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952328" y="2787774"/>
            <a:ext cx="3923928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写出了金奎叔对我的关心。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029644" y="155696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687616" y="1556960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1560" y="2126347"/>
            <a:ext cx="6863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33704" y="311755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多音字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12885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露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82053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哄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78813" y="1721589"/>
            <a:ext cx="990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hōn</a:t>
            </a:r>
            <a:r>
              <a:rPr lang="en-US" altLang="zh-CN" sz="28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sz="28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35941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角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02549" y="1721589"/>
            <a:ext cx="90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rPr>
              <a:t>jué</a:t>
            </a:r>
            <a:endParaRPr lang="zh-CN" altLang="en-US" b="1" dirty="0">
              <a:latin typeface="汉语拼音" panose="020B0604020202020204" pitchFamily="34" charset="0"/>
              <a:ea typeface="+mn-ea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58997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啊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98693" y="1721589"/>
            <a:ext cx="656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ā</a:t>
            </a:r>
            <a:endParaRPr lang="zh-CN" altLang="en-US" sz="28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0" name="文本框 11"/>
          <p:cNvSpPr txBox="1"/>
          <p:nvPr/>
        </p:nvSpPr>
        <p:spPr>
          <a:xfrm>
            <a:off x="1178413" y="1721589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rPr>
              <a:t>lòu</a:t>
            </a:r>
            <a:endParaRPr lang="zh-CN" altLang="en-US" b="1" dirty="0">
              <a:latin typeface="汉语拼音" panose="020B0604020202020204" pitchFamily="34" charset="0"/>
              <a:ea typeface="+mn-ea"/>
              <a:cs typeface="汉语拼音" panose="020B0604020202020204" pitchFamily="34" charset="0"/>
            </a:endParaRPr>
          </a:p>
        </p:txBody>
      </p:sp>
      <p:sp>
        <p:nvSpPr>
          <p:cNvPr id="31" name="文本框 13"/>
          <p:cNvSpPr txBox="1"/>
          <p:nvPr/>
        </p:nvSpPr>
        <p:spPr>
          <a:xfrm>
            <a:off x="6074957" y="1721589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āi</a:t>
            </a:r>
            <a:endParaRPr lang="zh-CN" altLang="en-US" sz="28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文本框 13"/>
          <p:cNvSpPr txBox="1"/>
          <p:nvPr/>
        </p:nvSpPr>
        <p:spPr>
          <a:xfrm>
            <a:off x="7114758" y="1721589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dīn</a:t>
            </a:r>
            <a:r>
              <a:rPr lang="en-US" altLang="zh-CN" sz="28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sz="28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文本框 12"/>
          <p:cNvSpPr txBox="1"/>
          <p:nvPr/>
        </p:nvSpPr>
        <p:spPr>
          <a:xfrm>
            <a:off x="6005109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唉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文本框 12"/>
          <p:cNvSpPr txBox="1"/>
          <p:nvPr/>
        </p:nvSpPr>
        <p:spPr>
          <a:xfrm>
            <a:off x="7228165" y="210079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钉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1" grpId="0"/>
      <p:bldP spid="4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987574"/>
            <a:ext cx="84249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我穿上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老虎皮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，套上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老虎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头，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紧张地等候在后台的上场口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《一只窝囊的大老虎》）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1115616" y="2931790"/>
            <a:ext cx="6840760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连用三个</a:t>
            </a:r>
            <a:r>
              <a:rPr lang="zh-CN" altLang="en-US" sz="2400" dirty="0" smtClean="0">
                <a:solidFill>
                  <a:srgbClr val="FF0000"/>
                </a:solidFill>
              </a:rPr>
              <a:t>动词，写出</a:t>
            </a:r>
            <a:r>
              <a:rPr lang="zh-CN" altLang="en-US" sz="2400" dirty="0">
                <a:solidFill>
                  <a:srgbClr val="FF0000"/>
                </a:solidFill>
              </a:rPr>
              <a:t>了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“我”等待</a:t>
            </a:r>
            <a:r>
              <a:rPr lang="zh-CN" altLang="en-US" sz="2400" dirty="0">
                <a:solidFill>
                  <a:srgbClr val="FF0000"/>
                </a:solidFill>
              </a:rPr>
              <a:t>上场时的情景。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2195736" y="1557578"/>
            <a:ext cx="803467" cy="6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758976" y="1572945"/>
            <a:ext cx="6771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17016" y="2067694"/>
            <a:ext cx="7706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987574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她说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不要紧，扮老虎不一定要豁虎跳。你先四脚着地爬上台，见了他们兄妹俩就站起来，啊呜啊呜叫着，向他们扑过去，他们逃你就追。等到猎人上场，对你连开两枪，你就躺下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来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掉。记住了吗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?”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（《一只窝囊的大老虎》）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195486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语言描写的句子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899593" y="3813098"/>
            <a:ext cx="7200800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这段话</a:t>
            </a:r>
            <a:r>
              <a:rPr lang="zh-CN" altLang="en-US" sz="2400" dirty="0">
                <a:solidFill>
                  <a:srgbClr val="FF0000"/>
                </a:solidFill>
              </a:rPr>
              <a:t>是老师</a:t>
            </a:r>
            <a:r>
              <a:rPr lang="zh-CN" altLang="en-US" sz="2400" dirty="0" smtClean="0">
                <a:solidFill>
                  <a:srgbClr val="FF0000"/>
                </a:solidFill>
              </a:rPr>
              <a:t>对“我”</a:t>
            </a:r>
            <a:r>
              <a:rPr lang="zh-CN" altLang="en-US" sz="2400" dirty="0">
                <a:solidFill>
                  <a:srgbClr val="FF0000"/>
                </a:solidFill>
              </a:rPr>
              <a:t>的指导，说明老师很有耐心。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771800" y="1563638"/>
            <a:ext cx="60486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5496" y="2067694"/>
            <a:ext cx="87129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87896" y="2571750"/>
            <a:ext cx="87129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87896" y="3075806"/>
            <a:ext cx="87129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3507562"/>
            <a:ext cx="3059832" cy="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008" y="555526"/>
            <a:ext cx="8892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金奎叔说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让它这样看好了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可是，它要是凭这点来欺负人，那咱们可不答应，就得掐住它的脖子，把它摔到池塘里去。记着，霖哥儿，下次可别怕它们。”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414139" y="2931790"/>
            <a:ext cx="8244408" cy="165618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    这句话是金奎叔从鹅嘴里把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“我”“解救”</a:t>
            </a:r>
            <a:r>
              <a:rPr lang="zh-CN" altLang="en-US" sz="2400" dirty="0">
                <a:solidFill>
                  <a:srgbClr val="FF0000"/>
                </a:solidFill>
              </a:rPr>
              <a:t>出来后对“我” 的指导，告诉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“我”对</a:t>
            </a:r>
            <a:r>
              <a:rPr lang="zh-CN" altLang="en-US" sz="2400" dirty="0">
                <a:solidFill>
                  <a:srgbClr val="FF0000"/>
                </a:solidFill>
              </a:rPr>
              <a:t>鹅不能惧怕，而是要想办法制服它。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91880" y="1131590"/>
            <a:ext cx="53285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79512" y="2139702"/>
            <a:ext cx="87765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79512" y="1635646"/>
            <a:ext cx="87849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85618" y="2643758"/>
            <a:ext cx="29182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540" y="920526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那位演哥哥的小朋友唉声叹气地对我说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你一出场就豁几个虎跳，那就强多了。”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（《一只窝囊的大老虎》）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768499" y="2859782"/>
            <a:ext cx="7475909" cy="115708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     这句话是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“我”演</a:t>
            </a:r>
            <a:r>
              <a:rPr lang="zh-CN" altLang="en-US" sz="2400" dirty="0">
                <a:solidFill>
                  <a:srgbClr val="FF0000"/>
                </a:solidFill>
              </a:rPr>
              <a:t>老虎失败后，那位演哥哥的小朋友的指责，说明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“我”失败</a:t>
            </a:r>
            <a:r>
              <a:rPr lang="zh-CN" altLang="en-US" sz="2400" dirty="0">
                <a:solidFill>
                  <a:srgbClr val="FF0000"/>
                </a:solidFill>
              </a:rPr>
              <a:t>的原因。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310104" y="2010676"/>
            <a:ext cx="71353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630" y="987574"/>
            <a:ext cx="844783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我那时虽然不敢这样，可是用拳头捶捶牛背还是敢的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204962"/>
            <a:ext cx="3923928" cy="94035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含有关联词语的句子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971600" y="2931790"/>
            <a:ext cx="7470576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这是</a:t>
            </a:r>
            <a:r>
              <a:rPr lang="zh-CN" altLang="en-US" sz="2400" dirty="0">
                <a:solidFill>
                  <a:srgbClr val="FF0000"/>
                </a:solidFill>
              </a:rPr>
              <a:t>转折关系的句子，说明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“我”在</a:t>
            </a:r>
            <a:r>
              <a:rPr lang="zh-CN" altLang="en-US" sz="2400" dirty="0">
                <a:solidFill>
                  <a:srgbClr val="FF0000"/>
                </a:solidFill>
              </a:rPr>
              <a:t>主观上不怕牛。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99792" y="1482919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08104" y="144459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771550"/>
            <a:ext cx="82444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虽然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我们看得比它小，可我们实在比它强啊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《牛和鹅》）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792088" y="2859782"/>
            <a:ext cx="7740352" cy="106317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539750"/>
            <a:r>
              <a:rPr lang="zh-CN" altLang="en-US" sz="2400" dirty="0" smtClean="0">
                <a:solidFill>
                  <a:srgbClr val="FF0000"/>
                </a:solidFill>
              </a:rPr>
              <a:t>这是</a:t>
            </a:r>
            <a:r>
              <a:rPr lang="zh-CN" altLang="en-US" sz="2400" dirty="0">
                <a:solidFill>
                  <a:srgbClr val="FF0000"/>
                </a:solidFill>
              </a:rPr>
              <a:t>转折关系的句子，说明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“我”从</a:t>
            </a:r>
            <a:r>
              <a:rPr lang="zh-CN" altLang="en-US" sz="2400" dirty="0">
                <a:solidFill>
                  <a:srgbClr val="FF0000"/>
                </a:solidFill>
              </a:rPr>
              <a:t>心理上战胜了对鹅的恐惧。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860079" y="123230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7736" y="124467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6064" y="915566"/>
            <a:ext cx="8172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虽然它远不如我想象中的那么漂亮，但我极高兴地接受了它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《陀螺》）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688824" y="2643758"/>
            <a:ext cx="7915624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这是</a:t>
            </a:r>
            <a:r>
              <a:rPr lang="zh-CN" altLang="en-US" sz="2400" dirty="0">
                <a:solidFill>
                  <a:srgbClr val="FF0000"/>
                </a:solidFill>
              </a:rPr>
              <a:t>转折关系的句子，写出了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“我”对</a:t>
            </a:r>
            <a:r>
              <a:rPr lang="zh-CN" altLang="en-US" sz="2400" dirty="0">
                <a:solidFill>
                  <a:srgbClr val="FF0000"/>
                </a:solidFill>
              </a:rPr>
              <a:t>这个陀螺的喜欢。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979712" y="123012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1560" y="1731971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987574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我的陀螺刚一露面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就招来了一顿嘲笑。 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</a:b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（《陀螺》）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1139722" y="2426331"/>
            <a:ext cx="6960670" cy="11694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      </a:t>
            </a:r>
            <a:r>
              <a:rPr lang="zh-CN" altLang="en-US" sz="2400" dirty="0" smtClean="0">
                <a:solidFill>
                  <a:srgbClr val="FF0000"/>
                </a:solidFill>
              </a:rPr>
              <a:t>这是</a:t>
            </a:r>
            <a:r>
              <a:rPr lang="zh-CN" altLang="en-US" sz="2400" dirty="0">
                <a:solidFill>
                  <a:srgbClr val="FF0000"/>
                </a:solidFill>
              </a:rPr>
              <a:t>条件关系的句子，写出了</a:t>
            </a:r>
            <a:r>
              <a:rPr lang="zh-CN" altLang="en-US" sz="2400" dirty="0" smtClean="0">
                <a:solidFill>
                  <a:srgbClr val="FF0000"/>
                </a:solidFill>
              </a:rPr>
              <a:t>“我”的</a:t>
            </a:r>
            <a:r>
              <a:rPr lang="zh-CN" altLang="en-US" sz="2400" dirty="0">
                <a:solidFill>
                  <a:srgbClr val="FF0000"/>
                </a:solidFill>
              </a:rPr>
              <a:t>陀螺受到大家的嘲笑。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3059832" y="126457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60032" y="126689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83183" y="411510"/>
            <a:ext cx="2422936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引用句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13690" y="1131590"/>
            <a:ext cx="8516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   这真应了一句古话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人不可貌相，海水不可斗量。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（《陀螺》）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611560" y="2658274"/>
            <a:ext cx="78496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句古话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告诉我们一个深刻的道理：不能只根据外貌判断一个人的才能、品质和行为。 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039" y="987574"/>
            <a:ext cx="8532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+mj-ea"/>
                <a:ea typeface="+mj-ea"/>
              </a:rPr>
              <a:t>一、照例子，把人物的心情写得更加生动。 </a:t>
            </a:r>
            <a:endParaRPr lang="en-US" altLang="zh-CN" sz="3200" dirty="0">
              <a:latin typeface="+mj-ea"/>
              <a:ea typeface="+mj-ea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：曾有很长一段时间我的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世界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堆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乌云，快乐像过冬的燕子一般，飞到一个谁也看不到的地方去了。 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040" y="3075806"/>
            <a:ext cx="8783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个上午我都快乐极了，烦恼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         </a:t>
            </a:r>
            <a:r>
              <a:rPr lang="zh-CN" altLang="en-US" dirty="0"/>
              <a:t>                                  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24136" y="3564872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天边的云，被风吹得无影无踪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13658" y="2976553"/>
            <a:ext cx="106087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绕</a:t>
            </a:r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5259" y="936534"/>
            <a:ext cx="7869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绕 掐 练 裤 挖 尤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豪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丑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撤 捶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2481" y="2091701"/>
            <a:ext cx="183255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容易混淆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32721" y="187567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练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18737" y="187567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炼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8539" y="1947115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练习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04555" y="1947115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锻炼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872481" y="3099813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105871" y="2976701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尤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6243961" y="2962585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豪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872481" y="4107925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012685" y="3900993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丑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7365769" y="2976553"/>
            <a:ext cx="806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挖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/>
      <p:bldP spid="11" grpId="0"/>
      <p:bldP spid="12" grpId="0"/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7494"/>
            <a:ext cx="507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二、按要求完成句子练习。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8536" y="915566"/>
            <a:ext cx="8029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39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鹅一口咬住了我当胸的衣襟。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改为“把”字句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723900"/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39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我穿上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老虎皮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，套上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老虎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头，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紧张地等候在后台的上场口。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（仿写动作描写的句子）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723900"/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927602"/>
            <a:ext cx="7896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鹅一口把我当胸的衣襟咬住了。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028" y="3726780"/>
            <a:ext cx="8158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01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她蹑手蹑脚地走到蝴蝶旁，猛地一弯腰，双手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把蝴蝶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一捧。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4806" y="2649091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264375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92088" y="267494"/>
            <a:ext cx="810039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  <a:sym typeface="+mn-ea"/>
              </a:rPr>
              <a:t>下列句子中，加点词语使用有误的一项是（   ）</a:t>
            </a:r>
            <a:endParaRPr lang="zh-CN" altLang="en-US" sz="3200" u="sng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24544" y="1347614"/>
            <a:ext cx="8351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我那时虽然不敢这样，可是用拳头捶捶牛背还是敢的。 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怕它干吗？虽然，我不怕它，它也不敢咬我。 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我这个配角虽然配不上他，可是老师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没撤换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我，他也只好将就。 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我的陀螺虽然个头小，却顽强得出奇！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520" y="26749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6750" y="159695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3828" y="257802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350785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3808" y="450725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77155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99542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</a:rPr>
              <a:t>四、写出</a:t>
            </a:r>
            <a:r>
              <a:rPr lang="zh-CN" altLang="en-US" sz="3200" dirty="0">
                <a:solidFill>
                  <a:srgbClr val="000000"/>
                </a:solidFill>
              </a:rPr>
              <a:t>你对“人不可貌相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en-US" sz="3200" dirty="0">
                <a:solidFill>
                  <a:srgbClr val="000000"/>
                </a:solidFill>
              </a:rPr>
              <a:t>海水不可斗量”的理解。</a:t>
            </a:r>
            <a:endParaRPr lang="zh-CN" altLang="en-US" sz="32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95686"/>
            <a:ext cx="8280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我们不能只看一个人的外表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应该注重的是内在的精神和灵魂。外表美并不是真正的美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内在美才是最美丽的。也许你不美丽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也许你不高大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但只要你有梦想和志向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终究会达到成功。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23678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牛和鹅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一文记叙了“我”在回家的路上被鹅追赶，金奎叔帮“我”赶走了鹅的故事。作者借金奎叔的话，告诉我们看待周围事物，如果从不同角度出发会得到不同的结果的道理。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5801" y="1122879"/>
            <a:ext cx="8444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《牛和鹅》一文的主题内容是什么</a:t>
            </a:r>
            <a:r>
              <a:rPr lang="zh-CN" altLang="en-US" sz="3200" dirty="0"/>
              <a:t>？</a:t>
            </a:r>
            <a:endParaRPr lang="zh-CN" altLang="en-US" sz="3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6024" y="393507"/>
            <a:ext cx="8532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/>
              <a:t>《</a:t>
            </a:r>
            <a:r>
              <a:rPr lang="zh-CN" altLang="en-US" sz="2800" dirty="0"/>
              <a:t>牛和鹅</a:t>
            </a:r>
            <a:r>
              <a:rPr lang="en-US" altLang="zh-CN" sz="2800" dirty="0"/>
              <a:t>》</a:t>
            </a:r>
            <a:r>
              <a:rPr lang="zh-CN" altLang="en-US" sz="2800" dirty="0"/>
              <a:t>一课</a:t>
            </a:r>
            <a:r>
              <a:rPr lang="zh-CN" altLang="en-US" sz="2800" dirty="0" smtClean="0"/>
              <a:t>，结合相关</a:t>
            </a:r>
            <a:r>
              <a:rPr lang="zh-CN" altLang="en-US" sz="2800" dirty="0"/>
              <a:t>的词句，体会“我”见到鹅和被鹅袭击时的心情。</a:t>
            </a:r>
            <a:endParaRPr lang="zh-CN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275606"/>
            <a:ext cx="86409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“我”见到鹅时：总是远远地站在安全的地方才敢看它。要是在路上碰到鹅，就得绕个大圈子才敢走过去。说明“我”怕鹅。</a:t>
            </a:r>
            <a:b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被鹅袭击时：我吓得腿也软了，更跑不快。在忙乱中，我的书包掉了，鞋子也弄脱了。我想它一定要把我咬死了，就又哭又叫：“鹅要吃我了！鹅要咬死我了！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可见当时“我”更加怕鹅。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08" y="589613"/>
            <a:ext cx="874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牛和鹅</a:t>
            </a:r>
            <a:r>
              <a:rPr lang="en-US" altLang="zh-CN" sz="2800" dirty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中，“我”</a:t>
            </a:r>
            <a:r>
              <a:rPr lang="zh-CN" altLang="en-US" sz="2800" dirty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从金奎叔</a:t>
            </a:r>
            <a:r>
              <a:rPr lang="zh-CN" altLang="en-US" sz="28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的话中明白</a:t>
            </a:r>
            <a:r>
              <a:rPr lang="zh-CN" altLang="en-US" sz="2800" dirty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了什么？（说说为什么“直到现在，我还记着金奎叔的话”。）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040" y="1694294"/>
            <a:ext cx="8532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我”从金奎叔的话中明白了不要因为别人怎么说，就轻易相信，要看到自己的力量，不要盲目地怕人、怕事、怕物。别人无理欺负你，要敢于制止他，也不要因为自己强，就欺负别人。所有这些，对“我”都具有深远的意义，因此直到现在，“我”还记着金奎叔的话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313349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课文以“牛和鹅”为题，一是将牛和鹅进行对比，更能体现看待问题角度的重要性；二是牛和鹅也代表了两种人，我们要以正确的角度去看待他们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，正确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地对待生活。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555526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/>
              <a:t>课文以“牛和鹅”为题的目的是什么？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599" y="1491630"/>
            <a:ext cx="80888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一只窝囊的大老虎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是叶至善回忆他童年的时候，在一次班级演出时上台扮演老虎的故事。课文按照时间顺序，可以归纳为三部分：期盼参加演出、扮老虎没有成功、寻找失败根源。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469" y="690831"/>
            <a:ext cx="846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《一只窝囊的大老虎》写作顺序是怎样的？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1745397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这句话中“看了我半晌”的动作描写和“就这样吧”的语言描写可以看出，老师对让“我”扮演老虎这个角色很为难，做出这样的决定应该是为了照顾“我”的自尊心，满足“我”的心愿。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1" y="55552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分派到最后，她看了我半晌才下决心说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:“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就这样吧，你扮老虎。”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1" y="2283718"/>
            <a:ext cx="77768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练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白绢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把生丝煮熟，使它柔软洁白。 ③练习；训练。 ④经验多；纯熟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1" y="1131590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凭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 （身子）靠着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倚靠；倚仗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证据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表示凭借、根据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。⑤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姓。⑥无论。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83185" y="411510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611561" y="3417843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豪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①具有杰出才能的人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气魄大；直爽痛快，没有拘束的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指有钱有势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强横。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3690" y="1995686"/>
            <a:ext cx="8040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这是“我”被别的小朋友责难时的心理。表现了“我”对这次机会的珍惜，“我”生怕自己会因为不会豁虎跳而被老师换掉。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689425"/>
            <a:ext cx="8693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真没想到，事到临头还会出现危机。我看着老师的脸，就怕她改变主意。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231" y="394667"/>
            <a:ext cx="86982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+mj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+mj-ea"/>
                <a:cs typeface="黑体" panose="02010609060101010101" pitchFamily="49" charset="-122"/>
                <a:sym typeface="+mn-ea"/>
              </a:rPr>
              <a:t>一只窝囊的大老虎</a:t>
            </a:r>
            <a:r>
              <a:rPr lang="en-US" altLang="zh-CN" sz="2800" dirty="0" smtClean="0">
                <a:latin typeface="+mj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/>
              <a:t>在</a:t>
            </a:r>
            <a:r>
              <a:rPr lang="zh-CN" altLang="en-US" sz="2800" dirty="0"/>
              <a:t>排练节目和演出时，“我”的心情有怎样的变化，为什么会有那样的变化</a:t>
            </a:r>
            <a:r>
              <a:rPr lang="zh-CN" altLang="en-US" sz="2800" dirty="0" smtClean="0"/>
              <a:t>？填写</a:t>
            </a:r>
            <a:r>
              <a:rPr lang="zh-CN" altLang="en-US" sz="2800" dirty="0"/>
              <a:t>下面的表格。</a:t>
            </a:r>
            <a:endParaRPr lang="zh-CN" altLang="en-US" sz="2800" dirty="0"/>
          </a:p>
        </p:txBody>
      </p:sp>
      <p:pic>
        <p:nvPicPr>
          <p:cNvPr id="3" name="图片 2" descr="下载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1851670"/>
            <a:ext cx="8014689" cy="25922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6566" y="2499742"/>
            <a:ext cx="1296144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7864" y="2499742"/>
            <a:ext cx="286271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96566" y="3527201"/>
            <a:ext cx="1296144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47864" y="3517676"/>
            <a:ext cx="2862709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3568" y="4012003"/>
            <a:ext cx="1296144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47864" y="4029254"/>
            <a:ext cx="2862708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83568" y="2991408"/>
            <a:ext cx="1152128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有些担心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3731" y="3008076"/>
            <a:ext cx="1296144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288084" y="2991408"/>
            <a:ext cx="2652068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不会豁虎跳遭到质疑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65475" y="3003798"/>
            <a:ext cx="2862709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363" y="1547956"/>
            <a:ext cx="7682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陀螺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一文以陀螺为线索，主要叙述了“我”的一只其貌不扬的陀螺战胜大陀螺的事情，“我”从中悟到了道理：人不可貌相，海水不可斗量。并体会到了成长中的快乐，从而表达了“我”对陀螺的喜爱之情。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6587" y="627534"/>
            <a:ext cx="787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《陀螺》表现了怎样的主题？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536" y="112287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</a:t>
            </a:r>
            <a:r>
              <a:rPr lang="en-US" altLang="zh-CN" sz="3200" dirty="0"/>
              <a:t>《</a:t>
            </a:r>
            <a:r>
              <a:rPr lang="zh-CN" altLang="en-US" sz="3200" dirty="0"/>
              <a:t>牛和鹅</a:t>
            </a:r>
            <a:r>
              <a:rPr lang="en-US" altLang="zh-CN" sz="3200" dirty="0"/>
              <a:t>》</a:t>
            </a:r>
            <a:r>
              <a:rPr lang="zh-CN" altLang="en-US" sz="3200" dirty="0"/>
              <a:t>告诉我们什么道理？                        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163509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尊重事实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不要被固有思想左右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换个角度看问题产生的结果大不一样。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179512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72504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</a:t>
            </a:r>
            <a:r>
              <a:rPr lang="zh-CN" altLang="en-US" sz="2800" dirty="0"/>
              <a:t>作者一直觉得自己演砸了锅而不开心</a:t>
            </a:r>
            <a:r>
              <a:rPr lang="en-US" altLang="zh-CN" sz="2800" dirty="0"/>
              <a:t>,</a:t>
            </a:r>
            <a:r>
              <a:rPr lang="zh-CN" altLang="en-US" sz="2800" dirty="0"/>
              <a:t>请你把题目改一改</a:t>
            </a:r>
            <a:r>
              <a:rPr lang="en-US" altLang="zh-CN" sz="2800" dirty="0"/>
              <a:t>,</a:t>
            </a:r>
            <a:r>
              <a:rPr lang="zh-CN" altLang="en-US" sz="2800" dirty="0"/>
              <a:t>安慰一下咱们的主人公吧</a:t>
            </a:r>
            <a:r>
              <a:rPr lang="en-US" altLang="zh-CN" sz="2800" dirty="0"/>
              <a:t>! 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en-US" sz="2800" dirty="0"/>
              <a:t>我想把题目改为</a:t>
            </a:r>
            <a:r>
              <a:rPr lang="en-US" altLang="zh-CN" sz="2800" dirty="0"/>
              <a:t>:                       </a:t>
            </a:r>
            <a:endParaRPr lang="en-US" altLang="zh-CN" sz="2800" dirty="0"/>
          </a:p>
          <a:p>
            <a:r>
              <a:rPr lang="zh-CN" altLang="en-US" sz="2800" dirty="0"/>
              <a:t>我想对主人公说：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196864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一只可爱的大老虎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410891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我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其实很佩服你的勇气。在我们成长的道路上总会有些困难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只要我们坚持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以后一定会看到灿烂的彩虹。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2185" y="415802"/>
            <a:ext cx="8598287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孩子们惊呼起来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急急逃跑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鹅追得更快了。我吓得腿也软了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更跑不快。这时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带头的那只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老公鹅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就啪嗒啪嗒地跑了过来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它赶上了我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它张开嘴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一口就咬住了我当胸的衣襟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拉住我不放。在忙乱中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我的书包掉了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鞋子也弄脱了。我想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它一定要把我咬死了。我就又哭又叫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可是叫些什么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当时自己也不知道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大概是这样叫吧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鹅要吃我了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鹅要咬死我了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627534"/>
            <a:ext cx="9144000" cy="38841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仿写拟声词。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啪嗒啪嗒   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。                          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画出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描写老雄鹅动作的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1" action="ppaction://hlinksldjump"/>
              </a:rPr>
              <a:t>词语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从这些词语中可以体会到老雄鹅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   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;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“</a:t>
            </a:r>
            <a:r>
              <a:rPr lang="en-US" altLang="zh-CN" b="1" spc="-3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画出描写“我”害怕的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2" action="ppaction://hlinksldjump"/>
              </a:rPr>
              <a:t>句子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从这些句子中可以体会到“我”的 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填成语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)  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这段话从 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___________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三个方面描写了“我”被鹅追赶时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的情景。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2276536" y="108864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哗啦哗啦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4535996" y="1074572"/>
            <a:ext cx="2052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0177" y="415802"/>
            <a:ext cx="884364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孩子们惊呼起来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急急逃跑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鹅追得更快了。我吓得腿也软了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更跑不快。这时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带头的那只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老公鹅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就啪嗒啪嗒地跑了过来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它赶上了我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它张开嘴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一口就咬住了我当胸的衣襟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拉住我不放。在忙乱中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我的书包掉了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鞋子也弄脱了。我想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它一定要把我咬死了。我就又哭又叫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可是叫些什么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当时自己也不知道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大概是这样叫吧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鹅要吃我了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鹅要咬死我了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3968" y="1088994"/>
            <a:ext cx="1008112" cy="400110"/>
          </a:xfrm>
          <a:prstGeom prst="rect">
            <a:avLst/>
          </a:prstGeom>
          <a:noFill/>
          <a:ln w="349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——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51920" y="1987742"/>
            <a:ext cx="1008112" cy="400110"/>
          </a:xfrm>
          <a:prstGeom prst="rect">
            <a:avLst/>
          </a:prstGeom>
          <a:noFill/>
          <a:ln w="349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——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5936" y="2491798"/>
            <a:ext cx="1008112" cy="400110"/>
          </a:xfrm>
          <a:prstGeom prst="rect">
            <a:avLst/>
          </a:prstGeom>
          <a:noFill/>
          <a:ln w="349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——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2240" y="2045284"/>
            <a:ext cx="1008112" cy="400110"/>
          </a:xfrm>
          <a:prstGeom prst="rect">
            <a:avLst/>
          </a:prstGeom>
          <a:noFill/>
          <a:ln w="349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——</a:t>
            </a:r>
            <a:endParaRPr lang="zh-CN" altLang="en-US" sz="20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627534"/>
            <a:ext cx="9144000" cy="38841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仿写拟声词。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啪嗒啪嗒   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。                          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画出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描写老雄鹅动作的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1" action="ppaction://hlinksldjump"/>
              </a:rPr>
              <a:t>词语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从这些词语中可以体会到老雄鹅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   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;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“</a:t>
            </a:r>
            <a:r>
              <a:rPr lang="en-US" altLang="zh-CN" b="1" spc="-3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画出描写“我”害怕的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2" action="ppaction://hlinksldjump"/>
              </a:rPr>
              <a:t>句子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从这些句子中可以体会到“我”的 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填成语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)  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这段话从 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___________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    三个方面描写了“我”被鹅追赶时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的情景。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2339752" y="109743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哗啦哗啦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4535996" y="1059582"/>
            <a:ext cx="2052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2843808" y="20148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很凶猛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150177" y="415802"/>
            <a:ext cx="884364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孩子们惊呼起来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急急逃跑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鹅追得更快了。我吓得腿也软了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更跑不快。这时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带头的那只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老公鹅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就啪嗒啪嗒地跑了过来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它赶上了我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嘎嘎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它张开嘴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一口就咬住了我当胸的衣襟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拉住我不放。在忙乱中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我的书包掉了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鞋子也弄脱了。我想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它一定要把我咬死了。我就又哭又叫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可是叫些什么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当时自己也不知道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大概是这样叫吧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鹅要吃我了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鹅要咬死我了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8" name="文本框 5"/>
          <p:cNvSpPr txBox="1"/>
          <p:nvPr/>
        </p:nvSpPr>
        <p:spPr>
          <a:xfrm>
            <a:off x="179512" y="1690811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~~~~~~~~~~~~~~~~~~~~~~~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5"/>
          <p:cNvSpPr txBox="1"/>
          <p:nvPr/>
        </p:nvSpPr>
        <p:spPr>
          <a:xfrm>
            <a:off x="7668344" y="1258763"/>
            <a:ext cx="1403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文本框 5"/>
          <p:cNvSpPr txBox="1"/>
          <p:nvPr/>
        </p:nvSpPr>
        <p:spPr>
          <a:xfrm>
            <a:off x="179512" y="3130971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~~~~~~~~~~~~~~~~~~~~~~~~~~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5"/>
          <p:cNvSpPr txBox="1"/>
          <p:nvPr/>
        </p:nvSpPr>
        <p:spPr>
          <a:xfrm>
            <a:off x="7668344" y="2626915"/>
            <a:ext cx="140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7614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+mn-ea"/>
              </a:rPr>
              <a:t>一、下面的读音和字形完全正确的一组是（  ）。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6592" y="2139702"/>
            <a:ext cx="8279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捶打（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cuí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甚至（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shèn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笨拙（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bèn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zhuō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大概（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dà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ɡài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旋转（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xuàn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zhuǎn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是否（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fǒu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9376" y="134761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24544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627534"/>
            <a:ext cx="9144000" cy="38841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仿写拟声词。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啪嗒啪嗒   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。                          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画出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描写老雄鹅动作的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1" action="ppaction://hlinksldjump"/>
              </a:rPr>
              <a:t>词语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从这些词语中可以体会到老雄鹅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   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;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用“</a:t>
            </a:r>
            <a:r>
              <a:rPr lang="en-US" altLang="zh-CN" b="1" spc="-34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”画出描写“我”害怕的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  <a:hlinkClick r:id="rId2" action="ppaction://hlinksldjump"/>
              </a:rPr>
              <a:t>句子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从这些句子中可以体会到“我”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的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  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填成语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)  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这段话从 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 、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、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__________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    三个方面描写了“我”被鹅追赶时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           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的情景。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2339752" y="107985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哗啦哗啦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4535996" y="1059582"/>
            <a:ext cx="2052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2849771" y="202984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很凶猛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7380312" y="249974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惊慌失措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2363568" y="342085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4788024" y="341668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5"/>
          <p:cNvSpPr txBox="1"/>
          <p:nvPr/>
        </p:nvSpPr>
        <p:spPr>
          <a:xfrm>
            <a:off x="7308304" y="343167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5"/>
          <p:cNvSpPr txBox="1"/>
          <p:nvPr/>
        </p:nvSpPr>
        <p:spPr>
          <a:xfrm>
            <a:off x="6012160" y="392491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慌乱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5" grpId="0"/>
      <p:bldP spid="1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7574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1640" y="987574"/>
            <a:ext cx="62467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尺有所短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寸有所长。 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机不可失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时不再来。 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差之毫厘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谬以千里。 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病从口入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祸从口出。 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一言既出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驷马难追。 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比上不足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比下有余。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991" y="319220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zh-CN" altLang="en-US" b="1" dirty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1399445" y="1134831"/>
            <a:ext cx="6030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571500" indent="-571500" algn="ctr">
              <a:buClr>
                <a:srgbClr val="FF9900"/>
              </a:buClr>
              <a:buSzPct val="80000"/>
              <a:buFont typeface="楷体" panose="02010609060101010101" pitchFamily="49" charset="-122"/>
              <a:buChar char="◎"/>
              <a:defRPr sz="36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青出于蓝而胜于蓝。</a:t>
            </a:r>
            <a:endParaRPr lang="zh-CN" altLang="en-US" dirty="0"/>
          </a:p>
          <a:p>
            <a:r>
              <a:rPr lang="zh-CN" altLang="en-US" dirty="0"/>
              <a:t>多一事不如少一事。</a:t>
            </a:r>
            <a:endParaRPr lang="zh-CN" altLang="en-US" dirty="0"/>
          </a:p>
          <a:p>
            <a:r>
              <a:rPr lang="zh-CN" altLang="en-US" dirty="0"/>
              <a:t>吃着碗里瞧着锅里。</a:t>
            </a:r>
            <a:endParaRPr lang="zh-CN" altLang="en-US" dirty="0"/>
          </a:p>
          <a:p>
            <a:r>
              <a:rPr lang="zh-CN" altLang="en-US" dirty="0"/>
              <a:t>跑了和尚跑不了庙。</a:t>
            </a:r>
            <a:endParaRPr lang="zh-CN" altLang="en-US" dirty="0"/>
          </a:p>
          <a:p>
            <a:r>
              <a:rPr lang="zh-CN" altLang="en-US" dirty="0"/>
              <a:t>急惊风撞着慢郎中。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16" y="1046222"/>
            <a:ext cx="8820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一、积累我在行。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信守承诺是我们中华民族的传统美德，从小爸爸就告诉我，男子汉大丈夫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我曾经读过骆驼和羊的故事，从此我知道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的道理。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我们要学会抓住机会，否则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190451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一言既出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016" y="2710525"/>
            <a:ext cx="173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尺有所长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29007" y="190451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驷马难追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272843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寸有所短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14549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机不可失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314549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时不再来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76536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二、连一连。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差之毫厘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祸从口出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病从口入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失之千里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比上不足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时不再来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机不可失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比下有余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778346" y="2124712"/>
            <a:ext cx="301779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778346" y="2124712"/>
            <a:ext cx="3011245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828818" y="2916800"/>
            <a:ext cx="2952328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2771800" y="2946780"/>
            <a:ext cx="3024336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9214" y="529157"/>
            <a:ext cx="764921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二、同音字组词。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bó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）学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）斗  （  ）子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pín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）子  （  ）时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táo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）跑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）读  （  ）气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wán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）皮   贪（  ） （  ）成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）土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青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）   低（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85511" y="1058810"/>
            <a:ext cx="577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51001" y="1029388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6282608" y="101952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脖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784779" y="155754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4251001" y="151032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6282608" y="150921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192717" y="206769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251001" y="209843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6282608" y="2107228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2192717" y="255868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顽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4860032" y="260249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6282608" y="261128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2192717" y="308265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挖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4860032" y="3106548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7131977" y="311534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01632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</a:t>
            </a:r>
            <a:r>
              <a:rPr lang="zh-CN" altLang="en-US" sz="3200" dirty="0">
                <a:latin typeface="+mn-ea"/>
              </a:rPr>
              <a:t>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豪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①具有杰出才能的人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气魄大；直爽痛快，没有拘束的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指有钱有势。 ④强横。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巧取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夺   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言壮语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杰       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门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（  ） 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334623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284960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230130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3813470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PP_MARK_KEY" val="8dcbc7b7-cd40-4788-9dde-d71e0785cea4"/>
  <p:tag name="COMMONDATA" val="eyJoZGlkIjoiMDUzMmRhYzhkNzM3Y2ZlODExZjhhYzliMDJjYzA0ZGIifQ==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8098</Words>
  <Application>WPS 演示</Application>
  <PresentationFormat>全屏显示(16:9)</PresentationFormat>
  <Paragraphs>723</Paragraphs>
  <Slides>75</Slides>
  <Notes>49</Notes>
  <HiddenSlides>2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75</vt:i4>
      </vt:variant>
    </vt:vector>
  </HeadingPairs>
  <TitlesOfParts>
    <vt:vector size="88" baseType="lpstr">
      <vt:lpstr>Arial</vt:lpstr>
      <vt:lpstr>宋体</vt:lpstr>
      <vt:lpstr>Wingdings</vt:lpstr>
      <vt:lpstr>黑体</vt:lpstr>
      <vt:lpstr>楷体</vt:lpstr>
      <vt:lpstr>汉语拼音</vt:lpstr>
      <vt:lpstr>Arial Rounded MT Bold</vt:lpstr>
      <vt:lpstr>微软雅黑</vt:lpstr>
      <vt:lpstr>Calibri</vt:lpstr>
      <vt:lpstr>Arial Unicode MS</vt:lpstr>
      <vt:lpstr>新宋体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666</cp:revision>
  <dcterms:created xsi:type="dcterms:W3CDTF">2019-08-10T12:25:00Z</dcterms:created>
  <dcterms:modified xsi:type="dcterms:W3CDTF">2022-11-30T15:54:41Z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CCC34199780D498CA931EB82FD415FD5</vt:lpwstr>
  </property>
  <property fmtid="{D5CDD505-2E9C-101B-9397-08002B2CF9AE}" pid="3" name="KSOProductBuildVer">
    <vt:lpwstr>2052-11.1.0.12763</vt:lpwstr>
  </property>
</Properties>
</file>