
<file path=[Content_Types].xml><?xml version="1.0" encoding="utf-8"?>
<Types xmlns="http://schemas.openxmlformats.org/package/2006/content-types">
  <Default Extension="jpeg" ContentType="image/jpeg"/>
  <Default Extension="JPG" ContentType="image/.jpg"/>
  <Default Extension="wdp" ContentType="image/vnd.ms-photo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sldIdLst>
    <p:sldId id="258" r:id="rId3"/>
    <p:sldId id="322" r:id="rId5"/>
    <p:sldId id="305" r:id="rId6"/>
    <p:sldId id="259" r:id="rId7"/>
    <p:sldId id="260" r:id="rId8"/>
    <p:sldId id="308" r:id="rId9"/>
    <p:sldId id="331" r:id="rId10"/>
    <p:sldId id="323" r:id="rId11"/>
    <p:sldId id="333" r:id="rId12"/>
    <p:sldId id="261" r:id="rId13"/>
    <p:sldId id="262" r:id="rId14"/>
    <p:sldId id="332" r:id="rId15"/>
    <p:sldId id="317" r:id="rId16"/>
    <p:sldId id="350" r:id="rId17"/>
    <p:sldId id="337" r:id="rId18"/>
    <p:sldId id="264" r:id="rId19"/>
    <p:sldId id="321" r:id="rId20"/>
    <p:sldId id="351" r:id="rId21"/>
    <p:sldId id="268" r:id="rId22"/>
    <p:sldId id="353" r:id="rId23"/>
    <p:sldId id="297" r:id="rId24"/>
    <p:sldId id="352" r:id="rId25"/>
    <p:sldId id="354" r:id="rId26"/>
    <p:sldId id="344" r:id="rId27"/>
    <p:sldId id="325" r:id="rId28"/>
    <p:sldId id="334" r:id="rId29"/>
    <p:sldId id="360" r:id="rId30"/>
    <p:sldId id="359" r:id="rId31"/>
    <p:sldId id="338" r:id="rId32"/>
    <p:sldId id="269" r:id="rId33"/>
    <p:sldId id="356" r:id="rId34"/>
    <p:sldId id="326" r:id="rId35"/>
    <p:sldId id="270" r:id="rId36"/>
    <p:sldId id="355" r:id="rId37"/>
    <p:sldId id="271" r:id="rId38"/>
    <p:sldId id="357" r:id="rId39"/>
    <p:sldId id="272" r:id="rId40"/>
    <p:sldId id="273" r:id="rId41"/>
    <p:sldId id="274" r:id="rId42"/>
    <p:sldId id="319" r:id="rId43"/>
    <p:sldId id="358" r:id="rId44"/>
    <p:sldId id="340" r:id="rId45"/>
    <p:sldId id="341" r:id="rId46"/>
    <p:sldId id="342" r:id="rId47"/>
  </p:sldIdLst>
  <p:sldSz cx="9144000" cy="5143500" type="screen16x9"/>
  <p:notesSz cx="6858000" cy="9144000"/>
  <p:embeddedFontLst>
    <p:embeddedFont>
      <p:font typeface="黑体" panose="02010609060101010101" pitchFamily="49" charset="-122"/>
      <p:regular r:id="rId52"/>
    </p:embeddedFont>
    <p:embeddedFont>
      <p:font typeface="楷体" panose="02010609060101010101" pitchFamily="49" charset="-122"/>
      <p:regular r:id="rId53"/>
    </p:embeddedFont>
    <p:embeddedFont>
      <p:font typeface="汉语拼音" panose="020B0604020202020204" pitchFamily="34" charset="0"/>
      <p:regular r:id="rId54"/>
    </p:embeddedFont>
    <p:embeddedFont>
      <p:font typeface="Arial Rounded MT Bold" panose="020F0704030504030204" charset="0"/>
      <p:regular r:id="rId55"/>
    </p:embeddedFont>
    <p:embeddedFont>
      <p:font typeface="Calibri" panose="020F0502020204030204" charset="0"/>
      <p:regular r:id="rId56"/>
      <p:bold r:id="rId57"/>
      <p:italic r:id="rId58"/>
      <p:boldItalic r:id="rId59"/>
    </p:embeddedFont>
  </p:embeddedFontLst>
  <p:custDataLst>
    <p:tags r:id="rId60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" initials="X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CC66"/>
    <a:srgbClr val="FFCC99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26" y="-210"/>
      </p:cViewPr>
      <p:guideLst>
        <p:guide orient="horz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0" Type="http://schemas.openxmlformats.org/officeDocument/2006/relationships/tags" Target="tags/tag1.xml"/><Relationship Id="rId6" Type="http://schemas.openxmlformats.org/officeDocument/2006/relationships/slide" Target="slides/slide3.xml"/><Relationship Id="rId59" Type="http://schemas.openxmlformats.org/officeDocument/2006/relationships/font" Target="fonts/font8.fntdata"/><Relationship Id="rId58" Type="http://schemas.openxmlformats.org/officeDocument/2006/relationships/font" Target="fonts/font7.fntdata"/><Relationship Id="rId57" Type="http://schemas.openxmlformats.org/officeDocument/2006/relationships/font" Target="fonts/font6.fntdata"/><Relationship Id="rId56" Type="http://schemas.openxmlformats.org/officeDocument/2006/relationships/font" Target="fonts/font5.fntdata"/><Relationship Id="rId55" Type="http://schemas.openxmlformats.org/officeDocument/2006/relationships/font" Target="fonts/font4.fntdata"/><Relationship Id="rId54" Type="http://schemas.openxmlformats.org/officeDocument/2006/relationships/font" Target="fonts/font3.fntdata"/><Relationship Id="rId53" Type="http://schemas.openxmlformats.org/officeDocument/2006/relationships/font" Target="fonts/font2.fntdata"/><Relationship Id="rId52" Type="http://schemas.openxmlformats.org/officeDocument/2006/relationships/font" Target="fonts/font1.fntdata"/><Relationship Id="rId51" Type="http://schemas.openxmlformats.org/officeDocument/2006/relationships/commentAuthors" Target="commentAuthors.xml"/><Relationship Id="rId50" Type="http://schemas.openxmlformats.org/officeDocument/2006/relationships/tableStyles" Target="tableStyles.xml"/><Relationship Id="rId5" Type="http://schemas.openxmlformats.org/officeDocument/2006/relationships/slide" Target="slides/slide2.xml"/><Relationship Id="rId49" Type="http://schemas.openxmlformats.org/officeDocument/2006/relationships/viewProps" Target="viewProps.xml"/><Relationship Id="rId48" Type="http://schemas.openxmlformats.org/officeDocument/2006/relationships/presProps" Target="presProps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DDC685-8E46-41E9-8CE0-2B15ED923F8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D75F12-C34E-4694-8D92-AAF6C7DCF1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random/>
      </p:transition>
    </mc:Choice>
    <mc:Fallback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../media/image3.png"/><Relationship Id="rId4" Type="http://schemas.microsoft.com/office/2007/relationships/hdphoto" Target="../media/image2.wdp"/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 userDrawn="1"/>
        </p:nvSpPr>
        <p:spPr>
          <a:xfrm>
            <a:off x="107504" y="3219822"/>
            <a:ext cx="2592288" cy="1728192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 descr="9c6e66273ca4b0495995df0609bc723f.jpeg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8384" y="123478"/>
            <a:ext cx="915984" cy="3600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Arial" panose="020B0604020202020204" pitchFamily="34" charset="0"/>
          <a:ea typeface="黑体" panose="02010609060101010101" pitchFamily="49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hyperlink" Target="&#19971;&#24425;-&#35838;&#25991;&#26391;&#35835;-2%20&#26690;&#26519;&#23665;&#27700;.mp4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文本框 18"/>
          <p:cNvSpPr txBox="1"/>
          <p:nvPr/>
        </p:nvSpPr>
        <p:spPr>
          <a:xfrm>
            <a:off x="1547663" y="1419622"/>
            <a:ext cx="634019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80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第五单元复习</a:t>
            </a:r>
            <a:endParaRPr lang="zh-CN" altLang="en-US" sz="80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/>
        </p:nvSpPr>
        <p:spPr>
          <a:xfrm flipH="1">
            <a:off x="0" y="171604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4" name="TextBox 3"/>
          <p:cNvSpPr txBox="1"/>
          <p:nvPr/>
        </p:nvSpPr>
        <p:spPr>
          <a:xfrm>
            <a:off x="107504" y="159104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语文  四年级  上册</a:t>
            </a:r>
            <a:endParaRPr lang="zh-CN" altLang="en-US" sz="1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539552" y="1084042"/>
            <a:ext cx="8208912" cy="3118996"/>
          </a:xfrm>
          <a:prstGeom prst="round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884602" y="1180946"/>
            <a:ext cx="763284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打猎  猛烈  拍打  嘴角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分明  牙齿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绝望  尖叫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身驱  掩护  幼儿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搏斗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安然  庞大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强大  力量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假日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云彩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石级  发颤  年纪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奋力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猴子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纪念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辫子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鼓舞  居然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笑呵呵  无可奈何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grpSp>
        <p:nvGrpSpPr>
          <p:cNvPr id="3" name="组合 3"/>
          <p:cNvGrpSpPr/>
          <p:nvPr/>
        </p:nvGrpSpPr>
        <p:grpSpPr>
          <a:xfrm>
            <a:off x="-108520" y="339502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词语积累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568665" y="292263"/>
            <a:ext cx="182614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《麻雀》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39552" y="882674"/>
            <a:ext cx="78488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无可奈何：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指感到没有办法，只有这样了。奈何：如何，怎么办。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文本框 2"/>
          <p:cNvSpPr txBox="1"/>
          <p:nvPr/>
        </p:nvSpPr>
        <p:spPr>
          <a:xfrm>
            <a:off x="3236079" y="1914967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《爬天都峰》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框 3"/>
          <p:cNvSpPr txBox="1"/>
          <p:nvPr/>
        </p:nvSpPr>
        <p:spPr>
          <a:xfrm>
            <a:off x="467544" y="2427734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白发苍苍：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头发灰白。形容人的苍老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文本框 3"/>
          <p:cNvSpPr txBox="1"/>
          <p:nvPr/>
        </p:nvSpPr>
        <p:spPr>
          <a:xfrm>
            <a:off x="467544" y="3075806"/>
            <a:ext cx="8028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手脚并用：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手和脚一起用。通常用来形容一种很忙的状态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描述忙得不可开交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513095" y="4105002"/>
            <a:ext cx="80283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一老一小：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老人与小孩。 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4109" y="1150051"/>
            <a:ext cx="6981141" cy="37979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一老一小（含有反义词的）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 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白发苍苍（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ABCC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式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 _________ _________ 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手脚并用（含有人体器官的）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4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_________ _________ _________ 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569681" y="1847496"/>
            <a:ext cx="1835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左顾右盼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82483" y="1832506"/>
            <a:ext cx="18219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东倒西歪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506779" y="4208770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头昏脑涨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11909" y="1835448"/>
            <a:ext cx="1914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上蹿下跳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754491" y="3011672"/>
            <a:ext cx="1880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烈日炎炎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506779" y="3011672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白雪皑皑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754491" y="422120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手忙脚乱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426899" y="2999624"/>
            <a:ext cx="18722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得意扬扬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40801" y="690831"/>
            <a:ext cx="695444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</a:rPr>
              <a:t>一、 按要求写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成语。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6"/>
          <p:cNvSpPr txBox="1"/>
          <p:nvPr/>
        </p:nvSpPr>
        <p:spPr>
          <a:xfrm>
            <a:off x="4426899" y="4223760"/>
            <a:ext cx="21476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撕心裂肺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70972" y="10431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5" grpId="0"/>
      <p:bldP spid="16" grpId="0"/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4016" y="330791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二、根据意思写词语</a:t>
            </a:r>
            <a:r>
              <a:rPr lang="en-US" altLang="zh-CN" sz="3200" dirty="0"/>
              <a:t>,</a:t>
            </a:r>
            <a:r>
              <a:rPr lang="zh-CN" altLang="en-US" sz="3200" dirty="0"/>
              <a:t>并完成后面的练习。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4016" y="974214"/>
            <a:ext cx="8604448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头发灰白。形容人的苍老。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（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          ）  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感到没有办法了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只能这样了。（           ）  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通常用来形容一种很忙的状态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两只手已经不够使用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需要两个脚来帮忙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用来形容描述忙的不可开交。 （           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  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选一个词语造句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：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_____________________________________________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23592" y="955730"/>
            <a:ext cx="23042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白发苍苍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2696602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手脚并用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12160" y="1400458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无可奈何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43608" y="3545708"/>
            <a:ext cx="64087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面对这样的结局，所有人都无可奈何。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6024" y="402799"/>
            <a:ext cx="3707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三、选词</a:t>
            </a:r>
            <a:r>
              <a:rPr lang="zh-CN" altLang="en-US" sz="3200" dirty="0" smtClean="0"/>
              <a:t>填空。</a:t>
            </a:r>
            <a:endParaRPr lang="zh-CN" altLang="en-US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251520" y="974214"/>
            <a:ext cx="864096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       猛烈   剧烈   强烈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风（      ）地摇撼着路旁的白桦树。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夏天午后的太阳光很（      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,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照得人睁不开眼。</a:t>
            </a:r>
            <a:endParaRPr lang="en-US" altLang="zh-CN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3.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饭后不能做（    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）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运动，这是常识。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03648" y="1698943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猛烈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888778" y="2961770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剧烈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355976" y="2275007"/>
            <a:ext cx="1368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强烈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059582"/>
            <a:ext cx="70567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本单元有很多描写充满画面感的句子，让我们一起来总结一下吧！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755576" y="1210785"/>
            <a:ext cx="7884368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突然，一只老麻雀从一棵树上飞下来，像一块石头似的落在猎狗面前。 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（《麻雀》）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-101570" y="267494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比喻句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cxnSp>
        <p:nvCxnSpPr>
          <p:cNvPr id="5" name="直接连接符 4"/>
          <p:cNvCxnSpPr/>
          <p:nvPr/>
        </p:nvCxnSpPr>
        <p:spPr>
          <a:xfrm>
            <a:off x="3743400" y="1748799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/>
        </p:nvSpPr>
        <p:spPr>
          <a:xfrm>
            <a:off x="3203340" y="627534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907704" y="233156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cxnSp>
        <p:nvCxnSpPr>
          <p:cNvPr id="18" name="直接连接符 17"/>
          <p:cNvCxnSpPr/>
          <p:nvPr/>
        </p:nvCxnSpPr>
        <p:spPr>
          <a:xfrm>
            <a:off x="1655168" y="2252855"/>
            <a:ext cx="720080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横卷形 12"/>
          <p:cNvSpPr/>
          <p:nvPr/>
        </p:nvSpPr>
        <p:spPr>
          <a:xfrm>
            <a:off x="1020927" y="2904161"/>
            <a:ext cx="7151473" cy="1611805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indent="539750"/>
            <a:r>
              <a:rPr lang="zh-CN" altLang="en-US" sz="2400" dirty="0">
                <a:solidFill>
                  <a:srgbClr val="FF0000"/>
                </a:solidFill>
              </a:rPr>
              <a:t>把老麻雀</a:t>
            </a:r>
            <a:r>
              <a:rPr lang="zh-CN" altLang="en-US" sz="2400" dirty="0" smtClean="0">
                <a:solidFill>
                  <a:srgbClr val="FF0000"/>
                </a:solidFill>
              </a:rPr>
              <a:t>却</a:t>
            </a:r>
            <a:r>
              <a:rPr lang="zh-CN" altLang="en-US" sz="2400" dirty="0">
                <a:solidFill>
                  <a:srgbClr val="FF0000"/>
                </a:solidFill>
              </a:rPr>
              <a:t>比作</a:t>
            </a:r>
            <a:r>
              <a:rPr lang="zh-CN" altLang="en-US" sz="2400" dirty="0" smtClean="0">
                <a:solidFill>
                  <a:srgbClr val="FF0000"/>
                </a:solidFill>
              </a:rPr>
              <a:t>了</a:t>
            </a:r>
            <a:r>
              <a:rPr lang="zh-CN" altLang="en-US" sz="2400" dirty="0">
                <a:solidFill>
                  <a:srgbClr val="FF0000"/>
                </a:solidFill>
              </a:rPr>
              <a:t>石头</a:t>
            </a:r>
            <a:r>
              <a:rPr lang="en-US" altLang="zh-CN" sz="2400" dirty="0">
                <a:solidFill>
                  <a:srgbClr val="FF0000"/>
                </a:solidFill>
              </a:rPr>
              <a:t>,</a:t>
            </a:r>
            <a:r>
              <a:rPr lang="zh-CN" altLang="en-US" sz="2400" dirty="0">
                <a:solidFill>
                  <a:srgbClr val="FF0000"/>
                </a:solidFill>
              </a:rPr>
              <a:t>生动形象地写出了老麻雀飞下来时快疾的样子</a:t>
            </a:r>
            <a:r>
              <a:rPr lang="en-US" altLang="zh-CN" sz="2400" dirty="0">
                <a:solidFill>
                  <a:srgbClr val="FF0000"/>
                </a:solidFill>
              </a:rPr>
              <a:t>,</a:t>
            </a:r>
            <a:r>
              <a:rPr lang="zh-CN" altLang="en-US" sz="2400" dirty="0">
                <a:solidFill>
                  <a:srgbClr val="FF0000"/>
                </a:solidFill>
              </a:rPr>
              <a:t>表达了她的救子心切</a:t>
            </a:r>
            <a:r>
              <a:rPr lang="en-US" altLang="zh-CN" sz="2400" dirty="0">
                <a:solidFill>
                  <a:srgbClr val="FF0000"/>
                </a:solidFill>
              </a:rPr>
              <a:t>,</a:t>
            </a:r>
            <a:r>
              <a:rPr lang="zh-CN" altLang="en-US" sz="2400" dirty="0">
                <a:solidFill>
                  <a:srgbClr val="FF0000"/>
                </a:solidFill>
              </a:rPr>
              <a:t>体现出老麻雀的果断、坚定、勇敢。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539552" y="1004700"/>
            <a:ext cx="8064896" cy="1574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我奋力向峰顶爬去，一会儿攀着铁链上，一会儿手脚并用向上爬，像小猴子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一样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（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《爬天都峰》</a:t>
            </a:r>
            <a:r>
              <a:rPr lang="zh-CN" altLang="en-US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28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28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630013" y="1508756"/>
            <a:ext cx="523695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4211960" y="2211710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喻体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7" name="横卷形 6"/>
          <p:cNvSpPr/>
          <p:nvPr/>
        </p:nvSpPr>
        <p:spPr>
          <a:xfrm>
            <a:off x="827584" y="2876908"/>
            <a:ext cx="774796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把人比作猴子一样爬来爬去</a:t>
            </a:r>
            <a:r>
              <a:rPr lang="en-US" altLang="zh-CN" sz="2400" dirty="0">
                <a:solidFill>
                  <a:srgbClr val="FF0000"/>
                </a:solidFill>
              </a:rPr>
              <a:t>,</a:t>
            </a:r>
            <a:r>
              <a:rPr lang="zh-CN" altLang="en-US" sz="2400" dirty="0">
                <a:solidFill>
                  <a:srgbClr val="FF0000"/>
                </a:solidFill>
              </a:rPr>
              <a:t>给人的感觉更加清楚具体。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4572000" y="2084820"/>
            <a:ext cx="936104" cy="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椭圆 10"/>
          <p:cNvSpPr/>
          <p:nvPr/>
        </p:nvSpPr>
        <p:spPr>
          <a:xfrm>
            <a:off x="1115616" y="459735"/>
            <a:ext cx="1656184" cy="600230"/>
          </a:xfrm>
          <a:prstGeom prst="ellipse">
            <a:avLst/>
          </a:prstGeom>
          <a:solidFill>
            <a:srgbClr val="FFCC66"/>
          </a:solidFill>
          <a:ln w="952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rgbClr val="FF0000"/>
                </a:solidFill>
              </a:rPr>
              <a:t>本体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1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88032" y="915566"/>
            <a:ext cx="8532440" cy="18605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我顺着林荫路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望去，看见一只小麻雀呆呆地站在地上，无可奈何地拍打着小翅膀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>
              <a:lnSpc>
                <a:spcPct val="120000"/>
              </a:lnSpc>
            </a:pP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《麻雀》）</a:t>
            </a:r>
            <a:endParaRPr lang="en-US" altLang="zh-CN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0" y="267494"/>
            <a:ext cx="2339751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拟人句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2771800" y="1635646"/>
            <a:ext cx="1782452" cy="5227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横卷形 11"/>
          <p:cNvSpPr/>
          <p:nvPr/>
        </p:nvSpPr>
        <p:spPr>
          <a:xfrm>
            <a:off x="2088232" y="2859782"/>
            <a:ext cx="507605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rgbClr val="FF0000"/>
                </a:solidFill>
              </a:rPr>
              <a:t>拟人手法</a:t>
            </a:r>
            <a:r>
              <a:rPr lang="zh-CN" altLang="en-US" sz="2400" dirty="0">
                <a:solidFill>
                  <a:srgbClr val="FF0000"/>
                </a:solidFill>
              </a:rPr>
              <a:t>，写出了小麻雀的绝望。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8842" y="1134492"/>
            <a:ext cx="818560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它嘴角嫩黄，头上长着绒毛，分明是刚出生不久，从巢里掉下来的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《麻雀》）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3" name="组合 5"/>
          <p:cNvGrpSpPr/>
          <p:nvPr/>
        </p:nvGrpSpPr>
        <p:grpSpPr>
          <a:xfrm>
            <a:off x="-108768" y="267438"/>
            <a:ext cx="3286786" cy="506132"/>
            <a:chOff x="426" y="395"/>
            <a:chExt cx="4111" cy="90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562" y="395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26" y="39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外貌描写的句子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横卷形 8"/>
          <p:cNvSpPr/>
          <p:nvPr/>
        </p:nvSpPr>
        <p:spPr>
          <a:xfrm>
            <a:off x="1368152" y="2660884"/>
            <a:ext cx="6444208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外貌描写，写出了小麻雀是刚刚出生不久的。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953309"/>
            <a:ext cx="769328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亲爱的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同学们，在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第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五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单元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中，我们学习了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麻雀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》《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爬天都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峰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让我们一起来复习一下本单元的知识吧！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首先让我们一起来看看本单元有哪些需要注意的生字。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39552" y="1062484"/>
            <a:ext cx="804159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回头一看，是一位白发苍苍的老爷爷，年纪比我爷爷还大哩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!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《爬天都峰》</a:t>
            </a:r>
            <a:r>
              <a: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r>
              <a:rPr lang="en-US" altLang="zh-CN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横卷形 8"/>
          <p:cNvSpPr/>
          <p:nvPr/>
        </p:nvSpPr>
        <p:spPr>
          <a:xfrm>
            <a:off x="936104" y="2643758"/>
            <a:ext cx="7452320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外貌描写，写出了老爷爷的年纪大，为下文做铺垫。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541816" y="1050388"/>
            <a:ext cx="1656184" cy="6237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5"/>
          <p:cNvGrpSpPr/>
          <p:nvPr/>
        </p:nvGrpSpPr>
        <p:grpSpPr>
          <a:xfrm>
            <a:off x="-108331" y="483518"/>
            <a:ext cx="3240573" cy="509476"/>
            <a:chOff x="324" y="988"/>
            <a:chExt cx="4467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425" y="988"/>
              <a:ext cx="4366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324" y="1005"/>
              <a:ext cx="436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动作描写的句子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76064" y="1491630"/>
            <a:ext cx="7884368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1.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它挓挲起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全身的羽毛，绝望地尖叫着。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（《麻雀》）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088232" y="2931790"/>
            <a:ext cx="5148064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动作描写，写出了老麻雀的绝望。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460666" y="1557026"/>
            <a:ext cx="936104" cy="475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342220" y="1593618"/>
            <a:ext cx="9361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"/>
          <p:cNvSpPr txBox="1"/>
          <p:nvPr/>
        </p:nvSpPr>
        <p:spPr>
          <a:xfrm>
            <a:off x="720080" y="915566"/>
            <a:ext cx="75243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猎狗慢慢地走近小麻雀，嗅了嗅，张开大嘴，露出锋利的牙齿。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（《麻雀》）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2267744" y="2931790"/>
            <a:ext cx="471601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动作描写，写出了猎狗的凶恶。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3953908" y="987574"/>
            <a:ext cx="936104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370953" y="987574"/>
            <a:ext cx="1346550" cy="475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19622" y="1470028"/>
            <a:ext cx="1008112" cy="47525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2771800" y="1491630"/>
            <a:ext cx="1011683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文本框 1"/>
          <p:cNvSpPr txBox="1"/>
          <p:nvPr/>
        </p:nvSpPr>
        <p:spPr>
          <a:xfrm>
            <a:off x="288032" y="843558"/>
            <a:ext cx="853244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3.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奋力向峰顶爬去，一会儿攀着铁链上，一会儿手脚并用向上爬，像小猴子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一样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endParaRPr lang="en-US" altLang="zh-CN" sz="3600" b="1" dirty="0" smtClean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《爬天都峰》</a:t>
            </a:r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6" name="横卷形 5"/>
          <p:cNvSpPr/>
          <p:nvPr/>
        </p:nvSpPr>
        <p:spPr>
          <a:xfrm>
            <a:off x="1733148" y="2931790"/>
            <a:ext cx="5677705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zh-CN" altLang="en-US" sz="2400" dirty="0">
                <a:solidFill>
                  <a:srgbClr val="FF0000"/>
                </a:solidFill>
              </a:rPr>
              <a:t>动作描写，写出了我爬天都峰的样子。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010926" y="885191"/>
            <a:ext cx="936104" cy="5227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433014" y="885191"/>
            <a:ext cx="916465" cy="5227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3214649" y="1446265"/>
            <a:ext cx="1346550" cy="52277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0" grpId="0" animBg="1"/>
      <p:bldP spid="11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5"/>
          <p:cNvGrpSpPr/>
          <p:nvPr/>
        </p:nvGrpSpPr>
        <p:grpSpPr>
          <a:xfrm>
            <a:off x="-83183" y="411510"/>
            <a:ext cx="2422936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4111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夸张句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555372" y="1131590"/>
            <a:ext cx="797706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09625"/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再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看看笔陡的石级，石级边上的铁链，似乎是从天上挂下来的，真叫人发颤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!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 algn="r"/>
            <a:r>
              <a:rPr lang="zh-CN" altLang="en-US" sz="36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（《爬天都峰》</a:t>
            </a:r>
            <a:r>
              <a:rPr lang="zh-CN" altLang="en-US" sz="36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</a:t>
            </a:r>
            <a:endParaRPr lang="en-US" altLang="zh-CN" sz="36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0" name="横卷形 9"/>
          <p:cNvSpPr/>
          <p:nvPr/>
        </p:nvSpPr>
        <p:spPr>
          <a:xfrm>
            <a:off x="2987824" y="2931790"/>
            <a:ext cx="3635896" cy="1062994"/>
          </a:xfrm>
          <a:prstGeom prst="horizontalScroll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dirty="0">
                <a:solidFill>
                  <a:srgbClr val="FF0000"/>
                </a:solidFill>
              </a:rPr>
              <a:t>突出了石级的高和陡。</a:t>
            </a:r>
            <a:endParaRPr lang="zh-CN" alt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024" y="906855"/>
            <a:ext cx="50760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一、按要求完成句子练习。</a:t>
            </a:r>
            <a:endParaRPr lang="zh-CN" alt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1447289"/>
            <a:ext cx="856895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4958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我唤回猎狗。 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449580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改为“把”字句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：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      </a:t>
            </a:r>
            <a:endParaRPr lang="en-US" altLang="zh-CN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49580"/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改为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“被”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字句：</a:t>
            </a:r>
            <a:endParaRPr lang="en-US" altLang="zh-CN" sz="32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449580"/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在它看来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猎狗是个庞大的怪物。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改为感叹句</a:t>
            </a: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2936" y="1914967"/>
            <a:ext cx="475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我把猎狗唤回。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3568" y="401191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在它看来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猎狗是个多么庞大的怪物啊！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文本框 8"/>
          <p:cNvSpPr txBox="1"/>
          <p:nvPr/>
        </p:nvSpPr>
        <p:spPr>
          <a:xfrm>
            <a:off x="238924" y="195486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852936" y="2440411"/>
            <a:ext cx="47515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猎狗被我唤回。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971600" y="555526"/>
            <a:ext cx="7488832" cy="63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3.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爷爷不禁忍不住笑了。</a:t>
            </a:r>
            <a:r>
              <a:rPr lang="en-US" altLang="zh-CN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(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  <a:sym typeface="+mn-ea"/>
              </a:rPr>
              <a:t>修改病句）</a:t>
            </a:r>
            <a:endParaRPr lang="zh-CN" altLang="en-US" sz="3200" u="sng" dirty="0">
              <a:solidFill>
                <a:schemeClr val="bg1"/>
              </a:solidFill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971600" y="1338903"/>
            <a:ext cx="3672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爷爷忍不住笑了。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62825" y="2067694"/>
            <a:ext cx="8341623" cy="18651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>
              <a:lnSpc>
                <a:spcPct val="120000"/>
              </a:lnSpc>
            </a:pPr>
            <a:r>
              <a:rPr lang="en-US" altLang="zh-CN" sz="32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我顺着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林荫路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望去，看见一只小麻雀呆呆地站在地上，无可奈何地拍打着小翅膀。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indent="719455" algn="r">
              <a:lnSpc>
                <a:spcPct val="120000"/>
              </a:lnSpc>
            </a:pPr>
            <a:r>
              <a:rPr lang="en-US" altLang="zh-CN" sz="3200" b="1" dirty="0" smtClean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仿写拟人句）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11" name="文本框 3"/>
          <p:cNvSpPr txBox="1"/>
          <p:nvPr/>
        </p:nvSpPr>
        <p:spPr>
          <a:xfrm>
            <a:off x="1043608" y="3931191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鱼儿在水中悠闲地散步。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323528" y="915566"/>
            <a:ext cx="81369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809625"/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5.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再看看笔陡的石级，石级边上的铁链，似乎是从天上挂下来的，真叫人发颤</a:t>
            </a:r>
            <a:r>
              <a:rPr lang="en-US" altLang="zh-CN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!</a:t>
            </a:r>
            <a:r>
              <a:rPr lang="zh-CN" altLang="en-US" sz="3200" b="1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</a:t>
            </a:r>
            <a:r>
              <a:rPr lang="en-US" altLang="zh-CN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(</a:t>
            </a:r>
            <a:r>
              <a:rPr lang="zh-CN" altLang="en-US" sz="3200" b="1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仿写夸张句）</a:t>
            </a:r>
            <a:endParaRPr lang="zh-CN" altLang="en-US" sz="2000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81696" y="2707055"/>
            <a:ext cx="782275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妈妈做的菜可真香，我在十里外都闻得见。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52536" y="2113280"/>
            <a:ext cx="8495928" cy="2259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719455">
              <a:lnSpc>
                <a:spcPct val="110000"/>
              </a:lnSpc>
            </a:pP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这句话是把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比作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  <a:cs typeface="楷体" panose="02010609060101010101" pitchFamily="49" charset="-122"/>
              </a:rPr>
              <a:t>生动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形象地写出了老麻雀飞下来时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的样子，说明了它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         </a:t>
            </a:r>
            <a:r>
              <a:rPr lang="en-US" altLang="zh-CN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en-US" altLang="zh-CN" sz="32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32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表达了老麻雀的</a:t>
            </a:r>
            <a:r>
              <a:rPr lang="zh-CN" altLang="en-US" sz="32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</a:t>
            </a:r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  <a:cs typeface="楷体" panose="02010609060101010101" pitchFamily="49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79120" y="248464"/>
            <a:ext cx="8569344" cy="1786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  <a:cs typeface="楷体" panose="02010609060101010101" pitchFamily="49" charset="-122"/>
              </a:rPr>
              <a:t>二</a:t>
            </a:r>
            <a:r>
              <a:rPr lang="zh-CN" altLang="en-US" sz="3200" dirty="0">
                <a:latin typeface="+mj-ea"/>
                <a:ea typeface="+mj-ea"/>
                <a:cs typeface="楷体" panose="02010609060101010101" pitchFamily="49" charset="-122"/>
              </a:rPr>
              <a:t>、</a:t>
            </a:r>
            <a:r>
              <a:rPr lang="zh-CN" altLang="en-US" sz="3200" dirty="0">
                <a:solidFill>
                  <a:schemeClr val="tx1"/>
                </a:solidFill>
                <a:latin typeface="+mj-ea"/>
                <a:ea typeface="+mj-ea"/>
                <a:cs typeface="楷体" panose="02010609060101010101" pitchFamily="49" charset="-122"/>
              </a:rPr>
              <a:t>解析句子</a:t>
            </a:r>
            <a:endParaRPr lang="en-US" altLang="zh-CN" sz="3200" dirty="0">
              <a:solidFill>
                <a:schemeClr val="tx1"/>
              </a:solidFill>
              <a:latin typeface="+mj-ea"/>
              <a:ea typeface="+mj-ea"/>
              <a:cs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突然，一只老麻雀从一棵树上飞下来，像一块石头似的落在猎狗面前。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448272" y="3147814"/>
            <a:ext cx="2339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救子心切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文本框 3"/>
          <p:cNvSpPr txBox="1"/>
          <p:nvPr/>
        </p:nvSpPr>
        <p:spPr>
          <a:xfrm>
            <a:off x="5328592" y="2624959"/>
            <a:ext cx="1043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快疾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53738" y="3700177"/>
            <a:ext cx="377830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果断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、坚定、</a:t>
            </a:r>
            <a:r>
              <a:rPr lang="zh-CN" altLang="en-US" sz="32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勇敢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8" name="文本框 3"/>
          <p:cNvSpPr txBox="1"/>
          <p:nvPr/>
        </p:nvSpPr>
        <p:spPr>
          <a:xfrm>
            <a:off x="3168352" y="2065605"/>
            <a:ext cx="1691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老麻雀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3"/>
          <p:cNvSpPr txBox="1"/>
          <p:nvPr/>
        </p:nvSpPr>
        <p:spPr>
          <a:xfrm>
            <a:off x="5760640" y="2067694"/>
            <a:ext cx="10436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石头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7" grpId="0"/>
      <p:bldP spid="8" grpId="0"/>
      <p:bldP spid="10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27560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这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一单元的课文中有哪些知识点呢？我们一起来复习吧！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4"/>
          <p:cNvGrpSpPr/>
          <p:nvPr/>
        </p:nvGrpSpPr>
        <p:grpSpPr>
          <a:xfrm>
            <a:off x="0" y="339502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" name="流程图: 延期 3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易读错的字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2130207" y="243326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拯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07579" y="2433265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嘶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211959" y="1884769"/>
            <a:ext cx="9028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sī</a:t>
            </a:r>
            <a:endParaRPr lang="zh-CN" altLang="en-US" b="1" dirty="0">
              <a:latin typeface="汉语拼音" panose="020B0604020202020204" pitchFamily="34" charset="0"/>
              <a:cs typeface="汉语拼音" panose="020B0604020202020204" pitchFamily="34" charset="0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5956982" y="2433266"/>
            <a:ext cx="80021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攀</a:t>
            </a:r>
            <a:endParaRPr lang="zh-CN" altLang="en-US" sz="48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979711" y="1308705"/>
            <a:ext cx="1337558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翘舌音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0" name="文本框 11"/>
          <p:cNvSpPr txBox="1"/>
          <p:nvPr/>
        </p:nvSpPr>
        <p:spPr>
          <a:xfrm>
            <a:off x="1979712" y="1876058"/>
            <a:ext cx="13474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800"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pPr lvl="0"/>
            <a:r>
              <a:rPr lang="en-US" altLang="zh-CN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zhěn</a:t>
            </a:r>
            <a:r>
              <a:rPr lang="en-US" altLang="zh-CN" b="1" dirty="0" err="1">
                <a:solidFill>
                  <a:srgbClr val="000000"/>
                </a:solidFill>
                <a:latin typeface="汉语拼音" panose="020B0604020202020204" pitchFamily="34" charset="0"/>
                <a:ea typeface="黑体" panose="02010609060101010101" pitchFamily="49" charset="-122"/>
                <a:cs typeface="汉语拼音" panose="020B0604020202020204" pitchFamily="34" charset="0"/>
              </a:rPr>
              <a:t>g</a:t>
            </a:r>
            <a:endParaRPr lang="zh-CN" altLang="en-US" b="1" dirty="0">
              <a:solidFill>
                <a:srgbClr val="000000"/>
              </a:solidFill>
              <a:latin typeface="汉语拼音" panose="020B0604020202020204" pitchFamily="34" charset="0"/>
              <a:cs typeface="汉语拼音" panose="020B0604020202020204" pitchFamily="34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724127" y="1308705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前鼻音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851919" y="1308705"/>
            <a:ext cx="1368153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 dirty="0">
                <a:solidFill>
                  <a:srgbClr val="FF0000"/>
                </a:solidFill>
                <a:latin typeface="+mn-ea"/>
              </a:rPr>
              <a:t>平舌音</a:t>
            </a:r>
            <a:endParaRPr lang="zh-CN" altLang="en-US" sz="2800" dirty="0">
              <a:solidFill>
                <a:srgbClr val="FF0000"/>
              </a:solidFill>
              <a:latin typeface="+mn-ea"/>
            </a:endParaRPr>
          </a:p>
        </p:txBody>
      </p:sp>
      <p:sp>
        <p:nvSpPr>
          <p:cNvPr id="31" name="文本框 20"/>
          <p:cNvSpPr txBox="1"/>
          <p:nvPr/>
        </p:nvSpPr>
        <p:spPr>
          <a:xfrm>
            <a:off x="5940151" y="1884769"/>
            <a:ext cx="8066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p</a:t>
            </a:r>
            <a:r>
              <a:rPr lang="en-US" altLang="zh-CN" sz="2800" b="1" dirty="0" err="1">
                <a:latin typeface="汉语拼音" panose="020B0604020202020204" pitchFamily="34" charset="0"/>
                <a:cs typeface="汉语拼音" panose="020B0604020202020204" pitchFamily="34" charset="0"/>
                <a:sym typeface="+mn-ea"/>
              </a:rPr>
              <a:t>ā</a:t>
            </a:r>
            <a:r>
              <a:rPr lang="en-US" altLang="zh-CN" sz="28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n</a:t>
            </a:r>
            <a:endParaRPr lang="zh-CN" altLang="en-US" sz="2800" b="1" dirty="0">
              <a:latin typeface="汉语拼音" panose="020B0604020202020204" pitchFamily="34" charset="0"/>
              <a:ea typeface="黑体" panose="02010609060101010101" pitchFamily="49" charset="-122"/>
              <a:cs typeface="汉语拼音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37" grpId="0" animBg="1"/>
      <p:bldP spid="40" grpId="0"/>
      <p:bldP spid="42" grpId="0" animBg="1"/>
      <p:bldP spid="43" grpId="0" animBg="1"/>
      <p:bldP spid="3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42476" y="1923678"/>
            <a:ext cx="84446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课文写了一只老麻雀在猎狗面前奋不顾身地保护小麻雀的故事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。起因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：一只小麻雀从巢里掉到了地上，“我”的猎狗想要伤害它。经过：老麻雀不顾安危从树上飞下来奋力保护小麻雀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，猎狗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被老麻雀的勇气震慑住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了。结果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：“我”唤回了猎狗，小麻雀得救了。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42476" y="915566"/>
            <a:ext cx="844467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●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麻雀</a:t>
            </a:r>
            <a:r>
              <a:rPr lang="en-US" altLang="zh-CN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一课</a:t>
            </a:r>
            <a:r>
              <a:rPr lang="zh-CN" altLang="en-US" sz="2800" dirty="0"/>
              <a:t>主要写了一件什么事？这件事的起因、经过、结果是什么样</a:t>
            </a:r>
            <a:r>
              <a:rPr lang="zh-CN" altLang="en-US" sz="2800" dirty="0" smtClean="0"/>
              <a:t>的？</a:t>
            </a:r>
            <a:endParaRPr lang="zh-CN" altLang="en-US" sz="2800" dirty="0"/>
          </a:p>
        </p:txBody>
      </p:sp>
      <p:grpSp>
        <p:nvGrpSpPr>
          <p:cNvPr id="4" name="组合 3"/>
          <p:cNvGrpSpPr/>
          <p:nvPr/>
        </p:nvGrpSpPr>
        <p:grpSpPr>
          <a:xfrm>
            <a:off x="-83185" y="267494"/>
            <a:ext cx="2893060" cy="509476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本单元知识点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3568" y="1722170"/>
            <a:ext cx="792088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“摇撼”的意思是使劲地摇动，说明风刮得特别大，这句话交代了小麻雀落在地上的原因，为后文做铺垫。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680378"/>
            <a:ext cx="8892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风猛烈地摇撼着路旁的白桦树。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2048" y="282010"/>
            <a:ext cx="86764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可是它不能安然地站在高高的没有危险的树枝上，一种强大的力量使它飞了下来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32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3200" dirty="0" smtClean="0"/>
              <a:t>怎样</a:t>
            </a:r>
            <a:r>
              <a:rPr lang="zh-CN" altLang="en-US" sz="3200" dirty="0"/>
              <a:t>理解“一种强大的力量”？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395536" y="1779662"/>
            <a:ext cx="849694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在老麻雀的眼中，猎狗无异于一个庞大的怪物。从侧面表现出了麻雀与猎狗之间力量的悬殊，突出了老麻雀的勇敢、无畏精神。最后一句话写了老麻雀飞下来救自己孩子的原因，“一种强大的力量”，指的是老麻雀身上的爱护弱小者的力量，母爱的力量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2048" y="2010202"/>
            <a:ext cx="835292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从“走近”“嗅”“张开”“露出”这一系列关于猎狗动作的描写可以看出，小麻雀的处境十分危险。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2048" y="688579"/>
            <a:ext cx="8352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猎狗慢慢地走近小麻雀，嗅了嗅，张开大嘴，露出锋利的牙齿。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599508"/>
            <a:ext cx="8568952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这句话写老麻雀在猎狗走近小麻雀时的行动。像一块石头似的落在猎狗面前，说明老麻雀在遇到庞大的猎狗威胁时，毫不迟疑，非常迅猛地出现在猎狗面前，表现了它的勇气和胆量</a:t>
            </a:r>
            <a:r>
              <a:rPr lang="zh-CN" altLang="en-US" sz="2800" b="1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。挓挲起</a:t>
            </a:r>
            <a:r>
              <a:rPr lang="zh-CN" altLang="en-US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全身的羽毛，说明老麻雀面对猎狗这个庞大的敌人，心里很紧张，以至于全身的羽毛都张开直立起来了。这句话勾画了老麻雀无畏地保护自己孩子的感人情景。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242674"/>
            <a:ext cx="88924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突然，一只老麻雀从一棵树上飞下来，像一块石头似的落在猎狗面前。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它挓挲起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全身的羽毛，绝望地尖叫着。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9592" y="1635646"/>
            <a:ext cx="782168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本文写了“我”和爸爸在假日里去爬天都峰时遇到一位素不相识的老爷爷，“我”和老爷爷互相鼓励，克服山高路陡的困难，终于一起爬上天都峰的事。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9553" y="699542"/>
            <a:ext cx="61206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《爬天都峰》</a:t>
            </a:r>
            <a:r>
              <a:rPr lang="zh-CN" altLang="en-US" sz="3200" b="1" dirty="0" smtClean="0"/>
              <a:t>一文</a:t>
            </a:r>
            <a:r>
              <a:rPr lang="zh-CN" altLang="en-US" sz="3200" b="1" dirty="0"/>
              <a:t>写了什么？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3528" y="1635646"/>
            <a:ext cx="853244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在爬之前，望着又高又陡的天都峰，“我”缺乏自信，产生了畏惧的心理；在与老爷爷相遇并交谈后，“我”受到鼓舞，有了爬向峰顶的勇气；最后“我”克服重重困难，奋力爬上了天都峰顶，此时，“我”既兴奋又激动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51520" y="411510"/>
            <a:ext cx="84969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/>
              <a:t>在爬天都峰的过程中，“我”的心理发生了怎样的变化</a:t>
            </a:r>
            <a:r>
              <a:rPr lang="en-US" altLang="zh-CN" sz="3200" dirty="0"/>
              <a:t>?</a:t>
            </a:r>
            <a:endParaRPr lang="zh-CN" altLang="en-US" sz="3200" dirty="0"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62298" y="2283718"/>
            <a:ext cx="78843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一个“挂”字形象、生动地把天都峰的“陡”体现得淋漓尽致，这样的天都峰，光是看着就让人感到害怕，更别说攀登了。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62299" y="555526"/>
            <a:ext cx="788436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再看看笔陡的石级，石级边上的铁链，似乎是从天上挂下来的，真叫人发颤！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17058" y="2093823"/>
            <a:ext cx="83884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课文中用“奋力”“一会儿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一会儿</a:t>
            </a:r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……”“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攀着铁链”“手脚并用”等词语，既突出了爬天都峰的艰难，又表现了他们不怕困难的勇气。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60040" y="483518"/>
            <a:ext cx="86937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dirty="0">
                <a:solidFill>
                  <a:srgbClr val="FF0000"/>
                </a:solidFill>
                <a:sym typeface="+mn-ea"/>
              </a:rPr>
              <a:t>重点句解析：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我奋力向峰顶爬去，一会儿攀着铁链上，一会儿手脚并用向上爬，像小猴子一样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……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755576" y="2052704"/>
            <a:ext cx="770485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    </a:t>
            </a:r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sym typeface="+mn-ea"/>
              </a:rPr>
              <a:t>“终于”表明我们克服重重困难爬上了天都峰顶，体现了我们奋力攀登、勇往直前的精神。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611560" y="699542"/>
            <a:ext cx="798570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1"/>
            <a:r>
              <a:rPr lang="en-US" altLang="zh-CN" sz="32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黑体" panose="02010609060101010101" pitchFamily="49" charset="-122"/>
                <a:sym typeface="+mn-ea"/>
              </a:rPr>
              <a:t>●</a:t>
            </a:r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重点句解析</a:t>
            </a:r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爬呀爬，我和老爷爷，还有爸爸，终于都爬上了天都峰顶。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23528" y="867799"/>
            <a:ext cx="82986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5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嗅 躯 幼 庞 猴 念 辫</a:t>
            </a:r>
            <a:endParaRPr lang="zh-CN" altLang="en-US" sz="54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637405" y="2031767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容易写成别字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516702" y="1851670"/>
            <a:ext cx="2040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幼</a:t>
            </a:r>
            <a:r>
              <a:rPr lang="en-US" altLang="zh-CN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—</a:t>
            </a:r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幻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2" name="组合 3"/>
          <p:cNvGrpSpPr/>
          <p:nvPr/>
        </p:nvGrpSpPr>
        <p:grpSpPr>
          <a:xfrm>
            <a:off x="0" y="195486"/>
            <a:ext cx="2513330" cy="509438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易写错的字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5" name="文本框 13"/>
          <p:cNvSpPr txBox="1"/>
          <p:nvPr/>
        </p:nvSpPr>
        <p:spPr>
          <a:xfrm>
            <a:off x="1637405" y="2924325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容易多写一笔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6" name="文本框 9"/>
          <p:cNvSpPr txBox="1"/>
          <p:nvPr/>
        </p:nvSpPr>
        <p:spPr>
          <a:xfrm>
            <a:off x="4615666" y="2794827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猴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7" name="文本框 9"/>
          <p:cNvSpPr txBox="1"/>
          <p:nvPr/>
        </p:nvSpPr>
        <p:spPr>
          <a:xfrm>
            <a:off x="5784799" y="2822660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念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8" name="文本框 13"/>
          <p:cNvSpPr txBox="1"/>
          <p:nvPr/>
        </p:nvSpPr>
        <p:spPr>
          <a:xfrm>
            <a:off x="1637405" y="3832504"/>
            <a:ext cx="2656496" cy="58477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容易少写一笔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19" name="文本框 9"/>
          <p:cNvSpPr txBox="1"/>
          <p:nvPr/>
        </p:nvSpPr>
        <p:spPr>
          <a:xfrm>
            <a:off x="4632671" y="3625191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嗅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sp>
        <p:nvSpPr>
          <p:cNvPr id="20" name="文本框 9"/>
          <p:cNvSpPr txBox="1"/>
          <p:nvPr/>
        </p:nvSpPr>
        <p:spPr>
          <a:xfrm>
            <a:off x="5784799" y="3586282"/>
            <a:ext cx="8034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4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庞</a:t>
            </a:r>
            <a:endParaRPr lang="zh-CN" altLang="en-US" sz="4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/>
      <p:bldP spid="15" grpId="0" animBg="1"/>
      <p:bldP spid="16" grpId="0"/>
      <p:bldP spid="17" grpId="0"/>
      <p:bldP spid="18" grpId="0" animBg="1"/>
      <p:bldP spid="19" grpId="0"/>
      <p:bldP spid="20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987574"/>
            <a:ext cx="554461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/>
              <a:t>一、根据课文内容，填空。</a:t>
            </a:r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467544" y="1635646"/>
            <a:ext cx="8064896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1.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“一种强大的力量使它飞了下来。”这句话中“强大的力量”指的是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(    )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。 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老麻雀对小麻雀的爱 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老麻雀比猎狗强大 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C.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老麻雀胆子很大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 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732240" y="2130991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文本框 8"/>
          <p:cNvSpPr txBox="1"/>
          <p:nvPr/>
        </p:nvSpPr>
        <p:spPr>
          <a:xfrm>
            <a:off x="382940" y="267494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555526"/>
            <a:ext cx="806489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2.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对于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《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爬天都峰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》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这篇课文的理解，你认为正确的画“√”，错误的画“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×”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1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）课文是按照爬山前、爬山中、爬山后的顺序来写的。（    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2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）课文写了“我”和老爷爷的三次对话。                （    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3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）学习课文，我明白了要互相鼓励，有战胜困难的勇气和力量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 （    ）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39750"/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71800" y="1779662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71600" y="2643758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×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5976" y="3507854"/>
            <a:ext cx="9361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/>
      <p:bldP spid="8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2008" y="760512"/>
            <a:ext cx="903649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 一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只老麻雀从一棵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树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上飞下来</a:t>
            </a:r>
            <a:r>
              <a:rPr lang="en-US" altLang="zh-CN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,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像一块石头似的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落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在猎狗面前。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它挓挲起全身的羽毛，绝望地尖叫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</a:rPr>
              <a:t>着</a:t>
            </a: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。</a:t>
            </a:r>
            <a:endParaRPr lang="en-US" altLang="zh-CN" sz="2800" b="1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1.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这里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把老麻雀比作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，是因为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_____________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</a:t>
            </a:r>
            <a:r>
              <a:rPr lang="en-US" altLang="zh-CN" sz="28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“挓挲起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全身的羽毛”说明了老麻雀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___________</a:t>
            </a:r>
            <a:endParaRPr lang="en-US" altLang="zh-CN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，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“绝望地尖叫”是因为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老麻雀</a:t>
            </a:r>
            <a:endParaRPr lang="en-US" altLang="zh-CN" sz="28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            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8408" y="2037492"/>
            <a:ext cx="84969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老麻雀下落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的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速度很快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94982" y="2052482"/>
            <a:ext cx="12241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石头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1520" y="237292"/>
            <a:ext cx="44279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/>
              <a:t>二、根据课文内容填空。</a:t>
            </a:r>
            <a:endParaRPr lang="zh-CN" altLang="en-US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59532" y="2905125"/>
            <a:ext cx="828092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                               用自己的</a:t>
            </a:r>
            <a:endParaRPr lang="en-US" altLang="zh-CN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身体掩护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小麻雀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23528" y="3775749"/>
            <a:ext cx="84249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对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猎狗没有信心，还是拼尽全力地来挽救自己的孩子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9" grpId="0"/>
      <p:bldP spid="13" grpId="0"/>
      <p:bldP spid="14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65736" y="473702"/>
            <a:ext cx="8843645" cy="388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</a:rPr>
              <a:t>三、读片段，画去括号中不恰当的词语，并回答问题。</a:t>
            </a:r>
            <a:endParaRPr lang="zh-CN" altLang="en-US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4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老爷爷拉拉我的小辫子，笑呵呵地说：“谢谢你啦，小朋友。要不是你的勇气（鼓励  鼓舞）我，我还下不了（决心 决定）哩！现在居然爬上来了！”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“</a:t>
            </a: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不，老爷爷，我是看您也要爬天都峰，才有勇气向上爬的！我应该谢谢您！”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>
              <a:lnSpc>
                <a:spcPct val="110000"/>
              </a:lnSpc>
            </a:pPr>
            <a:r>
              <a:rPr lang="zh-CN" altLang="en-US" sz="28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    爸爸听了，笑着说：“你们这一老一小真有意思，都会从别人身上汲取力量！”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4" name="文本框 2"/>
          <p:cNvSpPr txBox="1"/>
          <p:nvPr/>
        </p:nvSpPr>
        <p:spPr>
          <a:xfrm>
            <a:off x="4716016" y="133779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2"/>
          <p:cNvSpPr txBox="1"/>
          <p:nvPr/>
        </p:nvSpPr>
        <p:spPr>
          <a:xfrm>
            <a:off x="2123728" y="1861018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\</a:t>
            </a:r>
            <a:endParaRPr lang="zh-CN" altLang="en-US" sz="28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95536" y="411510"/>
            <a:ext cx="8316416" cy="138499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1.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老爷爷的话中表示“出乎意料”意思的词语是</a:t>
            </a:r>
            <a:r>
              <a:rPr lang="zh-CN" altLang="en-US" sz="2800" b="1" u="sng" dirty="0">
                <a:latin typeface="宋体" panose="02010600030101010101" pitchFamily="2" charset="-122"/>
                <a:ea typeface="宋体" panose="02010600030101010101" pitchFamily="2" charset="-122"/>
              </a:rPr>
              <a:t>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，这个词语写出了老爷爷爬上天都峰后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激动  </a:t>
            </a:r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  B.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感动）的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心情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 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文本框 5"/>
          <p:cNvSpPr txBox="1"/>
          <p:nvPr/>
        </p:nvSpPr>
        <p:spPr>
          <a:xfrm>
            <a:off x="1115616" y="824394"/>
            <a:ext cx="12961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居然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0" name="文本框 5"/>
          <p:cNvSpPr txBox="1"/>
          <p:nvPr/>
        </p:nvSpPr>
        <p:spPr>
          <a:xfrm>
            <a:off x="1085712" y="1256442"/>
            <a:ext cx="7200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A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5" name="文本框 1"/>
          <p:cNvSpPr txBox="1"/>
          <p:nvPr/>
        </p:nvSpPr>
        <p:spPr>
          <a:xfrm>
            <a:off x="539552" y="1835988"/>
            <a:ext cx="806489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539750"/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爸爸的话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中的“真有意思”指的是</a:t>
            </a:r>
            <a:r>
              <a:rPr lang="en-US" altLang="zh-CN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____________________</a:t>
            </a:r>
            <a:r>
              <a:rPr lang="zh-CN" altLang="en-US" sz="2800" b="1" u="sng" dirty="0" smtClean="0">
                <a:latin typeface="宋体" panose="02010600030101010101" pitchFamily="2" charset="-122"/>
                <a:ea typeface="宋体" panose="02010600030101010101" pitchFamily="2" charset="-122"/>
              </a:rPr>
              <a:t>                     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。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indent="539750"/>
            <a:r>
              <a:rPr lang="en-US" altLang="zh-CN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3.</a:t>
            </a:r>
            <a:r>
              <a:rPr lang="zh-CN" altLang="en-US" sz="2800" b="1" dirty="0">
                <a:latin typeface="宋体" panose="02010600030101010101" pitchFamily="2" charset="-122"/>
                <a:ea typeface="宋体" panose="02010600030101010101" pitchFamily="2" charset="-122"/>
              </a:rPr>
              <a:t>爬上天都峰后，老爷爷和“我”为什么要互相道谢呢？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" name="文本框 9"/>
          <p:cNvSpPr txBox="1"/>
          <p:nvPr/>
        </p:nvSpPr>
        <p:spPr>
          <a:xfrm>
            <a:off x="1997968" y="2264554"/>
            <a:ext cx="4518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都会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从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别人身上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汲取力量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" name="文本框 9"/>
          <p:cNvSpPr txBox="1"/>
          <p:nvPr/>
        </p:nvSpPr>
        <p:spPr>
          <a:xfrm>
            <a:off x="596570" y="3618877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我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和老爷爷都是从对方的身上汲取了力量，才</a:t>
            </a:r>
            <a:r>
              <a:rPr lang="zh-CN" altLang="en-US" sz="28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爬上了</a:t>
            </a:r>
            <a:r>
              <a:rPr lang="zh-CN" altLang="en-US" sz="2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天都峰，因此要互相感谢。</a:t>
            </a:r>
            <a:endParaRPr lang="zh-CN" altLang="en-US" sz="2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0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68560" y="2058983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搏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①对打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扑上去抓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跳动。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68560" y="1275606"/>
            <a:ext cx="771686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护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①保护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；保卫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袒护；包庇。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</p:txBody>
      </p:sp>
      <p:grpSp>
        <p:nvGrpSpPr>
          <p:cNvPr id="4" name="组合 4"/>
          <p:cNvGrpSpPr/>
          <p:nvPr/>
        </p:nvGrpSpPr>
        <p:grpSpPr>
          <a:xfrm>
            <a:off x="-83185" y="411510"/>
            <a:ext cx="2174875" cy="509751"/>
            <a:chOff x="458" y="988"/>
            <a:chExt cx="4134" cy="91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流程图: 延期 6"/>
            <p:cNvSpPr/>
            <p:nvPr/>
          </p:nvSpPr>
          <p:spPr>
            <a:xfrm>
              <a:off x="623" y="988"/>
              <a:ext cx="3969" cy="908"/>
            </a:xfrm>
            <a:prstGeom prst="flowChartDelay">
              <a:avLst/>
            </a:prstGeom>
            <a:solidFill>
              <a:srgbClr val="FFC000"/>
            </a:solidFill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文本框 14">
              <a:hlinkClick r:id="rId1" action="ppaction://hlinkfile"/>
            </p:cNvPr>
            <p:cNvSpPr txBox="1"/>
            <p:nvPr/>
          </p:nvSpPr>
          <p:spPr>
            <a:xfrm>
              <a:off x="458" y="1005"/>
              <a:ext cx="3688" cy="89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tx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多义字</a:t>
              </a:r>
              <a:endParaRPr lang="zh-CN" altLang="en-US" sz="28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9" name="文本框 1"/>
          <p:cNvSpPr txBox="1"/>
          <p:nvPr/>
        </p:nvSpPr>
        <p:spPr>
          <a:xfrm>
            <a:off x="472181" y="2862684"/>
            <a:ext cx="8132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级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①等级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。②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年级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。③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台阶儿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。④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用于台阶、楼梯等。</a:t>
            </a:r>
            <a:endParaRPr lang="zh-CN" altLang="en-US" sz="28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51520" y="1266895"/>
            <a:ext cx="899998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latin typeface="+mn-ea"/>
              </a:rPr>
              <a:t>一、下面的读音和字形完全正确的一组是（  ）。</a:t>
            </a:r>
            <a:endParaRPr lang="zh-CN" altLang="en-US" sz="3200" dirty="0">
              <a:latin typeface="+mn-ea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8072" y="1995686"/>
            <a:ext cx="76683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拯救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zhěnɡ</a:t>
            </a:r>
            <a:r>
              <a:rPr lang="zh-CN" altLang="en-US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jiù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嗅觉（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xiù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ju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é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嘶哑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shī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yǎ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幻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儿（</a:t>
            </a:r>
            <a:r>
              <a:rPr lang="en-US" altLang="zh-CN" sz="3200" b="1" dirty="0" err="1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yòu</a:t>
            </a:r>
            <a:r>
              <a:rPr lang="en-US" altLang="zh-CN" sz="3200" b="1" dirty="0" smtClean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ér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r>
              <a:rPr lang="en-US" altLang="zh-CN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.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年级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nián</a:t>
            </a:r>
            <a:r>
              <a:rPr lang="en-US" altLang="zh-CN" sz="3200" b="1" dirty="0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ea typeface="楷体" panose="02010609060101010101" pitchFamily="49" charset="-122"/>
                <a:cs typeface="汉语拼音" panose="020B0604020202020204" pitchFamily="34" charset="0"/>
              </a:rPr>
              <a:t>jí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）    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驱（</a:t>
            </a:r>
            <a:r>
              <a:rPr lang="en-US" altLang="zh-CN" sz="3200" b="1" dirty="0" err="1" smtClean="0">
                <a:latin typeface="汉语拼音" panose="020B0604020202020204" pitchFamily="34" charset="0"/>
                <a:cs typeface="汉语拼音" panose="020B0604020202020204" pitchFamily="34" charset="0"/>
              </a:rPr>
              <a:t>shēn</a:t>
            </a:r>
            <a:r>
              <a:rPr lang="en-US" altLang="zh-CN" sz="3200" b="1" dirty="0" smtClean="0">
                <a:latin typeface="汉语拼音" panose="020B0604020202020204" pitchFamily="34" charset="0"/>
                <a:cs typeface="汉语拼音" panose="020B0604020202020204" pitchFamily="34" charset="0"/>
              </a:rPr>
              <a:t>  </a:t>
            </a:r>
            <a:r>
              <a:rPr lang="en-US" altLang="zh-CN" sz="3200" b="1" dirty="0" err="1">
                <a:latin typeface="汉语拼音" panose="020B0604020202020204" pitchFamily="34" charset="0"/>
                <a:cs typeface="汉语拼音" panose="020B0604020202020204" pitchFamily="34" charset="0"/>
              </a:rPr>
              <a:t>qū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99376" y="1266895"/>
            <a:ext cx="5760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8"/>
          <p:cNvSpPr txBox="1"/>
          <p:nvPr/>
        </p:nvSpPr>
        <p:spPr>
          <a:xfrm>
            <a:off x="251520" y="411510"/>
            <a:ext cx="166878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280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巩固练习</a:t>
            </a:r>
            <a:endParaRPr lang="zh-CN" altLang="en-US" sz="280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95198" y="195486"/>
            <a:ext cx="764921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二、形近字组词。</a:t>
            </a:r>
            <a:endParaRPr lang="zh-CN" altLang="en-US" sz="32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极</a:t>
            </a:r>
            <a:r>
              <a:rPr lang="en-US" altLang="zh-CN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级 及（  ）时 （  ）别 （  ）小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辫 辩 辨（  ）子 （  ）认  争（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何   </a:t>
            </a:r>
            <a:r>
              <a:rPr lang="zh-CN" altLang="en-US" sz="3200" b="1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呵（  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）时  笑（  ）（  ）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呆 杏 困（  ）树  吓（  ）（  ）难</a:t>
            </a:r>
            <a:endParaRPr lang="en-US" altLang="zh-CN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搏 博 膊（  ）斗  胳（  ）（  ）学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11422" y="1031116"/>
            <a:ext cx="5774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4483630" y="103111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级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文本框 7"/>
          <p:cNvSpPr txBox="1"/>
          <p:nvPr/>
        </p:nvSpPr>
        <p:spPr>
          <a:xfrm>
            <a:off x="6355838" y="1031116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极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文本框 7"/>
          <p:cNvSpPr txBox="1"/>
          <p:nvPr/>
        </p:nvSpPr>
        <p:spPr>
          <a:xfrm>
            <a:off x="2683430" y="174248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辫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文本框 7"/>
          <p:cNvSpPr txBox="1"/>
          <p:nvPr/>
        </p:nvSpPr>
        <p:spPr>
          <a:xfrm>
            <a:off x="4483630" y="181449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辨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" name="文本框 7"/>
          <p:cNvSpPr txBox="1"/>
          <p:nvPr/>
        </p:nvSpPr>
        <p:spPr>
          <a:xfrm>
            <a:off x="6931902" y="181449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辩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8" name="文本框 7"/>
          <p:cNvSpPr txBox="1"/>
          <p:nvPr/>
        </p:nvSpPr>
        <p:spPr>
          <a:xfrm>
            <a:off x="2683430" y="250554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何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文本框 7"/>
          <p:cNvSpPr txBox="1"/>
          <p:nvPr/>
        </p:nvSpPr>
        <p:spPr>
          <a:xfrm>
            <a:off x="5131702" y="250554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呵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文本框 7"/>
          <p:cNvSpPr txBox="1"/>
          <p:nvPr/>
        </p:nvSpPr>
        <p:spPr>
          <a:xfrm>
            <a:off x="6326810" y="326860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困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2683430" y="325465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7"/>
          <p:cNvSpPr txBox="1"/>
          <p:nvPr/>
        </p:nvSpPr>
        <p:spPr>
          <a:xfrm>
            <a:off x="5131702" y="325465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呆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文本框 7"/>
          <p:cNvSpPr txBox="1"/>
          <p:nvPr/>
        </p:nvSpPr>
        <p:spPr>
          <a:xfrm>
            <a:off x="6341324" y="3968930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博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文本框 7"/>
          <p:cNvSpPr txBox="1"/>
          <p:nvPr/>
        </p:nvSpPr>
        <p:spPr>
          <a:xfrm>
            <a:off x="2683430" y="397473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搏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文本框 7"/>
          <p:cNvSpPr txBox="1"/>
          <p:nvPr/>
        </p:nvSpPr>
        <p:spPr>
          <a:xfrm>
            <a:off x="5131702" y="3974733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膊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文本框 7"/>
          <p:cNvSpPr txBox="1"/>
          <p:nvPr/>
        </p:nvSpPr>
        <p:spPr>
          <a:xfrm>
            <a:off x="6355838" y="2505545"/>
            <a:ext cx="56308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呵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401632"/>
            <a:ext cx="813690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+mn-ea"/>
              </a:rPr>
              <a:t>三</a:t>
            </a:r>
            <a:r>
              <a:rPr lang="zh-CN" altLang="en-US" sz="3200" dirty="0">
                <a:latin typeface="+mn-ea"/>
              </a:rPr>
              <a:t>、给红色字选择正确的解释。</a:t>
            </a:r>
            <a:endParaRPr lang="en-US" altLang="zh-CN" sz="3200" dirty="0">
              <a:latin typeface="+mn-ea"/>
            </a:endParaRPr>
          </a:p>
          <a:p>
            <a:r>
              <a:rPr lang="zh-CN" altLang="en-US" sz="32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   级</a:t>
            </a:r>
            <a:r>
              <a:rPr lang="zh-CN" altLang="en-US" sz="3200" dirty="0">
                <a:latin typeface="黑体" panose="02010609060101010101" pitchFamily="49" charset="-122"/>
                <a:ea typeface="黑体" panose="02010609060101010101" pitchFamily="49" charset="-122"/>
                <a:cs typeface="楷体" panose="02010609060101010101" pitchFamily="49" charset="-122"/>
                <a:sym typeface="+mn-ea"/>
              </a:rPr>
              <a:t>：</a:t>
            </a:r>
            <a:r>
              <a:rPr lang="zh-CN" altLang="en-US" sz="32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①等级。 ②年级。 ③台阶儿。 ④用于等级。</a:t>
            </a:r>
            <a:endParaRPr lang="zh-CN" altLang="en-US" sz="32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石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高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留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en-US" altLang="zh-CN" sz="3600" b="1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+mn-ea"/>
            </a:endParaRPr>
          </a:p>
          <a:p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         高一</a:t>
            </a:r>
            <a:r>
              <a:rPr lang="zh-CN" altLang="en-US" sz="36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级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  <a:sym typeface="+mn-ea"/>
              </a:rPr>
              <a:t>（  ）</a:t>
            </a:r>
            <a:endParaRPr lang="zh-CN" alt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352236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0" y="3018312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572000" y="2442248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0" y="1866184"/>
            <a:ext cx="7200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 sz="3200" b="1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699" y="1059582"/>
            <a:ext cx="7056784" cy="2455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     </a:t>
            </a:r>
            <a:r>
              <a:rPr lang="zh-CN" altLang="en-US" sz="3600" b="1" dirty="0">
                <a:latin typeface="楷体" panose="02010609060101010101" pitchFamily="49" charset="-122"/>
                <a:ea typeface="楷体" panose="02010609060101010101" pitchFamily="49" charset="-122"/>
              </a:rPr>
              <a:t>掌握了这一单元的生字后，我们再一起看一看本单元有哪些需要掌握的词语吧！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cf8ea0b6-ff0d-488d-9941-a66643f76b8a"/>
  <p:tag name="COMMONDATA" val="eyJoZGlkIjoiMDUzMmRhYzhkNzM3Y2ZlODExZjhhYzliMDJjYzA0ZGIifQ=="/>
</p:tagLst>
</file>

<file path=ppt/theme/theme1.xml><?xml version="1.0" encoding="utf-8"?>
<a:theme xmlns:a="http://schemas.openxmlformats.org/drawingml/2006/main" name="卷草阳台">
  <a:themeElements>
    <a:clrScheme name="卷草阳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卷草阳台">
      <a:majorFont>
        <a:latin typeface="Arial"/>
        <a:ea typeface="黑体"/>
        <a:cs typeface=""/>
      </a:majorFont>
      <a:minorFont>
        <a:latin typeface="Arial Rounded MT Bold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卷草阳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卷草阳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卷草阳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清香</Template>
  <TotalTime>0</TotalTime>
  <Words>4647</Words>
  <Application>WPS 演示</Application>
  <PresentationFormat>全屏显示(16:9)</PresentationFormat>
  <Paragraphs>410</Paragraphs>
  <Slides>44</Slides>
  <Notes>30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44</vt:i4>
      </vt:variant>
    </vt:vector>
  </HeadingPairs>
  <TitlesOfParts>
    <vt:vector size="56" baseType="lpstr">
      <vt:lpstr>Arial</vt:lpstr>
      <vt:lpstr>宋体</vt:lpstr>
      <vt:lpstr>Wingdings</vt:lpstr>
      <vt:lpstr>黑体</vt:lpstr>
      <vt:lpstr>楷体</vt:lpstr>
      <vt:lpstr>汉语拼音</vt:lpstr>
      <vt:lpstr>Arial Rounded MT Bold</vt:lpstr>
      <vt:lpstr>微软雅黑</vt:lpstr>
      <vt:lpstr>Calibri</vt:lpstr>
      <vt:lpstr>Arial Unicode MS</vt:lpstr>
      <vt:lpstr>Xingkai SC</vt:lpstr>
      <vt:lpstr>卷草阳台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Rocket Girls</cp:lastModifiedBy>
  <cp:revision>678</cp:revision>
  <dcterms:created xsi:type="dcterms:W3CDTF">2019-08-10T12:25:00Z</dcterms:created>
  <dcterms:modified xsi:type="dcterms:W3CDTF">2022-11-30T15:54:32Z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5628433042DC43EBA226011338020B17</vt:lpwstr>
  </property>
  <property fmtid="{D5CDD505-2E9C-101B-9397-08002B2CF9AE}" pid="3" name="KSOProductBuildVer">
    <vt:lpwstr>2052-11.1.0.12763</vt:lpwstr>
  </property>
</Properties>
</file>