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7"/>
  </p:handoutMasterIdLst>
  <p:sldIdLst>
    <p:sldId id="258" r:id="rId3"/>
    <p:sldId id="322" r:id="rId5"/>
    <p:sldId id="305" r:id="rId6"/>
    <p:sldId id="259" r:id="rId7"/>
    <p:sldId id="260" r:id="rId8"/>
    <p:sldId id="308" r:id="rId9"/>
    <p:sldId id="331" r:id="rId10"/>
    <p:sldId id="323" r:id="rId11"/>
    <p:sldId id="333" r:id="rId12"/>
    <p:sldId id="261" r:id="rId13"/>
    <p:sldId id="262" r:id="rId14"/>
    <p:sldId id="301" r:id="rId15"/>
    <p:sldId id="293" r:id="rId16"/>
    <p:sldId id="294" r:id="rId17"/>
    <p:sldId id="265" r:id="rId18"/>
    <p:sldId id="332" r:id="rId19"/>
    <p:sldId id="317" r:id="rId20"/>
    <p:sldId id="344" r:id="rId21"/>
    <p:sldId id="337" r:id="rId22"/>
    <p:sldId id="264" r:id="rId23"/>
    <p:sldId id="321" r:id="rId24"/>
    <p:sldId id="266" r:id="rId25"/>
    <p:sldId id="345" r:id="rId26"/>
    <p:sldId id="347" r:id="rId27"/>
    <p:sldId id="295" r:id="rId28"/>
    <p:sldId id="263" r:id="rId29"/>
    <p:sldId id="346" r:id="rId30"/>
    <p:sldId id="268" r:id="rId31"/>
    <p:sldId id="348" r:id="rId32"/>
    <p:sldId id="350" r:id="rId33"/>
    <p:sldId id="349" r:id="rId34"/>
    <p:sldId id="352" r:id="rId35"/>
    <p:sldId id="353" r:id="rId36"/>
    <p:sldId id="354" r:id="rId37"/>
    <p:sldId id="325" r:id="rId38"/>
    <p:sldId id="334" r:id="rId39"/>
    <p:sldId id="336" r:id="rId40"/>
    <p:sldId id="338" r:id="rId41"/>
    <p:sldId id="269" r:id="rId42"/>
    <p:sldId id="326" r:id="rId43"/>
    <p:sldId id="270" r:id="rId44"/>
    <p:sldId id="271" r:id="rId45"/>
    <p:sldId id="356" r:id="rId46"/>
    <p:sldId id="357" r:id="rId47"/>
    <p:sldId id="272" r:id="rId48"/>
    <p:sldId id="299" r:id="rId49"/>
    <p:sldId id="275" r:id="rId50"/>
    <p:sldId id="278" r:id="rId51"/>
    <p:sldId id="358" r:id="rId52"/>
    <p:sldId id="359" r:id="rId53"/>
    <p:sldId id="319" r:id="rId54"/>
    <p:sldId id="340" r:id="rId55"/>
    <p:sldId id="341" r:id="rId56"/>
    <p:sldId id="342" r:id="rId57"/>
    <p:sldId id="343" r:id="rId58"/>
    <p:sldId id="339" r:id="rId59"/>
    <p:sldId id="279" r:id="rId60"/>
    <p:sldId id="280" r:id="rId61"/>
    <p:sldId id="360" r:id="rId62"/>
    <p:sldId id="282" r:id="rId63"/>
    <p:sldId id="283" r:id="rId64"/>
    <p:sldId id="329" r:id="rId65"/>
    <p:sldId id="361" r:id="rId66"/>
  </p:sldIdLst>
  <p:sldSz cx="9144000" cy="5143500" type="screen16x9"/>
  <p:notesSz cx="6858000" cy="9144000"/>
  <p:custDataLst>
    <p:tags r:id="rId7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3F3"/>
    <a:srgbClr val="FFCC66"/>
    <a:srgbClr val="FFCC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889" autoAdjust="0"/>
  </p:normalViewPr>
  <p:slideViewPr>
    <p:cSldViewPr>
      <p:cViewPr varScale="1">
        <p:scale>
          <a:sx n="110" d="100"/>
          <a:sy n="110" d="100"/>
        </p:scale>
        <p:origin x="-234" y="-90"/>
      </p:cViewPr>
      <p:guideLst>
        <p:guide orient="horz" pos="1620"/>
        <p:guide pos="2880"/>
      </p:guideLst>
    </p:cSldViewPr>
  </p:slideViewPr>
  <p:notesTextViewPr>
    <p:cViewPr>
      <p:scale>
        <a:sx n="100" d="100"/>
        <a:sy n="100" d="100"/>
      </p:scale>
      <p:origin x="0" y="0"/>
    </p:cViewPr>
  </p:notesTextViewPr>
  <p:notesViewPr>
    <p:cSldViewPr>
      <p:cViewPr varScale="1">
        <p:scale>
          <a:sx n="68" d="100"/>
          <a:sy n="68"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2" Type="http://schemas.openxmlformats.org/officeDocument/2006/relationships/tags" Target="tags/tag1.xml"/><Relationship Id="rId71" Type="http://schemas.openxmlformats.org/officeDocument/2006/relationships/commentAuthors" Target="commentAuthors.xml"/><Relationship Id="rId70" Type="http://schemas.openxmlformats.org/officeDocument/2006/relationships/tableStyles" Target="tableStyles.xml"/><Relationship Id="rId7" Type="http://schemas.openxmlformats.org/officeDocument/2006/relationships/slide" Target="slides/slide4.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handoutMaster" Target="handoutMasters/handoutMaster1.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8C3BCD5-C491-4F3A-9E76-1E3058A30584}"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BD80F2-3C72-43B7-BEFC-3CDB0ED371DD}"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3.png"/><Relationship Id="rId5" Type="http://schemas.microsoft.com/office/2007/relationships/hdphoto" Target="../media/image2.wdp"/><Relationship Id="rId4" Type="http://schemas.openxmlformats.org/officeDocument/2006/relationships/image" Target="../media/image1.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9c6e66273ca4b0495995df0609bc723f.jpeg"/>
          <p:cNvPicPr>
            <a:picLocks noChangeAspect="1"/>
          </p:cNvPicPr>
          <p:nvPr userDrawn="1"/>
        </p:nvPicPr>
        <p:blipFill>
          <a:blip r:embed="rId4" cstate="print">
            <a:extLst>
              <a:ext uri="{BEBA8EAE-BF5A-486C-A8C5-ECC9F3942E4B}">
                <a14:imgProps xmlns:a14="http://schemas.microsoft.com/office/drawing/2010/main">
                  <a14:imgLayer r:embed="rId5">
                    <a14:imgEffect>
                      <a14:artisticBlur/>
                    </a14:imgEffect>
                  </a14:imgLayer>
                </a14:imgProps>
              </a:ext>
            </a:extLst>
          </a:blip>
          <a:stretch>
            <a:fillRect/>
          </a:stretch>
        </p:blipFill>
        <p:spPr>
          <a:xfrm>
            <a:off x="0" y="0"/>
            <a:ext cx="9144000" cy="5143500"/>
          </a:xfrm>
          <a:prstGeom prst="rect">
            <a:avLst/>
          </a:prstGeom>
        </p:spPr>
      </p:pic>
      <p:pic>
        <p:nvPicPr>
          <p:cNvPr id="7" name="图片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0"/>
    </mc:Choice>
    <mc:Fallback>
      <p:transition/>
    </mc:Fallback>
  </mc:AlternateConten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2pPr>
      <a:lvl3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3pPr>
      <a:lvl4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4pPr>
      <a:lvl5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5pPr>
      <a:lvl6pPr marL="4572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6pPr>
      <a:lvl7pPr marL="9144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7pPr>
      <a:lvl8pPr marL="13716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8pPr>
      <a:lvl9pPr marL="18288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a:latin typeface="黑体" panose="02010609060101010101" pitchFamily="49" charset="-122"/>
                <a:ea typeface="黑体" panose="02010609060101010101" pitchFamily="49" charset="-122"/>
                <a:cs typeface="黑体" panose="02010609060101010101" pitchFamily="49" charset="-122"/>
                <a:sym typeface="+mn-ea"/>
              </a:rPr>
              <a:t>第七单元复习</a:t>
            </a:r>
            <a:endParaRPr lang="zh-CN" altLang="en-US" sz="80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 name="矩形 2"/>
          <p:cNvSpPr/>
          <p:nvPr/>
        </p:nvSpPr>
        <p:spPr>
          <a:xfrm flipH="1">
            <a:off x="0" y="171604"/>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TextBox 3"/>
          <p:cNvSpPr txBox="1"/>
          <p:nvPr/>
        </p:nvSpPr>
        <p:spPr>
          <a:xfrm>
            <a:off x="107504" y="159104"/>
            <a:ext cx="1569660" cy="276999"/>
          </a:xfrm>
          <a:prstGeom prst="rect">
            <a:avLst/>
          </a:prstGeom>
          <a:noFill/>
        </p:spPr>
        <p:txBody>
          <a:bodyPr wrap="none" rtlCol="0">
            <a:spAutoFit/>
          </a:bodyPr>
          <a:lstStyle/>
          <a:p>
            <a:r>
              <a:rPr lang="zh-CN" altLang="en-US" sz="1200" dirty="0" smtClean="0">
                <a:latin typeface="黑体" panose="02010609060101010101" pitchFamily="49" charset="-122"/>
                <a:ea typeface="黑体" panose="02010609060101010101" pitchFamily="49" charset="-122"/>
              </a:rPr>
              <a:t>语文  四年级  上册</a:t>
            </a:r>
            <a:endParaRPr lang="zh-CN" altLang="en-US" sz="1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602258" y="1074584"/>
            <a:ext cx="6498133" cy="2835451"/>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1800552" y="1275606"/>
            <a:ext cx="6299840" cy="2456057"/>
          </a:xfrm>
          <a:prstGeom prst="rect">
            <a:avLst/>
          </a:prstGeom>
          <a:noFill/>
        </p:spPr>
        <p:txBody>
          <a:bodyPr wrap="square" rtlCol="0">
            <a:spAutoFit/>
          </a:bodyPr>
          <a:lstStyle/>
          <a:p>
            <a:pPr>
              <a:lnSpc>
                <a:spcPct val="120000"/>
              </a:lnSpc>
            </a:pP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严肃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默默   清晰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抱负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胸怀   赞叹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表情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忘怀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果真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非凡   </a:t>
            </a:r>
            <a:r>
              <a:rPr lang="zh-CN" altLang="en-US" sz="3200" b="1" dirty="0">
                <a:latin typeface="楷体" panose="02010609060101010101" pitchFamily="49" charset="-122"/>
                <a:ea typeface="楷体" panose="02010609060101010101" pitchFamily="49" charset="-122"/>
                <a:cs typeface="楷体" panose="02010609060101010101" pitchFamily="49" charset="-122"/>
              </a:rPr>
              <a:t>指望  </a:t>
            </a:r>
            <a:r>
              <a:rPr lang="en-US" altLang="zh-CN" sz="3200" b="1" dirty="0">
                <a:latin typeface="楷体" panose="02010609060101010101" pitchFamily="49" charset="-122"/>
                <a:ea typeface="楷体" panose="02010609060101010101" pitchFamily="49" charset="-122"/>
                <a:cs typeface="楷体" panose="02010609060101010101" pitchFamily="49" charset="-122"/>
              </a:rPr>
              <a:t> </a:t>
            </a:r>
            <a:r>
              <a:rPr lang="zh-CN" altLang="en-US" sz="3200" b="1" dirty="0">
                <a:latin typeface="楷体" panose="02010609060101010101" pitchFamily="49" charset="-122"/>
                <a:ea typeface="楷体" panose="02010609060101010101" pitchFamily="49" charset="-122"/>
                <a:cs typeface="楷体" panose="02010609060101010101" pitchFamily="49" charset="-122"/>
              </a:rPr>
              <a:t>训斥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体会   </a:t>
            </a:r>
            <a:r>
              <a:rPr lang="zh-CN" altLang="en-US" sz="3200" b="1" dirty="0">
                <a:latin typeface="楷体" panose="02010609060101010101" pitchFamily="49" charset="-122"/>
                <a:ea typeface="楷体" panose="02010609060101010101" pitchFamily="49" charset="-122"/>
                <a:cs typeface="楷体" panose="02010609060101010101" pitchFamily="49" charset="-122"/>
              </a:rPr>
              <a:t>分量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响亮   左顾右盼</a:t>
            </a:r>
            <a:endParaRPr lang="en-US" altLang="zh-CN" sz="32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3" name="组合 3"/>
          <p:cNvGrpSpPr/>
          <p:nvPr/>
        </p:nvGrpSpPr>
        <p:grpSpPr>
          <a:xfrm>
            <a:off x="-22886" y="311468"/>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词语积累</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233948" y="4163712"/>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a:solidFill>
                  <a:srgbClr val="FF0000"/>
                </a:solidFill>
              </a:rPr>
              <a:t>解析：进行词语积累时要注意读准字音，熟记字形，理解词意。</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33518" y="483518"/>
            <a:ext cx="4698722"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《为中华之崛起而读书》</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683568" y="1236796"/>
            <a:ext cx="7848872"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光耀门楣：</a:t>
            </a:r>
            <a:r>
              <a:rPr lang="zh-CN" altLang="en-US" sz="2800" b="1" dirty="0">
                <a:latin typeface="楷体" panose="02010609060101010101" pitchFamily="49" charset="-122"/>
                <a:ea typeface="楷体" panose="02010609060101010101" pitchFamily="49" charset="-122"/>
                <a:sym typeface="+mn-ea"/>
              </a:rPr>
              <a:t>指子孙做了官出了名</a:t>
            </a:r>
            <a:r>
              <a:rPr lang="en-US" altLang="zh-CN"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sym typeface="+mn-ea"/>
              </a:rPr>
              <a:t>使祖先和家族都荣耀。</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683568" y="2337723"/>
            <a:ext cx="7956376"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若有所思：</a:t>
            </a:r>
            <a:r>
              <a:rPr lang="zh-CN" altLang="en-US" sz="2800" b="1" dirty="0">
                <a:latin typeface="楷体" panose="02010609060101010101" pitchFamily="49" charset="-122"/>
                <a:ea typeface="楷体" panose="02010609060101010101" pitchFamily="49" charset="-122"/>
                <a:sym typeface="+mn-ea"/>
              </a:rPr>
              <a:t>好像在思考着什么，形容静坐沉思的样子。</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683568" y="3435846"/>
            <a:ext cx="7956376"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为之一振：</a:t>
            </a:r>
            <a:r>
              <a:rPr lang="zh-CN" altLang="en-US" sz="2800" b="1" dirty="0">
                <a:latin typeface="楷体" panose="02010609060101010101" pitchFamily="49" charset="-122"/>
                <a:ea typeface="楷体" panose="02010609060101010101" pitchFamily="49" charset="-122"/>
                <a:sym typeface="+mn-ea"/>
              </a:rPr>
              <a:t>因此而振奋起来。 </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611561" y="1275606"/>
            <a:ext cx="7632847"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疑惑不解：</a:t>
            </a:r>
            <a:r>
              <a:rPr lang="zh-CN" altLang="en-US" sz="2800" b="1" dirty="0">
                <a:latin typeface="楷体" panose="02010609060101010101" pitchFamily="49" charset="-122"/>
                <a:ea typeface="楷体" panose="02010609060101010101" pitchFamily="49" charset="-122"/>
                <a:sym typeface="+mn-ea"/>
              </a:rPr>
              <a:t>因为有疑问而困惑不能理解。</a:t>
            </a:r>
            <a:endParaRPr lang="zh-CN" altLang="en-US" sz="2800" b="1" dirty="0">
              <a:latin typeface="楷体" panose="02010609060101010101" pitchFamily="49" charset="-122"/>
              <a:ea typeface="楷体" panose="02010609060101010101" pitchFamily="49" charset="-122"/>
            </a:endParaRPr>
          </a:p>
        </p:txBody>
      </p:sp>
      <p:sp>
        <p:nvSpPr>
          <p:cNvPr id="3" name="文本框 3"/>
          <p:cNvSpPr txBox="1"/>
          <p:nvPr/>
        </p:nvSpPr>
        <p:spPr>
          <a:xfrm>
            <a:off x="611560" y="2283718"/>
            <a:ext cx="7704855"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左顾右盼：</a:t>
            </a:r>
            <a:r>
              <a:rPr lang="zh-CN" altLang="en-US" sz="2800" b="1" dirty="0">
                <a:latin typeface="楷体" panose="02010609060101010101" pitchFamily="49" charset="-122"/>
                <a:ea typeface="楷体" panose="02010609060101010101" pitchFamily="49" charset="-122"/>
                <a:sym typeface="+mn-ea"/>
              </a:rPr>
              <a:t>指向左右两边看。形容得意、犹豫等神态。</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15635" y="584650"/>
            <a:ext cx="3057247"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《梅兰芳蓄须》</a:t>
            </a:r>
            <a:endParaRPr lang="zh-CN" altLang="en-US" sz="3200" dirty="0">
              <a:latin typeface="黑体" panose="02010609060101010101" pitchFamily="49" charset="-122"/>
              <a:ea typeface="黑体" panose="02010609060101010101" pitchFamily="49" charset="-122"/>
            </a:endParaRPr>
          </a:p>
        </p:txBody>
      </p:sp>
      <p:sp>
        <p:nvSpPr>
          <p:cNvPr id="6" name="文本框 3"/>
          <p:cNvSpPr txBox="1"/>
          <p:nvPr/>
        </p:nvSpPr>
        <p:spPr>
          <a:xfrm>
            <a:off x="611560" y="1275606"/>
            <a:ext cx="8111516" cy="954107"/>
          </a:xfrm>
          <a:prstGeom prst="rect">
            <a:avLst/>
          </a:prstGeom>
          <a:noFill/>
        </p:spPr>
        <p:txBody>
          <a:bodyPr wrap="non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深居简出：</a:t>
            </a:r>
            <a:r>
              <a:rPr lang="zh-CN" altLang="en-US" sz="2800" b="1" dirty="0">
                <a:latin typeface="楷体" panose="02010609060101010101" pitchFamily="49" charset="-122"/>
                <a:ea typeface="楷体" panose="02010609060101010101" pitchFamily="49" charset="-122"/>
                <a:sym typeface="+mn-ea"/>
              </a:rPr>
              <a:t>原指野兽藏在深密的地方，很少出现。</a:t>
            </a:r>
            <a:endParaRPr lang="en-US" altLang="zh-CN" sz="2800" b="1" dirty="0">
              <a:latin typeface="楷体" panose="02010609060101010101" pitchFamily="49" charset="-122"/>
              <a:ea typeface="楷体" panose="02010609060101010101" pitchFamily="49" charset="-122"/>
              <a:sym typeface="+mn-ea"/>
            </a:endParaRPr>
          </a:p>
          <a:p>
            <a:r>
              <a:rPr lang="zh-CN" altLang="en-US" sz="2800" b="1" dirty="0">
                <a:latin typeface="楷体" panose="02010609060101010101" pitchFamily="49" charset="-122"/>
                <a:ea typeface="楷体" panose="02010609060101010101" pitchFamily="49" charset="-122"/>
                <a:sym typeface="+mn-ea"/>
              </a:rPr>
              <a:t>后指平日在家里，很少出门。</a:t>
            </a:r>
            <a:endParaRPr lang="zh-CN" altLang="en-US" sz="2800" b="1" dirty="0">
              <a:latin typeface="楷体" panose="02010609060101010101" pitchFamily="49" charset="-122"/>
              <a:ea typeface="楷体" panose="02010609060101010101" pitchFamily="49" charset="-122"/>
            </a:endParaRPr>
          </a:p>
        </p:txBody>
      </p:sp>
      <p:sp>
        <p:nvSpPr>
          <p:cNvPr id="7" name="文本框 3"/>
          <p:cNvSpPr txBox="1"/>
          <p:nvPr/>
        </p:nvSpPr>
        <p:spPr>
          <a:xfrm>
            <a:off x="611560" y="2336562"/>
            <a:ext cx="7920879"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斩钉截铁：</a:t>
            </a:r>
            <a:r>
              <a:rPr lang="zh-CN" altLang="en-US" sz="2800" b="1" dirty="0">
                <a:latin typeface="楷体" panose="02010609060101010101" pitchFamily="49" charset="-122"/>
                <a:ea typeface="楷体" panose="02010609060101010101" pitchFamily="49" charset="-122"/>
                <a:sym typeface="+mn-ea"/>
              </a:rPr>
              <a:t>砍断钉子切断铁，形容说话或行动坚决果断，毫不犹豫。</a:t>
            </a:r>
            <a:endParaRPr lang="zh-CN" altLang="en-US" sz="2800" b="1" dirty="0">
              <a:latin typeface="楷体" panose="02010609060101010101" pitchFamily="49" charset="-122"/>
              <a:ea typeface="楷体" panose="02010609060101010101" pitchFamily="49" charset="-122"/>
            </a:endParaRPr>
          </a:p>
        </p:txBody>
      </p:sp>
      <p:sp>
        <p:nvSpPr>
          <p:cNvPr id="8" name="文本框 3"/>
          <p:cNvSpPr txBox="1"/>
          <p:nvPr/>
        </p:nvSpPr>
        <p:spPr>
          <a:xfrm>
            <a:off x="611560" y="3507854"/>
            <a:ext cx="7920879"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不堪其扰：</a:t>
            </a:r>
            <a:r>
              <a:rPr lang="zh-CN" altLang="en-US" sz="2800" b="1" dirty="0">
                <a:latin typeface="楷体" panose="02010609060101010101" pitchFamily="49" charset="-122"/>
                <a:ea typeface="楷体" panose="02010609060101010101" pitchFamily="49" charset="-122"/>
                <a:sym typeface="+mn-ea"/>
              </a:rPr>
              <a:t>受不了他</a:t>
            </a:r>
            <a:r>
              <a:rPr lang="en-US" altLang="zh-CN"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sym typeface="+mn-ea"/>
              </a:rPr>
              <a:t>他们</a:t>
            </a:r>
            <a:r>
              <a:rPr lang="en-US" altLang="zh-CN"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sym typeface="+mn-ea"/>
              </a:rPr>
              <a:t>的搅扰。</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27823" y="123768"/>
            <a:ext cx="4288353"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《延安，我把你追寻》</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0" y="771550"/>
            <a:ext cx="9144000"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雨后春笋：</a:t>
            </a:r>
            <a:r>
              <a:rPr lang="zh-CN" altLang="en-US" sz="2800" b="1" dirty="0">
                <a:latin typeface="楷体" panose="02010609060101010101" pitchFamily="49" charset="-122"/>
                <a:ea typeface="楷体" panose="02010609060101010101" pitchFamily="49" charset="-122"/>
                <a:sym typeface="+mn-ea"/>
              </a:rPr>
              <a:t>指春天下大雨后发出来的竹笋，而且一下子就长出来很多。比喻新生事物迅速大量地涌现出来。</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0" y="1851670"/>
            <a:ext cx="9144000"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满目琳琅：</a:t>
            </a:r>
            <a:r>
              <a:rPr lang="zh-CN" altLang="en-US" sz="2800" b="1" dirty="0">
                <a:latin typeface="楷体" panose="02010609060101010101" pitchFamily="49" charset="-122"/>
                <a:ea typeface="楷体" panose="02010609060101010101" pitchFamily="49" charset="-122"/>
                <a:sym typeface="+mn-ea"/>
              </a:rPr>
              <a:t>满眼都是珍贵的东西。形容美好的事物很多。</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0" y="2499742"/>
            <a:ext cx="9144000"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毫不犹豫：</a:t>
            </a:r>
            <a:r>
              <a:rPr lang="zh-CN" altLang="en-US" sz="2800" b="1" dirty="0">
                <a:latin typeface="楷体" panose="02010609060101010101" pitchFamily="49" charset="-122"/>
                <a:ea typeface="楷体" panose="02010609060101010101" pitchFamily="49" charset="-122"/>
                <a:sym typeface="+mn-ea"/>
              </a:rPr>
              <a:t>形容人在处理事情上非常果断，没有片刻迟疑。</a:t>
            </a:r>
            <a:endParaRPr lang="zh-CN" altLang="en-US" sz="2800" b="1" dirty="0">
              <a:latin typeface="楷体" panose="02010609060101010101" pitchFamily="49" charset="-122"/>
              <a:ea typeface="楷体" panose="02010609060101010101" pitchFamily="49" charset="-122"/>
            </a:endParaRPr>
          </a:p>
        </p:txBody>
      </p:sp>
      <p:sp>
        <p:nvSpPr>
          <p:cNvPr id="7" name="文本框 3"/>
          <p:cNvSpPr txBox="1"/>
          <p:nvPr/>
        </p:nvSpPr>
        <p:spPr>
          <a:xfrm>
            <a:off x="0" y="3291830"/>
            <a:ext cx="9144000"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顶天立地：</a:t>
            </a:r>
            <a:r>
              <a:rPr lang="zh-CN" altLang="en-US" sz="2800" b="1" dirty="0">
                <a:latin typeface="楷体" panose="02010609060101010101" pitchFamily="49" charset="-122"/>
                <a:ea typeface="楷体" panose="02010609060101010101" pitchFamily="49" charset="-122"/>
                <a:sym typeface="+mn-ea"/>
              </a:rPr>
              <a:t>头顶着天，脚踏着地。形容形象雄伟高大，气概非凡。</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1347614"/>
            <a:ext cx="1972890" cy="523220"/>
          </a:xfrm>
          <a:prstGeom prst="rect">
            <a:avLst/>
          </a:prstGeom>
          <a:solidFill>
            <a:srgbClr val="92D050"/>
          </a:solidFill>
          <a:ln>
            <a:solidFill>
              <a:schemeClr val="bg1"/>
            </a:solidFill>
          </a:ln>
        </p:spPr>
        <p:txBody>
          <a:bodyPr wrap="square" rtlCol="0">
            <a:spAutoFit/>
          </a:bodyPr>
          <a:lstStyle/>
          <a:p>
            <a:pPr algn="ct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AABB</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式</a:t>
            </a:r>
            <a:endParaRPr lang="zh-CN" altLang="en-US" sz="2800" dirty="0">
              <a:sym typeface="+mn-ea"/>
            </a:endParaRPr>
          </a:p>
        </p:txBody>
      </p:sp>
      <p:sp>
        <p:nvSpPr>
          <p:cNvPr id="4" name="文本框 3"/>
          <p:cNvSpPr txBox="1"/>
          <p:nvPr/>
        </p:nvSpPr>
        <p:spPr>
          <a:xfrm>
            <a:off x="2667439" y="474807"/>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随时随地</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2667439" y="1347614"/>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干干净净</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1" name="TextBox 10"/>
          <p:cNvSpPr txBox="1"/>
          <p:nvPr/>
        </p:nvSpPr>
        <p:spPr>
          <a:xfrm>
            <a:off x="611560" y="527795"/>
            <a:ext cx="1972890" cy="523220"/>
          </a:xfrm>
          <a:prstGeom prst="rect">
            <a:avLst/>
          </a:prstGeom>
          <a:solidFill>
            <a:srgbClr val="92D050"/>
          </a:solidFill>
          <a:ln>
            <a:solidFill>
              <a:schemeClr val="bg1"/>
            </a:solidFill>
          </a:ln>
        </p:spPr>
        <p:txBody>
          <a:bodyPr wrap="square" rtlCol="0">
            <a:spAutoFit/>
          </a:bodyPr>
          <a:lstStyle/>
          <a:p>
            <a:pPr algn="ctr"/>
            <a:r>
              <a:rPr lang="en-US" altLang="zh-CN" sz="2800" dirty="0">
                <a:latin typeface="+mn-ea"/>
              </a:rPr>
              <a:t>ABAC</a:t>
            </a:r>
            <a:r>
              <a:rPr lang="zh-CN" altLang="en-US" sz="2800" dirty="0">
                <a:latin typeface="+mn-ea"/>
              </a:rPr>
              <a:t>式</a:t>
            </a:r>
            <a:endParaRPr lang="zh-CN" altLang="en-US" sz="2800" dirty="0">
              <a:latin typeface="+mn-ea"/>
            </a:endParaRPr>
          </a:p>
        </p:txBody>
      </p:sp>
      <p:sp>
        <p:nvSpPr>
          <p:cNvPr id="13" name="TextBox 12"/>
          <p:cNvSpPr txBox="1"/>
          <p:nvPr/>
        </p:nvSpPr>
        <p:spPr>
          <a:xfrm>
            <a:off x="611559" y="2176144"/>
            <a:ext cx="1972891" cy="523220"/>
          </a:xfrm>
          <a:prstGeom prst="rect">
            <a:avLst/>
          </a:prstGeom>
          <a:solidFill>
            <a:srgbClr val="92D050"/>
          </a:solidFill>
          <a:ln>
            <a:solidFill>
              <a:schemeClr val="bg1"/>
            </a:solidFill>
          </a:ln>
        </p:spPr>
        <p:txBody>
          <a:bodyPr wrap="square" rtlCol="0">
            <a:spAutoFit/>
          </a:bodyPr>
          <a:lstStyle/>
          <a:p>
            <a:r>
              <a:rPr lang="zh-CN" altLang="en-US" sz="2800" dirty="0">
                <a:latin typeface="+mj-ea"/>
                <a:ea typeface="+mj-ea"/>
              </a:rPr>
              <a:t>含有反义词</a:t>
            </a:r>
            <a:endParaRPr lang="zh-CN" altLang="en-US" sz="2800" dirty="0">
              <a:latin typeface="+mj-ea"/>
              <a:ea typeface="+mj-ea"/>
            </a:endParaRPr>
          </a:p>
        </p:txBody>
      </p:sp>
      <p:sp>
        <p:nvSpPr>
          <p:cNvPr id="15" name="文本框 9"/>
          <p:cNvSpPr txBox="1"/>
          <p:nvPr/>
        </p:nvSpPr>
        <p:spPr>
          <a:xfrm>
            <a:off x="2667439" y="2176144"/>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左顾右盼</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2"/>
          <p:cNvSpPr txBox="1"/>
          <p:nvPr/>
        </p:nvSpPr>
        <p:spPr>
          <a:xfrm>
            <a:off x="611559" y="3004674"/>
            <a:ext cx="1972891" cy="523220"/>
          </a:xfrm>
          <a:prstGeom prst="rect">
            <a:avLst/>
          </a:prstGeom>
          <a:solidFill>
            <a:srgbClr val="92D050"/>
          </a:solidFill>
          <a:ln>
            <a:solidFill>
              <a:schemeClr val="bg1"/>
            </a:solidFill>
          </a:ln>
        </p:spPr>
        <p:txBody>
          <a:bodyPr wrap="square" rtlCol="0">
            <a:spAutoFit/>
          </a:bodyPr>
          <a:lstStyle/>
          <a:p>
            <a:pPr algn="l"/>
            <a:r>
              <a:rPr lang="zh-CN" altLang="en-US" sz="2800" dirty="0">
                <a:sym typeface="+mn-ea"/>
              </a:rPr>
              <a:t>含有比喻的</a:t>
            </a:r>
            <a:endParaRPr lang="zh-CN" altLang="en-US" sz="2800" dirty="0">
              <a:sym typeface="+mn-ea"/>
            </a:endParaRPr>
          </a:p>
        </p:txBody>
      </p:sp>
      <p:sp>
        <p:nvSpPr>
          <p:cNvPr id="17" name="文本框 9"/>
          <p:cNvSpPr txBox="1"/>
          <p:nvPr/>
        </p:nvSpPr>
        <p:spPr>
          <a:xfrm>
            <a:off x="2667439" y="2932666"/>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雨后春笋</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0" name="文本框 3"/>
          <p:cNvSpPr txBox="1"/>
          <p:nvPr/>
        </p:nvSpPr>
        <p:spPr>
          <a:xfrm>
            <a:off x="4716016" y="2188885"/>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顶天立地</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4" name="横卷形 23"/>
          <p:cNvSpPr/>
          <p:nvPr/>
        </p:nvSpPr>
        <p:spPr>
          <a:xfrm>
            <a:off x="323528" y="3579862"/>
            <a:ext cx="8208912" cy="130296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a:t>
            </a:r>
            <a:r>
              <a:rPr lang="zh-CN" altLang="en-US" sz="2400" dirty="0" smtClean="0">
                <a:solidFill>
                  <a:srgbClr val="FF0000"/>
                </a:solidFill>
              </a:rPr>
              <a:t>  四</a:t>
            </a:r>
            <a:r>
              <a:rPr lang="zh-CN" altLang="en-US" sz="2400" dirty="0">
                <a:solidFill>
                  <a:srgbClr val="FF0000"/>
                </a:solidFill>
              </a:rPr>
              <a:t>字词语常以仿写词语、根据意思写词语等题型出现，这需要我们掌握词语特点并理解词语意思。</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0093" y="1635295"/>
            <a:ext cx="8494395" cy="2160591"/>
          </a:xfrm>
          <a:prstGeom prst="rect">
            <a:avLst/>
          </a:prstGeom>
          <a:noFill/>
        </p:spPr>
        <p:txBody>
          <a:bodyPr wrap="square" rtlCol="0">
            <a:spAutoFit/>
          </a:bodyPr>
          <a:lstStyle/>
          <a:p>
            <a:pPr>
              <a:lnSpc>
                <a:spcPct val="140000"/>
              </a:lnSpc>
            </a:pPr>
            <a:r>
              <a:rPr lang="zh-CN" altLang="en-US" sz="3200" b="1" dirty="0">
                <a:latin typeface="楷体" panose="02010609060101010101" pitchFamily="49" charset="-122"/>
                <a:ea typeface="楷体" panose="02010609060101010101" pitchFamily="49" charset="-122"/>
                <a:sym typeface="+mn-ea"/>
              </a:rPr>
              <a:t>左</a:t>
            </a:r>
            <a:r>
              <a:rPr lang="en-US" altLang="zh-CN" sz="3200" b="1" dirty="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右</a:t>
            </a:r>
            <a:r>
              <a:rPr lang="en-US" altLang="zh-CN" sz="3200" b="1" dirty="0">
                <a:latin typeface="楷体" panose="02010609060101010101" pitchFamily="49" charset="-122"/>
                <a:ea typeface="楷体" panose="02010609060101010101" pitchFamily="49" charset="-122"/>
                <a:sym typeface="+mn-ea"/>
              </a:rPr>
              <a:t>(    )  </a:t>
            </a:r>
            <a:r>
              <a:rPr lang="zh-CN" altLang="en-US" sz="3200" b="1" dirty="0">
                <a:latin typeface="楷体" panose="02010609060101010101" pitchFamily="49" charset="-122"/>
                <a:ea typeface="楷体" panose="02010609060101010101" pitchFamily="49" charset="-122"/>
                <a:sym typeface="+mn-ea"/>
              </a:rPr>
              <a:t>疑惑</a:t>
            </a:r>
            <a:r>
              <a:rPr lang="en-US" altLang="zh-CN" sz="3200" b="1" dirty="0">
                <a:latin typeface="楷体" panose="02010609060101010101" pitchFamily="49" charset="-122"/>
                <a:ea typeface="楷体" panose="02010609060101010101" pitchFamily="49" charset="-122"/>
                <a:sym typeface="+mn-ea"/>
              </a:rPr>
              <a:t>(     )(     )  </a:t>
            </a:r>
            <a:endParaRPr lang="en-US" altLang="zh-CN" sz="3200" b="1" dirty="0">
              <a:latin typeface="楷体" panose="02010609060101010101" pitchFamily="49" charset="-122"/>
              <a:ea typeface="楷体" panose="02010609060101010101" pitchFamily="49" charset="-122"/>
              <a:sym typeface="+mn-ea"/>
            </a:endParaRPr>
          </a:p>
          <a:p>
            <a:pPr>
              <a:lnSpc>
                <a:spcPct val="140000"/>
              </a:lnSpc>
            </a:pPr>
            <a:r>
              <a:rPr lang="zh-CN" altLang="en-US" sz="3200" b="1" dirty="0">
                <a:latin typeface="楷体" panose="02010609060101010101" pitchFamily="49" charset="-122"/>
                <a:ea typeface="楷体" panose="02010609060101010101" pitchFamily="49" charset="-122"/>
                <a:sym typeface="+mn-ea"/>
              </a:rPr>
              <a:t>若</a:t>
            </a:r>
            <a:r>
              <a:rPr lang="en-US" altLang="zh-CN" sz="3200" b="1" dirty="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所</a:t>
            </a:r>
            <a:r>
              <a:rPr lang="en-US" altLang="zh-CN" sz="3200" b="1" dirty="0">
                <a:latin typeface="楷体" panose="02010609060101010101" pitchFamily="49" charset="-122"/>
                <a:ea typeface="楷体" panose="02010609060101010101" pitchFamily="49" charset="-122"/>
                <a:sym typeface="+mn-ea"/>
              </a:rPr>
              <a:t>(    )  </a:t>
            </a:r>
            <a:r>
              <a:rPr lang="zh-CN" altLang="en-US" sz="3200" b="1" dirty="0">
                <a:latin typeface="楷体" panose="02010609060101010101" pitchFamily="49" charset="-122"/>
                <a:ea typeface="楷体" panose="02010609060101010101" pitchFamily="49" charset="-122"/>
                <a:sym typeface="+mn-ea"/>
              </a:rPr>
              <a:t>斩</a:t>
            </a:r>
            <a:r>
              <a:rPr lang="en-US" altLang="zh-CN" sz="3200" b="1" dirty="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截</a:t>
            </a:r>
            <a:r>
              <a:rPr lang="en-US" altLang="zh-CN" sz="3200" b="1" dirty="0">
                <a:latin typeface="楷体" panose="02010609060101010101" pitchFamily="49" charset="-122"/>
                <a:ea typeface="楷体" panose="02010609060101010101" pitchFamily="49" charset="-122"/>
                <a:sym typeface="+mn-ea"/>
              </a:rPr>
              <a:t>(     )  </a:t>
            </a:r>
            <a:endParaRPr lang="en-US" altLang="zh-CN" sz="3200" b="1" dirty="0">
              <a:latin typeface="楷体" panose="02010609060101010101" pitchFamily="49" charset="-122"/>
              <a:ea typeface="楷体" panose="02010609060101010101" pitchFamily="49" charset="-122"/>
              <a:sym typeface="+mn-ea"/>
            </a:endParaRPr>
          </a:p>
          <a:p>
            <a:pPr>
              <a:lnSpc>
                <a:spcPct val="140000"/>
              </a:lnSpc>
            </a:pPr>
            <a:r>
              <a:rPr lang="zh-CN" altLang="en-US" sz="3200" b="1" dirty="0">
                <a:latin typeface="楷体" panose="02010609060101010101" pitchFamily="49" charset="-122"/>
                <a:ea typeface="楷体" panose="02010609060101010101" pitchFamily="49" charset="-122"/>
                <a:sym typeface="+mn-ea"/>
              </a:rPr>
              <a:t>深</a:t>
            </a:r>
            <a:r>
              <a:rPr lang="en-US" altLang="zh-CN" sz="3200" b="1" dirty="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简</a:t>
            </a:r>
            <a:r>
              <a:rPr lang="en-US" altLang="zh-CN" sz="3200" b="1" dirty="0">
                <a:latin typeface="楷体" panose="02010609060101010101" pitchFamily="49" charset="-122"/>
                <a:ea typeface="楷体" panose="02010609060101010101" pitchFamily="49" charset="-122"/>
                <a:sym typeface="+mn-ea"/>
              </a:rPr>
              <a:t>(    )  (    )(    )</a:t>
            </a:r>
            <a:r>
              <a:rPr lang="zh-CN" altLang="en-US" sz="3200" b="1" dirty="0">
                <a:latin typeface="楷体" panose="02010609060101010101" pitchFamily="49" charset="-122"/>
                <a:ea typeface="楷体" panose="02010609060101010101" pitchFamily="49" charset="-122"/>
                <a:sym typeface="+mn-ea"/>
              </a:rPr>
              <a:t>犹豫</a:t>
            </a:r>
            <a:endParaRPr lang="en-US" altLang="zh-CN" sz="3200" b="1"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 name="文本框 4"/>
          <p:cNvSpPr txBox="1"/>
          <p:nvPr/>
        </p:nvSpPr>
        <p:spPr>
          <a:xfrm>
            <a:off x="2738345" y="1707303"/>
            <a:ext cx="936104"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盼</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1190173" y="1707303"/>
            <a:ext cx="864096"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顾</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2738345" y="3147463"/>
            <a:ext cx="936104"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出</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5294629" y="1707303"/>
            <a:ext cx="828600"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不</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9" name="文本框 8"/>
          <p:cNvSpPr txBox="1"/>
          <p:nvPr/>
        </p:nvSpPr>
        <p:spPr>
          <a:xfrm>
            <a:off x="6734789" y="1707303"/>
            <a:ext cx="936104"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解</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1118165" y="2355375"/>
            <a:ext cx="1008112"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有</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5" name="文本框 14"/>
          <p:cNvSpPr txBox="1"/>
          <p:nvPr/>
        </p:nvSpPr>
        <p:spPr>
          <a:xfrm>
            <a:off x="1190173" y="3147463"/>
            <a:ext cx="864096"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居</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6" name="文本框 15"/>
          <p:cNvSpPr txBox="1"/>
          <p:nvPr/>
        </p:nvSpPr>
        <p:spPr>
          <a:xfrm>
            <a:off x="2738345" y="2427383"/>
            <a:ext cx="936104"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思</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8" name="文本框 17"/>
          <p:cNvSpPr txBox="1"/>
          <p:nvPr/>
        </p:nvSpPr>
        <p:spPr>
          <a:xfrm>
            <a:off x="353854" y="906504"/>
            <a:ext cx="7314489"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一、把词语补充完整</a:t>
            </a:r>
            <a:r>
              <a:rPr lang="en-US" altLang="zh-CN" sz="3200" dirty="0">
                <a:latin typeface="黑体" panose="02010609060101010101" pitchFamily="49" charset="-122"/>
                <a:ea typeface="黑体" panose="02010609060101010101" pitchFamily="49" charset="-122"/>
              </a:rPr>
              <a:t>,</a:t>
            </a:r>
            <a:r>
              <a:rPr lang="zh-CN" altLang="en-US" sz="3200" dirty="0">
                <a:latin typeface="黑体" panose="02010609060101010101" pitchFamily="49" charset="-122"/>
                <a:ea typeface="黑体" panose="02010609060101010101" pitchFamily="49" charset="-122"/>
              </a:rPr>
              <a:t>并完成练习。</a:t>
            </a:r>
            <a:endParaRPr lang="zh-CN" altLang="en-US" sz="3200" dirty="0">
              <a:latin typeface="黑体" panose="02010609060101010101" pitchFamily="49" charset="-122"/>
              <a:ea typeface="黑体" panose="02010609060101010101" pitchFamily="49" charset="-122"/>
            </a:endParaRPr>
          </a:p>
        </p:txBody>
      </p:sp>
      <p:sp>
        <p:nvSpPr>
          <p:cNvPr id="21" name="文本框 6"/>
          <p:cNvSpPr txBox="1"/>
          <p:nvPr/>
        </p:nvSpPr>
        <p:spPr>
          <a:xfrm>
            <a:off x="4430533" y="3075455"/>
            <a:ext cx="864096"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毫</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4"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7" name="文本框 15"/>
          <p:cNvSpPr txBox="1"/>
          <p:nvPr/>
        </p:nvSpPr>
        <p:spPr>
          <a:xfrm>
            <a:off x="6806797" y="2427383"/>
            <a:ext cx="936104"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铁</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9" name="文本框 15"/>
          <p:cNvSpPr txBox="1"/>
          <p:nvPr/>
        </p:nvSpPr>
        <p:spPr>
          <a:xfrm>
            <a:off x="4934589" y="2355375"/>
            <a:ext cx="936104"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钉</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0" name="文本框 15"/>
          <p:cNvSpPr txBox="1"/>
          <p:nvPr/>
        </p:nvSpPr>
        <p:spPr>
          <a:xfrm>
            <a:off x="5622140" y="3075806"/>
            <a:ext cx="936104"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pitchFamily="49" charset="-122"/>
                <a:ea typeface="楷体" panose="02010609060101010101" pitchFamily="49" charset="-122"/>
              </a:rPr>
              <a:t>不</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5" grpId="0"/>
      <p:bldP spid="16" grpId="0"/>
      <p:bldP spid="21" grpId="0"/>
      <p:bldP spid="17"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55526"/>
            <a:ext cx="9144000" cy="3200876"/>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sym typeface="+mn-ea"/>
              </a:rPr>
              <a:t>1.</a:t>
            </a:r>
            <a:r>
              <a:rPr lang="zh-CN" altLang="en-US" sz="3200" b="1" dirty="0">
                <a:latin typeface="楷体" panose="02010609060101010101" pitchFamily="49" charset="-122"/>
                <a:ea typeface="楷体" panose="02010609060101010101" pitchFamily="49" charset="-122"/>
                <a:sym typeface="+mn-ea"/>
              </a:rPr>
              <a:t>照样子</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写词语。 </a:t>
            </a:r>
            <a:endParaRPr lang="zh-CN" altLang="en-US" sz="3200" b="1" dirty="0">
              <a:latin typeface="楷体" panose="02010609060101010101" pitchFamily="49" charset="-122"/>
              <a:ea typeface="楷体" panose="02010609060101010101" pitchFamily="49" charset="-122"/>
              <a:sym typeface="+mn-ea"/>
            </a:endParaRPr>
          </a:p>
          <a:p>
            <a:r>
              <a:rPr lang="en-US" altLang="zh-CN" sz="3200" b="1" dirty="0">
                <a:latin typeface="楷体" panose="02010609060101010101" pitchFamily="49" charset="-122"/>
                <a:ea typeface="楷体" panose="02010609060101010101" pitchFamily="49" charset="-122"/>
                <a:sym typeface="+mn-ea"/>
              </a:rPr>
              <a:t>(1)</a:t>
            </a:r>
            <a:r>
              <a:rPr lang="zh-CN" altLang="en-US" sz="3200" b="1" dirty="0">
                <a:latin typeface="楷体" panose="02010609060101010101" pitchFamily="49" charset="-122"/>
                <a:ea typeface="楷体" panose="02010609060101010101" pitchFamily="49" charset="-122"/>
                <a:sym typeface="+mn-ea"/>
              </a:rPr>
              <a:t>左顾右盼</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含有反义词</a:t>
            </a:r>
            <a:r>
              <a:rPr lang="en-US" altLang="zh-CN" sz="3200" b="1" dirty="0">
                <a:latin typeface="楷体" panose="02010609060101010101" pitchFamily="49" charset="-122"/>
                <a:ea typeface="楷体" panose="02010609060101010101" pitchFamily="49" charset="-122"/>
                <a:sym typeface="+mn-ea"/>
              </a:rPr>
              <a:t>):_________ _________ </a:t>
            </a:r>
            <a:endParaRPr lang="en-US" altLang="zh-CN" sz="3200" b="1" dirty="0">
              <a:latin typeface="楷体" panose="02010609060101010101" pitchFamily="49" charset="-122"/>
              <a:ea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sym typeface="+mn-ea"/>
              </a:rPr>
              <a:t>(</a:t>
            </a:r>
            <a:r>
              <a:rPr lang="en-US" altLang="zh-CN" sz="3200" b="1" dirty="0">
                <a:latin typeface="楷体" panose="02010609060101010101" pitchFamily="49" charset="-122"/>
                <a:ea typeface="楷体" panose="02010609060101010101" pitchFamily="49" charset="-122"/>
                <a:sym typeface="+mn-ea"/>
              </a:rPr>
              <a:t>2)</a:t>
            </a:r>
            <a:r>
              <a:rPr lang="zh-CN" altLang="en-US" sz="3200" b="1" dirty="0">
                <a:latin typeface="楷体" panose="02010609060101010101" pitchFamily="49" charset="-122"/>
                <a:ea typeface="楷体" panose="02010609060101010101" pitchFamily="49" charset="-122"/>
                <a:sym typeface="+mn-ea"/>
              </a:rPr>
              <a:t>斩钉截铁</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描写人物</a:t>
            </a:r>
            <a:r>
              <a:rPr lang="en-US" altLang="zh-CN" sz="3200" b="1" dirty="0" smtClean="0">
                <a:latin typeface="楷体" panose="02010609060101010101" pitchFamily="49" charset="-122"/>
                <a:ea typeface="楷体" panose="02010609060101010101" pitchFamily="49" charset="-122"/>
                <a:sym typeface="+mn-ea"/>
              </a:rPr>
              <a:t>):_________ </a:t>
            </a:r>
            <a:r>
              <a:rPr lang="en-US" altLang="zh-CN" sz="3200" b="1" dirty="0">
                <a:latin typeface="楷体" panose="02010609060101010101" pitchFamily="49" charset="-122"/>
                <a:ea typeface="楷体" panose="02010609060101010101" pitchFamily="49" charset="-122"/>
                <a:sym typeface="+mn-ea"/>
              </a:rPr>
              <a:t>_________</a:t>
            </a:r>
            <a:endParaRPr lang="en-US" altLang="zh-CN" sz="3200" b="1" dirty="0">
              <a:latin typeface="楷体" panose="02010609060101010101" pitchFamily="49" charset="-122"/>
              <a:ea typeface="楷体" panose="02010609060101010101" pitchFamily="49" charset="-122"/>
              <a:sym typeface="+mn-ea"/>
            </a:endParaRPr>
          </a:p>
          <a:p>
            <a:pPr>
              <a:spcBef>
                <a:spcPts val="1200"/>
              </a:spcBef>
            </a:pPr>
            <a:r>
              <a:rPr lang="en-US" altLang="zh-CN" sz="3200" b="1" dirty="0" smtClean="0">
                <a:latin typeface="楷体" panose="02010609060101010101" pitchFamily="49" charset="-122"/>
                <a:ea typeface="楷体" panose="02010609060101010101" pitchFamily="49" charset="-122"/>
                <a:sym typeface="+mn-ea"/>
              </a:rPr>
              <a:t>2</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上面的词语和“豁然开朗”意思相反的是</a:t>
            </a:r>
            <a:r>
              <a:rPr lang="zh-CN" altLang="en-US" sz="3200" b="1" u="sng" dirty="0">
                <a:latin typeface="楷体" panose="02010609060101010101" pitchFamily="49" charset="-122"/>
                <a:ea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和“东张西望”意思相近的是</a:t>
            </a:r>
            <a:r>
              <a:rPr lang="zh-CN" altLang="en-US" sz="3200" b="1" u="sng" dirty="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4962020" y="1044592"/>
            <a:ext cx="19442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顶天立地</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6588224" y="1524947"/>
            <a:ext cx="19442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干脆利落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4644008" y="1524947"/>
            <a:ext cx="19442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目瞪口呆</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7047310" y="1050871"/>
            <a:ext cx="19442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前仆后继</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1" name="TextBox 10"/>
          <p:cNvSpPr txBox="1"/>
          <p:nvPr/>
        </p:nvSpPr>
        <p:spPr>
          <a:xfrm>
            <a:off x="899592" y="2635047"/>
            <a:ext cx="19442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疑惑不解</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611560" y="3162804"/>
            <a:ext cx="19442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左顾右盼</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694103"/>
            <a:ext cx="9144000" cy="4524315"/>
          </a:xfrm>
          <a:prstGeom prst="rect">
            <a:avLst/>
          </a:prstGeom>
          <a:noFill/>
        </p:spPr>
        <p:txBody>
          <a:bodyPr wrap="square" rtlCol="0">
            <a:spAutoFit/>
          </a:bodyPr>
          <a:lstStyle/>
          <a:p>
            <a:pPr>
              <a:lnSpc>
                <a:spcPct val="140000"/>
              </a:lnSpc>
            </a:pPr>
            <a:r>
              <a:rPr lang="zh-CN" altLang="en-US" sz="3200" b="1" dirty="0">
                <a:latin typeface="楷体" panose="02010609060101010101" pitchFamily="49" charset="-122"/>
                <a:ea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sym typeface="+mn-ea"/>
              </a:rPr>
              <a:t>严格    严厉    严肃      严峻</a:t>
            </a:r>
            <a:br>
              <a:rPr lang="zh-CN" altLang="en-US" sz="2800" b="1" dirty="0">
                <a:latin typeface="楷体" panose="02010609060101010101" pitchFamily="49" charset="-122"/>
                <a:ea typeface="楷体" panose="02010609060101010101" pitchFamily="49" charset="-122"/>
                <a:sym typeface="+mn-ea"/>
              </a:rPr>
            </a:br>
            <a:r>
              <a:rPr lang="zh-CN" altLang="en-US" sz="2800" b="1" dirty="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sym typeface="+mn-ea"/>
              </a:rPr>
              <a:t>________</a:t>
            </a:r>
            <a:r>
              <a:rPr lang="zh-CN" altLang="en-US" sz="2800" b="1" dirty="0" smtClean="0">
                <a:latin typeface="楷体" panose="02010609060101010101" pitchFamily="49" charset="-122"/>
                <a:ea typeface="楷体" panose="02010609060101010101" pitchFamily="49" charset="-122"/>
                <a:sym typeface="+mn-ea"/>
              </a:rPr>
              <a:t>的</a:t>
            </a:r>
            <a:r>
              <a:rPr lang="zh-CN" altLang="en-US" sz="2800" b="1" dirty="0">
                <a:latin typeface="楷体" panose="02010609060101010101" pitchFamily="49" charset="-122"/>
                <a:ea typeface="楷体" panose="02010609060101010101" pitchFamily="49" charset="-122"/>
                <a:sym typeface="+mn-ea"/>
              </a:rPr>
              <a:t>考验  </a:t>
            </a:r>
            <a:r>
              <a:rPr lang="zh-CN" altLang="en-US" sz="2800" b="1" dirty="0" smtClean="0">
                <a:latin typeface="楷体" panose="02010609060101010101" pitchFamily="49" charset="-122"/>
                <a:ea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sym typeface="+mn-ea"/>
              </a:rPr>
              <a:t> </a:t>
            </a:r>
            <a:r>
              <a:rPr lang="en-US" altLang="zh-CN" sz="2800" b="1" dirty="0">
                <a:latin typeface="楷体" panose="02010609060101010101" pitchFamily="49" charset="-122"/>
                <a:ea typeface="楷体" panose="02010609060101010101" pitchFamily="49" charset="-122"/>
                <a:sym typeface="+mn-ea"/>
              </a:rPr>
              <a:t> ________</a:t>
            </a:r>
            <a:r>
              <a:rPr lang="zh-CN" altLang="en-US" sz="2800" b="1" dirty="0" smtClean="0">
                <a:latin typeface="楷体" panose="02010609060101010101" pitchFamily="49" charset="-122"/>
                <a:ea typeface="楷体" panose="02010609060101010101" pitchFamily="49" charset="-122"/>
                <a:sym typeface="+mn-ea"/>
              </a:rPr>
              <a:t>的</a:t>
            </a:r>
            <a:r>
              <a:rPr lang="zh-CN" altLang="en-US" sz="2800" b="1" dirty="0">
                <a:latin typeface="楷体" panose="02010609060101010101" pitchFamily="49" charset="-122"/>
                <a:ea typeface="楷体" panose="02010609060101010101" pitchFamily="49" charset="-122"/>
                <a:sym typeface="+mn-ea"/>
              </a:rPr>
              <a:t>气氛          </a:t>
            </a:r>
            <a:endParaRPr lang="en-US" altLang="zh-CN" sz="2800" b="1" dirty="0">
              <a:latin typeface="楷体" panose="02010609060101010101" pitchFamily="49" charset="-122"/>
              <a:ea typeface="楷体" panose="02010609060101010101" pitchFamily="49" charset="-122"/>
              <a:sym typeface="+mn-ea"/>
            </a:endParaRPr>
          </a:p>
          <a:p>
            <a:pPr>
              <a:lnSpc>
                <a:spcPct val="140000"/>
              </a:lnSpc>
            </a:pPr>
            <a:r>
              <a:rPr lang="en-US" altLang="zh-CN" sz="2800" b="1" dirty="0" smtClean="0">
                <a:latin typeface="楷体" panose="02010609060101010101" pitchFamily="49" charset="-122"/>
                <a:ea typeface="楷体" panose="02010609060101010101" pitchFamily="49" charset="-122"/>
                <a:sym typeface="+mn-ea"/>
              </a:rPr>
              <a:t>    ________</a:t>
            </a:r>
            <a:r>
              <a:rPr lang="zh-CN" altLang="en-US" sz="2800" b="1" dirty="0" smtClean="0">
                <a:latin typeface="楷体" panose="02010609060101010101" pitchFamily="49" charset="-122"/>
                <a:ea typeface="楷体" panose="02010609060101010101" pitchFamily="49" charset="-122"/>
                <a:sym typeface="+mn-ea"/>
              </a:rPr>
              <a:t>的</a:t>
            </a:r>
            <a:r>
              <a:rPr lang="zh-CN" altLang="en-US" sz="2800" b="1" dirty="0">
                <a:latin typeface="楷体" panose="02010609060101010101" pitchFamily="49" charset="-122"/>
                <a:ea typeface="楷体" panose="02010609060101010101" pitchFamily="49" charset="-122"/>
                <a:sym typeface="+mn-ea"/>
              </a:rPr>
              <a:t>批评    </a:t>
            </a:r>
            <a:r>
              <a:rPr lang="en-US" altLang="zh-CN" sz="2800" b="1" dirty="0">
                <a:latin typeface="楷体" panose="02010609060101010101" pitchFamily="49" charset="-122"/>
                <a:ea typeface="楷体" panose="02010609060101010101" pitchFamily="49" charset="-122"/>
                <a:sym typeface="+mn-ea"/>
              </a:rPr>
              <a:t> ________</a:t>
            </a:r>
            <a:r>
              <a:rPr lang="zh-CN" altLang="en-US" sz="2800" b="1" dirty="0" smtClean="0">
                <a:latin typeface="楷体" panose="02010609060101010101" pitchFamily="49" charset="-122"/>
                <a:ea typeface="楷体" panose="02010609060101010101" pitchFamily="49" charset="-122"/>
                <a:sym typeface="+mn-ea"/>
              </a:rPr>
              <a:t>的</a:t>
            </a:r>
            <a:r>
              <a:rPr lang="zh-CN" altLang="en-US" sz="2800" b="1" dirty="0">
                <a:latin typeface="楷体" panose="02010609060101010101" pitchFamily="49" charset="-122"/>
                <a:ea typeface="楷体" panose="02010609060101010101" pitchFamily="49" charset="-122"/>
                <a:sym typeface="+mn-ea"/>
              </a:rPr>
              <a:t>要求</a:t>
            </a:r>
            <a:endParaRPr lang="en-US" altLang="zh-CN" sz="2800" b="1" dirty="0">
              <a:latin typeface="楷体" panose="02010609060101010101" pitchFamily="49" charset="-122"/>
              <a:ea typeface="楷体" panose="02010609060101010101" pitchFamily="49" charset="-122"/>
              <a:sym typeface="+mn-ea"/>
            </a:endParaRPr>
          </a:p>
          <a:p>
            <a:r>
              <a:rPr lang="en-US" altLang="zh-CN" sz="3200" b="1" dirty="0">
                <a:latin typeface="楷体" panose="02010609060101010101" pitchFamily="49" charset="-122"/>
                <a:ea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sym typeface="+mn-ea"/>
              </a:rPr>
              <a:t>A</a:t>
            </a:r>
            <a:r>
              <a:rPr lang="en-US" altLang="zh-CN"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sym typeface="+mn-ea"/>
              </a:rPr>
              <a:t>严峻；严厉；严肃；严格  </a:t>
            </a:r>
            <a:endParaRPr lang="en-US" altLang="zh-CN" sz="2800" b="1" dirty="0">
              <a:latin typeface="楷体" panose="02010609060101010101" pitchFamily="49" charset="-122"/>
              <a:ea typeface="楷体" panose="02010609060101010101" pitchFamily="49" charset="-122"/>
              <a:sym typeface="+mn-ea"/>
            </a:endParaRPr>
          </a:p>
          <a:p>
            <a:r>
              <a:rPr lang="en-US" altLang="zh-CN" sz="2800" b="1" dirty="0">
                <a:latin typeface="楷体" panose="02010609060101010101" pitchFamily="49" charset="-122"/>
                <a:ea typeface="楷体" panose="02010609060101010101" pitchFamily="49" charset="-122"/>
                <a:sym typeface="+mn-ea"/>
              </a:rPr>
              <a:t>    B.</a:t>
            </a:r>
            <a:r>
              <a:rPr lang="zh-CN" altLang="en-US" sz="2800" b="1" dirty="0">
                <a:latin typeface="楷体" panose="02010609060101010101" pitchFamily="49" charset="-122"/>
                <a:ea typeface="楷体" panose="02010609060101010101" pitchFamily="49" charset="-122"/>
                <a:sym typeface="+mn-ea"/>
              </a:rPr>
              <a:t>严峻；严肃；严厉；严格  </a:t>
            </a:r>
            <a:br>
              <a:rPr lang="zh-CN" altLang="en-US" sz="2800" b="1" dirty="0">
                <a:latin typeface="楷体" panose="02010609060101010101" pitchFamily="49" charset="-122"/>
                <a:ea typeface="楷体" panose="02010609060101010101" pitchFamily="49" charset="-122"/>
                <a:sym typeface="+mn-ea"/>
              </a:rPr>
            </a:br>
            <a:r>
              <a:rPr lang="zh-CN" altLang="en-US" sz="2800" b="1" dirty="0">
                <a:latin typeface="楷体" panose="02010609060101010101" pitchFamily="49" charset="-122"/>
                <a:ea typeface="楷体" panose="02010609060101010101" pitchFamily="49" charset="-122"/>
                <a:sym typeface="+mn-ea"/>
              </a:rPr>
              <a:t>    </a:t>
            </a:r>
            <a:r>
              <a:rPr lang="en-US" altLang="zh-CN" sz="2800" b="1" dirty="0">
                <a:latin typeface="楷体" panose="02010609060101010101" pitchFamily="49" charset="-122"/>
                <a:ea typeface="楷体" panose="02010609060101010101" pitchFamily="49" charset="-122"/>
                <a:sym typeface="+mn-ea"/>
              </a:rPr>
              <a:t>C.</a:t>
            </a:r>
            <a:r>
              <a:rPr lang="zh-CN" altLang="en-US" sz="2800" b="1" dirty="0">
                <a:latin typeface="楷体" panose="02010609060101010101" pitchFamily="49" charset="-122"/>
                <a:ea typeface="楷体" panose="02010609060101010101" pitchFamily="49" charset="-122"/>
                <a:sym typeface="+mn-ea"/>
              </a:rPr>
              <a:t>严峻；严肃；严格；严厉  </a:t>
            </a:r>
            <a:br>
              <a:rPr lang="zh-CN" altLang="en-US" sz="2800" b="1" dirty="0">
                <a:latin typeface="楷体" panose="02010609060101010101" pitchFamily="49" charset="-122"/>
                <a:ea typeface="楷体" panose="02010609060101010101" pitchFamily="49" charset="-122"/>
                <a:sym typeface="+mn-ea"/>
              </a:rPr>
            </a:br>
            <a:r>
              <a:rPr lang="zh-CN" altLang="en-US" sz="2800" b="1" dirty="0">
                <a:latin typeface="楷体" panose="02010609060101010101" pitchFamily="49" charset="-122"/>
                <a:ea typeface="楷体" panose="02010609060101010101" pitchFamily="49" charset="-122"/>
                <a:sym typeface="+mn-ea"/>
              </a:rPr>
              <a:t>    </a:t>
            </a:r>
            <a:r>
              <a:rPr lang="en-US" altLang="zh-CN" sz="2800" b="1" dirty="0">
                <a:latin typeface="楷体" panose="02010609060101010101" pitchFamily="49" charset="-122"/>
                <a:ea typeface="楷体" panose="02010609060101010101" pitchFamily="49" charset="-122"/>
                <a:sym typeface="+mn-ea"/>
              </a:rPr>
              <a:t>D.</a:t>
            </a:r>
            <a:r>
              <a:rPr lang="zh-CN" altLang="en-US" sz="2800" b="1" dirty="0">
                <a:latin typeface="楷体" panose="02010609060101010101" pitchFamily="49" charset="-122"/>
                <a:ea typeface="楷体" panose="02010609060101010101" pitchFamily="49" charset="-122"/>
                <a:sym typeface="+mn-ea"/>
              </a:rPr>
              <a:t>严肃；严峻；严厉；严格 </a:t>
            </a:r>
            <a:r>
              <a:rPr lang="zh-CN" altLang="en-US" sz="3200" b="1" dirty="0">
                <a:latin typeface="楷体" panose="02010609060101010101" pitchFamily="49" charset="-122"/>
                <a:ea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sym typeface="+mn-ea"/>
            </a:endParaRPr>
          </a:p>
          <a:p>
            <a:pPr>
              <a:lnSpc>
                <a:spcPct val="140000"/>
              </a:lnSpc>
            </a:pPr>
            <a:endParaRPr lang="en-US" altLang="zh-CN" sz="3200" b="1"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281847" y="181336"/>
            <a:ext cx="7314489"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二、选词</a:t>
            </a:r>
            <a:r>
              <a:rPr lang="zh-CN" altLang="en-US" sz="3200" dirty="0" smtClean="0">
                <a:latin typeface="黑体" panose="02010609060101010101" pitchFamily="49" charset="-122"/>
                <a:ea typeface="黑体" panose="02010609060101010101" pitchFamily="49" charset="-122"/>
              </a:rPr>
              <a:t>填空，正确的选项是（   ）。</a:t>
            </a:r>
            <a:endParaRPr lang="zh-CN" altLang="en-US" sz="3200" dirty="0">
              <a:latin typeface="黑体" panose="02010609060101010101" pitchFamily="49" charset="-122"/>
              <a:ea typeface="黑体" panose="02010609060101010101" pitchFamily="49" charset="-122"/>
            </a:endParaRPr>
          </a:p>
        </p:txBody>
      </p:sp>
      <p:sp>
        <p:nvSpPr>
          <p:cNvPr id="20" name="文本框 15"/>
          <p:cNvSpPr txBox="1"/>
          <p:nvPr/>
        </p:nvSpPr>
        <p:spPr>
          <a:xfrm>
            <a:off x="6114495" y="186775"/>
            <a:ext cx="936104" cy="584775"/>
          </a:xfrm>
          <a:prstGeom prst="rect">
            <a:avLst/>
          </a:prstGeom>
          <a:noFill/>
        </p:spPr>
        <p:txBody>
          <a:bodyPr wrap="square" rtlCol="0">
            <a:spAutoFit/>
          </a:bodyPr>
          <a:lstStyle/>
          <a:p>
            <a:r>
              <a:rPr lang="en-US" altLang="zh-CN" sz="3200" b="1" dirty="0">
                <a:solidFill>
                  <a:srgbClr val="FF0000"/>
                </a:solidFill>
                <a:latin typeface="楷体" panose="02010609060101010101" pitchFamily="49" charset="-122"/>
                <a:ea typeface="楷体" panose="02010609060101010101" pitchFamily="49" charset="-122"/>
              </a:rPr>
              <a:t>C</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915566"/>
            <a:ext cx="7056784" cy="2585323"/>
          </a:xfrm>
          <a:prstGeom prst="rect">
            <a:avLst/>
          </a:prstGeom>
          <a:noFill/>
        </p:spPr>
        <p:txBody>
          <a:bodyPr wrap="square" rtlCol="0">
            <a:spAutoFit/>
          </a:bodyPr>
          <a:lstStyle/>
          <a:p>
            <a:pPr>
              <a:lnSpc>
                <a:spcPct val="150000"/>
              </a:lnSpc>
            </a:pPr>
            <a:r>
              <a:rPr lang="zh-CN" altLang="en-US" sz="3600" b="1" dirty="0">
                <a:latin typeface="楷体" panose="02010609060101010101" pitchFamily="49" charset="-122"/>
                <a:ea typeface="楷体" panose="02010609060101010101" pitchFamily="49" charset="-122"/>
              </a:rPr>
              <a:t>    本单元有很多描写充满画面感的句子，让我们一起来总结一下吧！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699542"/>
            <a:ext cx="7693284" cy="353943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亲爱的</a:t>
            </a:r>
            <a:r>
              <a:rPr lang="zh-CN" altLang="en-US" sz="3200" b="1" dirty="0">
                <a:latin typeface="楷体" panose="02010609060101010101" pitchFamily="49" charset="-122"/>
                <a:ea typeface="楷体" panose="02010609060101010101" pitchFamily="49" charset="-122"/>
              </a:rPr>
              <a:t>同学们，在</a:t>
            </a:r>
            <a:r>
              <a:rPr lang="zh-CN" altLang="en-US" sz="3200" b="1" dirty="0" smtClean="0">
                <a:latin typeface="楷体" panose="02010609060101010101" pitchFamily="49" charset="-122"/>
                <a:ea typeface="楷体" panose="02010609060101010101" pitchFamily="49" charset="-122"/>
              </a:rPr>
              <a:t>第七单元</a:t>
            </a:r>
            <a:r>
              <a:rPr lang="zh-CN" altLang="en-US" sz="3200" b="1" dirty="0">
                <a:latin typeface="楷体" panose="02010609060101010101" pitchFamily="49" charset="-122"/>
                <a:ea typeface="楷体" panose="02010609060101010101" pitchFamily="49" charset="-122"/>
              </a:rPr>
              <a:t>中，我们学习了</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古诗三首</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为中华之崛起而读书</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梅兰芳蓄须</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延安，我把你追寻</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以及</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语文园地</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，让我们一起来复习一下本单元的知识吧！</a:t>
            </a:r>
            <a:endParaRPr lang="en-US" altLang="zh-CN" sz="3200" b="1" dirty="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首先让我们一起来看看本单元有哪些需要注意的生字。</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31640" y="1491630"/>
            <a:ext cx="6408712" cy="683264"/>
          </a:xfrm>
          <a:prstGeom prst="rect">
            <a:avLst/>
          </a:prstGeom>
          <a:noFill/>
        </p:spPr>
        <p:txBody>
          <a:bodyPr wrap="square" rtlCol="0">
            <a:spAutoFit/>
          </a:bodyPr>
          <a:lstStyle/>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秦</a:t>
            </a:r>
            <a:r>
              <a:rPr lang="zh-CN" altLang="en-US" sz="3200" b="1" dirty="0">
                <a:latin typeface="楷体" panose="02010609060101010101" pitchFamily="49" charset="-122"/>
                <a:ea typeface="楷体" panose="02010609060101010101" pitchFamily="49" charset="-122"/>
                <a:cs typeface="楷体" panose="02010609060101010101" pitchFamily="49" charset="-122"/>
              </a:rPr>
              <a:t>时明月汉时关。</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rPr>
              <a:t>（《出塞》）</a:t>
            </a:r>
            <a:r>
              <a:rPr lang="en-US" altLang="zh-CN" sz="3200" b="1" dirty="0">
                <a:latin typeface="楷体" panose="02010609060101010101" pitchFamily="49" charset="-122"/>
                <a:ea typeface="楷体" panose="02010609060101010101" pitchFamily="49" charset="-122"/>
                <a:cs typeface="楷体" panose="02010609060101010101" pitchFamily="49" charset="-122"/>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83185" y="5979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互文</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3" name="横卷形 12"/>
          <p:cNvSpPr/>
          <p:nvPr/>
        </p:nvSpPr>
        <p:spPr>
          <a:xfrm>
            <a:off x="582531" y="2427734"/>
            <a:ext cx="7909996" cy="1368152"/>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indent="630555"/>
            <a:r>
              <a:rPr lang="zh-CN" altLang="en-US" sz="2400" dirty="0">
                <a:solidFill>
                  <a:srgbClr val="FF0000"/>
                </a:solidFill>
              </a:rPr>
              <a:t>这里是秦、汉、关、月四字交错使用，在修辞上叫“互文见义”，意思是秦汉时的明月，秦汉时</a:t>
            </a:r>
            <a:r>
              <a:rPr lang="zh-CN" altLang="en-US" sz="2400" dirty="0" smtClean="0">
                <a:solidFill>
                  <a:srgbClr val="FF0000"/>
                </a:solidFill>
              </a:rPr>
              <a:t>的边关</a:t>
            </a:r>
            <a:r>
              <a:rPr lang="zh-CN" altLang="en-US" sz="2400" dirty="0">
                <a:solidFill>
                  <a:srgbClr val="FF0000"/>
                </a:solidFill>
              </a:rPr>
              <a:t>。</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1229264"/>
            <a:ext cx="7560840" cy="1200329"/>
          </a:xfrm>
          <a:prstGeom prst="rect">
            <a:avLst/>
          </a:prstGeom>
          <a:noFill/>
        </p:spPr>
        <p:txBody>
          <a:bodyPr wrap="square" rtlCol="0">
            <a:spAutoFit/>
          </a:bodyPr>
          <a:lstStyle/>
          <a:p>
            <a:pPr algn="ct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但</a:t>
            </a:r>
            <a:r>
              <a:rPr lang="zh-CN" altLang="en-US" sz="3200" b="1" dirty="0">
                <a:latin typeface="楷体" panose="02010609060101010101" pitchFamily="49" charset="-122"/>
                <a:ea typeface="楷体" panose="02010609060101010101" pitchFamily="49" charset="-122"/>
                <a:cs typeface="楷体" panose="02010609060101010101" pitchFamily="49" charset="-122"/>
              </a:rPr>
              <a:t>使龙城飞将在</a:t>
            </a:r>
            <a:r>
              <a:rPr lang="en-US" altLang="zh-CN" sz="3200" b="1" dirty="0">
                <a:latin typeface="楷体" panose="02010609060101010101" pitchFamily="49" charset="-122"/>
                <a:ea typeface="楷体" panose="02010609060101010101" pitchFamily="49" charset="-122"/>
                <a:cs typeface="楷体" panose="02010609060101010101" pitchFamily="49" charset="-122"/>
              </a:rPr>
              <a:t>,</a:t>
            </a:r>
            <a:r>
              <a:rPr lang="zh-CN" altLang="en-US" sz="3200" b="1" dirty="0">
                <a:latin typeface="楷体" panose="02010609060101010101" pitchFamily="49" charset="-122"/>
                <a:ea typeface="楷体" panose="02010609060101010101" pitchFamily="49" charset="-122"/>
                <a:cs typeface="楷体" panose="02010609060101010101" pitchFamily="49" charset="-122"/>
              </a:rPr>
              <a:t>不教胡马度阴山</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《出塞》</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横卷形 6"/>
          <p:cNvSpPr/>
          <p:nvPr/>
        </p:nvSpPr>
        <p:spPr>
          <a:xfrm>
            <a:off x="784474" y="2535727"/>
            <a:ext cx="7531942" cy="1169293"/>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indent="539750"/>
            <a:r>
              <a:rPr lang="zh-CN" altLang="en-US" sz="2400" dirty="0">
                <a:solidFill>
                  <a:srgbClr val="FF0000"/>
                </a:solidFill>
              </a:rPr>
              <a:t>用绰号“龙城飞将”代李广</a:t>
            </a:r>
            <a:r>
              <a:rPr lang="en-US" altLang="zh-CN" sz="2400" dirty="0">
                <a:solidFill>
                  <a:srgbClr val="FF0000"/>
                </a:solidFill>
              </a:rPr>
              <a:t>,</a:t>
            </a:r>
            <a:r>
              <a:rPr lang="zh-CN" altLang="en-US" sz="2400" dirty="0">
                <a:solidFill>
                  <a:srgbClr val="FF0000"/>
                </a:solidFill>
              </a:rPr>
              <a:t>用“胡马度阴山”借代匈奴对中原的进犯。</a:t>
            </a:r>
            <a:endParaRPr lang="zh-CN" altLang="en-US" sz="2400" dirty="0">
              <a:solidFill>
                <a:srgbClr val="FF0000"/>
              </a:solidFill>
            </a:endParaRPr>
          </a:p>
        </p:txBody>
      </p:sp>
      <p:grpSp>
        <p:nvGrpSpPr>
          <p:cNvPr id="9" name="组合 3"/>
          <p:cNvGrpSpPr/>
          <p:nvPr/>
        </p:nvGrpSpPr>
        <p:grpSpPr>
          <a:xfrm>
            <a:off x="-36512" y="406128"/>
            <a:ext cx="2513330" cy="509438"/>
            <a:chOff x="458" y="988"/>
            <a:chExt cx="4134" cy="914"/>
          </a:xfrm>
          <a:effectLst>
            <a:outerShdw blurRad="50800" dist="38100" dir="2700000" algn="tl" rotWithShape="0">
              <a:prstClr val="black">
                <a:alpha val="40000"/>
              </a:prstClr>
            </a:outerShdw>
          </a:effectLst>
        </p:grpSpPr>
        <p:sp>
          <p:nvSpPr>
            <p:cNvPr id="10" name="流程图: 延期 9"/>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1"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借代</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92088" y="1134492"/>
            <a:ext cx="7596336" cy="1077218"/>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醉卧沙场君莫笑，古来征战几人回</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《凉州词》）</a:t>
            </a:r>
            <a:endPar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反问句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6" name="横卷形 15"/>
          <p:cNvSpPr/>
          <p:nvPr/>
        </p:nvSpPr>
        <p:spPr>
          <a:xfrm>
            <a:off x="712466" y="2588876"/>
            <a:ext cx="7387926"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indent="539750"/>
            <a:r>
              <a:rPr lang="zh-CN" altLang="en-US" sz="2400" dirty="0">
                <a:solidFill>
                  <a:srgbClr val="FF0000"/>
                </a:solidFill>
              </a:rPr>
              <a:t>反问，增强语气。更能表达边塞将卒豪放、开朗的性格和视死如归的精神。</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0040" y="771550"/>
            <a:ext cx="8532440" cy="156966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围观的中国人都紧握着拳头，但这是</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在被外国人占据的地盘里</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，谁又敢怎么样呢</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（《为中华之崛起而读书》）</a:t>
            </a:r>
            <a:endPar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横卷形 15"/>
          <p:cNvSpPr/>
          <p:nvPr/>
        </p:nvSpPr>
        <p:spPr>
          <a:xfrm>
            <a:off x="568450" y="2571750"/>
            <a:ext cx="8280920"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反问，说明了当时因为“中华不振”，百姓们的</a:t>
            </a:r>
            <a:r>
              <a:rPr lang="zh-CN" altLang="en-US" sz="2400" dirty="0" smtClean="0">
                <a:solidFill>
                  <a:srgbClr val="FF0000"/>
                </a:solidFill>
              </a:rPr>
              <a:t>无可奈何。</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0040" y="843558"/>
            <a:ext cx="8532440" cy="1077218"/>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3.</a:t>
            </a:r>
            <a:r>
              <a:rPr lang="zh-CN" altLang="en-US" sz="3200" b="1" dirty="0">
                <a:latin typeface="楷体" panose="02010609060101010101" pitchFamily="49" charset="-122"/>
                <a:ea typeface="楷体" panose="02010609060101010101" pitchFamily="49" charset="-122"/>
              </a:rPr>
              <a:t>怎能向美好的未来展翅飞翔</a:t>
            </a:r>
            <a:r>
              <a:rPr lang="zh-CN" altLang="en-US" sz="3200" b="1" dirty="0" smtClean="0">
                <a:latin typeface="楷体" panose="02010609060101010101" pitchFamily="49" charset="-122"/>
                <a:ea typeface="楷体" panose="02010609060101010101" pitchFamily="49" charset="-122"/>
              </a:rPr>
              <a:t>？</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《延安，我把你追寻》）</a:t>
            </a:r>
            <a:endPar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横卷形 15"/>
          <p:cNvSpPr/>
          <p:nvPr/>
        </p:nvSpPr>
        <p:spPr>
          <a:xfrm>
            <a:off x="752277" y="2571750"/>
            <a:ext cx="7747966"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反问，进一步突出延安精神对于我们创造美好未来的</a:t>
            </a:r>
            <a:r>
              <a:rPr lang="zh-CN" altLang="en-US" sz="2400" dirty="0" smtClean="0">
                <a:solidFill>
                  <a:srgbClr val="FF0000"/>
                </a:solidFill>
              </a:rPr>
              <a:t>重要性。</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915566"/>
            <a:ext cx="8637905" cy="1284006"/>
          </a:xfrm>
          <a:prstGeom prst="rect">
            <a:avLst/>
          </a:prstGeom>
          <a:noFill/>
        </p:spPr>
        <p:txBody>
          <a:bodyPr wrap="square" rtlCol="0">
            <a:spAutoFit/>
          </a:bodyPr>
          <a:lstStyle/>
          <a:p>
            <a:pPr>
              <a:lnSpc>
                <a:spcPct val="15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1</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这个问题像一团烈火一直燃烧在</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周恩来</a:t>
            </a:r>
            <a:r>
              <a:rPr lang="zh-CN" altLang="en-US" sz="2800" b="1" dirty="0">
                <a:latin typeface="楷体" panose="02010609060101010101" pitchFamily="49" charset="-122"/>
                <a:ea typeface="楷体" panose="02010609060101010101" pitchFamily="49" charset="-122"/>
                <a:cs typeface="楷体" panose="02010609060101010101" pitchFamily="49" charset="-122"/>
              </a:rPr>
              <a:t>心中。      </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5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《为中华之崛起而读书》）</a:t>
            </a:r>
            <a:endParaRPr lang="en-US" altLang="zh-CN" sz="2800" b="1" dirty="0">
              <a:solidFill>
                <a:srgbClr val="0000FF"/>
              </a:solidFill>
              <a:latin typeface="楷体" panose="02010609060101010101" pitchFamily="49" charset="-122"/>
              <a:ea typeface="楷体" panose="02010609060101010101" pitchFamily="49" charset="-122"/>
              <a:cs typeface="楷体" panose="02010609060101010101" pitchFamily="49" charset="-122"/>
            </a:endParaRPr>
          </a:p>
        </p:txBody>
      </p:sp>
      <p:cxnSp>
        <p:nvCxnSpPr>
          <p:cNvPr id="5" name="直接连接符 4"/>
          <p:cNvCxnSpPr/>
          <p:nvPr/>
        </p:nvCxnSpPr>
        <p:spPr>
          <a:xfrm>
            <a:off x="1259632" y="1563638"/>
            <a:ext cx="1296144" cy="1141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987824" y="1563638"/>
            <a:ext cx="14401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1124890" y="1779662"/>
            <a:ext cx="1368152" cy="47768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endParaRPr lang="zh-CN" altLang="en-US" sz="2800" b="1" dirty="0">
              <a:solidFill>
                <a:srgbClr val="FF0000"/>
              </a:solidFill>
            </a:endParaRPr>
          </a:p>
        </p:txBody>
      </p:sp>
      <p:sp>
        <p:nvSpPr>
          <p:cNvPr id="20" name="椭圆 19"/>
          <p:cNvSpPr/>
          <p:nvPr/>
        </p:nvSpPr>
        <p:spPr>
          <a:xfrm>
            <a:off x="2987824" y="1707654"/>
            <a:ext cx="1296144" cy="57386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sp>
        <p:nvSpPr>
          <p:cNvPr id="14" name="横卷形 13"/>
          <p:cNvSpPr/>
          <p:nvPr/>
        </p:nvSpPr>
        <p:spPr>
          <a:xfrm>
            <a:off x="974254" y="2859782"/>
            <a:ext cx="7381136"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这句话把问题比作烈火，说明周总理一心为民的深切情怀。</a:t>
            </a:r>
            <a:endParaRPr lang="zh-CN" altLang="en-US" sz="2400" dirty="0">
              <a:solidFill>
                <a:srgbClr val="FF0000"/>
              </a:solidFill>
            </a:endParaRPr>
          </a:p>
        </p:txBody>
      </p:sp>
      <p:grpSp>
        <p:nvGrpSpPr>
          <p:cNvPr id="21"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22" name="流程图: 延期 21"/>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3"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比喻句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864919"/>
            <a:ext cx="8637905" cy="2677656"/>
          </a:xfrm>
          <a:prstGeom prst="rect">
            <a:avLst/>
          </a:prstGeom>
          <a:noFill/>
        </p:spPr>
        <p:txBody>
          <a:bodyPr wrap="square" rtlCol="0">
            <a:spAutoFit/>
          </a:bodyPr>
          <a:lstStyle/>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2</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像翩翩归来的燕子</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r>
              <a:rPr lang="zh-CN" altLang="en-US" sz="2800" b="1" dirty="0">
                <a:latin typeface="楷体" panose="02010609060101010101" pitchFamily="49" charset="-122"/>
                <a:ea typeface="楷体" panose="02010609060101010101" pitchFamily="49" charset="-122"/>
                <a:cs typeface="楷体" panose="02010609060101010101" pitchFamily="49" charset="-122"/>
              </a:rPr>
              <a:t>在追寻昔日的春光； </a:t>
            </a:r>
            <a:br>
              <a:rPr lang="zh-CN" altLang="en-US" sz="2800" b="1" dirty="0">
                <a:latin typeface="楷体" panose="02010609060101010101" pitchFamily="49" charset="-122"/>
                <a:ea typeface="楷体" panose="02010609060101010101" pitchFamily="49" charset="-122"/>
                <a:cs typeface="楷体" panose="02010609060101010101" pitchFamily="49" charset="-122"/>
              </a:rPr>
            </a:br>
            <a:r>
              <a:rPr lang="zh-CN" altLang="en-US" sz="2800" b="1" dirty="0">
                <a:latin typeface="楷体" panose="02010609060101010101" pitchFamily="49" charset="-122"/>
                <a:ea typeface="楷体" panose="02010609060101010101" pitchFamily="49" charset="-122"/>
                <a:cs typeface="楷体" panose="02010609060101010101" pitchFamily="49" charset="-122"/>
              </a:rPr>
              <a:t>像茁壮成长的小树</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r>
              <a:rPr lang="zh-CN" altLang="en-US" sz="2800" b="1" dirty="0">
                <a:latin typeface="楷体" panose="02010609060101010101" pitchFamily="49" charset="-122"/>
                <a:ea typeface="楷体" panose="02010609060101010101" pitchFamily="49" charset="-122"/>
                <a:cs typeface="楷体" panose="02010609060101010101" pitchFamily="49" charset="-122"/>
              </a:rPr>
              <a:t>在追寻雨露和</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太阳。</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《延安，我把你追寻》）</a:t>
            </a:r>
            <a:r>
              <a:rPr lang="en-US" altLang="zh-CN"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2267744" y="204352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sp>
        <p:nvSpPr>
          <p:cNvPr id="17" name="椭圆 16"/>
          <p:cNvSpPr/>
          <p:nvPr/>
        </p:nvSpPr>
        <p:spPr>
          <a:xfrm>
            <a:off x="2987824" y="23738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cxnSp>
        <p:nvCxnSpPr>
          <p:cNvPr id="11" name="直接连接符 10"/>
          <p:cNvCxnSpPr/>
          <p:nvPr/>
        </p:nvCxnSpPr>
        <p:spPr>
          <a:xfrm>
            <a:off x="2915816" y="1368975"/>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627784" y="1873031"/>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486406" y="2876908"/>
            <a:ext cx="7830010"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将“我”比喻成燕子和小树，将延安精神比喻成昔日的春光、雨露和太阳，点明了延安精神的重要性。</a:t>
            </a:r>
            <a:endParaRPr lang="zh-CN" altLang="en-US" sz="2400" dirty="0">
              <a:solidFill>
                <a:srgbClr val="FF0000"/>
              </a:solidFill>
            </a:endParaRPr>
          </a:p>
        </p:txBody>
      </p:sp>
      <p:sp>
        <p:nvSpPr>
          <p:cNvPr id="8" name="椭圆 7"/>
          <p:cNvSpPr/>
          <p:nvPr/>
        </p:nvSpPr>
        <p:spPr>
          <a:xfrm>
            <a:off x="6156176" y="27068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cxnSp>
        <p:nvCxnSpPr>
          <p:cNvPr id="10" name="直接连接符 9"/>
          <p:cNvCxnSpPr/>
          <p:nvPr/>
        </p:nvCxnSpPr>
        <p:spPr>
          <a:xfrm>
            <a:off x="6156176" y="1402274"/>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6732240" y="136897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cxnSp>
        <p:nvCxnSpPr>
          <p:cNvPr id="14" name="直接连接符 13"/>
          <p:cNvCxnSpPr/>
          <p:nvPr/>
        </p:nvCxnSpPr>
        <p:spPr>
          <a:xfrm>
            <a:off x="4823106" y="1859470"/>
            <a:ext cx="16201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par>
                                <p:cTn id="25" presetID="22" presetClass="entr" presetSubtype="4"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P spid="8"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4740" y="1018428"/>
            <a:ext cx="8279708" cy="2086725"/>
          </a:xfrm>
          <a:prstGeom prst="rect">
            <a:avLst/>
          </a:prstGeom>
          <a:noFill/>
        </p:spPr>
        <p:txBody>
          <a:bodyPr wrap="square" rtlCol="0">
            <a:spAutoFit/>
          </a:bodyPr>
          <a:lstStyle/>
          <a:p>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3200" dirty="0" smtClean="0">
                <a:latin typeface="楷体" panose="02010609060101010101" pitchFamily="49" charset="-122"/>
                <a:ea typeface="楷体" panose="02010609060101010101" pitchFamily="49" charset="-122"/>
                <a:cs typeface="楷体" panose="02010609060101010101" pitchFamily="49" charset="-122"/>
              </a:rPr>
              <a:t>3</a:t>
            </a:r>
            <a:r>
              <a:rPr lang="en-US" altLang="zh-CN" sz="3200" b="1" dirty="0">
                <a:latin typeface="楷体" panose="02010609060101010101" pitchFamily="49" charset="-122"/>
                <a:ea typeface="楷体" panose="02010609060101010101" pitchFamily="49" charset="-122"/>
                <a:cs typeface="楷体" panose="02010609060101010101" pitchFamily="49" charset="-122"/>
              </a:rPr>
              <a:t>.</a:t>
            </a:r>
            <a:r>
              <a:rPr lang="zh-CN" altLang="en-US" sz="3200" b="1" dirty="0">
                <a:latin typeface="楷体" panose="02010609060101010101" pitchFamily="49" charset="-122"/>
                <a:ea typeface="楷体" panose="02010609060101010101" pitchFamily="49" charset="-122"/>
                <a:cs typeface="楷体" panose="02010609060101010101" pitchFamily="49" charset="-122"/>
              </a:rPr>
              <a:t>一排排高楼大厦像雨后春笋</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r>
              <a:rPr lang="en-US" altLang="zh-CN" sz="3200" b="1" dirty="0">
                <a:latin typeface="楷体" panose="02010609060101010101" pitchFamily="49" charset="-122"/>
                <a:ea typeface="楷体" panose="02010609060101010101" pitchFamily="49" charset="-122"/>
                <a:cs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一件件</a:t>
            </a:r>
            <a:r>
              <a:rPr lang="zh-CN" altLang="en-US" sz="3200" b="1" dirty="0">
                <a:latin typeface="楷体" panose="02010609060101010101" pitchFamily="49" charset="-122"/>
                <a:ea typeface="楷体" panose="02010609060101010101" pitchFamily="49" charset="-122"/>
                <a:cs typeface="楷体" panose="02010609060101010101" pitchFamily="49" charset="-122"/>
              </a:rPr>
              <a:t>家用电器满目琳琅。</a:t>
            </a:r>
            <a:r>
              <a:rPr lang="en-US" altLang="zh-CN" sz="3200" b="1" dirty="0">
                <a:latin typeface="楷体" panose="02010609060101010101" pitchFamily="49" charset="-122"/>
                <a:ea typeface="楷体" panose="02010609060101010101" pitchFamily="49" charset="-122"/>
                <a:cs typeface="楷体" panose="02010609060101010101" pitchFamily="49" charset="-122"/>
              </a:rPr>
              <a:t>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《延安，我把你追寻》）</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4689301" y="497246"/>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sp>
        <p:nvSpPr>
          <p:cNvPr id="17" name="椭圆 16"/>
          <p:cNvSpPr/>
          <p:nvPr/>
        </p:nvSpPr>
        <p:spPr>
          <a:xfrm>
            <a:off x="2483768" y="50064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endParaRPr lang="zh-CN" altLang="en-US" sz="2800" b="1" dirty="0">
              <a:solidFill>
                <a:srgbClr val="FF0000"/>
              </a:solidFill>
            </a:endParaRPr>
          </a:p>
        </p:txBody>
      </p:sp>
      <p:cxnSp>
        <p:nvCxnSpPr>
          <p:cNvPr id="11" name="直接连接符 10"/>
          <p:cNvCxnSpPr/>
          <p:nvPr/>
        </p:nvCxnSpPr>
        <p:spPr>
          <a:xfrm>
            <a:off x="2843808" y="1580764"/>
            <a:ext cx="14401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788024" y="1571636"/>
            <a:ext cx="158417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2376264" y="2732892"/>
            <a:ext cx="4572000"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用比喻句说明了延安发展很快。</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8922" y="923111"/>
            <a:ext cx="6601430" cy="2800767"/>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追寻你，延河叮咚的流水，</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追寻你，枣园梨花的清香。</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追寻你，南泥湾开荒的镢头，</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追寻你，杨家岭讲话的会场。</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（《延安，我把你追寻》）</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83184" y="262074"/>
            <a:ext cx="3305175"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排比句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899592" y="3819555"/>
            <a:ext cx="7289646"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运用排比的手法写出了我们在追寻延安的足迹之广。</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6914" y="973011"/>
            <a:ext cx="7249502" cy="2246769"/>
          </a:xfrm>
          <a:prstGeom prst="rect">
            <a:avLst/>
          </a:prstGeom>
          <a:noFill/>
        </p:spPr>
        <p:txBody>
          <a:bodyPr wrap="square" rtlCol="0">
            <a:spAutoFit/>
          </a:bodyPr>
          <a:lstStyle/>
          <a:p>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追寻信念，追寻金色的理想；</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追寻温暖，追寻明媚的春光；</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追寻光明，追寻火红的太阳</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（《延安，我把你追寻》）</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611560" y="3363838"/>
            <a:ext cx="8018611"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运用排比的手法从正面写出了我们在追寻延安精神的意义。</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0" y="68736"/>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2" name="文本框 1"/>
          <p:cNvSpPr txBox="1"/>
          <p:nvPr/>
        </p:nvSpPr>
        <p:spPr>
          <a:xfrm>
            <a:off x="1371168" y="1707654"/>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塞</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7" name="文本框 6"/>
          <p:cNvSpPr txBox="1"/>
          <p:nvPr/>
        </p:nvSpPr>
        <p:spPr>
          <a:xfrm>
            <a:off x="2211028" y="302853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斥</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8" name="文本框 7"/>
          <p:cNvSpPr txBox="1"/>
          <p:nvPr/>
        </p:nvSpPr>
        <p:spPr>
          <a:xfrm>
            <a:off x="2271942" y="2715767"/>
            <a:ext cx="678391" cy="523220"/>
          </a:xfrm>
          <a:prstGeom prst="rect">
            <a:avLst/>
          </a:prstGeom>
          <a:noFill/>
        </p:spPr>
        <p:txBody>
          <a:bodyPr wrap="none" rtlCol="0">
            <a:spAutoFit/>
          </a:bodyPr>
          <a:lstStyle/>
          <a:p>
            <a:r>
              <a:rPr lang="en-US" altLang="zh-CN" sz="2800" b="1" dirty="0" err="1">
                <a:latin typeface="汉语拼音" panose="000B0604020202020204" pitchFamily="34" charset="0"/>
                <a:ea typeface="黑体" panose="02010609060101010101" pitchFamily="49" charset="-122"/>
                <a:cs typeface="汉语拼音" panose="000B0604020202020204" pitchFamily="34" charset="0"/>
              </a:rPr>
              <a:t>chì</a:t>
            </a:r>
            <a:endParaRPr lang="zh-CN" altLang="en-US" sz="2800" b="1"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9" name="文本框 8"/>
          <p:cNvSpPr txBox="1"/>
          <p:nvPr/>
        </p:nvSpPr>
        <p:spPr>
          <a:xfrm>
            <a:off x="7401060" y="302853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旦</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2" name="文本框 11"/>
          <p:cNvSpPr txBox="1"/>
          <p:nvPr/>
        </p:nvSpPr>
        <p:spPr>
          <a:xfrm>
            <a:off x="7396251" y="2715767"/>
            <a:ext cx="809837"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b="1" dirty="0">
                <a:latin typeface="汉语拼音" panose="000B0604020202020204" pitchFamily="34" charset="0"/>
                <a:cs typeface="汉语拼音" panose="000B0604020202020204" pitchFamily="34" charset="0"/>
              </a:rPr>
              <a:t>d</a:t>
            </a:r>
            <a:r>
              <a:rPr lang="zh-CN" altLang="zh-CN" b="1" dirty="0">
                <a:latin typeface="汉语拼音" panose="000B0604020202020204" pitchFamily="34" charset="0"/>
                <a:cs typeface="汉语拼音" panose="000B0604020202020204" pitchFamily="34" charset="0"/>
              </a:rPr>
              <a:t>à</a:t>
            </a:r>
            <a:r>
              <a:rPr lang="en-US" altLang="zh-CN" b="1" dirty="0">
                <a:latin typeface="汉语拼音" panose="000B0604020202020204" pitchFamily="34" charset="0"/>
                <a:cs typeface="汉语拼音" panose="000B0604020202020204" pitchFamily="34" charset="0"/>
              </a:rPr>
              <a:t>n</a:t>
            </a:r>
            <a:endParaRPr lang="zh-CN" altLang="en-US" b="1" dirty="0">
              <a:latin typeface="汉语拼音" panose="000B0604020202020204" pitchFamily="34" charset="0"/>
              <a:cs typeface="汉语拼音" panose="000B0604020202020204" pitchFamily="34" charset="0"/>
            </a:endParaRPr>
          </a:p>
        </p:txBody>
      </p:sp>
      <p:sp>
        <p:nvSpPr>
          <p:cNvPr id="13" name="文本框 12"/>
          <p:cNvSpPr txBox="1"/>
          <p:nvPr/>
        </p:nvSpPr>
        <p:spPr>
          <a:xfrm>
            <a:off x="4932295" y="1707654"/>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将</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4" name="文本框 13"/>
          <p:cNvSpPr txBox="1"/>
          <p:nvPr/>
        </p:nvSpPr>
        <p:spPr>
          <a:xfrm>
            <a:off x="4804856" y="1391842"/>
            <a:ext cx="1055097" cy="523220"/>
          </a:xfrm>
          <a:prstGeom prst="rect">
            <a:avLst/>
          </a:prstGeom>
          <a:noFill/>
        </p:spPr>
        <p:txBody>
          <a:bodyPr wrap="none" rtlCol="0">
            <a:spAutoFit/>
          </a:bodyPr>
          <a:lstStyle/>
          <a:p>
            <a:r>
              <a:rPr lang="en-US" altLang="zh-CN" sz="2800" b="1" dirty="0" err="1" smtClean="0">
                <a:latin typeface="汉语拼音" panose="000B0604020202020204" pitchFamily="34" charset="0"/>
                <a:cs typeface="汉语拼音" panose="000B0604020202020204" pitchFamily="34" charset="0"/>
              </a:rPr>
              <a:t>jiàn</a:t>
            </a:r>
            <a:r>
              <a:rPr lang="en-US" altLang="zh-CN" sz="2800" b="1" dirty="0" err="1">
                <a:latin typeface="汉语拼音" panose="000B0604020202020204" pitchFamily="34" charset="0"/>
                <a:cs typeface="汉语拼音" panose="000B0604020202020204" pitchFamily="34" charset="0"/>
              </a:rPr>
              <a:t>ɡ</a:t>
            </a:r>
            <a:endParaRPr lang="zh-CN" altLang="en-US" sz="2800" b="1" dirty="0">
              <a:latin typeface="汉语拼音" panose="000B0604020202020204" pitchFamily="34" charset="0"/>
              <a:cs typeface="汉语拼音" panose="000B0604020202020204" pitchFamily="34" charset="0"/>
            </a:endParaRPr>
          </a:p>
        </p:txBody>
      </p:sp>
      <p:sp>
        <p:nvSpPr>
          <p:cNvPr id="17" name="文本框 16"/>
          <p:cNvSpPr txBox="1"/>
          <p:nvPr/>
        </p:nvSpPr>
        <p:spPr>
          <a:xfrm>
            <a:off x="2715084" y="1707654"/>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租</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2805093" y="1391842"/>
            <a:ext cx="902811"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b="1" dirty="0" err="1">
                <a:latin typeface="汉语拼音" panose="000B0604020202020204" pitchFamily="34" charset="0"/>
                <a:cs typeface="汉语拼音" panose="000B0604020202020204" pitchFamily="34" charset="0"/>
              </a:rPr>
              <a:t>zū</a:t>
            </a:r>
            <a:endParaRPr lang="zh-CN" altLang="en-US" b="1" dirty="0">
              <a:latin typeface="汉语拼音" panose="000B0604020202020204" pitchFamily="34" charset="0"/>
              <a:cs typeface="汉语拼音" panose="000B0604020202020204" pitchFamily="34" charset="0"/>
              <a:sym typeface="+mn-ea"/>
            </a:endParaRPr>
          </a:p>
        </p:txBody>
      </p:sp>
      <p:sp>
        <p:nvSpPr>
          <p:cNvPr id="25" name="文本框 24"/>
          <p:cNvSpPr txBox="1"/>
          <p:nvPr/>
        </p:nvSpPr>
        <p:spPr>
          <a:xfrm>
            <a:off x="3435868" y="302853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缠</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6" name="文本框 25"/>
          <p:cNvSpPr txBox="1"/>
          <p:nvPr/>
        </p:nvSpPr>
        <p:spPr>
          <a:xfrm>
            <a:off x="3332474" y="2715767"/>
            <a:ext cx="1007007" cy="523220"/>
          </a:xfrm>
          <a:prstGeom prst="rect">
            <a:avLst/>
          </a:prstGeom>
          <a:noFill/>
        </p:spPr>
        <p:txBody>
          <a:bodyPr wrap="none" rtlCol="0">
            <a:spAutoFit/>
          </a:bodyPr>
          <a:lstStyle>
            <a:defPPr>
              <a:defRPr lang="zh-CN"/>
            </a:defPPr>
            <a:lvl1pPr>
              <a:defRPr sz="3200">
                <a:solidFill>
                  <a:srgbClr val="FF0000"/>
                </a:solidFill>
                <a:latin typeface="+mn-ea"/>
                <a:cs typeface="汉语拼音" panose="000B0604020202020204" pitchFamily="34" charset="0"/>
              </a:defRPr>
            </a:lvl1pPr>
          </a:lstStyle>
          <a:p>
            <a:r>
              <a:rPr lang="en-US" altLang="zh-CN" sz="2800" b="1" dirty="0" err="1">
                <a:solidFill>
                  <a:schemeClr val="tx1"/>
                </a:solidFill>
                <a:latin typeface="汉语拼音" panose="000B0604020202020204" pitchFamily="34" charset="0"/>
                <a:ea typeface="黑体" panose="02010609060101010101" pitchFamily="49" charset="-122"/>
              </a:rPr>
              <a:t>chán</a:t>
            </a:r>
            <a:endParaRPr lang="zh-CN" altLang="en-US" sz="2800" b="1" dirty="0">
              <a:solidFill>
                <a:schemeClr val="tx1"/>
              </a:solidFill>
              <a:latin typeface="汉语拼音" panose="000B0604020202020204" pitchFamily="34" charset="0"/>
              <a:ea typeface="黑体" panose="02010609060101010101" pitchFamily="49" charset="-122"/>
              <a:sym typeface="+mn-ea"/>
            </a:endParaRPr>
          </a:p>
        </p:txBody>
      </p:sp>
      <p:sp>
        <p:nvSpPr>
          <p:cNvPr id="27" name="文本框 26"/>
          <p:cNvSpPr txBox="1"/>
          <p:nvPr/>
        </p:nvSpPr>
        <p:spPr>
          <a:xfrm>
            <a:off x="4932295" y="302853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妄</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8" name="文本框 27"/>
          <p:cNvSpPr txBox="1"/>
          <p:nvPr/>
        </p:nvSpPr>
        <p:spPr>
          <a:xfrm>
            <a:off x="4788024" y="2715767"/>
            <a:ext cx="1088760" cy="523220"/>
          </a:xfrm>
          <a:prstGeom prst="rect">
            <a:avLst/>
          </a:prstGeom>
          <a:noFill/>
        </p:spPr>
        <p:txBody>
          <a:bodyPr wrap="none" rtlCol="0">
            <a:spAutoFit/>
          </a:bodyPr>
          <a:lstStyle/>
          <a:p>
            <a:r>
              <a:rPr lang="en-US" altLang="zh-CN" sz="2800" b="1" dirty="0" err="1" smtClean="0">
                <a:latin typeface="汉语拼音" panose="000B0604020202020204" pitchFamily="34" charset="0"/>
                <a:cs typeface="汉语拼音" panose="000B0604020202020204" pitchFamily="34" charset="0"/>
              </a:rPr>
              <a:t>wàn</a:t>
            </a:r>
            <a:r>
              <a:rPr lang="en-US" altLang="zh-CN" sz="2800" b="1" dirty="0" err="1">
                <a:latin typeface="汉语拼音" panose="000B0604020202020204" pitchFamily="34" charset="0"/>
                <a:cs typeface="汉语拼音" panose="000B0604020202020204" pitchFamily="34" charset="0"/>
              </a:rPr>
              <a:t>ɡ</a:t>
            </a:r>
            <a:endParaRPr lang="en-US" altLang="zh-CN" sz="2800" b="1" dirty="0">
              <a:latin typeface="汉语拼音" panose="000B0604020202020204" pitchFamily="34" charset="0"/>
              <a:cs typeface="汉语拼音" panose="000B0604020202020204" pitchFamily="34" charset="0"/>
              <a:sym typeface="+mn-ea"/>
            </a:endParaRPr>
          </a:p>
        </p:txBody>
      </p:sp>
      <p:sp>
        <p:nvSpPr>
          <p:cNvPr id="23" name="文本框 20"/>
          <p:cNvSpPr txBox="1"/>
          <p:nvPr/>
        </p:nvSpPr>
        <p:spPr>
          <a:xfrm>
            <a:off x="683568" y="2715767"/>
            <a:ext cx="1167307" cy="523220"/>
          </a:xfrm>
          <a:prstGeom prst="rect">
            <a:avLst/>
          </a:prstGeom>
          <a:noFill/>
        </p:spPr>
        <p:txBody>
          <a:bodyPr wrap="none" rtlCol="0">
            <a:spAutoFit/>
          </a:bodyPr>
          <a:lstStyle/>
          <a:p>
            <a:r>
              <a:rPr lang="en-US" altLang="zh-CN" sz="2800" b="1" dirty="0" err="1" smtClean="0">
                <a:latin typeface="汉语拼音" panose="000B0604020202020204" pitchFamily="34" charset="0"/>
                <a:cs typeface="汉语拼音" panose="000B0604020202020204" pitchFamily="34" charset="0"/>
              </a:rPr>
              <a:t>zhēn</a:t>
            </a:r>
            <a:r>
              <a:rPr lang="en-US" altLang="zh-CN" sz="2800" b="1" dirty="0" err="1">
                <a:latin typeface="汉语拼音" panose="000B0604020202020204" pitchFamily="34" charset="0"/>
                <a:cs typeface="汉语拼音" panose="000B0604020202020204" pitchFamily="34" charset="0"/>
              </a:rPr>
              <a:t>ɡ</a:t>
            </a:r>
            <a:endParaRPr lang="zh-CN" altLang="en-US" sz="2800" b="1" dirty="0">
              <a:latin typeface="汉语拼音" panose="000B0604020202020204" pitchFamily="34" charset="0"/>
              <a:cs typeface="汉语拼音" panose="000B0604020202020204" pitchFamily="34" charset="0"/>
            </a:endParaRPr>
          </a:p>
        </p:txBody>
      </p:sp>
      <p:sp>
        <p:nvSpPr>
          <p:cNvPr id="24" name="文本框 18"/>
          <p:cNvSpPr txBox="1"/>
          <p:nvPr/>
        </p:nvSpPr>
        <p:spPr>
          <a:xfrm>
            <a:off x="867112" y="302853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征</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9" name="文本框 18"/>
          <p:cNvSpPr txBox="1"/>
          <p:nvPr/>
        </p:nvSpPr>
        <p:spPr>
          <a:xfrm>
            <a:off x="6243674" y="302853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炕</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0" name="文本框 20"/>
          <p:cNvSpPr txBox="1"/>
          <p:nvPr/>
        </p:nvSpPr>
        <p:spPr>
          <a:xfrm>
            <a:off x="6151501" y="2715767"/>
            <a:ext cx="984565" cy="523220"/>
          </a:xfrm>
          <a:prstGeom prst="rect">
            <a:avLst/>
          </a:prstGeom>
          <a:noFill/>
        </p:spPr>
        <p:txBody>
          <a:bodyPr wrap="none" rtlCol="0">
            <a:spAutoFit/>
          </a:bodyPr>
          <a:lstStyle/>
          <a:p>
            <a:r>
              <a:rPr lang="en-US" altLang="zh-CN" sz="2800" b="1" dirty="0" err="1" smtClean="0">
                <a:latin typeface="汉语拼音" panose="000B0604020202020204" pitchFamily="34" charset="0"/>
                <a:cs typeface="汉语拼音" panose="000B0604020202020204" pitchFamily="34" charset="0"/>
              </a:rPr>
              <a:t>kàn</a:t>
            </a:r>
            <a:r>
              <a:rPr lang="en-US" altLang="zh-CN" sz="2800" b="1" dirty="0" err="1">
                <a:latin typeface="汉语拼音" panose="000B0604020202020204" pitchFamily="34" charset="0"/>
                <a:cs typeface="汉语拼音" panose="000B0604020202020204" pitchFamily="34" charset="0"/>
              </a:rPr>
              <a:t>ɡ</a:t>
            </a:r>
            <a:endParaRPr lang="zh-CN" altLang="en-US" sz="2800" b="1" dirty="0">
              <a:latin typeface="汉语拼音" panose="000B0604020202020204" pitchFamily="34" charset="0"/>
              <a:cs typeface="汉语拼音" panose="000B0604020202020204" pitchFamily="34" charset="0"/>
            </a:endParaRPr>
          </a:p>
        </p:txBody>
      </p:sp>
      <p:sp>
        <p:nvSpPr>
          <p:cNvPr id="35" name="TextBox 34"/>
          <p:cNvSpPr txBox="1"/>
          <p:nvPr/>
        </p:nvSpPr>
        <p:spPr>
          <a:xfrm>
            <a:off x="1763688" y="657013"/>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平舌音</a:t>
            </a:r>
            <a:endParaRPr lang="zh-CN" altLang="en-US" sz="2800" dirty="0">
              <a:solidFill>
                <a:srgbClr val="FF0000"/>
              </a:solidFill>
              <a:latin typeface="+mn-ea"/>
            </a:endParaRPr>
          </a:p>
        </p:txBody>
      </p:sp>
      <p:sp>
        <p:nvSpPr>
          <p:cNvPr id="36" name="左大括号 35"/>
          <p:cNvSpPr/>
          <p:nvPr/>
        </p:nvSpPr>
        <p:spPr>
          <a:xfrm rot="16200000">
            <a:off x="2443169" y="2414697"/>
            <a:ext cx="163655" cy="3142167"/>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37" name="TextBox 36"/>
          <p:cNvSpPr txBox="1"/>
          <p:nvPr/>
        </p:nvSpPr>
        <p:spPr>
          <a:xfrm>
            <a:off x="1852948" y="4147300"/>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翘舌音</a:t>
            </a:r>
            <a:endParaRPr lang="zh-CN" altLang="en-US" sz="2800" dirty="0">
              <a:solidFill>
                <a:srgbClr val="FF0000"/>
              </a:solidFill>
              <a:latin typeface="+mn-ea"/>
            </a:endParaRPr>
          </a:p>
        </p:txBody>
      </p:sp>
      <p:sp>
        <p:nvSpPr>
          <p:cNvPr id="38" name="左大括号 37"/>
          <p:cNvSpPr/>
          <p:nvPr/>
        </p:nvSpPr>
        <p:spPr>
          <a:xfrm rot="16200000" flipH="1" flipV="1">
            <a:off x="2284742" y="322503"/>
            <a:ext cx="270031" cy="2032221"/>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0" name="文本框 11"/>
          <p:cNvSpPr txBox="1"/>
          <p:nvPr/>
        </p:nvSpPr>
        <p:spPr>
          <a:xfrm>
            <a:off x="1409640" y="1391842"/>
            <a:ext cx="723275"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b="1" dirty="0" err="1">
                <a:latin typeface="汉语拼音" panose="000B0604020202020204" pitchFamily="34" charset="0"/>
                <a:cs typeface="汉语拼音" panose="000B0604020202020204" pitchFamily="34" charset="0"/>
              </a:rPr>
              <a:t>sài</a:t>
            </a:r>
            <a:endParaRPr lang="zh-CN" altLang="en-US" b="1" dirty="0">
              <a:latin typeface="汉语拼音" panose="000B0604020202020204" pitchFamily="34" charset="0"/>
              <a:cs typeface="汉语拼音" panose="000B0604020202020204" pitchFamily="34" charset="0"/>
            </a:endParaRPr>
          </a:p>
        </p:txBody>
      </p:sp>
      <p:sp>
        <p:nvSpPr>
          <p:cNvPr id="42" name="TextBox 41"/>
          <p:cNvSpPr txBox="1"/>
          <p:nvPr/>
        </p:nvSpPr>
        <p:spPr>
          <a:xfrm>
            <a:off x="5292629" y="4083918"/>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后鼻音</a:t>
            </a:r>
            <a:endParaRPr lang="zh-CN" altLang="en-US" sz="2800" dirty="0">
              <a:solidFill>
                <a:srgbClr val="FF0000"/>
              </a:solidFill>
              <a:latin typeface="+mn-ea"/>
            </a:endParaRPr>
          </a:p>
        </p:txBody>
      </p:sp>
      <p:sp>
        <p:nvSpPr>
          <p:cNvPr id="43" name="TextBox 42"/>
          <p:cNvSpPr txBox="1"/>
          <p:nvPr/>
        </p:nvSpPr>
        <p:spPr>
          <a:xfrm>
            <a:off x="5827465" y="555526"/>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多音字</a:t>
            </a:r>
            <a:endParaRPr lang="zh-CN" altLang="en-US" sz="2800" dirty="0">
              <a:solidFill>
                <a:srgbClr val="FF0000"/>
              </a:solidFill>
              <a:latin typeface="+mn-ea"/>
            </a:endParaRPr>
          </a:p>
        </p:txBody>
      </p:sp>
      <p:sp>
        <p:nvSpPr>
          <p:cNvPr id="31" name="文本框 13"/>
          <p:cNvSpPr txBox="1"/>
          <p:nvPr/>
        </p:nvSpPr>
        <p:spPr>
          <a:xfrm>
            <a:off x="6191576" y="1391842"/>
            <a:ext cx="904415" cy="523220"/>
          </a:xfrm>
          <a:prstGeom prst="rect">
            <a:avLst/>
          </a:prstGeom>
          <a:noFill/>
        </p:spPr>
        <p:txBody>
          <a:bodyPr wrap="none" rtlCol="0">
            <a:spAutoFit/>
          </a:bodyPr>
          <a:lstStyle/>
          <a:p>
            <a:r>
              <a:rPr lang="en-US" altLang="zh-CN" sz="2800" b="1" dirty="0" err="1" smtClean="0">
                <a:latin typeface="汉语拼音" panose="000B0604020202020204" pitchFamily="34" charset="0"/>
                <a:cs typeface="汉语拼音" panose="000B0604020202020204" pitchFamily="34" charset="0"/>
              </a:rPr>
              <a:t>nìn</a:t>
            </a:r>
            <a:r>
              <a:rPr lang="en-US" altLang="zh-CN" sz="2800" b="1" dirty="0" err="1">
                <a:latin typeface="汉语拼音" panose="000B0604020202020204" pitchFamily="34" charset="0"/>
                <a:cs typeface="汉语拼音" panose="000B0604020202020204" pitchFamily="34" charset="0"/>
              </a:rPr>
              <a:t>ɡ</a:t>
            </a:r>
            <a:endParaRPr lang="zh-CN" altLang="en-US" sz="2800" b="1" dirty="0">
              <a:latin typeface="汉语拼音" panose="000B0604020202020204" pitchFamily="34" charset="0"/>
              <a:cs typeface="汉语拼音" panose="000B0604020202020204" pitchFamily="34" charset="0"/>
            </a:endParaRPr>
          </a:p>
        </p:txBody>
      </p:sp>
      <p:sp>
        <p:nvSpPr>
          <p:cNvPr id="32" name="文本框 13"/>
          <p:cNvSpPr txBox="1"/>
          <p:nvPr/>
        </p:nvSpPr>
        <p:spPr>
          <a:xfrm>
            <a:off x="7398655" y="1391842"/>
            <a:ext cx="805029" cy="523220"/>
          </a:xfrm>
          <a:prstGeom prst="rect">
            <a:avLst/>
          </a:prstGeom>
          <a:noFill/>
        </p:spPr>
        <p:txBody>
          <a:bodyPr wrap="none" rtlCol="0">
            <a:spAutoFit/>
          </a:bodyPr>
          <a:lstStyle/>
          <a:p>
            <a:r>
              <a:rPr lang="en-US" altLang="zh-CN" sz="2800" b="1" dirty="0" err="1" smtClean="0">
                <a:latin typeface="汉语拼音" panose="000B0604020202020204" pitchFamily="34" charset="0"/>
                <a:cs typeface="汉语拼音" panose="000B0604020202020204" pitchFamily="34" charset="0"/>
              </a:rPr>
              <a:t>y</a:t>
            </a:r>
            <a:r>
              <a:rPr lang="en-US" altLang="zh-CN" sz="2800" b="1" dirty="0" err="1">
                <a:latin typeface="汉语拼音" panose="000B0604020202020204" pitchFamily="34" charset="0"/>
                <a:cs typeface="汉语拼音" panose="000B0604020202020204" pitchFamily="34" charset="0"/>
                <a:sym typeface="+mn-ea"/>
              </a:rPr>
              <a:t>ā</a:t>
            </a:r>
            <a:r>
              <a:rPr lang="en-US" altLang="zh-CN" sz="2800" b="1" dirty="0" err="1" smtClean="0">
                <a:latin typeface="汉语拼音" panose="000B0604020202020204" pitchFamily="34" charset="0"/>
                <a:cs typeface="汉语拼音" panose="000B0604020202020204" pitchFamily="34" charset="0"/>
              </a:rPr>
              <a:t>o</a:t>
            </a:r>
            <a:endParaRPr lang="zh-CN" altLang="en-US" sz="2800" b="1" dirty="0">
              <a:latin typeface="汉语拼音" panose="000B0604020202020204" pitchFamily="34" charset="0"/>
              <a:cs typeface="汉语拼音" panose="000B0604020202020204" pitchFamily="34" charset="0"/>
            </a:endParaRPr>
          </a:p>
        </p:txBody>
      </p:sp>
      <p:sp>
        <p:nvSpPr>
          <p:cNvPr id="33" name="文本框 12"/>
          <p:cNvSpPr txBox="1"/>
          <p:nvPr/>
        </p:nvSpPr>
        <p:spPr>
          <a:xfrm>
            <a:off x="6243674" y="1707654"/>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宁</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34" name="文本框 12"/>
          <p:cNvSpPr txBox="1"/>
          <p:nvPr/>
        </p:nvSpPr>
        <p:spPr>
          <a:xfrm>
            <a:off x="7401060" y="1707654"/>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要</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39" name="左大括号 38"/>
          <p:cNvSpPr/>
          <p:nvPr/>
        </p:nvSpPr>
        <p:spPr>
          <a:xfrm rot="16200000" flipH="1" flipV="1">
            <a:off x="6403529" y="123478"/>
            <a:ext cx="288032" cy="2304256"/>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1" name="左大括号 40"/>
          <p:cNvSpPr/>
          <p:nvPr/>
        </p:nvSpPr>
        <p:spPr>
          <a:xfrm rot="16200000">
            <a:off x="5832689" y="3039803"/>
            <a:ext cx="216024" cy="1872208"/>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4" name="TextBox 43"/>
          <p:cNvSpPr txBox="1"/>
          <p:nvPr/>
        </p:nvSpPr>
        <p:spPr>
          <a:xfrm>
            <a:off x="7164837" y="4136762"/>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前鼻音</a:t>
            </a:r>
            <a:endParaRPr lang="zh-CN" altLang="en-US" sz="2800" dirty="0">
              <a:solidFill>
                <a:srgbClr val="FF0000"/>
              </a:solidFill>
              <a:latin typeface="+mn-ea"/>
            </a:endParaRPr>
          </a:p>
        </p:txBody>
      </p:sp>
      <p:sp>
        <p:nvSpPr>
          <p:cNvPr id="5" name="矩形 4"/>
          <p:cNvSpPr/>
          <p:nvPr/>
        </p:nvSpPr>
        <p:spPr>
          <a:xfrm>
            <a:off x="7401060" y="2715766"/>
            <a:ext cx="800219" cy="11800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1" presetClass="entr" presetSubtype="1"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heel(1)">
                                      <p:cBhvr>
                                        <p:cTn id="55" dur="1100"/>
                                        <p:tgtEl>
                                          <p:spTgt spid="5"/>
                                        </p:tgtEl>
                                      </p:cBhvr>
                                    </p:animEffect>
                                  </p:childTnLst>
                                </p:cTn>
                              </p:par>
                              <p:par>
                                <p:cTn id="56" presetID="1"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P spid="18" grpId="0"/>
      <p:bldP spid="26" grpId="0"/>
      <p:bldP spid="28" grpId="0"/>
      <p:bldP spid="23" grpId="0"/>
      <p:bldP spid="30" grpId="0"/>
      <p:bldP spid="35" grpId="0" animBg="1"/>
      <p:bldP spid="36" grpId="0" animBg="1"/>
      <p:bldP spid="37" grpId="0" animBg="1"/>
      <p:bldP spid="38" grpId="0" animBg="1"/>
      <p:bldP spid="40" grpId="0"/>
      <p:bldP spid="42" grpId="0" animBg="1"/>
      <p:bldP spid="43" grpId="0" animBg="1"/>
      <p:bldP spid="31" grpId="0"/>
      <p:bldP spid="32" grpId="0"/>
      <p:bldP spid="39" grpId="0" animBg="1"/>
      <p:bldP spid="41" grpId="0" animBg="1"/>
      <p:bldP spid="44" grpId="0" animBg="1"/>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945116"/>
            <a:ext cx="8041590" cy="1692771"/>
          </a:xfrm>
          <a:prstGeom prst="rect">
            <a:avLst/>
          </a:prstGeom>
          <a:noFill/>
        </p:spPr>
        <p:txBody>
          <a:bodyPr wrap="square" rtlCol="0">
            <a:spAutoFit/>
          </a:bodyPr>
          <a:lstStyle/>
          <a:p>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   这</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位同学是谁呢</a:t>
            </a:r>
            <a:r>
              <a:rPr lang="en-US" altLang="zh-CN" sz="36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他就是周恩来</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，后来成为了中华人民共和国</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的第一任总理。</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（《为中华之崛起而读书》）</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83184" y="195486"/>
            <a:ext cx="3305175"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设问句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2051720" y="3075806"/>
            <a:ext cx="4283968"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a:solidFill>
                  <a:srgbClr val="FF0000"/>
                </a:solidFill>
              </a:rPr>
              <a:t>用设问的手法点明了人物</a:t>
            </a:r>
            <a:r>
              <a:rPr lang="zh-CN" altLang="en-US" sz="2400" dirty="0">
                <a:solidFill>
                  <a:srgbClr val="FF0000"/>
                </a:solidFill>
              </a:rPr>
              <a:t>。</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131590"/>
            <a:ext cx="7776864" cy="1692771"/>
          </a:xfrm>
          <a:prstGeom prst="rect">
            <a:avLst/>
          </a:prstGeom>
          <a:noFill/>
        </p:spPr>
        <p:txBody>
          <a:bodyPr wrap="square" rtlCol="0">
            <a:spAutoFit/>
          </a:bodyPr>
          <a:lstStyle/>
          <a:p>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谁知</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中国巡警</a:t>
            </a:r>
            <a:r>
              <a:rPr lang="zh-CN" altLang="en-US" sz="36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不但不</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惩处肇事</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的外国人</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6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反而</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训斥她</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《为中华之崛起而读书》）</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80116" y="267494"/>
            <a:ext cx="4007112" cy="506132"/>
            <a:chOff x="352" y="912"/>
            <a:chExt cx="4382" cy="908"/>
          </a:xfrm>
          <a:effectLst>
            <a:outerShdw blurRad="50800" dist="38100" dir="2700000" algn="tl" rotWithShape="0">
              <a:prstClr val="black">
                <a:alpha val="40000"/>
              </a:prstClr>
            </a:outerShdw>
          </a:effectLst>
        </p:grpSpPr>
        <p:sp>
          <p:nvSpPr>
            <p:cNvPr id="7" name="流程图: 延期 6"/>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352" y="912"/>
              <a:ext cx="4382"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含关联词语的句子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899592" y="3075806"/>
            <a:ext cx="7038528" cy="1152128"/>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a:t>
            </a:r>
            <a:r>
              <a:rPr lang="zh-CN" altLang="en-US" sz="2800" dirty="0">
                <a:solidFill>
                  <a:srgbClr val="FF0000"/>
                </a:solidFill>
              </a:rPr>
              <a:t>这是一个递进关系的句子，说明了当时中国巡警的丑恶。</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2858" y="339502"/>
            <a:ext cx="8041590" cy="3046988"/>
          </a:xfrm>
          <a:prstGeom prst="rect">
            <a:avLst/>
          </a:prstGeom>
          <a:noFill/>
        </p:spPr>
        <p:txBody>
          <a:bodyPr wrap="square" rtlCol="0">
            <a:spAutoFit/>
          </a:bodyPr>
          <a:lstStyle/>
          <a:p>
            <a:pPr indent="630555"/>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梅先生，您何必卖房子，</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只要</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您把胡子一剃，一登台，</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还</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愁没钱花</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pPr indent="630555"/>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indent="630555"/>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有</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的甚至说，</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只要</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签订演出合同，</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就</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预支二十两黄金给梅兰芳</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indent="630555"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《梅兰芳蓄须》）</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882754" y="3307762"/>
            <a:ext cx="7289646" cy="171226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这两句话都是条件关系的句子，说明梅兰芳想过上“好日子”并不难。也从侧面反映了梅兰芳蓄须、爱国的决心。</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0850" y="581655"/>
            <a:ext cx="8041590" cy="2062103"/>
          </a:xfrm>
          <a:prstGeom prst="rect">
            <a:avLst/>
          </a:prstGeom>
          <a:noFill/>
        </p:spPr>
        <p:txBody>
          <a:bodyPr wrap="square" rtlCol="0">
            <a:spAutoFit/>
          </a:bodyPr>
          <a:lstStyle/>
          <a:p>
            <a:pPr indent="630555"/>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无论</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戏园子老板开出的条件多么优厚，梅兰芳全部拒绝了</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。他</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宁可</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卖房度日，</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也</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决不在日本侵略者的统治下登台演出</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indent="630555"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《梅兰芳蓄须》）</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882754" y="2787774"/>
            <a:ext cx="7289646" cy="171226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前一句话是条件关系的句子，第二句话是选择关系的句子。这两句话突出了梅兰芳坚决不给侵略者演戏的决心。</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50890" y="699542"/>
            <a:ext cx="7249502" cy="1569660"/>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我们</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毫不犹豫丢掉了老牛破车，</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却</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不能丢掉宝塔山顶天立地的脊梁。</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（《延安，我把你追寻》）</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1133843" y="2643758"/>
            <a:ext cx="6616093" cy="128644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转折关系的句子，说明落后的生产、生活条件要改变，但延安精神不能丢。</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4096" y="766604"/>
            <a:ext cx="5076056" cy="584775"/>
          </a:xfrm>
          <a:prstGeom prst="rect">
            <a:avLst/>
          </a:prstGeom>
          <a:noFill/>
        </p:spPr>
        <p:txBody>
          <a:bodyPr wrap="square" rtlCol="0">
            <a:spAutoFit/>
          </a:bodyPr>
          <a:lstStyle/>
          <a:p>
            <a:r>
              <a:rPr lang="zh-CN" altLang="en-US" sz="3200" dirty="0"/>
              <a:t>一、按要求完成句子练习。</a:t>
            </a:r>
            <a:endParaRPr lang="zh-CN" altLang="en-US" sz="3200" dirty="0"/>
          </a:p>
        </p:txBody>
      </p:sp>
      <p:sp>
        <p:nvSpPr>
          <p:cNvPr id="4" name="TextBox 3"/>
          <p:cNvSpPr txBox="1"/>
          <p:nvPr/>
        </p:nvSpPr>
        <p:spPr>
          <a:xfrm>
            <a:off x="323528" y="1270660"/>
            <a:ext cx="8424936" cy="3046988"/>
          </a:xfrm>
          <a:prstGeom prst="rect">
            <a:avLst/>
          </a:prstGeom>
          <a:noFill/>
        </p:spPr>
        <p:txBody>
          <a:bodyPr wrap="square" rtlCol="0">
            <a:spAutoFit/>
          </a:bodyPr>
          <a:lstStyle/>
          <a:p>
            <a:pPr indent="539750"/>
            <a:r>
              <a:rPr lang="en-US" altLang="zh-CN" sz="3200" b="1" dirty="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在被外国人占据的地盘里</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谁敢怎么样呢</a:t>
            </a:r>
            <a:r>
              <a:rPr lang="en-US" altLang="zh-CN" sz="3200" b="1" dirty="0">
                <a:latin typeface="楷体" panose="02010609060101010101" pitchFamily="49" charset="-122"/>
                <a:ea typeface="楷体" panose="02010609060101010101" pitchFamily="49" charset="-122"/>
              </a:rPr>
              <a:t>?</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改成陈述句）</a:t>
            </a:r>
            <a:endParaRPr lang="en-US" altLang="zh-CN" sz="3200" b="1" dirty="0">
              <a:latin typeface="宋体" panose="02010600030101010101" pitchFamily="2" charset="-122"/>
              <a:ea typeface="宋体" panose="02010600030101010101" pitchFamily="2" charset="-122"/>
            </a:endParaRPr>
          </a:p>
          <a:p>
            <a:pPr indent="539750"/>
            <a:endParaRPr lang="en-US" altLang="zh-CN" sz="3200" b="1" dirty="0">
              <a:latin typeface="楷体" panose="02010609060101010101" pitchFamily="49" charset="-122"/>
              <a:ea typeface="楷体" panose="02010609060101010101" pitchFamily="49" charset="-122"/>
            </a:endParaRPr>
          </a:p>
          <a:p>
            <a:pPr indent="539750"/>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他卖房度日。他绝不在日本侵略者的统治下登台演出。</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用关联词合并成一句话</a:t>
            </a:r>
            <a:r>
              <a:rPr lang="en-US" altLang="zh-CN" sz="3200" b="1" dirty="0">
                <a:latin typeface="宋体" panose="02010600030101010101" pitchFamily="2" charset="-122"/>
                <a:ea typeface="宋体" panose="02010600030101010101" pitchFamily="2" charset="-122"/>
              </a:rPr>
              <a:t>)</a:t>
            </a:r>
            <a:endParaRPr lang="en-US" altLang="zh-CN" sz="3200" b="1" dirty="0">
              <a:latin typeface="宋体" panose="02010600030101010101" pitchFamily="2" charset="-122"/>
              <a:ea typeface="宋体" panose="02010600030101010101" pitchFamily="2" charset="-122"/>
            </a:endParaRPr>
          </a:p>
          <a:p>
            <a:pPr indent="539750"/>
            <a:endParaRPr lang="en-US" altLang="zh-CN" sz="3200" b="1" dirty="0">
              <a:latin typeface="楷体" panose="02010609060101010101" pitchFamily="49" charset="-122"/>
              <a:ea typeface="楷体" panose="02010609060101010101" pitchFamily="49" charset="-122"/>
            </a:endParaRPr>
          </a:p>
        </p:txBody>
      </p:sp>
      <p:sp>
        <p:nvSpPr>
          <p:cNvPr id="5" name="TextBox 4"/>
          <p:cNvSpPr txBox="1"/>
          <p:nvPr/>
        </p:nvSpPr>
        <p:spPr>
          <a:xfrm>
            <a:off x="587696" y="2221235"/>
            <a:ext cx="7896599"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在被外国人占据的地盘里</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谁也不敢怎么样。</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467543" y="3798788"/>
            <a:ext cx="8016751" cy="1077218"/>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    他宁可卖房度日，也绝不在日本侵略者的统治下登台演出。</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文本框 8"/>
          <p:cNvSpPr txBox="1"/>
          <p:nvPr/>
        </p:nvSpPr>
        <p:spPr>
          <a:xfrm>
            <a:off x="323528" y="123478"/>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endParaRPr lang="zh-CN" altLang="en-US" sz="2800" dirty="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512" y="483518"/>
            <a:ext cx="8748464" cy="3145476"/>
          </a:xfrm>
          <a:prstGeom prst="rect">
            <a:avLst/>
          </a:prstGeom>
          <a:noFill/>
        </p:spPr>
        <p:txBody>
          <a:bodyPr wrap="square" rtlCol="0">
            <a:spAutoFit/>
          </a:bodyPr>
          <a:lstStyle/>
          <a:p>
            <a:pPr indent="630555">
              <a:lnSpc>
                <a:spcPct val="120000"/>
              </a:lnSpc>
            </a:pPr>
            <a:r>
              <a:rPr lang="en-US" altLang="zh-CN" sz="3200" b="1" dirty="0">
                <a:solidFill>
                  <a:schemeClr val="tx1"/>
                </a:solidFill>
                <a:latin typeface="新宋体" panose="02010609030101010101" charset="-122"/>
                <a:ea typeface="新宋体" panose="02010609030101010101" charset="-122"/>
                <a:cs typeface="楷体" panose="02010609060101010101" pitchFamily="49" charset="-122"/>
              </a:rPr>
              <a:t>3</a:t>
            </a:r>
            <a:r>
              <a:rPr lang="en-US" altLang="zh-CN" sz="3200" b="1" dirty="0" smtClean="0">
                <a:solidFill>
                  <a:schemeClr val="tx1"/>
                </a:solidFill>
                <a:latin typeface="新宋体" panose="02010609030101010101" charset="-122"/>
                <a:ea typeface="新宋体" panose="02010609030101010101" charset="-122"/>
                <a:cs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一排排</a:t>
            </a:r>
            <a:r>
              <a:rPr lang="zh-CN" altLang="en-US" sz="3200" b="1" dirty="0">
                <a:latin typeface="楷体" panose="02010609060101010101" pitchFamily="49" charset="-122"/>
                <a:ea typeface="楷体" panose="02010609060101010101" pitchFamily="49" charset="-122"/>
                <a:cs typeface="楷体" panose="02010609060101010101" pitchFamily="49" charset="-122"/>
              </a:rPr>
              <a:t>高楼大厦像</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雨后春笋。</a:t>
            </a:r>
            <a:r>
              <a:rPr lang="en-US" altLang="zh-CN" sz="32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rPr>
              <a:t>仿写比喻句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rPr>
              <a:t>)</a:t>
            </a:r>
            <a:endParaRPr lang="en-US" altLang="zh-CN" sz="3200" b="1" dirty="0" smtClean="0">
              <a:latin typeface="宋体" panose="02010600030101010101" pitchFamily="2" charset="-122"/>
              <a:ea typeface="宋体" panose="02010600030101010101" pitchFamily="2" charset="-122"/>
              <a:cs typeface="楷体" panose="02010609060101010101" pitchFamily="49" charset="-122"/>
            </a:endParaRPr>
          </a:p>
          <a:p>
            <a:pPr indent="630555">
              <a:lnSpc>
                <a:spcPct val="120000"/>
              </a:lnSpc>
            </a:pPr>
            <a:endParaRPr lang="en-US" altLang="zh-CN" sz="3200" b="1" u="sng" dirty="0">
              <a:solidFill>
                <a:schemeClr val="bg1"/>
              </a:solidFill>
              <a:latin typeface="宋体" panose="02010600030101010101" pitchFamily="2" charset="-122"/>
              <a:ea typeface="宋体" panose="02010600030101010101" pitchFamily="2" charset="-122"/>
              <a:cs typeface="楷体" panose="02010609060101010101" pitchFamily="49" charset="-122"/>
              <a:sym typeface="+mn-ea"/>
            </a:endParaRPr>
          </a:p>
          <a:p>
            <a:pPr lvl="0" indent="630555">
              <a:lnSpc>
                <a:spcPct val="130000"/>
              </a:lnSpc>
            </a:pPr>
            <a:r>
              <a:rPr lang="en-US" altLang="zh-CN" sz="32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32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沈阳东关模范学校的魏校长向学生们提出了一个严肃的问题。</a:t>
            </a:r>
            <a:r>
              <a:rPr lang="en-US" altLang="zh-CN" sz="3200" b="1" dirty="0">
                <a:solidFill>
                  <a:srgbClr val="000000"/>
                </a:solidFill>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a:solidFill>
                  <a:srgbClr val="000000"/>
                </a:solidFill>
                <a:latin typeface="宋体" panose="02010600030101010101" pitchFamily="2" charset="-122"/>
                <a:ea typeface="宋体" panose="02010600030101010101" pitchFamily="2" charset="-122"/>
                <a:cs typeface="楷体" panose="02010609060101010101" pitchFamily="49" charset="-122"/>
                <a:sym typeface="+mn-ea"/>
              </a:rPr>
              <a:t>缩句</a:t>
            </a:r>
            <a:r>
              <a:rPr lang="en-US" altLang="zh-CN" sz="3200" b="1" dirty="0" smtClean="0">
                <a:solidFill>
                  <a:srgbClr val="00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200" u="sng" dirty="0">
              <a:solidFill>
                <a:schemeClr val="bg1"/>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3"/>
          <p:cNvSpPr txBox="1"/>
          <p:nvPr/>
        </p:nvSpPr>
        <p:spPr>
          <a:xfrm>
            <a:off x="683568" y="1698943"/>
            <a:ext cx="8244408"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下课铃一响</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大家像出笼的鸟儿一样飞奔出去。</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971600" y="3579862"/>
            <a:ext cx="489654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校长提出问题。</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3" presetClass="entr" presetSubtype="16"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plus(in)">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468947" y="555526"/>
            <a:ext cx="8711565" cy="1815882"/>
          </a:xfrm>
          <a:prstGeom prst="rect">
            <a:avLst/>
          </a:prstGeom>
          <a:noFill/>
        </p:spPr>
        <p:txBody>
          <a:bodyPr wrap="square" rtlCol="0">
            <a:spAutoFit/>
          </a:bodyPr>
          <a:lstStyle/>
          <a:p>
            <a:r>
              <a:rPr lang="en-US" altLang="zh-CN" sz="2800" b="1" dirty="0">
                <a:latin typeface="新宋体" panose="02010609030101010101" charset="-122"/>
                <a:ea typeface="新宋体" panose="02010609030101010101" charset="-122"/>
                <a:cs typeface="楷体" panose="02010609060101010101" pitchFamily="49" charset="-122"/>
                <a:sym typeface="+mn-ea"/>
              </a:rPr>
              <a:t>5.</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追寻你，延河叮咚的流水，</a:t>
            </a:r>
            <a:endParaRPr lang="zh-CN" altLang="en-US" sz="28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追寻你，枣园梨花的清香。</a:t>
            </a:r>
            <a:endParaRPr lang="zh-CN" altLang="en-US" sz="28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追寻你，南泥湾开荒的镢头，</a:t>
            </a:r>
            <a:endParaRPr lang="zh-CN" altLang="en-US" sz="28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追寻你，杨家岭讲话的会场。</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仿写</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排比句</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u="sng" dirty="0">
              <a:latin typeface="楷体" panose="02010609060101010101" pitchFamily="49" charset="-122"/>
              <a:ea typeface="楷体" panose="02010609060101010101" pitchFamily="49" charset="-122"/>
              <a:cs typeface="楷体" panose="02010609060101010101" pitchFamily="49" charset="-122"/>
            </a:endParaRPr>
          </a:p>
        </p:txBody>
      </p:sp>
      <p:sp>
        <p:nvSpPr>
          <p:cNvPr id="12" name="文本框 3"/>
          <p:cNvSpPr txBox="1"/>
          <p:nvPr/>
        </p:nvSpPr>
        <p:spPr>
          <a:xfrm>
            <a:off x="539552" y="2571750"/>
            <a:ext cx="4176464" cy="1815882"/>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感谢你</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春天美丽的小草</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感谢你</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夏天紧张的旋律</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感谢你</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秋天丰硕的果实</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感谢你</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冬天洁白的雪花。</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275606"/>
            <a:ext cx="7416824" cy="1754326"/>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这</a:t>
            </a:r>
            <a:r>
              <a:rPr lang="zh-CN" altLang="en-US" sz="3600" b="1" dirty="0">
                <a:latin typeface="楷体" panose="02010609060101010101" pitchFamily="49" charset="-122"/>
                <a:ea typeface="楷体" panose="02010609060101010101" pitchFamily="49" charset="-122"/>
              </a:rPr>
              <a:t>一单元的课文中有哪些知识点呢？我们一起来复习吧！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06706" y="1044736"/>
            <a:ext cx="8444671" cy="2739211"/>
          </a:xfrm>
          <a:prstGeom prst="rect">
            <a:avLst/>
          </a:prstGeom>
          <a:noFill/>
        </p:spPr>
        <p:txBody>
          <a:bodyPr wrap="square" rtlCol="0">
            <a:spAutoFit/>
          </a:bodyPr>
          <a:lstStyle/>
          <a:p>
            <a:r>
              <a:rPr lang="zh-CN" altLang="en-US" sz="3200" dirty="0" smtClean="0">
                <a:solidFill>
                  <a:srgbClr val="FF0000"/>
                </a:solidFill>
                <a:latin typeface="楷体" panose="02010609060101010101" pitchFamily="49" charset="-122"/>
                <a:ea typeface="楷体" panose="02010609060101010101" pitchFamily="49" charset="-122"/>
                <a:sym typeface="+mn-ea"/>
              </a:rPr>
              <a:t>●</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出塞</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通过对边疆景物和征人心理的描绘，既表达了对久戌士卒的（</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同情</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）和（</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结束这种边防不稳局面的愿望</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又流露了对朝廷不能选贤任能的不满，同时又以大局为重，认识到战争的正义性，因而（</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个人利益服从国家安全的需要</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发出了（“</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不教胡马度阴山</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”）的誓言，洋溢着（</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爱国激情</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）。 </a:t>
            </a:r>
            <a:endParaRPr lang="zh-CN" altLang="en-US" sz="2800" dirty="0"/>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689617" y="1693015"/>
            <a:ext cx="2185035" cy="769441"/>
          </a:xfrm>
          <a:prstGeom prst="rect">
            <a:avLst/>
          </a:prstGeom>
          <a:noFill/>
          <a:ln>
            <a:noFill/>
          </a:ln>
        </p:spPr>
        <p:txBody>
          <a:bodyPr wrap="square" rtlCol="0">
            <a:spAutoFit/>
          </a:bodyPr>
          <a:lstStyle/>
          <a:p>
            <a:pPr algn="l"/>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振</a:t>
            </a:r>
            <a:r>
              <a:rPr lang="en-US" altLang="zh-CN" sz="4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震  </a:t>
            </a:r>
            <a:r>
              <a:rPr lang="zh-CN" altLang="en-US" sz="3200"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dirty="0">
                <a:latin typeface="楷体" panose="02010609060101010101" pitchFamily="49" charset="-122"/>
                <a:ea typeface="楷体" panose="02010609060101010101" pitchFamily="49" charset="-122"/>
                <a:cs typeface="楷体" panose="02010609060101010101" pitchFamily="49" charset="-122"/>
              </a:rPr>
              <a:t>  </a:t>
            </a:r>
            <a:endParaRPr lang="zh-CN" altLang="en-US" sz="3200" dirty="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nvSpPr>
        <p:spPr>
          <a:xfrm>
            <a:off x="755576" y="843191"/>
            <a:ext cx="7646711" cy="707886"/>
          </a:xfrm>
          <a:prstGeom prst="rect">
            <a:avLst/>
          </a:prstGeom>
          <a:noFill/>
        </p:spPr>
        <p:txBody>
          <a:bodyPr wrap="square" rtlCol="0">
            <a:spAutoFit/>
          </a:bodyPr>
          <a:lstStyle/>
          <a:p>
            <a:pPr algn="ctr"/>
            <a:r>
              <a:rPr lang="zh-CN" altLang="en-US" sz="4000" b="1" dirty="0">
                <a:latin typeface="楷体" panose="02010609060101010101" pitchFamily="49" charset="-122"/>
                <a:ea typeface="楷体" panose="02010609060101010101" pitchFamily="49" charset="-122"/>
                <a:cs typeface="楷体" panose="02010609060101010101" pitchFamily="49" charset="-122"/>
                <a:sym typeface="+mn-ea"/>
              </a:rPr>
              <a:t>塞 催 醉 雄 胸 肃 振 赞 效 </a:t>
            </a:r>
            <a:r>
              <a:rPr lang="zh-CN" altLang="en-US" sz="4000" b="1" dirty="0" smtClean="0">
                <a:latin typeface="楷体" panose="02010609060101010101" pitchFamily="49" charset="-122"/>
                <a:ea typeface="楷体" panose="02010609060101010101" pitchFamily="49" charset="-122"/>
                <a:cs typeface="楷体" panose="02010609060101010101" pitchFamily="49" charset="-122"/>
                <a:sym typeface="+mn-ea"/>
              </a:rPr>
              <a:t>斥</a:t>
            </a:r>
            <a:endParaRPr lang="zh-CN" altLang="en-US" sz="40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4" name="文本框 13"/>
          <p:cNvSpPr txBox="1"/>
          <p:nvPr/>
        </p:nvSpPr>
        <p:spPr>
          <a:xfrm>
            <a:off x="928662" y="1791975"/>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容易写成别字</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易写错的字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8" name="文本框 13"/>
          <p:cNvSpPr txBox="1"/>
          <p:nvPr/>
        </p:nvSpPr>
        <p:spPr>
          <a:xfrm>
            <a:off x="928662" y="2818052"/>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容易少写一笔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9"/>
          <p:cNvSpPr txBox="1"/>
          <p:nvPr/>
        </p:nvSpPr>
        <p:spPr>
          <a:xfrm>
            <a:off x="3689617" y="2696385"/>
            <a:ext cx="4148893" cy="769441"/>
          </a:xfrm>
          <a:prstGeom prst="rect">
            <a:avLst/>
          </a:prstGeom>
          <a:noFill/>
        </p:spPr>
        <p:txBody>
          <a:bodyPr wrap="none" rtlCol="0">
            <a:spAutoFit/>
          </a:bodyPr>
          <a:lstStyle/>
          <a:p>
            <a:pPr algn="l"/>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塞 催 雄 胸 </a:t>
            </a:r>
            <a:r>
              <a:rPr lang="zh-CN" altLang="en-US" sz="4400" b="1" dirty="0" smtClean="0">
                <a:latin typeface="楷体" panose="02010609060101010101" pitchFamily="49" charset="-122"/>
                <a:ea typeface="楷体" panose="02010609060101010101" pitchFamily="49" charset="-122"/>
                <a:cs typeface="楷体" panose="02010609060101010101" pitchFamily="49" charset="-122"/>
                <a:sym typeface="+mn-ea"/>
              </a:rPr>
              <a:t>斥</a:t>
            </a:r>
            <a:endParaRPr lang="zh-CN" altLang="en-US" sz="44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3" name="文本框 13"/>
          <p:cNvSpPr txBox="1"/>
          <p:nvPr/>
        </p:nvSpPr>
        <p:spPr>
          <a:xfrm>
            <a:off x="913929" y="3808081"/>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容易写错笔画</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 name="矩形 2"/>
          <p:cNvSpPr/>
          <p:nvPr/>
        </p:nvSpPr>
        <p:spPr>
          <a:xfrm>
            <a:off x="3722894" y="3731535"/>
            <a:ext cx="1600118" cy="769441"/>
          </a:xfrm>
          <a:prstGeom prst="rect">
            <a:avLst/>
          </a:prstGeom>
        </p:spPr>
        <p:txBody>
          <a:bodyPr wrap="none">
            <a:spAutoFit/>
          </a:bodyPr>
          <a:lstStyle/>
          <a:p>
            <a:r>
              <a:rPr lang="zh-CN" altLang="en-US" sz="44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肃 赞</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18" grpId="0" animBg="1"/>
      <p:bldP spid="19" grpId="0"/>
      <p:bldP spid="23" grpId="0" animBg="1"/>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131590"/>
            <a:ext cx="8280920" cy="2062103"/>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凉州词</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诗人以饱满激情的笔触开篇，描写了（</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军营庭席上将士们的畅饮和劝酒</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表现出将士们（</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豪放、开朗、兴奋的感情</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以及（</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视死如归的勇气</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869687"/>
            <a:ext cx="8064896" cy="2062103"/>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夏日绝句</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借用</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项羽这一典故，表达了诗人（</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对项羽这个楚霸泉雄的追思以及作者强烈的爱国激情</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她十分痛恨宋朝当权者苟且偷安的时政。</a:t>
            </a:r>
            <a:endParaRPr lang="zh-CN" altLang="en-US" sz="32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6737" y="1995686"/>
            <a:ext cx="7821687" cy="156966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sym typeface="+mn-ea"/>
              </a:rPr>
              <a:t>    </a:t>
            </a:r>
            <a:r>
              <a:rPr lang="zh-CN" altLang="en-US" sz="3200" b="1" dirty="0">
                <a:solidFill>
                  <a:srgbClr val="FF0000"/>
                </a:solidFill>
                <a:latin typeface="楷体" panose="02010609060101010101" pitchFamily="49" charset="-122"/>
                <a:ea typeface="楷体" panose="02010609060101010101" pitchFamily="49" charset="-122"/>
                <a:sym typeface="+mn-ea"/>
              </a:rPr>
              <a:t>作者用汉代的名将李广比喻唐代出征守边的英勇将士，歌颂他们决心奋勇杀敌、不惜为国捐躯的战斗精神。</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467544" y="699542"/>
            <a:ext cx="8352928" cy="1077218"/>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读“</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但使龙城飞将在，不教胡马度</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阴山”，你</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体会到了什么？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6737" y="1509633"/>
            <a:ext cx="7821687" cy="3108543"/>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sym typeface="+mn-ea"/>
              </a:rPr>
              <a:t>    这完全就是一种戏谑的口吻。玩笑之间，多少会有一丝哀伤，毕竟生命宝贵，只有一次，没有人愿意随便献出自己的生命。但对于身经百战的将士们来说，每一次出征就有可能马革裹尸，既然如此，还不如笑对死亡。所以，最后两句有“悲”的成分，但更多的是一种置生死于度外的报国豪情。</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517141" y="555526"/>
            <a:ext cx="7848872" cy="954107"/>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读“</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醉卧沙场君莫笑，古来征战几人回”，你体会到了什么？</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419622"/>
            <a:ext cx="8064896" cy="2246769"/>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sym typeface="+mn-ea"/>
              </a:rPr>
              <a:t>    这两句破空而起，势如千钧，先声夺人地将那种生死都无愧为英雄豪杰的气魄展现在读者面前，让人肃然起敬。这两句诗是一种精髓的凝练，是一种气魄的承载，是一种所向无惧的人生姿态，因其崇高的境界与非凡的气势成为千古传诵的名句。</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144016" y="627534"/>
            <a:ext cx="8892480" cy="523220"/>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读“</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生当作人杰，死亦为鬼雄</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”，你</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体会到了什么？</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5536" y="474516"/>
            <a:ext cx="8352928" cy="954107"/>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《为中华之崛起而读书》一</a:t>
            </a:r>
            <a:r>
              <a:rPr lang="zh-CN" altLang="en-US" sz="2800" dirty="0" smtClean="0"/>
              <a:t>文</a:t>
            </a:r>
            <a:r>
              <a:rPr lang="zh-CN" altLang="en-US" sz="2800" dirty="0"/>
              <a:t>讲</a:t>
            </a:r>
            <a:r>
              <a:rPr lang="zh-CN" altLang="en-US" sz="2800" dirty="0" smtClean="0"/>
              <a:t>了哪几</a:t>
            </a:r>
            <a:r>
              <a:rPr lang="zh-CN" altLang="en-US" sz="2800" dirty="0"/>
              <a:t>件</a:t>
            </a:r>
            <a:r>
              <a:rPr lang="zh-CN" altLang="en-US" sz="2800" dirty="0" smtClean="0"/>
              <a:t>事？连</a:t>
            </a:r>
            <a:r>
              <a:rPr lang="zh-CN" altLang="en-US" sz="2800" dirty="0"/>
              <a:t>起来说说课文的主要内容</a:t>
            </a:r>
            <a:r>
              <a:rPr lang="zh-CN" altLang="en-US" sz="2800" dirty="0">
                <a:latin typeface="黑体" panose="02010609060101010101" pitchFamily="49" charset="-122"/>
                <a:ea typeface="黑体" panose="02010609060101010101" pitchFamily="49" charset="-122"/>
                <a:sym typeface="+mn-ea"/>
              </a:rPr>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5" name="表格 5"/>
          <p:cNvGraphicFramePr>
            <a:graphicFrameLocks noGrp="1"/>
          </p:cNvGraphicFramePr>
          <p:nvPr/>
        </p:nvGraphicFramePr>
        <p:xfrm>
          <a:off x="611560" y="1536047"/>
          <a:ext cx="7776864" cy="3051927"/>
        </p:xfrm>
        <a:graphic>
          <a:graphicData uri="http://schemas.openxmlformats.org/drawingml/2006/table">
            <a:tbl>
              <a:tblPr firstRow="1" bandRow="1">
                <a:tableStyleId>{5C22544A-7EE6-4342-B048-85BDC9FD1C3A}</a:tableStyleId>
              </a:tblPr>
              <a:tblGrid>
                <a:gridCol w="1152128"/>
                <a:gridCol w="1440160"/>
                <a:gridCol w="1368152"/>
                <a:gridCol w="3816424"/>
              </a:tblGrid>
              <a:tr h="495055">
                <a:tc>
                  <a:txBody>
                    <a:bodyPr/>
                    <a:lstStyle/>
                    <a:p>
                      <a:r>
                        <a:rPr lang="zh-CN" altLang="en-US" dirty="0"/>
                        <a:t>事件</a:t>
                      </a:r>
                      <a:endParaRPr lang="zh-CN" altLang="en-US" dirty="0"/>
                    </a:p>
                  </a:txBody>
                  <a:tcPr/>
                </a:tc>
                <a:tc>
                  <a:txBody>
                    <a:bodyPr/>
                    <a:lstStyle/>
                    <a:p>
                      <a:r>
                        <a:rPr lang="zh-CN" altLang="en-US" dirty="0"/>
                        <a:t>时间</a:t>
                      </a:r>
                      <a:endParaRPr lang="zh-CN" altLang="en-US" dirty="0"/>
                    </a:p>
                  </a:txBody>
                  <a:tcPr/>
                </a:tc>
                <a:tc>
                  <a:txBody>
                    <a:bodyPr/>
                    <a:lstStyle/>
                    <a:p>
                      <a:r>
                        <a:rPr lang="zh-CN" altLang="en-US" dirty="0"/>
                        <a:t>地点</a:t>
                      </a:r>
                      <a:endParaRPr lang="zh-CN" altLang="en-US" dirty="0"/>
                    </a:p>
                  </a:txBody>
                  <a:tcPr/>
                </a:tc>
                <a:tc>
                  <a:txBody>
                    <a:bodyPr/>
                    <a:lstStyle/>
                    <a:p>
                      <a:r>
                        <a:rPr lang="zh-CN" altLang="en-US" dirty="0"/>
                        <a:t>人物（做什么）</a:t>
                      </a:r>
                      <a:endParaRPr lang="zh-CN" altLang="en-US" dirty="0"/>
                    </a:p>
                  </a:txBody>
                  <a:tcPr/>
                </a:tc>
              </a:tr>
              <a:tr h="648072">
                <a:tc>
                  <a:txBody>
                    <a:bodyPr/>
                    <a:lstStyle/>
                    <a:p>
                      <a:r>
                        <a:rPr lang="zh-CN" altLang="en-US" dirty="0"/>
                        <a:t>第一件事</a:t>
                      </a:r>
                      <a:endParaRPr lang="zh-CN" altLang="en-US" dirty="0"/>
                    </a:p>
                  </a:txBody>
                  <a:tcPr/>
                </a:tc>
                <a:tc>
                  <a:txBody>
                    <a:bodyPr/>
                    <a:lstStyle/>
                    <a:p>
                      <a:r>
                        <a:rPr lang="zh-CN" altLang="en-US" dirty="0"/>
                        <a:t>新学年</a:t>
                      </a:r>
                      <a:endParaRPr lang="en-US" altLang="zh-CN" dirty="0"/>
                    </a:p>
                    <a:p>
                      <a:r>
                        <a:rPr lang="zh-CN" altLang="en-US" dirty="0"/>
                        <a:t>开始了</a:t>
                      </a:r>
                      <a:endParaRPr lang="zh-CN" altLang="en-US" dirty="0"/>
                    </a:p>
                  </a:txBody>
                  <a:tcPr/>
                </a:tc>
                <a:tc>
                  <a:txBody>
                    <a:bodyPr/>
                    <a:lstStyle/>
                    <a:p>
                      <a:r>
                        <a:rPr lang="zh-CN" altLang="en-US" dirty="0"/>
                        <a:t>修身课上</a:t>
                      </a:r>
                      <a:endParaRPr lang="zh-CN" altLang="en-US" dirty="0"/>
                    </a:p>
                  </a:txBody>
                  <a:tcPr/>
                </a:tc>
                <a:tc>
                  <a:txBody>
                    <a:bodyPr/>
                    <a:lstStyle/>
                    <a:p>
                      <a:r>
                        <a:rPr lang="zh-CN" altLang="en-US" dirty="0"/>
                        <a:t>魏校长（问）</a:t>
                      </a:r>
                      <a:endParaRPr lang="en-US" altLang="zh-CN" dirty="0"/>
                    </a:p>
                    <a:p>
                      <a:r>
                        <a:rPr lang="zh-CN" altLang="en-US" dirty="0"/>
                        <a:t>周恩来（回答）</a:t>
                      </a:r>
                      <a:endParaRPr lang="zh-CN" altLang="en-US" dirty="0"/>
                    </a:p>
                  </a:txBody>
                  <a:tcPr/>
                </a:tc>
              </a:tr>
              <a:tr h="720080">
                <a:tc>
                  <a:txBody>
                    <a:bodyPr/>
                    <a:lstStyle/>
                    <a:p>
                      <a:r>
                        <a:rPr lang="zh-CN" altLang="en-US" dirty="0"/>
                        <a:t>第二件事</a:t>
                      </a:r>
                      <a:endParaRPr lang="zh-CN" altLang="en-US" dirty="0"/>
                    </a:p>
                  </a:txBody>
                  <a:tcPr/>
                </a:tc>
                <a:tc>
                  <a:txBody>
                    <a:bodyPr/>
                    <a:lstStyle/>
                    <a:p>
                      <a:r>
                        <a:rPr lang="zh-CN" altLang="en-US" dirty="0"/>
                        <a:t>十二岁那年</a:t>
                      </a:r>
                      <a:endParaRPr lang="zh-CN" altLang="en-US" dirty="0"/>
                    </a:p>
                  </a:txBody>
                  <a:tcPr/>
                </a:tc>
                <a:tc>
                  <a:txBody>
                    <a:bodyPr/>
                    <a:lstStyle/>
                    <a:p>
                      <a:r>
                        <a:rPr lang="zh-CN" altLang="en-US" dirty="0"/>
                        <a:t>奉天</a:t>
                      </a:r>
                      <a:endParaRPr lang="zh-CN" altLang="en-US" dirty="0"/>
                    </a:p>
                  </a:txBody>
                  <a:tcPr/>
                </a:tc>
                <a:tc>
                  <a:txBody>
                    <a:bodyPr/>
                    <a:lstStyle/>
                    <a:p>
                      <a:r>
                        <a:rPr lang="zh-CN" altLang="en-US" dirty="0"/>
                        <a:t>伯父（告诉）</a:t>
                      </a:r>
                      <a:endParaRPr lang="en-US" altLang="zh-CN" dirty="0"/>
                    </a:p>
                    <a:p>
                      <a:r>
                        <a:rPr lang="zh-CN" altLang="en-US" dirty="0"/>
                        <a:t>周恩来（疑惑不解）</a:t>
                      </a:r>
                      <a:endParaRPr lang="zh-CN" altLang="en-US" dirty="0"/>
                    </a:p>
                  </a:txBody>
                  <a:tcPr/>
                </a:tc>
              </a:tr>
              <a:tr h="720080">
                <a:tc>
                  <a:txBody>
                    <a:bodyPr/>
                    <a:lstStyle/>
                    <a:p>
                      <a:r>
                        <a:rPr lang="zh-CN" altLang="en-US" dirty="0"/>
                        <a:t>第三件事</a:t>
                      </a:r>
                      <a:endParaRPr lang="zh-CN" altLang="en-US" dirty="0"/>
                    </a:p>
                  </a:txBody>
                  <a:tcPr/>
                </a:tc>
                <a:tc>
                  <a:txBody>
                    <a:bodyPr/>
                    <a:lstStyle/>
                    <a:p>
                      <a:r>
                        <a:rPr lang="zh-CN" altLang="en-US" dirty="0"/>
                        <a:t>一个星期天</a:t>
                      </a:r>
                      <a:endParaRPr lang="zh-CN" altLang="en-US" dirty="0"/>
                    </a:p>
                  </a:txBody>
                  <a:tcPr/>
                </a:tc>
                <a:tc>
                  <a:txBody>
                    <a:bodyPr/>
                    <a:lstStyle/>
                    <a:p>
                      <a:r>
                        <a:rPr lang="zh-CN" altLang="en-US" dirty="0"/>
                        <a:t>被外国人占据的地方</a:t>
                      </a:r>
                      <a:endParaRPr lang="zh-CN" altLang="en-US" dirty="0"/>
                    </a:p>
                  </a:txBody>
                  <a:tcPr/>
                </a:tc>
                <a:tc>
                  <a:txBody>
                    <a:bodyPr/>
                    <a:lstStyle/>
                    <a:p>
                      <a:r>
                        <a:rPr lang="zh-CN" altLang="en-US" dirty="0"/>
                        <a:t>中国妇女（受欺负）</a:t>
                      </a:r>
                      <a:endParaRPr lang="en-US" altLang="zh-CN" dirty="0"/>
                    </a:p>
                    <a:p>
                      <a:r>
                        <a:rPr lang="zh-CN" altLang="en-US" dirty="0"/>
                        <a:t>中国巡警（不惩处、训斥）</a:t>
                      </a:r>
                      <a:endParaRPr lang="en-US" altLang="zh-CN" dirty="0"/>
                    </a:p>
                    <a:p>
                      <a:r>
                        <a:rPr lang="zh-CN" altLang="en-US" dirty="0"/>
                        <a:t>围观的中国人（只能劝慰）</a:t>
                      </a:r>
                      <a:endParaRPr lang="en-US" altLang="zh-CN" dirty="0"/>
                    </a:p>
                    <a:p>
                      <a:r>
                        <a:rPr lang="zh-CN" altLang="en-US" dirty="0"/>
                        <a:t>周恩来（看见，体会）</a:t>
                      </a:r>
                      <a:endParaRPr lang="zh-CN" altLang="en-US" dirty="0"/>
                    </a:p>
                  </a:txBody>
                  <a:tcPr/>
                </a:tc>
              </a:tr>
            </a:tbl>
          </a:graphicData>
        </a:graphic>
      </p:graphicFrame>
      <p:sp>
        <p:nvSpPr>
          <p:cNvPr id="7" name="矩形 6"/>
          <p:cNvSpPr/>
          <p:nvPr/>
        </p:nvSpPr>
        <p:spPr>
          <a:xfrm>
            <a:off x="611560" y="1509901"/>
            <a:ext cx="7776864" cy="3051927"/>
          </a:xfrm>
          <a:prstGeom prst="rect">
            <a:avLst/>
          </a:prstGeom>
          <a:solidFill>
            <a:srgbClr val="FFF3F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rgbClr val="FF0000"/>
                </a:solidFill>
                <a:latin typeface="楷体" panose="02010609060101010101" pitchFamily="49" charset="-122"/>
                <a:ea typeface="楷体" panose="02010609060101010101" pitchFamily="49" charset="-122"/>
                <a:sym typeface="+mn-ea"/>
              </a:rPr>
              <a:t>    《</a:t>
            </a:r>
            <a:r>
              <a:rPr lang="zh-CN" altLang="en-US" sz="2800" b="1" dirty="0">
                <a:solidFill>
                  <a:srgbClr val="FF0000"/>
                </a:solidFill>
                <a:latin typeface="楷体" panose="02010609060101010101" pitchFamily="49" charset="-122"/>
                <a:ea typeface="楷体" panose="02010609060101010101" pitchFamily="49" charset="-122"/>
                <a:sym typeface="+mn-ea"/>
              </a:rPr>
              <a:t>为中华之崛起而读书</a:t>
            </a:r>
            <a:r>
              <a:rPr lang="en-US" altLang="zh-CN" sz="2800" b="1" dirty="0">
                <a:solidFill>
                  <a:srgbClr val="FF0000"/>
                </a:solidFill>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sym typeface="+mn-ea"/>
              </a:rPr>
              <a:t>通过描写周恩来少年时代在被外国人占据的地方目睹中国人备受列强欺凌而无处说理的事情，感悟到伯父说的“中华不振”的含义，从而在新学年开始的修身课上立下</a:t>
            </a:r>
            <a:r>
              <a:rPr lang="zh-CN" altLang="en-US" sz="2800" b="1" dirty="0" smtClean="0">
                <a:solidFill>
                  <a:srgbClr val="FF0000"/>
                </a:solidFill>
                <a:latin typeface="楷体" panose="02010609060101010101" pitchFamily="49" charset="-122"/>
                <a:ea typeface="楷体" panose="02010609060101010101" pitchFamily="49" charset="-122"/>
                <a:sym typeface="+mn-ea"/>
              </a:rPr>
              <a:t>了为</a:t>
            </a:r>
            <a:r>
              <a:rPr lang="zh-CN" altLang="en-US" sz="2800" b="1" dirty="0">
                <a:solidFill>
                  <a:srgbClr val="FF0000"/>
                </a:solidFill>
                <a:latin typeface="楷体" panose="02010609060101010101" pitchFamily="49" charset="-122"/>
                <a:ea typeface="楷体" panose="02010609060101010101" pitchFamily="49" charset="-122"/>
                <a:sym typeface="+mn-ea"/>
              </a:rPr>
              <a:t>振兴中华而</a:t>
            </a:r>
            <a:r>
              <a:rPr lang="zh-CN" altLang="en-US" sz="2800" b="1" dirty="0" smtClean="0">
                <a:solidFill>
                  <a:srgbClr val="FF0000"/>
                </a:solidFill>
                <a:latin typeface="楷体" panose="02010609060101010101" pitchFamily="49" charset="-122"/>
                <a:ea typeface="楷体" panose="02010609060101010101" pitchFamily="49" charset="-122"/>
                <a:sym typeface="+mn-ea"/>
              </a:rPr>
              <a:t>读书的</a:t>
            </a:r>
            <a:r>
              <a:rPr lang="zh-CN" altLang="en-US" sz="2800" b="1" dirty="0">
                <a:solidFill>
                  <a:srgbClr val="FF0000"/>
                </a:solidFill>
                <a:latin typeface="楷体" panose="02010609060101010101" pitchFamily="49" charset="-122"/>
                <a:ea typeface="楷体" panose="02010609060101010101" pitchFamily="49" charset="-122"/>
                <a:sym typeface="+mn-ea"/>
              </a:rPr>
              <a:t>志向，表现了少年周恩来</a:t>
            </a:r>
            <a:r>
              <a:rPr lang="zh-CN" altLang="en-US" sz="2800" b="1" dirty="0" smtClean="0">
                <a:solidFill>
                  <a:srgbClr val="FF0000"/>
                </a:solidFill>
                <a:latin typeface="楷体" panose="02010609060101010101" pitchFamily="49" charset="-122"/>
                <a:ea typeface="楷体" panose="02010609060101010101" pitchFamily="49" charset="-122"/>
                <a:sym typeface="+mn-ea"/>
              </a:rPr>
              <a:t>的博大</a:t>
            </a:r>
            <a:r>
              <a:rPr lang="zh-CN" altLang="en-US" sz="2800" b="1" dirty="0">
                <a:solidFill>
                  <a:srgbClr val="FF0000"/>
                </a:solidFill>
                <a:latin typeface="楷体" panose="02010609060101010101" pitchFamily="49" charset="-122"/>
                <a:ea typeface="楷体" panose="02010609060101010101" pitchFamily="49" charset="-122"/>
                <a:sym typeface="+mn-ea"/>
              </a:rPr>
              <a:t>胸怀和远大</a:t>
            </a:r>
            <a:r>
              <a:rPr lang="zh-CN" altLang="en-US" sz="2800" b="1" dirty="0" smtClean="0">
                <a:solidFill>
                  <a:srgbClr val="FF0000"/>
                </a:solidFill>
                <a:latin typeface="楷体" panose="02010609060101010101" pitchFamily="49" charset="-122"/>
                <a:ea typeface="楷体" panose="02010609060101010101" pitchFamily="49" charset="-122"/>
                <a:sym typeface="+mn-ea"/>
              </a:rPr>
              <a:t>抱负。</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4544" y="1745397"/>
            <a:ext cx="8495928" cy="255454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sym typeface="+mn-ea"/>
              </a:rPr>
              <a:t>    从“清晰”“坚定”可以看出，周恩来定下“为中华之崛起而读书”的目标是很坚决的。与其他同学的志向对比着理解，我们可以看出，周恩来在少年时代就已经立下大志，显示出与众不同的远大志向。</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252536" y="536943"/>
            <a:ext cx="8567936" cy="1077218"/>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a:solidFill>
                  <a:srgbClr val="FF0000"/>
                </a:solidFill>
                <a:latin typeface="+mj-ea"/>
                <a:ea typeface="+mj-ea"/>
                <a:cs typeface="黑体" panose="02010609060101010101" pitchFamily="49" charset="-122"/>
                <a:sym typeface="+mn-ea"/>
              </a:rPr>
              <a:t>重点句解析</a:t>
            </a:r>
            <a:r>
              <a:rPr lang="zh-CN" altLang="en-US" sz="3200" dirty="0" smtClean="0">
                <a:solidFill>
                  <a:srgbClr val="FF0000"/>
                </a:solidFill>
                <a:latin typeface="+mj-ea"/>
                <a:ea typeface="+mj-ea"/>
                <a:cs typeface="黑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黑体" panose="02010609060101010101" pitchFamily="49" charset="-122"/>
                <a:sym typeface="+mn-ea"/>
              </a:rPr>
              <a:t>那</a:t>
            </a:r>
            <a:r>
              <a:rPr lang="zh-CN" altLang="en-US" sz="3200" b="1" dirty="0" smtClean="0">
                <a:latin typeface="楷体" panose="02010609060101010101" pitchFamily="49" charset="-122"/>
                <a:ea typeface="楷体" panose="02010609060101010101" pitchFamily="49" charset="-122"/>
                <a:cs typeface="黑体" panose="02010609060101010101" pitchFamily="49" charset="-122"/>
                <a:sym typeface="+mn-ea"/>
              </a:rPr>
              <a:t>位</a:t>
            </a:r>
            <a:r>
              <a:rPr lang="zh-CN" altLang="en-US" sz="3200" b="1" dirty="0">
                <a:latin typeface="楷体" panose="02010609060101010101" pitchFamily="49" charset="-122"/>
                <a:ea typeface="楷体" panose="02010609060101010101" pitchFamily="49" charset="-122"/>
                <a:cs typeface="黑体" panose="02010609060101010101" pitchFamily="49" charset="-122"/>
                <a:sym typeface="+mn-ea"/>
              </a:rPr>
              <a:t>同学站了起来</a:t>
            </a:r>
            <a:r>
              <a:rPr lang="zh-CN" altLang="en-US" sz="3200" b="1" dirty="0">
                <a:latin typeface="楷体" panose="02010609060101010101" pitchFamily="49" charset="-122"/>
                <a:ea typeface="楷体" panose="02010609060101010101" pitchFamily="49" charset="-122"/>
                <a:cs typeface="黑体" panose="02010609060101010101" pitchFamily="49" charset="-122"/>
              </a:rPr>
              <a:t>，清晰而坚定地回答道：“为中华之崛起而读书！”</a:t>
            </a:r>
            <a:endParaRPr lang="zh-CN" altLang="en-US" sz="3200" b="1" dirty="0">
              <a:latin typeface="楷体" panose="02010609060101010101" pitchFamily="49" charset="-122"/>
              <a:ea typeface="楷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55576" y="411510"/>
            <a:ext cx="7870825" cy="1384995"/>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《梅兰芳蓄须》，</a:t>
            </a:r>
            <a:r>
              <a:rPr lang="zh-CN" altLang="en-US" sz="2800" dirty="0" smtClean="0"/>
              <a:t>梅兰芳</a:t>
            </a:r>
            <a:r>
              <a:rPr lang="zh-CN" altLang="en-US" sz="2800" dirty="0"/>
              <a:t>用了哪些办法拒绝为日本人</a:t>
            </a:r>
            <a:r>
              <a:rPr lang="zh-CN" altLang="en-US" sz="2800" dirty="0" smtClean="0"/>
              <a:t>演戏？在</a:t>
            </a:r>
            <a:r>
              <a:rPr lang="zh-CN" altLang="en-US" sz="2800" dirty="0"/>
              <a:t>这个过程中经历了哪些危险和</a:t>
            </a:r>
            <a:r>
              <a:rPr lang="zh-CN" altLang="en-US" sz="2800" dirty="0" smtClean="0"/>
              <a:t>困难？体现</a:t>
            </a:r>
            <a:r>
              <a:rPr lang="zh-CN" altLang="en-US" sz="2800" dirty="0"/>
              <a:t>了梅兰芳怎样的精神？</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5" name="表格 5"/>
          <p:cNvGraphicFramePr>
            <a:graphicFrameLocks noGrp="1"/>
          </p:cNvGraphicFramePr>
          <p:nvPr/>
        </p:nvGraphicFramePr>
        <p:xfrm>
          <a:off x="1331640" y="1938992"/>
          <a:ext cx="6096000" cy="2021840"/>
        </p:xfrm>
        <a:graphic>
          <a:graphicData uri="http://schemas.openxmlformats.org/drawingml/2006/table">
            <a:tbl>
              <a:tblPr firstRow="1" bandRow="1">
                <a:tableStyleId>{5C22544A-7EE6-4342-B048-85BDC9FD1C3A}</a:tableStyleId>
              </a:tblPr>
              <a:tblGrid>
                <a:gridCol w="1584176"/>
                <a:gridCol w="2479824"/>
                <a:gridCol w="2032000"/>
              </a:tblGrid>
              <a:tr h="370840">
                <a:tc>
                  <a:txBody>
                    <a:bodyPr/>
                    <a:lstStyle/>
                    <a:p>
                      <a:r>
                        <a:rPr lang="zh-CN" altLang="en-US" dirty="0"/>
                        <a:t>日军的手段</a:t>
                      </a:r>
                      <a:endParaRPr lang="zh-CN" altLang="en-US" dirty="0"/>
                    </a:p>
                  </a:txBody>
                  <a:tcPr/>
                </a:tc>
                <a:tc>
                  <a:txBody>
                    <a:bodyPr/>
                    <a:lstStyle/>
                    <a:p>
                      <a:r>
                        <a:rPr lang="zh-CN" altLang="en-US" dirty="0"/>
                        <a:t>梅兰芳的办法</a:t>
                      </a:r>
                      <a:endParaRPr lang="zh-CN" altLang="en-US" dirty="0"/>
                    </a:p>
                  </a:txBody>
                  <a:tcPr/>
                </a:tc>
                <a:tc>
                  <a:txBody>
                    <a:bodyPr/>
                    <a:lstStyle/>
                    <a:p>
                      <a:r>
                        <a:rPr lang="zh-CN" altLang="en-US" dirty="0"/>
                        <a:t>梅兰芳面临的危险</a:t>
                      </a:r>
                      <a:endParaRPr lang="zh-CN" altLang="en-US" dirty="0"/>
                    </a:p>
                  </a:txBody>
                  <a:tcPr/>
                </a:tc>
              </a:tr>
              <a:tr h="370840">
                <a:tc>
                  <a:txBody>
                    <a:bodyPr/>
                    <a:lstStyle/>
                    <a:p>
                      <a:r>
                        <a:rPr lang="zh-CN" altLang="en-US" dirty="0"/>
                        <a:t>不断纠缠</a:t>
                      </a:r>
                      <a:endParaRPr lang="zh-CN" altLang="en-US" dirty="0"/>
                    </a:p>
                  </a:txBody>
                  <a:tcPr/>
                </a:tc>
                <a:tc>
                  <a:txBody>
                    <a:bodyPr/>
                    <a:lstStyle/>
                    <a:p>
                      <a:r>
                        <a:rPr lang="zh-CN" altLang="en-US" dirty="0"/>
                        <a:t>藏身租借，远避香港</a:t>
                      </a:r>
                      <a:endParaRPr lang="en-US" altLang="zh-CN" dirty="0"/>
                    </a:p>
                    <a:p>
                      <a:r>
                        <a:rPr lang="zh-CN" altLang="en-US" dirty="0"/>
                        <a:t>深居简出，不在登台</a:t>
                      </a:r>
                      <a:endParaRPr lang="zh-CN" altLang="en-US" dirty="0"/>
                    </a:p>
                  </a:txBody>
                  <a:tcPr/>
                </a:tc>
                <a:tc>
                  <a:txBody>
                    <a:bodyPr/>
                    <a:lstStyle/>
                    <a:p>
                      <a:r>
                        <a:rPr lang="zh-CN" altLang="en-US" dirty="0"/>
                        <a:t>虚度生命</a:t>
                      </a:r>
                      <a:endParaRPr lang="zh-CN" altLang="en-US" dirty="0"/>
                    </a:p>
                  </a:txBody>
                  <a:tcPr/>
                </a:tc>
              </a:tr>
              <a:tr h="370840">
                <a:tc>
                  <a:txBody>
                    <a:bodyPr/>
                    <a:lstStyle/>
                    <a:p>
                      <a:r>
                        <a:rPr lang="zh-CN" altLang="en-US" dirty="0"/>
                        <a:t>多次逼迫，</a:t>
                      </a:r>
                      <a:endParaRPr lang="en-US" altLang="zh-CN" dirty="0"/>
                    </a:p>
                    <a:p>
                      <a:r>
                        <a:rPr lang="zh-CN" altLang="en-US" dirty="0"/>
                        <a:t>随时骚扰</a:t>
                      </a:r>
                      <a:endParaRPr lang="zh-CN" altLang="en-US" dirty="0"/>
                    </a:p>
                  </a:txBody>
                  <a:tcPr/>
                </a:tc>
                <a:tc>
                  <a:txBody>
                    <a:bodyPr/>
                    <a:lstStyle/>
                    <a:p>
                      <a:r>
                        <a:rPr lang="zh-CN" altLang="en-US" dirty="0"/>
                        <a:t>蓄须明志</a:t>
                      </a:r>
                      <a:endParaRPr lang="zh-CN" altLang="en-US" dirty="0"/>
                    </a:p>
                  </a:txBody>
                  <a:tcPr/>
                </a:tc>
                <a:tc>
                  <a:txBody>
                    <a:bodyPr/>
                    <a:lstStyle/>
                    <a:p>
                      <a:r>
                        <a:rPr lang="zh-CN" altLang="en-US" dirty="0" smtClean="0"/>
                        <a:t>卖房度日</a:t>
                      </a:r>
                      <a:endParaRPr lang="zh-CN" altLang="en-US" dirty="0"/>
                    </a:p>
                  </a:txBody>
                  <a:tcPr/>
                </a:tc>
              </a:tr>
              <a:tr h="370840">
                <a:tc>
                  <a:txBody>
                    <a:bodyPr/>
                    <a:lstStyle/>
                    <a:p>
                      <a:r>
                        <a:rPr lang="zh-CN" altLang="en-US" dirty="0"/>
                        <a:t>强令上台</a:t>
                      </a:r>
                      <a:endParaRPr lang="zh-CN" altLang="en-US" dirty="0"/>
                    </a:p>
                  </a:txBody>
                  <a:tcPr/>
                </a:tc>
                <a:tc>
                  <a:txBody>
                    <a:bodyPr/>
                    <a:lstStyle/>
                    <a:p>
                      <a:r>
                        <a:rPr lang="zh-CN" altLang="en-US" dirty="0"/>
                        <a:t>打针装病</a:t>
                      </a:r>
                      <a:endParaRPr lang="zh-CN" altLang="en-US" dirty="0"/>
                    </a:p>
                  </a:txBody>
                  <a:tcPr/>
                </a:tc>
                <a:tc>
                  <a:txBody>
                    <a:bodyPr/>
                    <a:lstStyle/>
                    <a:p>
                      <a:r>
                        <a:rPr lang="zh-CN" altLang="en-US" dirty="0"/>
                        <a:t>险丢性命</a:t>
                      </a:r>
                      <a:endParaRPr lang="zh-CN" altLang="en-US" dirty="0"/>
                    </a:p>
                  </a:txBody>
                  <a:tcPr/>
                </a:tc>
              </a:tr>
            </a:tbl>
          </a:graphicData>
        </a:graphic>
      </p:graphicFrame>
      <p:sp>
        <p:nvSpPr>
          <p:cNvPr id="7" name="矩形 6"/>
          <p:cNvSpPr/>
          <p:nvPr/>
        </p:nvSpPr>
        <p:spPr>
          <a:xfrm>
            <a:off x="899592" y="1923678"/>
            <a:ext cx="7429164" cy="2376264"/>
          </a:xfrm>
          <a:prstGeom prst="rect">
            <a:avLst/>
          </a:prstGeom>
          <a:solidFill>
            <a:srgbClr val="FFF3F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FF0000"/>
                </a:solidFill>
                <a:latin typeface="楷体" panose="02010609060101010101" pitchFamily="49" charset="-122"/>
                <a:ea typeface="楷体" panose="02010609060101010101" pitchFamily="49" charset="-122"/>
                <a:sym typeface="+mn-ea"/>
              </a:rPr>
              <a:t>    梅兰芳面对日军的各种手段，并不屈服，顽强地同侵略者作斗争，展现了</a:t>
            </a:r>
            <a:r>
              <a:rPr lang="zh-CN" altLang="en-US" sz="2800" b="1" dirty="0" smtClean="0">
                <a:solidFill>
                  <a:srgbClr val="FF0000"/>
                </a:solidFill>
                <a:latin typeface="楷体" panose="02010609060101010101" pitchFamily="49" charset="-122"/>
                <a:ea typeface="楷体" panose="02010609060101010101" pitchFamily="49" charset="-122"/>
                <a:sym typeface="+mn-ea"/>
              </a:rPr>
              <a:t>梅兰芳热爱祖国、热爱</a:t>
            </a:r>
            <a:r>
              <a:rPr lang="zh-CN" altLang="en-US" sz="2800" b="1" dirty="0">
                <a:solidFill>
                  <a:srgbClr val="FF0000"/>
                </a:solidFill>
                <a:latin typeface="楷体" panose="02010609060101010101" pitchFamily="49" charset="-122"/>
                <a:ea typeface="楷体" panose="02010609060101010101" pitchFamily="49" charset="-122"/>
                <a:sym typeface="+mn-ea"/>
              </a:rPr>
              <a:t>艺术、机智</a:t>
            </a:r>
            <a:r>
              <a:rPr lang="zh-CN" altLang="en-US" sz="2800" b="1" dirty="0" smtClean="0">
                <a:solidFill>
                  <a:srgbClr val="FF0000"/>
                </a:solidFill>
                <a:latin typeface="楷体" panose="02010609060101010101" pitchFamily="49" charset="-122"/>
                <a:ea typeface="楷体" panose="02010609060101010101" pitchFamily="49" charset="-122"/>
                <a:sym typeface="+mn-ea"/>
              </a:rPr>
              <a:t>勇敢的</a:t>
            </a:r>
            <a:r>
              <a:rPr lang="zh-CN" altLang="en-US" sz="2800" b="1" dirty="0">
                <a:solidFill>
                  <a:srgbClr val="FF0000"/>
                </a:solidFill>
                <a:latin typeface="楷体" panose="02010609060101010101" pitchFamily="49" charset="-122"/>
                <a:ea typeface="楷体" panose="02010609060101010101" pitchFamily="49" charset="-122"/>
                <a:sym typeface="+mn-ea"/>
              </a:rPr>
              <a:t>品质。</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3569" y="1707654"/>
            <a:ext cx="7776863" cy="2554545"/>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rPr>
              <a:t>    1941</a:t>
            </a:r>
            <a:r>
              <a:rPr lang="zh-CN" altLang="en-US" sz="3200" b="1" dirty="0">
                <a:solidFill>
                  <a:srgbClr val="FF0000"/>
                </a:solidFill>
                <a:latin typeface="楷体" panose="02010609060101010101" pitchFamily="49" charset="-122"/>
                <a:ea typeface="楷体" panose="02010609060101010101" pitchFamily="49" charset="-122"/>
              </a:rPr>
              <a:t>年</a:t>
            </a:r>
            <a:r>
              <a:rPr lang="en-US" altLang="zh-CN" sz="3200" b="1" dirty="0">
                <a:solidFill>
                  <a:srgbClr val="FF0000"/>
                </a:solidFill>
                <a:latin typeface="楷体" panose="02010609060101010101" pitchFamily="49" charset="-122"/>
                <a:ea typeface="楷体" panose="02010609060101010101" pitchFamily="49" charset="-122"/>
              </a:rPr>
              <a:t>12</a:t>
            </a:r>
            <a:r>
              <a:rPr lang="zh-CN" altLang="en-US" sz="3200" b="1" dirty="0">
                <a:solidFill>
                  <a:srgbClr val="FF0000"/>
                </a:solidFill>
                <a:latin typeface="楷体" panose="02010609060101010101" pitchFamily="49" charset="-122"/>
                <a:ea typeface="楷体" panose="02010609060101010101" pitchFamily="49" charset="-122"/>
              </a:rPr>
              <a:t>月香港沦陷。日本驻港司令官亲自出马，多次逼迫梅兰芳演戏</a:t>
            </a:r>
            <a:r>
              <a:rPr lang="zh-CN" altLang="en-US" sz="3200" b="1" dirty="0" smtClean="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 </a:t>
            </a:r>
            <a:endPar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endParaRPr>
          </a:p>
          <a:p>
            <a:r>
              <a:rPr lang="en-US" altLang="zh-CN"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蓄须</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是为了拒绝日本人一次又一次的骚扰。梅兰芳是演旦角的，一旦蓄须，便是宣告不再登台演出了。</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611560" y="555526"/>
            <a:ext cx="8064896" cy="1077218"/>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a:t>梅兰芳是在什么情况下蓄须的？他蓄须的用意是什么？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000" fill="hold">
                                          <p:stCondLst>
                                            <p:cond delay="0"/>
                                          </p:stCondLst>
                                        </p:cTn>
                                        <p:tgtEl>
                                          <p:spTgt spid="2">
                                            <p:txEl>
                                              <p:pRg st="1" end="1"/>
                                            </p:txEl>
                                          </p:spTgt>
                                        </p:tgtEl>
                                        <p:attrNameLst>
                                          <p:attrName>style.visibility</p:attrName>
                                        </p:attrNameLst>
                                      </p:cBhvr>
                                      <p:to>
                                        <p:strVal val="visible"/>
                                      </p:to>
                                    </p:set>
                                    <p:anim calcmode="lin" valueType="num">
                                      <p:cBhvr additive="base">
                                        <p:cTn id="13" dur="1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92088" y="1805791"/>
            <a:ext cx="7668344" cy="2062103"/>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    梅兰芳为拒绝给日本人演出而不惜冒着生命危险打伤寒预防针的做法，让我们深刻认识到梅兰芳身上所具有的坚定的民族气节。</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755576" y="555526"/>
            <a:ext cx="7776864" cy="1077218"/>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a:t>从梅兰芳给自己打伤寒预防针一事可以看出什么</a:t>
            </a:r>
            <a:r>
              <a:rPr lang="en-US" altLang="zh-CN" sz="3200" dirty="0"/>
              <a:t>?</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2643758"/>
            <a:ext cx="8064895" cy="553998"/>
          </a:xfrm>
          <a:prstGeom prst="rect">
            <a:avLst/>
          </a:prstGeom>
          <a:noFill/>
        </p:spPr>
        <p:txBody>
          <a:bodyPr wrap="square" rtlCol="0">
            <a:spAutoFit/>
          </a:bodyPr>
          <a:lstStyle/>
          <a:p>
            <a:r>
              <a:rPr lang="zh-CN" altLang="en-US" sz="30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杰</a:t>
            </a:r>
            <a:r>
              <a:rPr lang="zh-CN" altLang="en-US" sz="30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①超乎寻常的</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才能出众的人。</a:t>
            </a:r>
            <a:endParaRPr lang="zh-CN" altLang="en-US" sz="3000" b="1"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395536" y="1070034"/>
            <a:ext cx="8424936" cy="1477328"/>
          </a:xfrm>
          <a:prstGeom prst="rect">
            <a:avLst/>
          </a:prstGeom>
          <a:noFill/>
        </p:spPr>
        <p:txBody>
          <a:bodyPr wrap="square" rtlCol="0">
            <a:spAutoFit/>
          </a:bodyPr>
          <a:lstStyle/>
          <a:p>
            <a:r>
              <a:rPr lang="zh-CN" altLang="en-US" sz="30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征</a:t>
            </a:r>
            <a:r>
              <a:rPr lang="zh-CN" altLang="en-US" sz="30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①走远路（多指军队）</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征讨</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。③政府</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召集人民服务</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。④</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征收</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。⑤</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征用</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。⑥</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征求</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。⑦</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证明；证验</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。⑧</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表露出来的迹象；现象。</a:t>
            </a:r>
            <a:endParaRPr lang="zh-CN" altLang="en-US" sz="30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4" name="组合 4"/>
          <p:cNvGrpSpPr/>
          <p:nvPr/>
        </p:nvGrpSpPr>
        <p:grpSpPr>
          <a:xfrm>
            <a:off x="0" y="276843"/>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文本框 1"/>
          <p:cNvSpPr txBox="1"/>
          <p:nvPr/>
        </p:nvSpPr>
        <p:spPr>
          <a:xfrm>
            <a:off x="395536" y="3356287"/>
            <a:ext cx="8351676" cy="1015663"/>
          </a:xfrm>
          <a:prstGeom prst="rect">
            <a:avLst/>
          </a:prstGeom>
          <a:noFill/>
        </p:spPr>
        <p:txBody>
          <a:bodyPr wrap="square" rtlCol="0">
            <a:spAutoFit/>
          </a:bodyPr>
          <a:lstStyle/>
          <a:p>
            <a:r>
              <a:rPr lang="zh-CN" altLang="en-US" sz="30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训</a:t>
            </a:r>
            <a:r>
              <a:rPr lang="zh-CN" altLang="en-US" sz="30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①教导；训诫</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教导或训诫的话</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。③</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训练。 ④准则</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。⑤</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解释（词义）</a:t>
            </a:r>
            <a:r>
              <a:rPr lang="zh-CN" altLang="en-US" sz="3000" b="1" dirty="0" smtClean="0">
                <a:latin typeface="楷体" panose="02010609060101010101" pitchFamily="49" charset="-122"/>
                <a:ea typeface="楷体" panose="02010609060101010101" pitchFamily="49" charset="-122"/>
                <a:cs typeface="楷体" panose="02010609060101010101" pitchFamily="49" charset="-122"/>
                <a:sym typeface="+mn-ea"/>
              </a:rPr>
              <a:t>。⑥</a:t>
            </a:r>
            <a:r>
              <a:rPr lang="zh-CN" altLang="en-US" sz="3000" b="1" dirty="0">
                <a:latin typeface="楷体" panose="02010609060101010101" pitchFamily="49" charset="-122"/>
                <a:ea typeface="楷体" panose="02010609060101010101" pitchFamily="49" charset="-122"/>
                <a:cs typeface="楷体" panose="02010609060101010101" pitchFamily="49" charset="-122"/>
                <a:sym typeface="+mn-ea"/>
              </a:rPr>
              <a:t>姓。</a:t>
            </a:r>
            <a:endParaRPr lang="zh-CN" altLang="en-US" sz="30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32" y="1316523"/>
            <a:ext cx="8424936" cy="255454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en-US" altLang="zh-CN"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延安，我把你追寻</a:t>
            </a:r>
            <a:r>
              <a:rPr lang="en-US" altLang="zh-CN"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用比喻、象征的手法讲述了对延安及延安精神的追寻，告诉我们虽然生活水平不断提高，我们</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也不能</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忘记</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延安</a:t>
            </a:r>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即使在科学领域取得了巨大</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成就的今天，</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我们</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也不能</a:t>
            </a:r>
            <a:r>
              <a:rPr lang="zh-CN" altLang="en-US" sz="3200" b="1" dirty="0">
                <a:solidFill>
                  <a:srgbClr val="FF0000"/>
                </a:solidFill>
                <a:latin typeface="楷体" panose="02010609060101010101" pitchFamily="49" charset="-122"/>
                <a:ea typeface="楷体" panose="02010609060101010101" pitchFamily="49" charset="-122"/>
                <a:cs typeface="黑体" panose="02010609060101010101" pitchFamily="49" charset="-122"/>
              </a:rPr>
              <a:t>丢失延安</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精神。</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216024" y="474807"/>
            <a:ext cx="8496944" cy="584775"/>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a:t>《</a:t>
            </a:r>
            <a:r>
              <a:rPr lang="zh-CN" altLang="en-US" sz="3200" dirty="0"/>
              <a:t>延安，我把你追寻</a:t>
            </a:r>
            <a:r>
              <a:rPr lang="en-US" altLang="zh-CN" sz="3200" dirty="0"/>
              <a:t>》</a:t>
            </a:r>
            <a:r>
              <a:rPr lang="zh-CN" altLang="en-US" sz="3200" dirty="0"/>
              <a:t>的主题思想是什么？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978863"/>
            <a:ext cx="5544616" cy="584775"/>
          </a:xfrm>
          <a:prstGeom prst="rect">
            <a:avLst/>
          </a:prstGeom>
          <a:noFill/>
        </p:spPr>
        <p:txBody>
          <a:bodyPr wrap="square" rtlCol="0">
            <a:spAutoFit/>
          </a:bodyPr>
          <a:lstStyle/>
          <a:p>
            <a:r>
              <a:rPr lang="zh-CN" altLang="en-US" sz="3200" b="1" dirty="0"/>
              <a:t>一、根据课文内容，填空。</a:t>
            </a:r>
            <a:endParaRPr lang="zh-CN" altLang="en-US" sz="3200" b="1" dirty="0"/>
          </a:p>
        </p:txBody>
      </p:sp>
      <p:sp>
        <p:nvSpPr>
          <p:cNvPr id="6" name="TextBox 5"/>
          <p:cNvSpPr txBox="1"/>
          <p:nvPr/>
        </p:nvSpPr>
        <p:spPr>
          <a:xfrm>
            <a:off x="504056" y="1698943"/>
            <a:ext cx="8250510" cy="2554545"/>
          </a:xfrm>
          <a:prstGeom prst="rect">
            <a:avLst/>
          </a:prstGeom>
          <a:noFill/>
        </p:spPr>
        <p:txBody>
          <a:bodyPr wrap="square" rtlCol="0">
            <a:spAutoFit/>
          </a:bodyPr>
          <a:lstStyle/>
          <a:p>
            <a:pPr indent="630555" latinLnBrk="1"/>
            <a:r>
              <a:rPr lang="en-US" altLang="zh-CN" sz="3200" b="1" dirty="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出塞</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的作者</a:t>
            </a:r>
            <a:r>
              <a:rPr lang="zh-CN" altLang="en-US" sz="3200" b="1" dirty="0" smtClean="0">
                <a:latin typeface="楷体" panose="02010609060101010101" pitchFamily="49" charset="-122"/>
                <a:ea typeface="楷体" panose="02010609060101010101" pitchFamily="49" charset="-122"/>
              </a:rPr>
              <a:t>是</a:t>
            </a:r>
            <a:r>
              <a:rPr lang="en-US" altLang="zh-CN" sz="3200" b="1" u="sng" dirty="0" smtClean="0">
                <a:latin typeface="楷体" panose="02010609060101010101" pitchFamily="49" charset="-122"/>
                <a:ea typeface="楷体" panose="02010609060101010101" pitchFamily="49" charset="-122"/>
              </a:rPr>
              <a:t>____</a:t>
            </a:r>
            <a:r>
              <a:rPr lang="zh-CN" altLang="en-US" sz="3200" b="1" dirty="0" smtClean="0">
                <a:latin typeface="楷体" panose="02010609060101010101" pitchFamily="49" charset="-122"/>
                <a:ea typeface="楷体" panose="02010609060101010101" pitchFamily="49" charset="-122"/>
              </a:rPr>
              <a:t>朝诗人</a:t>
            </a:r>
            <a:r>
              <a:rPr lang="en-US" altLang="zh-CN" sz="3200" b="1" dirty="0" smtClean="0">
                <a:latin typeface="楷体" panose="02010609060101010101" pitchFamily="49" charset="-122"/>
                <a:ea typeface="楷体" panose="02010609060101010101" pitchFamily="49" charset="-122"/>
              </a:rPr>
              <a:t>__</a:t>
            </a:r>
            <a:r>
              <a:rPr lang="en-US" altLang="zh-CN" sz="3200" b="1" u="sng" dirty="0" smtClean="0">
                <a:latin typeface="楷体" panose="02010609060101010101" pitchFamily="49" charset="-122"/>
                <a:ea typeface="楷体" panose="02010609060101010101" pitchFamily="49" charset="-122"/>
              </a:rPr>
              <a:t>_____</a:t>
            </a:r>
            <a:r>
              <a:rPr lang="zh-CN" altLang="en-US" sz="3200" b="1" dirty="0" smtClean="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这首诗着重表现</a:t>
            </a:r>
            <a:r>
              <a:rPr lang="zh-CN" altLang="en-US" sz="3200" b="1" dirty="0" smtClean="0">
                <a:latin typeface="楷体" panose="02010609060101010101" pitchFamily="49" charset="-122"/>
                <a:ea typeface="楷体" panose="02010609060101010101" pitchFamily="49" charset="-122"/>
              </a:rPr>
              <a:t>了</a:t>
            </a:r>
            <a:r>
              <a:rPr lang="en-US" altLang="zh-CN" sz="3200" b="1" u="sng" dirty="0" smtClean="0">
                <a:latin typeface="楷体" panose="02010609060101010101" pitchFamily="49" charset="-122"/>
                <a:ea typeface="楷体" panose="02010609060101010101" pitchFamily="49" charset="-122"/>
              </a:rPr>
              <a:t>__________________________________________</a:t>
            </a:r>
            <a:r>
              <a:rPr lang="zh-CN" altLang="en-US" sz="3200" b="1" dirty="0" smtClean="0">
                <a:latin typeface="楷体" panose="02010609060101010101" pitchFamily="49" charset="-122"/>
                <a:ea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endParaRPr>
          </a:p>
          <a:p>
            <a:pPr indent="630555" latinLnBrk="1"/>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醉卧沙场君莫笑</a:t>
            </a:r>
            <a:r>
              <a:rPr lang="en-US" altLang="zh-CN" sz="3200" b="1" dirty="0" smtClean="0">
                <a:latin typeface="楷体" panose="02010609060101010101" pitchFamily="49" charset="-122"/>
                <a:ea typeface="楷体" panose="02010609060101010101" pitchFamily="49" charset="-122"/>
              </a:rPr>
              <a:t>,__________________?</a:t>
            </a:r>
            <a:endParaRPr lang="en-US" altLang="zh-CN" sz="3200" b="1" dirty="0">
              <a:latin typeface="楷体" panose="02010609060101010101" pitchFamily="49" charset="-122"/>
              <a:ea typeface="楷体" panose="02010609060101010101" pitchFamily="49" charset="-122"/>
            </a:endParaRPr>
          </a:p>
          <a:p>
            <a:pPr indent="630555" latinLnBrk="1"/>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5004048" y="1685021"/>
            <a:ext cx="61156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唐</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6981353" y="1698943"/>
            <a:ext cx="1763688"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王昌龄</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608730" y="2191386"/>
            <a:ext cx="7851701" cy="1077218"/>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                 对敌</a:t>
            </a:r>
            <a:r>
              <a:rPr lang="zh-CN" altLang="en-US" sz="3200" b="1" dirty="0">
                <a:solidFill>
                  <a:srgbClr val="FF0000"/>
                </a:solidFill>
                <a:latin typeface="楷体" panose="02010609060101010101" pitchFamily="49" charset="-122"/>
                <a:ea typeface="楷体" panose="02010609060101010101" pitchFamily="49" charset="-122"/>
              </a:rPr>
              <a:t>人的</a:t>
            </a:r>
            <a:r>
              <a:rPr lang="zh-CN" altLang="en-US" sz="3200" b="1" dirty="0" smtClean="0">
                <a:solidFill>
                  <a:srgbClr val="FF0000"/>
                </a:solidFill>
                <a:latin typeface="楷体" panose="02010609060101010101" pitchFamily="49" charset="-122"/>
                <a:ea typeface="楷体" panose="02010609060101010101" pitchFamily="49" charset="-122"/>
              </a:rPr>
              <a:t>蔑视，对</a:t>
            </a:r>
            <a:r>
              <a:rPr lang="zh-CN" altLang="en-US" sz="3200" b="1" dirty="0">
                <a:solidFill>
                  <a:srgbClr val="FF0000"/>
                </a:solidFill>
                <a:latin typeface="楷体" panose="02010609060101010101" pitchFamily="49" charset="-122"/>
                <a:ea typeface="楷体" panose="02010609060101010101" pitchFamily="49" charset="-122"/>
              </a:rPr>
              <a:t>国家的忠诚</a:t>
            </a:r>
            <a:r>
              <a:rPr lang="zh-CN" altLang="en-US" sz="3200" b="1" dirty="0">
                <a:solidFill>
                  <a:srgbClr val="FF0000"/>
                </a:solidFill>
              </a:rPr>
              <a:t> </a:t>
            </a:r>
            <a:endParaRPr lang="en-US" altLang="zh-CN" sz="3200" b="1" dirty="0" smtClean="0">
              <a:solidFill>
                <a:srgbClr val="FF0000"/>
              </a:solidFill>
            </a:endParaRPr>
          </a:p>
        </p:txBody>
      </p:sp>
      <p:sp>
        <p:nvSpPr>
          <p:cNvPr id="10"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1" name="TextBox 10"/>
          <p:cNvSpPr txBox="1"/>
          <p:nvPr/>
        </p:nvSpPr>
        <p:spPr>
          <a:xfrm>
            <a:off x="4826124" y="3157339"/>
            <a:ext cx="324036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古来征战几人回</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1000"/>
                                        <p:tgtEl>
                                          <p:spTgt spid="7"/>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plus(in)">
                                      <p:cBhvr>
                                        <p:cTn id="10" dur="1000"/>
                                        <p:tgtEl>
                                          <p:spTgt spid="8"/>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plus(in)">
                                      <p:cBhvr>
                                        <p:cTn id="13" dur="1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8520" y="990476"/>
            <a:ext cx="9144000" cy="2554545"/>
          </a:xfrm>
          <a:prstGeom prst="rect">
            <a:avLst/>
          </a:prstGeom>
          <a:noFill/>
        </p:spPr>
        <p:txBody>
          <a:bodyPr wrap="square" rtlCol="0">
            <a:spAutoFit/>
          </a:bodyPr>
          <a:lstStyle/>
          <a:p>
            <a:pPr indent="628650"/>
            <a:r>
              <a:rPr lang="en-US" altLang="zh-CN" sz="3200" b="1" dirty="0" smtClean="0">
                <a:latin typeface="楷体" panose="02010609060101010101" pitchFamily="49" charset="-122"/>
                <a:ea typeface="楷体" panose="02010609060101010101" pitchFamily="49" charset="-122"/>
              </a:rPr>
              <a:t>3</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夏日绝句</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是</a:t>
            </a:r>
            <a:r>
              <a:rPr lang="zh-CN" altLang="en-US" sz="3200" b="1" u="sng"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创作的</a:t>
            </a:r>
            <a:r>
              <a:rPr lang="zh-CN" altLang="en-US" sz="3200" b="1" dirty="0" smtClean="0">
                <a:latin typeface="楷体" panose="02010609060101010101" pitchFamily="49" charset="-122"/>
                <a:ea typeface="楷体" panose="02010609060101010101" pitchFamily="49" charset="-122"/>
              </a:rPr>
              <a:t>。诗句“</a:t>
            </a:r>
            <a:r>
              <a:rPr lang="zh-CN" altLang="en-US" sz="3200" b="1" u="sng" dirty="0" smtClean="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a:t>
            </a:r>
            <a:r>
              <a:rPr lang="en-US" altLang="zh-CN" sz="3200" b="1" u="sng"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透</a:t>
            </a:r>
            <a:r>
              <a:rPr lang="zh-CN" altLang="en-US" sz="3200" b="1" dirty="0">
                <a:latin typeface="楷体" panose="02010609060101010101" pitchFamily="49" charset="-122"/>
                <a:ea typeface="楷体" panose="02010609060101010101" pitchFamily="49" charset="-122"/>
              </a:rPr>
              <a:t>发出借怀古以讽今的深刻用意。  </a:t>
            </a:r>
            <a:endParaRPr lang="zh-CN" altLang="en-US" sz="3200" b="1" dirty="0">
              <a:latin typeface="楷体" panose="02010609060101010101" pitchFamily="49" charset="-122"/>
              <a:ea typeface="楷体" panose="02010609060101010101" pitchFamily="49" charset="-122"/>
            </a:endParaRPr>
          </a:p>
          <a:p>
            <a:pPr indent="628650"/>
            <a:r>
              <a:rPr lang="en-US" altLang="zh-CN" sz="3200" b="1" dirty="0">
                <a:latin typeface="楷体" panose="02010609060101010101" pitchFamily="49" charset="-122"/>
                <a:ea typeface="楷体" panose="02010609060101010101" pitchFamily="49" charset="-122"/>
              </a:rPr>
              <a:t>4.</a:t>
            </a:r>
            <a:r>
              <a:rPr lang="zh-CN" altLang="en-US" sz="3200" b="1" dirty="0">
                <a:latin typeface="楷体" panose="02010609060101010101" pitchFamily="49" charset="-122"/>
                <a:ea typeface="楷体" panose="02010609060101010101" pitchFamily="49" charset="-122"/>
              </a:rPr>
              <a:t>少年周恩来立下了“</a:t>
            </a:r>
            <a:r>
              <a:rPr lang="zh-CN" altLang="en-US" sz="3200" b="1" u="sng" dirty="0">
                <a:latin typeface="楷体" panose="02010609060101010101" pitchFamily="49" charset="-122"/>
                <a:ea typeface="楷体" panose="02010609060101010101" pitchFamily="49" charset="-122"/>
              </a:rPr>
              <a:t>              </a:t>
            </a:r>
            <a:r>
              <a:rPr lang="zh-CN" altLang="en-US" sz="3200" b="1" u="sng" dirty="0" smtClean="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”的志向</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令人佩服。 </a:t>
            </a:r>
            <a:r>
              <a:rPr lang="en-US" altLang="zh-CN" sz="3200" b="1" dirty="0">
                <a:latin typeface="楷体" panose="02010609060101010101" pitchFamily="49" charset="-122"/>
                <a:ea typeface="楷体" panose="02010609060101010101" pitchFamily="49" charset="-122"/>
              </a:rPr>
              <a:t> </a:t>
            </a:r>
            <a:endParaRPr lang="zh-CN" altLang="en-US" sz="3200" b="1" dirty="0">
              <a:latin typeface="楷体" panose="02010609060101010101" pitchFamily="49" charset="-122"/>
              <a:ea typeface="楷体" panose="02010609060101010101" pitchFamily="49" charset="-122"/>
            </a:endParaRPr>
          </a:p>
        </p:txBody>
      </p:sp>
      <p:sp>
        <p:nvSpPr>
          <p:cNvPr id="5" name="TextBox 4"/>
          <p:cNvSpPr txBox="1"/>
          <p:nvPr/>
        </p:nvSpPr>
        <p:spPr>
          <a:xfrm>
            <a:off x="683568" y="1491630"/>
            <a:ext cx="230425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至今思项羽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4140460" y="990476"/>
            <a:ext cx="1512168"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李清照</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3275856" y="1491630"/>
            <a:ext cx="29158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不肯过江东</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4853111" y="2462456"/>
            <a:ext cx="4139952"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为中华之崛起而读书</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p:cNvSpPr txBox="1"/>
          <p:nvPr/>
        </p:nvSpPr>
        <p:spPr>
          <a:xfrm>
            <a:off x="281286" y="339502"/>
            <a:ext cx="8654736" cy="4358116"/>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pitchFamily="49" charset="-122"/>
              </a:rPr>
              <a:t>二、</a:t>
            </a:r>
            <a:r>
              <a:rPr lang="zh-CN" altLang="en-US" sz="2800" dirty="0">
                <a:latin typeface="黑体" panose="02010609060101010101" pitchFamily="49" charset="-122"/>
                <a:ea typeface="黑体" panose="02010609060101010101" pitchFamily="49" charset="-122"/>
                <a:cs typeface="楷体" panose="02010609060101010101" pitchFamily="49" charset="-122"/>
              </a:rPr>
              <a:t>读片段，回答问题。</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lnSpc>
                <a:spcPct val="110000"/>
              </a:lnSpc>
            </a:pPr>
            <a:r>
              <a:rPr lang="zh-CN" altLang="en-US" sz="2800" b="1" dirty="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周恩来</a:t>
            </a:r>
            <a:r>
              <a:rPr lang="zh-CN" altLang="en-US" sz="2800" b="1" dirty="0">
                <a:latin typeface="楷体" panose="02010609060101010101" pitchFamily="49" charset="-122"/>
                <a:ea typeface="楷体" panose="02010609060101010101" pitchFamily="49" charset="-122"/>
                <a:cs typeface="楷体" panose="02010609060101010101" pitchFamily="49" charset="-122"/>
              </a:rPr>
              <a:t>和</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同学一路上左顾右盼</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忽然</a:t>
            </a:r>
            <a:r>
              <a:rPr lang="zh-CN" altLang="en-US" sz="2800" b="1" dirty="0">
                <a:latin typeface="楷体" panose="02010609060101010101" pitchFamily="49" charset="-122"/>
                <a:ea typeface="楷体" panose="02010609060101010101" pitchFamily="49" charset="-122"/>
                <a:cs typeface="楷体" panose="02010609060101010101" pitchFamily="49" charset="-122"/>
              </a:rPr>
              <a:t>发现巡警局门前围着一群人。他们凑了</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过去</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只见</a:t>
            </a:r>
            <a:r>
              <a:rPr lang="zh-CN" altLang="en-US" sz="2800" b="1" dirty="0">
                <a:latin typeface="楷体" panose="02010609060101010101" pitchFamily="49" charset="-122"/>
                <a:ea typeface="楷体" panose="02010609060101010101" pitchFamily="49" charset="-122"/>
                <a:cs typeface="楷体" panose="02010609060101010101" pitchFamily="49" charset="-122"/>
              </a:rPr>
              <a:t>人群中有个女人正在哭诉着什么。一问才</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知道</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这个</a:t>
            </a:r>
            <a:r>
              <a:rPr lang="zh-CN" altLang="en-US" sz="2800" b="1" dirty="0">
                <a:latin typeface="楷体" panose="02010609060101010101" pitchFamily="49" charset="-122"/>
                <a:ea typeface="楷体" panose="02010609060101010101" pitchFamily="49" charset="-122"/>
                <a:cs typeface="楷体" panose="02010609060101010101" pitchFamily="49" charset="-122"/>
              </a:rPr>
              <a:t>女人的亲人</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被外国人</a:t>
            </a:r>
            <a:r>
              <a:rPr lang="zh-CN" altLang="en-US" sz="2800" b="1" dirty="0">
                <a:latin typeface="楷体" panose="02010609060101010101" pitchFamily="49" charset="-122"/>
                <a:ea typeface="楷体" panose="02010609060101010101" pitchFamily="49" charset="-122"/>
                <a:cs typeface="楷体" panose="02010609060101010101" pitchFamily="49" charset="-122"/>
              </a:rPr>
              <a:t>的汽车轧死</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了</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她</a:t>
            </a:r>
            <a:r>
              <a:rPr lang="zh-CN" altLang="en-US" sz="2800" b="1" dirty="0">
                <a:latin typeface="楷体" panose="02010609060101010101" pitchFamily="49" charset="-122"/>
                <a:ea typeface="楷体" panose="02010609060101010101" pitchFamily="49" charset="-122"/>
                <a:cs typeface="楷体" panose="02010609060101010101" pitchFamily="49" charset="-122"/>
              </a:rPr>
              <a:t>原本指望巡警局给她</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撑腰</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惩处这个外国人</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谁知</a:t>
            </a:r>
            <a:r>
              <a:rPr lang="zh-CN" altLang="en-US" sz="2800" b="1" dirty="0">
                <a:latin typeface="楷体" panose="02010609060101010101" pitchFamily="49" charset="-122"/>
                <a:ea typeface="楷体" panose="02010609060101010101" pitchFamily="49" charset="-122"/>
                <a:cs typeface="楷体" panose="02010609060101010101" pitchFamily="49" charset="-122"/>
              </a:rPr>
              <a:t>中国巡警不但不惩处肇事</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的外国人</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反而</a:t>
            </a:r>
            <a:r>
              <a:rPr lang="zh-CN" altLang="en-US" sz="2800" b="1" dirty="0">
                <a:latin typeface="楷体" panose="02010609060101010101" pitchFamily="49" charset="-122"/>
                <a:ea typeface="楷体" panose="02010609060101010101" pitchFamily="49" charset="-122"/>
                <a:cs typeface="楷体" panose="02010609060101010101" pitchFamily="49" charset="-122"/>
              </a:rPr>
              <a:t>训斥她。围观的中国人都紧握着</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拳头</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但</a:t>
            </a:r>
            <a:r>
              <a:rPr lang="zh-CN" altLang="en-US" sz="2800" b="1" dirty="0">
                <a:latin typeface="楷体" panose="02010609060101010101" pitchFamily="49" charset="-122"/>
                <a:ea typeface="楷体" panose="02010609060101010101" pitchFamily="49" charset="-122"/>
                <a:cs typeface="楷体" panose="02010609060101010101" pitchFamily="49" charset="-122"/>
              </a:rPr>
              <a:t>这是</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在被外国人占据的地盘里</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谁</a:t>
            </a:r>
            <a:r>
              <a:rPr lang="zh-CN" altLang="en-US" sz="2800" b="1" dirty="0">
                <a:latin typeface="楷体" panose="02010609060101010101" pitchFamily="49" charset="-122"/>
                <a:ea typeface="楷体" panose="02010609060101010101" pitchFamily="49" charset="-122"/>
                <a:cs typeface="楷体" panose="02010609060101010101" pitchFamily="49" charset="-122"/>
              </a:rPr>
              <a:t>又敢怎么样</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呢</a:t>
            </a:r>
            <a:r>
              <a:rPr lang="zh-CN" altLang="en-US"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大家</a:t>
            </a:r>
            <a:r>
              <a:rPr lang="zh-CN" altLang="en-US" sz="2800" b="1" dirty="0">
                <a:latin typeface="楷体" panose="02010609060101010101" pitchFamily="49" charset="-122"/>
                <a:ea typeface="楷体" panose="02010609060101010101" pitchFamily="49" charset="-122"/>
                <a:cs typeface="楷体" panose="02010609060101010101" pitchFamily="49" charset="-122"/>
              </a:rPr>
              <a:t>只能劝慰这个不幸的女人。</a:t>
            </a:r>
            <a:endParaRPr lang="en-US" altLang="zh-CN" sz="2800"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
          <p:cNvSpPr txBox="1"/>
          <p:nvPr/>
        </p:nvSpPr>
        <p:spPr>
          <a:xfrm>
            <a:off x="504056" y="123478"/>
            <a:ext cx="8532440" cy="4616648"/>
          </a:xfrm>
          <a:prstGeom prst="rect">
            <a:avLst/>
          </a:prstGeom>
          <a:noFill/>
        </p:spPr>
        <p:txBody>
          <a:bodyPr wrap="square" rtlCol="0" anchor="t">
            <a:spAutoFit/>
          </a:bodyPr>
          <a:lstStyle/>
          <a:p>
            <a:pPr>
              <a:lnSpc>
                <a:spcPct val="150000"/>
              </a:lnSpc>
            </a:pPr>
            <a:r>
              <a:rPr lang="en-US" altLang="zh-CN" sz="2800" b="1" dirty="0">
                <a:latin typeface="宋体" panose="02010600030101010101" pitchFamily="2" charset="-122"/>
                <a:ea typeface="宋体" panose="02010600030101010101" pitchFamily="2" charset="-122"/>
                <a:cs typeface="新宋体" panose="02010609030101010101" charset="-122"/>
              </a:rPr>
              <a:t>1.</a:t>
            </a:r>
            <a:r>
              <a:rPr lang="zh-CN" altLang="en-US" sz="2800" b="1" dirty="0">
                <a:latin typeface="宋体" panose="02010600030101010101" pitchFamily="2" charset="-122"/>
                <a:ea typeface="宋体" panose="02010600030101010101" pitchFamily="2" charset="-122"/>
                <a:cs typeface="新宋体" panose="02010609030101010101" charset="-122"/>
              </a:rPr>
              <a:t>照样子</a:t>
            </a:r>
            <a:r>
              <a:rPr lang="en-US" altLang="zh-CN" sz="2800" b="1" dirty="0">
                <a:latin typeface="宋体" panose="02010600030101010101" pitchFamily="2" charset="-122"/>
                <a:ea typeface="宋体" panose="02010600030101010101" pitchFamily="2" charset="-122"/>
                <a:cs typeface="新宋体" panose="02010609030101010101" charset="-122"/>
              </a:rPr>
              <a:t>,</a:t>
            </a:r>
            <a:r>
              <a:rPr lang="zh-CN" altLang="en-US" sz="2800" b="1" dirty="0">
                <a:latin typeface="宋体" panose="02010600030101010101" pitchFamily="2" charset="-122"/>
                <a:ea typeface="宋体" panose="02010600030101010101" pitchFamily="2" charset="-122"/>
                <a:cs typeface="新宋体" panose="02010609030101010101" charset="-122"/>
              </a:rPr>
              <a:t>写词语</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a:latin typeface="宋体" panose="02010600030101010101" pitchFamily="2" charset="-122"/>
                <a:ea typeface="宋体" panose="02010600030101010101" pitchFamily="2" charset="-122"/>
                <a:cs typeface="新宋体" panose="02010609030101010101" charset="-122"/>
              </a:rPr>
              <a:t> </a:t>
            </a:r>
            <a:endParaRPr lang="en-US" altLang="zh-CN" sz="2800" b="1" dirty="0">
              <a:latin typeface="宋体" panose="02010600030101010101" pitchFamily="2" charset="-122"/>
              <a:ea typeface="宋体" panose="02010600030101010101" pitchFamily="2" charset="-122"/>
              <a:cs typeface="新宋体" panose="02010609030101010101" charset="-122"/>
            </a:endParaRPr>
          </a:p>
          <a:p>
            <a:pPr>
              <a:lnSpc>
                <a:spcPct val="150000"/>
              </a:lnSpc>
            </a:pPr>
            <a:r>
              <a:rPr lang="zh-CN" altLang="en-US" sz="2800" b="1" dirty="0">
                <a:latin typeface="宋体" panose="02010600030101010101" pitchFamily="2" charset="-122"/>
                <a:ea typeface="宋体" panose="02010600030101010101" pitchFamily="2" charset="-122"/>
                <a:cs typeface="新宋体" panose="02010609030101010101" charset="-122"/>
              </a:rPr>
              <a:t>左顾右盼</a:t>
            </a:r>
            <a:r>
              <a:rPr lang="en-US" altLang="zh-CN" sz="2800" b="1" dirty="0">
                <a:latin typeface="宋体" panose="02010600030101010101" pitchFamily="2" charset="-122"/>
                <a:ea typeface="宋体" panose="02010600030101010101" pitchFamily="2" charset="-122"/>
                <a:cs typeface="新宋体" panose="02010609030101010101" charset="-122"/>
              </a:rPr>
              <a:t>(</a:t>
            </a:r>
            <a:r>
              <a:rPr lang="zh-CN" altLang="en-US" sz="2800" b="1" dirty="0">
                <a:latin typeface="宋体" panose="02010600030101010101" pitchFamily="2" charset="-122"/>
                <a:ea typeface="宋体" panose="02010600030101010101" pitchFamily="2" charset="-122"/>
                <a:cs typeface="新宋体" panose="02010609030101010101" charset="-122"/>
              </a:rPr>
              <a:t>左</a:t>
            </a:r>
            <a:r>
              <a:rPr lang="en-US" altLang="zh-CN" sz="2800" b="1" dirty="0">
                <a:latin typeface="宋体" panose="02010600030101010101" pitchFamily="2" charset="-122"/>
                <a:ea typeface="宋体" panose="02010600030101010101" pitchFamily="2" charset="-122"/>
                <a:cs typeface="新宋体" panose="02010609030101010101" charset="-122"/>
              </a:rPr>
              <a:t>×</a:t>
            </a:r>
            <a:r>
              <a:rPr lang="zh-CN" altLang="en-US" sz="2800" b="1" dirty="0">
                <a:latin typeface="宋体" panose="02010600030101010101" pitchFamily="2" charset="-122"/>
                <a:ea typeface="宋体" panose="02010600030101010101" pitchFamily="2" charset="-122"/>
                <a:cs typeface="新宋体" panose="02010609030101010101" charset="-122"/>
              </a:rPr>
              <a:t>右</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×):__________  __________</a:t>
            </a:r>
            <a:r>
              <a:rPr lang="en-US" altLang="zh-CN" sz="2800" b="1" dirty="0">
                <a:latin typeface="宋体" panose="02010600030101010101" pitchFamily="2" charset="-122"/>
                <a:ea typeface="宋体" panose="02010600030101010101" pitchFamily="2" charset="-122"/>
                <a:cs typeface="新宋体" panose="02010609030101010101" charset="-122"/>
              </a:rPr>
              <a:t> </a:t>
            </a:r>
            <a:endParaRPr lang="en-US" altLang="zh-CN" sz="2800" b="1" dirty="0">
              <a:latin typeface="宋体" panose="02010600030101010101" pitchFamily="2" charset="-122"/>
              <a:ea typeface="宋体" panose="02010600030101010101" pitchFamily="2" charset="-122"/>
              <a:cs typeface="新宋体" panose="02010609030101010101" charset="-122"/>
            </a:endParaRPr>
          </a:p>
          <a:p>
            <a:pPr>
              <a:lnSpc>
                <a:spcPct val="150000"/>
              </a:lnSpc>
            </a:pPr>
            <a:r>
              <a:rPr lang="en-US" altLang="zh-CN" sz="2800" b="1" dirty="0">
                <a:latin typeface="宋体" panose="02010600030101010101" pitchFamily="2" charset="-122"/>
                <a:ea typeface="宋体" panose="02010600030101010101" pitchFamily="2" charset="-122"/>
                <a:cs typeface="新宋体" panose="02010609030101010101" charset="-122"/>
              </a:rPr>
              <a:t>2.</a:t>
            </a:r>
            <a:r>
              <a:rPr lang="zh-CN" altLang="en-US" sz="2800" b="1" dirty="0">
                <a:latin typeface="宋体" panose="02010600030101010101" pitchFamily="2" charset="-122"/>
                <a:ea typeface="宋体" panose="02010600030101010101" pitchFamily="2" charset="-122"/>
                <a:cs typeface="新宋体" panose="02010609030101010101" charset="-122"/>
              </a:rPr>
              <a:t>给句子换一种说法</a:t>
            </a:r>
            <a:r>
              <a:rPr lang="en-US" altLang="zh-CN" sz="2800" b="1" dirty="0">
                <a:latin typeface="宋体" panose="02010600030101010101" pitchFamily="2" charset="-122"/>
                <a:ea typeface="宋体" panose="02010600030101010101" pitchFamily="2" charset="-122"/>
                <a:cs typeface="新宋体" panose="02010609030101010101" charset="-122"/>
              </a:rPr>
              <a:t>,</a:t>
            </a:r>
            <a:r>
              <a:rPr lang="zh-CN" altLang="en-US" sz="2800" b="1" dirty="0">
                <a:latin typeface="宋体" panose="02010600030101010101" pitchFamily="2" charset="-122"/>
                <a:ea typeface="宋体" panose="02010600030101010101" pitchFamily="2" charset="-122"/>
                <a:cs typeface="新宋体" panose="02010609030101010101" charset="-122"/>
              </a:rPr>
              <a:t>保持句意不变。</a:t>
            </a:r>
            <a:endParaRPr lang="en-US" altLang="zh-CN" sz="2800" b="1" dirty="0">
              <a:latin typeface="宋体" panose="02010600030101010101" pitchFamily="2" charset="-122"/>
              <a:ea typeface="宋体" panose="02010600030101010101" pitchFamily="2" charset="-122"/>
              <a:cs typeface="新宋体" panose="02010609030101010101" charset="-122"/>
            </a:endParaRPr>
          </a:p>
          <a:p>
            <a:pPr>
              <a:lnSpc>
                <a:spcPct val="150000"/>
              </a:lnSpc>
            </a:pPr>
            <a:r>
              <a:rPr lang="en-US" altLang="zh-CN" sz="2800" b="1" dirty="0">
                <a:latin typeface="宋体" panose="02010600030101010101" pitchFamily="2" charset="-122"/>
                <a:ea typeface="宋体" panose="02010600030101010101" pitchFamily="2" charset="-122"/>
                <a:cs typeface="新宋体" panose="02010609030101010101" charset="-122"/>
              </a:rPr>
              <a:t>(1)</a:t>
            </a:r>
            <a:r>
              <a:rPr lang="zh-CN" altLang="en-US" sz="2800" b="1" dirty="0">
                <a:latin typeface="宋体" panose="02010600030101010101" pitchFamily="2" charset="-122"/>
                <a:ea typeface="宋体" panose="02010600030101010101" pitchFamily="2" charset="-122"/>
                <a:cs typeface="新宋体" panose="02010609030101010101" charset="-122"/>
              </a:rPr>
              <a:t>这个女人的亲人</a:t>
            </a:r>
            <a:r>
              <a:rPr lang="zh-CN" altLang="en-US" sz="2800" b="1" dirty="0" smtClean="0">
                <a:latin typeface="宋体" panose="02010600030101010101" pitchFamily="2" charset="-122"/>
                <a:ea typeface="宋体" panose="02010600030101010101" pitchFamily="2" charset="-122"/>
                <a:cs typeface="新宋体" panose="02010609030101010101" charset="-122"/>
              </a:rPr>
              <a:t>被外国人</a:t>
            </a:r>
            <a:r>
              <a:rPr lang="zh-CN" altLang="en-US" sz="2800" b="1" dirty="0">
                <a:latin typeface="宋体" panose="02010600030101010101" pitchFamily="2" charset="-122"/>
                <a:ea typeface="宋体" panose="02010600030101010101" pitchFamily="2" charset="-122"/>
                <a:cs typeface="新宋体" panose="02010609030101010101" charset="-122"/>
              </a:rPr>
              <a:t>的汽车轧死了。 </a:t>
            </a:r>
            <a:endParaRPr lang="zh-CN" altLang="en-US" sz="2800" b="1" dirty="0">
              <a:latin typeface="宋体" panose="02010600030101010101" pitchFamily="2" charset="-122"/>
              <a:ea typeface="宋体" panose="02010600030101010101" pitchFamily="2" charset="-122"/>
              <a:cs typeface="新宋体" panose="02010609030101010101" charset="-122"/>
            </a:endParaRPr>
          </a:p>
          <a:p>
            <a:pPr>
              <a:lnSpc>
                <a:spcPct val="150000"/>
              </a:lnSpc>
            </a:pPr>
            <a:r>
              <a:rPr lang="zh-CN" altLang="en-US" sz="2800" b="1" dirty="0">
                <a:latin typeface="宋体" panose="02010600030101010101" pitchFamily="2" charset="-122"/>
                <a:ea typeface="宋体" panose="02010600030101010101" pitchFamily="2" charset="-122"/>
                <a:cs typeface="新宋体" panose="02010609030101010101" charset="-122"/>
              </a:rPr>
              <a:t> </a:t>
            </a:r>
            <a:r>
              <a:rPr lang="zh-CN" altLang="en-US" sz="2800" b="1" dirty="0" smtClean="0">
                <a:latin typeface="宋体" panose="02010600030101010101" pitchFamily="2" charset="-122"/>
                <a:ea typeface="宋体" panose="02010600030101010101" pitchFamily="2" charset="-122"/>
                <a:cs typeface="新宋体" panose="02010609030101010101" charset="-122"/>
              </a:rPr>
              <a:t>  </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_______________________________________</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5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a:latin typeface="宋体" panose="02010600030101010101" pitchFamily="2" charset="-122"/>
                <a:ea typeface="宋体" panose="02010600030101010101" pitchFamily="2" charset="-122"/>
                <a:cs typeface="新宋体" panose="02010609030101010101" charset="-122"/>
              </a:rPr>
              <a:t>2</a:t>
            </a:r>
            <a:r>
              <a:rPr lang="en-US" altLang="zh-CN" sz="2800" b="1" dirty="0" smtClean="0">
                <a:latin typeface="宋体" panose="02010600030101010101" pitchFamily="2" charset="-122"/>
                <a:ea typeface="宋体" panose="02010600030101010101" pitchFamily="2" charset="-122"/>
                <a:cs typeface="新宋体" panose="02010609030101010101" charset="-122"/>
              </a:rPr>
              <a:t>)</a:t>
            </a:r>
            <a:r>
              <a:rPr lang="zh-CN" altLang="en-US" sz="2800" b="1" dirty="0" smtClean="0">
                <a:latin typeface="宋体" panose="02010600030101010101" pitchFamily="2" charset="-122"/>
                <a:ea typeface="宋体" panose="02010600030101010101" pitchFamily="2" charset="-122"/>
                <a:cs typeface="新宋体" panose="02010609030101010101" charset="-122"/>
              </a:rPr>
              <a:t>这</a:t>
            </a:r>
            <a:r>
              <a:rPr lang="zh-CN" altLang="en-US" sz="2800" b="1" dirty="0">
                <a:latin typeface="宋体" panose="02010600030101010101" pitchFamily="2" charset="-122"/>
                <a:ea typeface="宋体" panose="02010600030101010101" pitchFamily="2" charset="-122"/>
                <a:cs typeface="新宋体" panose="02010609030101010101" charset="-122"/>
              </a:rPr>
              <a:t>是</a:t>
            </a:r>
            <a:r>
              <a:rPr lang="zh-CN" altLang="en-US" sz="2800" b="1" dirty="0" smtClean="0">
                <a:latin typeface="宋体" panose="02010600030101010101" pitchFamily="2" charset="-122"/>
                <a:ea typeface="宋体" panose="02010600030101010101" pitchFamily="2" charset="-122"/>
                <a:cs typeface="新宋体" panose="02010609030101010101" charset="-122"/>
              </a:rPr>
              <a:t>在被外国人占据的地盘里</a:t>
            </a:r>
            <a:r>
              <a:rPr lang="en-US" altLang="zh-CN" sz="2800" b="1" dirty="0">
                <a:latin typeface="宋体" panose="02010600030101010101" pitchFamily="2" charset="-122"/>
                <a:ea typeface="宋体" panose="02010600030101010101" pitchFamily="2" charset="-122"/>
                <a:cs typeface="新宋体" panose="02010609030101010101" charset="-122"/>
              </a:rPr>
              <a:t>,</a:t>
            </a:r>
            <a:r>
              <a:rPr lang="zh-CN" altLang="en-US" sz="2800" b="1" dirty="0">
                <a:latin typeface="宋体" panose="02010600030101010101" pitchFamily="2" charset="-122"/>
                <a:ea typeface="宋体" panose="02010600030101010101" pitchFamily="2" charset="-122"/>
                <a:cs typeface="新宋体" panose="02010609030101010101" charset="-122"/>
              </a:rPr>
              <a:t>谁又敢怎么样呢</a:t>
            </a:r>
            <a:r>
              <a:rPr lang="en-US" altLang="zh-CN" sz="2800" b="1" dirty="0" smtClean="0">
                <a:latin typeface="宋体" panose="02010600030101010101" pitchFamily="2" charset="-122"/>
                <a:ea typeface="宋体" panose="02010600030101010101" pitchFamily="2" charset="-122"/>
                <a:cs typeface="新宋体" panose="02010609030101010101" charset="-122"/>
              </a:rPr>
              <a:t>?</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50000"/>
              </a:lnSpc>
            </a:pPr>
            <a:r>
              <a:rPr lang="en-US" altLang="zh-CN" sz="2800" b="1" dirty="0">
                <a:latin typeface="宋体" panose="02010600030101010101" pitchFamily="2" charset="-122"/>
                <a:ea typeface="宋体" panose="02010600030101010101" pitchFamily="2" charset="-122"/>
                <a:cs typeface="新宋体" panose="02010609030101010101" charset="-122"/>
              </a:rPr>
              <a:t> </a:t>
            </a:r>
            <a:r>
              <a:rPr lang="en-US" altLang="zh-CN" sz="2800" b="1" dirty="0" smtClean="0">
                <a:latin typeface="宋体" panose="02010600030101010101" pitchFamily="2" charset="-122"/>
                <a:ea typeface="宋体" panose="02010600030101010101" pitchFamily="2" charset="-122"/>
                <a:cs typeface="新宋体" panose="02010609030101010101" charset="-122"/>
              </a:rPr>
              <a:t>  _______________________________________</a:t>
            </a:r>
            <a:r>
              <a:rPr lang="en-US" altLang="zh-CN" sz="2800" b="1" dirty="0">
                <a:latin typeface="宋体" panose="02010600030101010101" pitchFamily="2" charset="-122"/>
                <a:ea typeface="宋体" panose="02010600030101010101" pitchFamily="2" charset="-122"/>
                <a:cs typeface="新宋体" panose="02010609030101010101" charset="-122"/>
              </a:rPr>
              <a:t>           </a:t>
            </a:r>
            <a:endParaRPr lang="en-US" altLang="zh-CN" sz="2800" b="1" dirty="0">
              <a:latin typeface="宋体" panose="02010600030101010101" pitchFamily="2" charset="-122"/>
              <a:ea typeface="宋体" panose="02010600030101010101" pitchFamily="2" charset="-122"/>
              <a:cs typeface="新宋体" panose="02010609030101010101" charset="-122"/>
            </a:endParaRPr>
          </a:p>
        </p:txBody>
      </p:sp>
      <p:sp>
        <p:nvSpPr>
          <p:cNvPr id="8" name="文本框 5"/>
          <p:cNvSpPr txBox="1"/>
          <p:nvPr/>
        </p:nvSpPr>
        <p:spPr>
          <a:xfrm>
            <a:off x="1043608" y="2768610"/>
            <a:ext cx="655272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外国人</a:t>
            </a:r>
            <a:r>
              <a:rPr lang="zh-CN" altLang="en-US" sz="2800" b="1" dirty="0">
                <a:solidFill>
                  <a:srgbClr val="FF0000"/>
                </a:solidFill>
                <a:latin typeface="楷体" panose="02010609060101010101" pitchFamily="49" charset="-122"/>
                <a:ea typeface="楷体" panose="02010609060101010101" pitchFamily="49" charset="-122"/>
              </a:rPr>
              <a:t>的汽车把这个女人的亲人轧死了。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文本框 5"/>
          <p:cNvSpPr txBox="1"/>
          <p:nvPr/>
        </p:nvSpPr>
        <p:spPr>
          <a:xfrm>
            <a:off x="4067944" y="851694"/>
            <a:ext cx="205222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左躲右闪</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文本框 5"/>
          <p:cNvSpPr txBox="1"/>
          <p:nvPr/>
        </p:nvSpPr>
        <p:spPr>
          <a:xfrm>
            <a:off x="6300192" y="851694"/>
            <a:ext cx="18722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左思右想</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文本框 5"/>
          <p:cNvSpPr txBox="1"/>
          <p:nvPr/>
        </p:nvSpPr>
        <p:spPr>
          <a:xfrm>
            <a:off x="971600" y="4079268"/>
            <a:ext cx="76328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这</a:t>
            </a:r>
            <a:r>
              <a:rPr lang="zh-CN" altLang="en-US" sz="2800" b="1" dirty="0">
                <a:solidFill>
                  <a:srgbClr val="FF0000"/>
                </a:solidFill>
                <a:latin typeface="楷体" panose="02010609060101010101" pitchFamily="49" charset="-122"/>
                <a:ea typeface="楷体" panose="02010609060101010101" pitchFamily="49" charset="-122"/>
              </a:rPr>
              <a:t>是</a:t>
            </a:r>
            <a:r>
              <a:rPr lang="zh-CN" altLang="en-US" sz="2800" b="1" dirty="0" smtClean="0">
                <a:solidFill>
                  <a:srgbClr val="FF0000"/>
                </a:solidFill>
                <a:latin typeface="楷体" panose="02010609060101010101" pitchFamily="49" charset="-122"/>
                <a:ea typeface="楷体" panose="02010609060101010101" pitchFamily="49" charset="-122"/>
              </a:rPr>
              <a:t>在被外国人占据的地盘里</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谁也不敢怎么样。</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774452"/>
            <a:ext cx="8208912" cy="1077218"/>
          </a:xfrm>
          <a:prstGeom prst="rect">
            <a:avLst/>
          </a:prstGeom>
          <a:noFill/>
        </p:spPr>
        <p:txBody>
          <a:bodyPr wrap="square" rtlCol="0">
            <a:spAutoFit/>
          </a:bodyPr>
          <a:lstStyle/>
          <a:p>
            <a:r>
              <a:rPr lang="en-US" altLang="zh-CN" sz="3200" b="1" dirty="0">
                <a:latin typeface="宋体" panose="02010600030101010101" pitchFamily="2" charset="-122"/>
                <a:ea typeface="宋体" panose="02010600030101010101" pitchFamily="2" charset="-122"/>
                <a:cs typeface="楷体" panose="02010609060101010101" pitchFamily="49" charset="-122"/>
                <a:sym typeface="+mn-ea"/>
              </a:rPr>
              <a:t>   3.</a:t>
            </a:r>
            <a:r>
              <a:rPr lang="zh-CN" altLang="en-US" sz="3200" b="1" dirty="0">
                <a:latin typeface="宋体" panose="02010600030101010101" pitchFamily="2" charset="-122"/>
                <a:ea typeface="宋体" panose="02010600030101010101" pitchFamily="2" charset="-122"/>
                <a:cs typeface="楷体" panose="02010609060101010101" pitchFamily="49" charset="-122"/>
                <a:sym typeface="+mn-ea"/>
              </a:rPr>
              <a:t>周恩来为什么立下“为中华之崛起而读书”的志向</a:t>
            </a:r>
            <a:r>
              <a:rPr lang="en-US" altLang="zh-CN" sz="3200" b="1" dirty="0">
                <a:latin typeface="宋体" panose="02010600030101010101" pitchFamily="2" charset="-122"/>
                <a:ea typeface="宋体" panose="02010600030101010101" pitchFamily="2"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u="sng" dirty="0">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432048" y="2214612"/>
            <a:ext cx="8316416" cy="1077218"/>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    因为周恩来觉得中华不振</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中国人要想不被欺负</a:t>
            </a:r>
            <a:r>
              <a:rPr lang="en-US" altLang="zh-CN" sz="3200" b="1" dirty="0">
                <a:solidFill>
                  <a:srgbClr val="FF0000"/>
                </a:solidFill>
                <a:latin typeface="楷体" panose="02010609060101010101" pitchFamily="49" charset="-122"/>
                <a:ea typeface="楷体" panose="02010609060101010101" pitchFamily="49" charset="-122"/>
              </a:rPr>
              <a:t>,</a:t>
            </a:r>
            <a:r>
              <a:rPr lang="zh-CN" altLang="en-US" sz="3200" b="1" dirty="0">
                <a:solidFill>
                  <a:srgbClr val="FF0000"/>
                </a:solidFill>
                <a:latin typeface="楷体" panose="02010609060101010101" pitchFamily="49" charset="-122"/>
                <a:ea typeface="楷体" panose="02010609060101010101" pitchFamily="49" charset="-122"/>
              </a:rPr>
              <a:t>自己要自立自强。</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987574"/>
            <a:ext cx="7272808" cy="2585323"/>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复习完课文的知识点后，我们一起来看看本单元有哪些需要背诵的语句吧！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131590"/>
            <a:ext cx="7965579" cy="2456057"/>
          </a:xfrm>
          <a:prstGeom prst="rect">
            <a:avLst/>
          </a:prstGeom>
          <a:noFill/>
        </p:spPr>
        <p:txBody>
          <a:bodyPr wrap="square" rtlCol="0">
            <a:spAutoFit/>
          </a:bodyPr>
          <a:lstStyle/>
          <a:p>
            <a:pPr algn="ctr">
              <a:lnSpc>
                <a:spcPct val="120000"/>
              </a:lnSpc>
            </a:pPr>
            <a:r>
              <a:rPr lang="zh-CN" altLang="en-US" sz="3200" b="1" dirty="0" smtClean="0">
                <a:latin typeface="+mj-ea"/>
                <a:ea typeface="+mj-ea"/>
              </a:rPr>
              <a:t>出 塞</a:t>
            </a:r>
            <a:endParaRPr lang="en-US" altLang="zh-CN" sz="3200" b="1" dirty="0">
              <a:latin typeface="+mj-ea"/>
              <a:ea typeface="+mj-ea"/>
            </a:endParaRPr>
          </a:p>
          <a:p>
            <a:pPr algn="ctr">
              <a:lnSpc>
                <a:spcPct val="120000"/>
              </a:lnSpc>
            </a:pP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王昌龄</a:t>
            </a:r>
            <a:endParaRPr lang="en-US" altLang="zh-CN" sz="3200" b="1" dirty="0">
              <a:latin typeface="宋体" panose="02010600030101010101" pitchFamily="2" charset="-122"/>
              <a:ea typeface="宋体" panose="02010600030101010101" pitchFamily="2" charset="-122"/>
            </a:endParaRPr>
          </a:p>
          <a:p>
            <a:pPr algn="ctr">
              <a:lnSpc>
                <a:spcPct val="120000"/>
              </a:lnSpc>
            </a:pPr>
            <a:r>
              <a:rPr lang="zh-CN" altLang="en-US" sz="3200" b="1" dirty="0" smtClean="0">
                <a:latin typeface="楷体" panose="02010609060101010101" pitchFamily="49" charset="-122"/>
                <a:ea typeface="楷体" panose="02010609060101010101" pitchFamily="49" charset="-122"/>
              </a:rPr>
              <a:t>秦</a:t>
            </a:r>
            <a:r>
              <a:rPr lang="zh-CN" altLang="en-US" sz="3200" b="1" dirty="0">
                <a:latin typeface="楷体" panose="02010609060101010101" pitchFamily="49" charset="-122"/>
                <a:ea typeface="楷体" panose="02010609060101010101" pitchFamily="49" charset="-122"/>
              </a:rPr>
              <a:t>时明月汉时关，万里长征人未还。 </a:t>
            </a:r>
            <a:br>
              <a:rPr lang="zh-CN" altLang="en-US" sz="3200" b="1" dirty="0">
                <a:latin typeface="楷体" panose="02010609060101010101" pitchFamily="49" charset="-122"/>
                <a:ea typeface="楷体" panose="02010609060101010101" pitchFamily="49" charset="-122"/>
              </a:rPr>
            </a:br>
            <a:r>
              <a:rPr lang="zh-CN" altLang="en-US" sz="3200" b="1" dirty="0" smtClean="0">
                <a:latin typeface="楷体" panose="02010609060101010101" pitchFamily="49" charset="-122"/>
                <a:ea typeface="楷体" panose="02010609060101010101" pitchFamily="49" charset="-122"/>
              </a:rPr>
              <a:t>但</a:t>
            </a:r>
            <a:r>
              <a:rPr lang="zh-CN" altLang="en-US" sz="3200" b="1" dirty="0">
                <a:latin typeface="楷体" panose="02010609060101010101" pitchFamily="49" charset="-122"/>
                <a:ea typeface="楷体" panose="02010609060101010101" pitchFamily="49" charset="-122"/>
              </a:rPr>
              <a:t>使龙城飞将在，不教胡马度阴山。</a:t>
            </a:r>
            <a:endParaRPr lang="zh-CN" altLang="en-US" sz="3200" b="1" dirty="0">
              <a:latin typeface="楷体" panose="02010609060101010101" pitchFamily="49" charset="-122"/>
              <a:ea typeface="楷体" panose="02010609060101010101" pitchFamily="49" charset="-122"/>
            </a:endParaRPr>
          </a:p>
        </p:txBody>
      </p:sp>
      <p:grpSp>
        <p:nvGrpSpPr>
          <p:cNvPr id="4" name="组合 3"/>
          <p:cNvGrpSpPr/>
          <p:nvPr/>
        </p:nvGrpSpPr>
        <p:grpSpPr>
          <a:xfrm>
            <a:off x="-36512" y="201414"/>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积累背诵</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文本框 1"/>
          <p:cNvSpPr txBox="1"/>
          <p:nvPr/>
        </p:nvSpPr>
        <p:spPr>
          <a:xfrm>
            <a:off x="229236" y="843558"/>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smtClean="0">
                <a:solidFill>
                  <a:schemeClr val="lt1"/>
                </a:solidFill>
                <a:latin typeface="黑体" panose="02010609060101010101" pitchFamily="49" charset="-122"/>
                <a:ea typeface="黑体" panose="02010609060101010101" pitchFamily="49" charset="-122"/>
                <a:sym typeface="+mn-ea"/>
              </a:rPr>
              <a:t>古诗三首</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7325" y="564965"/>
            <a:ext cx="8704580" cy="369332"/>
          </a:xfrm>
          <a:prstGeom prst="rect">
            <a:avLst/>
          </a:prstGeom>
          <a:noFill/>
        </p:spPr>
        <p:txBody>
          <a:bodyPr wrap="square" rtlCol="0">
            <a:spAutoFit/>
          </a:bodyPr>
          <a:lstStyle/>
          <a:p>
            <a:r>
              <a:rPr lang="en-US" altLang="zh-CN">
                <a:sym typeface="+mn-ea"/>
              </a:rPr>
              <a:t>                                                  </a:t>
            </a:r>
            <a:endParaRPr lang="zh-CN" altLang="en-US"/>
          </a:p>
        </p:txBody>
      </p:sp>
      <p:sp>
        <p:nvSpPr>
          <p:cNvPr id="7" name="文本框 1"/>
          <p:cNvSpPr txBox="1"/>
          <p:nvPr/>
        </p:nvSpPr>
        <p:spPr>
          <a:xfrm>
            <a:off x="683568" y="984406"/>
            <a:ext cx="7920880" cy="2451440"/>
          </a:xfrm>
          <a:prstGeom prst="rect">
            <a:avLst/>
          </a:prstGeom>
          <a:noFill/>
        </p:spPr>
        <p:txBody>
          <a:bodyPr wrap="square" rtlCol="0">
            <a:spAutoFit/>
          </a:bodyPr>
          <a:lstStyle/>
          <a:p>
            <a:pPr algn="ctr">
              <a:lnSpc>
                <a:spcPct val="120000"/>
              </a:lnSpc>
            </a:pPr>
            <a:r>
              <a:rPr lang="zh-CN" altLang="en-US" sz="3600" b="1" dirty="0" smtClean="0">
                <a:latin typeface="+mj-ea"/>
                <a:ea typeface="+mj-ea"/>
              </a:rPr>
              <a:t>凉州</a:t>
            </a:r>
            <a:r>
              <a:rPr lang="zh-CN" altLang="en-US" sz="3600" b="1" dirty="0">
                <a:latin typeface="+mj-ea"/>
                <a:ea typeface="+mj-ea"/>
              </a:rPr>
              <a:t>词</a:t>
            </a:r>
            <a:endParaRPr lang="en-US" altLang="zh-CN" sz="3600" b="1" dirty="0">
              <a:latin typeface="+mj-ea"/>
              <a:ea typeface="+mj-ea"/>
            </a:endParaRPr>
          </a:p>
          <a:p>
            <a:pPr algn="ctr">
              <a:lnSpc>
                <a:spcPct val="120000"/>
              </a:lnSpc>
            </a:pP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王翰</a:t>
            </a:r>
            <a:endParaRPr lang="en-US" altLang="zh-CN" sz="3200" b="1" dirty="0">
              <a:latin typeface="宋体" panose="02010600030101010101" pitchFamily="2" charset="-122"/>
              <a:ea typeface="宋体" panose="02010600030101010101" pitchFamily="2" charset="-122"/>
            </a:endParaRPr>
          </a:p>
          <a:p>
            <a:pPr algn="ctr">
              <a:lnSpc>
                <a:spcPct val="120000"/>
              </a:lnSpc>
            </a:pPr>
            <a:r>
              <a:rPr lang="zh-CN" altLang="en-US" sz="3200" b="1" dirty="0">
                <a:latin typeface="楷体" panose="02010609060101010101" pitchFamily="49" charset="-122"/>
                <a:ea typeface="楷体" panose="02010609060101010101" pitchFamily="49" charset="-122"/>
              </a:rPr>
              <a:t>葡萄美酒夜光杯，欲饮琵琶马上催。 </a:t>
            </a:r>
            <a:br>
              <a:rPr lang="zh-CN" altLang="en-US" sz="3200" b="1" dirty="0">
                <a:latin typeface="楷体" panose="02010609060101010101" pitchFamily="49" charset="-122"/>
                <a:ea typeface="楷体" panose="02010609060101010101" pitchFamily="49" charset="-122"/>
              </a:rPr>
            </a:br>
            <a:r>
              <a:rPr lang="zh-CN" altLang="en-US" sz="3200" b="1" dirty="0">
                <a:latin typeface="楷体" panose="02010609060101010101" pitchFamily="49" charset="-122"/>
                <a:ea typeface="楷体" panose="02010609060101010101" pitchFamily="49" charset="-122"/>
              </a:rPr>
              <a:t>醉卧沙场君莫笑，古来征战几人回？</a:t>
            </a:r>
            <a:endParaRPr lang="zh-CN" altLang="en-US" sz="3200" b="1" dirty="0">
              <a:latin typeface="楷体" panose="02010609060101010101" pitchFamily="49" charset="-122"/>
              <a:ea typeface="楷体" panose="02010609060101010101" pitchFamily="49" charset="-122"/>
            </a:endParaRPr>
          </a:p>
        </p:txBody>
      </p:sp>
      <p:sp>
        <p:nvSpPr>
          <p:cNvPr id="6" name="文本框 1"/>
          <p:cNvSpPr txBox="1"/>
          <p:nvPr/>
        </p:nvSpPr>
        <p:spPr>
          <a:xfrm>
            <a:off x="229236" y="843558"/>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smtClean="0">
                <a:solidFill>
                  <a:schemeClr val="lt1"/>
                </a:solidFill>
                <a:latin typeface="黑体" panose="02010609060101010101" pitchFamily="49" charset="-122"/>
                <a:ea typeface="黑体" panose="02010609060101010101" pitchFamily="49" charset="-122"/>
                <a:sym typeface="+mn-ea"/>
              </a:rPr>
              <a:t>古诗三首</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7325" y="564965"/>
            <a:ext cx="8704580" cy="369332"/>
          </a:xfrm>
          <a:prstGeom prst="rect">
            <a:avLst/>
          </a:prstGeom>
          <a:noFill/>
        </p:spPr>
        <p:txBody>
          <a:bodyPr wrap="square" rtlCol="0">
            <a:spAutoFit/>
          </a:bodyPr>
          <a:lstStyle/>
          <a:p>
            <a:r>
              <a:rPr lang="en-US" altLang="zh-CN">
                <a:sym typeface="+mn-ea"/>
              </a:rPr>
              <a:t>                                                  </a:t>
            </a:r>
            <a:endParaRPr lang="zh-CN" altLang="en-US"/>
          </a:p>
        </p:txBody>
      </p:sp>
      <p:sp>
        <p:nvSpPr>
          <p:cNvPr id="7" name="文本框 1"/>
          <p:cNvSpPr txBox="1"/>
          <p:nvPr/>
        </p:nvSpPr>
        <p:spPr>
          <a:xfrm>
            <a:off x="1763688" y="1059582"/>
            <a:ext cx="5688632" cy="2456057"/>
          </a:xfrm>
          <a:prstGeom prst="rect">
            <a:avLst/>
          </a:prstGeom>
          <a:noFill/>
        </p:spPr>
        <p:txBody>
          <a:bodyPr wrap="square" rtlCol="0">
            <a:spAutoFit/>
          </a:bodyPr>
          <a:lstStyle/>
          <a:p>
            <a:pPr algn="ctr">
              <a:lnSpc>
                <a:spcPct val="120000"/>
              </a:lnSpc>
            </a:pPr>
            <a:r>
              <a:rPr lang="zh-CN" altLang="en-US" sz="3200" b="1" dirty="0" smtClean="0">
                <a:latin typeface="+mj-ea"/>
                <a:ea typeface="+mj-ea"/>
              </a:rPr>
              <a:t>夏日</a:t>
            </a:r>
            <a:r>
              <a:rPr lang="zh-CN" altLang="en-US" sz="3200" b="1" dirty="0">
                <a:latin typeface="+mj-ea"/>
                <a:ea typeface="+mj-ea"/>
              </a:rPr>
              <a:t>绝句</a:t>
            </a:r>
            <a:endParaRPr lang="en-US" altLang="zh-CN" sz="3200" b="1" dirty="0">
              <a:latin typeface="+mj-ea"/>
              <a:ea typeface="+mj-ea"/>
            </a:endParaRPr>
          </a:p>
          <a:p>
            <a:pPr algn="ctr">
              <a:lnSpc>
                <a:spcPct val="120000"/>
              </a:lnSpc>
            </a:pP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宋</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李</a:t>
            </a:r>
            <a:r>
              <a:rPr lang="zh-CN" altLang="en-US" sz="3200" b="1" dirty="0">
                <a:latin typeface="宋体" panose="02010600030101010101" pitchFamily="2" charset="-122"/>
                <a:ea typeface="宋体" panose="02010600030101010101" pitchFamily="2" charset="-122"/>
              </a:rPr>
              <a:t>清照</a:t>
            </a:r>
            <a:endParaRPr lang="en-US" altLang="zh-CN" sz="3200" b="1" dirty="0">
              <a:latin typeface="宋体" panose="02010600030101010101" pitchFamily="2" charset="-122"/>
              <a:ea typeface="宋体" panose="02010600030101010101" pitchFamily="2" charset="-122"/>
            </a:endParaRPr>
          </a:p>
          <a:p>
            <a:pPr algn="ctr">
              <a:lnSpc>
                <a:spcPct val="120000"/>
              </a:lnSpc>
            </a:pPr>
            <a:r>
              <a:rPr lang="zh-CN" altLang="en-US" sz="3200" b="1" dirty="0" smtClean="0">
                <a:latin typeface="楷体" panose="02010609060101010101" pitchFamily="49" charset="-122"/>
                <a:ea typeface="楷体" panose="02010609060101010101" pitchFamily="49" charset="-122"/>
              </a:rPr>
              <a:t>生</a:t>
            </a:r>
            <a:r>
              <a:rPr lang="zh-CN" altLang="en-US" sz="3200" b="1" dirty="0">
                <a:latin typeface="楷体" panose="02010609060101010101" pitchFamily="49" charset="-122"/>
                <a:ea typeface="楷体" panose="02010609060101010101" pitchFamily="49" charset="-122"/>
              </a:rPr>
              <a:t>当作人杰，死亦为鬼雄。</a:t>
            </a:r>
            <a:br>
              <a:rPr lang="zh-CN" altLang="en-US" sz="3200" b="1" dirty="0">
                <a:latin typeface="楷体" panose="02010609060101010101" pitchFamily="49" charset="-122"/>
                <a:ea typeface="楷体" panose="02010609060101010101" pitchFamily="49" charset="-122"/>
              </a:rPr>
            </a:br>
            <a:r>
              <a:rPr lang="zh-CN" altLang="en-US" sz="3200" b="1" dirty="0" smtClean="0">
                <a:latin typeface="楷体" panose="02010609060101010101" pitchFamily="49" charset="-122"/>
                <a:ea typeface="楷体" panose="02010609060101010101" pitchFamily="49" charset="-122"/>
              </a:rPr>
              <a:t>至今</a:t>
            </a:r>
            <a:r>
              <a:rPr lang="zh-CN" altLang="en-US" sz="3200" b="1" dirty="0">
                <a:latin typeface="楷体" panose="02010609060101010101" pitchFamily="49" charset="-122"/>
                <a:ea typeface="楷体" panose="02010609060101010101" pitchFamily="49" charset="-122"/>
              </a:rPr>
              <a:t>思项羽，不肯过江东。</a:t>
            </a:r>
            <a:endParaRPr lang="zh-CN" altLang="en-US" sz="3200" b="1" dirty="0">
              <a:latin typeface="楷体" panose="02010609060101010101" pitchFamily="49" charset="-122"/>
              <a:ea typeface="楷体" panose="02010609060101010101" pitchFamily="49" charset="-122"/>
            </a:endParaRPr>
          </a:p>
        </p:txBody>
      </p:sp>
      <p:sp>
        <p:nvSpPr>
          <p:cNvPr id="8" name="文本框 1"/>
          <p:cNvSpPr txBox="1"/>
          <p:nvPr/>
        </p:nvSpPr>
        <p:spPr>
          <a:xfrm>
            <a:off x="229236" y="843558"/>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smtClean="0">
                <a:solidFill>
                  <a:schemeClr val="lt1"/>
                </a:solidFill>
                <a:latin typeface="黑体" panose="02010609060101010101" pitchFamily="49" charset="-122"/>
                <a:ea typeface="黑体" panose="02010609060101010101" pitchFamily="49" charset="-122"/>
                <a:sym typeface="+mn-ea"/>
              </a:rPr>
              <a:t>古诗三首</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512" y="627534"/>
            <a:ext cx="8999984" cy="584775"/>
          </a:xfrm>
          <a:prstGeom prst="rect">
            <a:avLst/>
          </a:prstGeom>
          <a:noFill/>
        </p:spPr>
        <p:txBody>
          <a:bodyPr wrap="square" rtlCol="0">
            <a:spAutoFit/>
          </a:bodyPr>
          <a:lstStyle/>
          <a:p>
            <a:r>
              <a:rPr lang="zh-CN" altLang="en-US" sz="3200" dirty="0">
                <a:latin typeface="+mn-ea"/>
              </a:rPr>
              <a:t>一、给加点字选择正确的读音。</a:t>
            </a:r>
            <a:endParaRPr lang="zh-CN" altLang="en-US" sz="3200" dirty="0">
              <a:latin typeface="+mn-ea"/>
            </a:endParaRPr>
          </a:p>
        </p:txBody>
      </p:sp>
      <p:sp>
        <p:nvSpPr>
          <p:cNvPr id="6" name="TextBox 5"/>
          <p:cNvSpPr txBox="1"/>
          <p:nvPr/>
        </p:nvSpPr>
        <p:spPr>
          <a:xfrm>
            <a:off x="36512" y="1172022"/>
            <a:ext cx="9144000" cy="3046988"/>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你还 </a:t>
            </a:r>
            <a:r>
              <a:rPr lang="en-US" altLang="zh-CN" sz="3200" b="1" dirty="0">
                <a:latin typeface="楷体" panose="02010609060101010101" pitchFamily="49" charset="-122"/>
                <a:ea typeface="楷体" panose="02010609060101010101" pitchFamily="49" charset="-122"/>
              </a:rPr>
              <a:t>(</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hái</a:t>
            </a:r>
            <a:r>
              <a:rPr lang="en-US" altLang="zh-CN" sz="3200" b="1" dirty="0">
                <a:latin typeface="汉语拼音" panose="000B0604020202020204" pitchFamily="34" charset="0"/>
                <a:ea typeface="楷体" panose="02010609060101010101" pitchFamily="49" charset="-122"/>
                <a:cs typeface="汉语拼音" panose="000B0604020202020204" pitchFamily="34" charset="0"/>
              </a:rPr>
              <a:t> </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huán</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是赶紧把书还 </a:t>
            </a:r>
            <a:r>
              <a:rPr lang="en-US" altLang="zh-CN" sz="3200" b="1" dirty="0">
                <a:latin typeface="楷体" panose="02010609060101010101" pitchFamily="49" charset="-122"/>
                <a:ea typeface="楷体" panose="02010609060101010101" pitchFamily="49" charset="-122"/>
              </a:rPr>
              <a:t>(</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hái</a:t>
            </a:r>
            <a:r>
              <a:rPr lang="en-US" altLang="zh-CN" sz="3200" b="1" dirty="0">
                <a:latin typeface="汉语拼音" panose="000B0604020202020204" pitchFamily="34" charset="0"/>
                <a:ea typeface="楷体" panose="02010609060101010101" pitchFamily="49" charset="-122"/>
                <a:cs typeface="汉语拼音" panose="000B0604020202020204" pitchFamily="34" charset="0"/>
              </a:rPr>
              <a:t> </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huán</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给他吧</a:t>
            </a:r>
            <a:r>
              <a:rPr lang="en-US" altLang="zh-CN" sz="3200" b="1" dirty="0">
                <a:latin typeface="楷体" panose="02010609060101010101" pitchFamily="49" charset="-122"/>
                <a:ea typeface="楷体" panose="02010609060101010101" pitchFamily="49" charset="-122"/>
              </a:rPr>
              <a:t>! </a:t>
            </a:r>
            <a:endParaRPr lang="en-US" altLang="zh-CN" sz="3200" b="1" dirty="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你一定要 </a:t>
            </a:r>
            <a:r>
              <a:rPr lang="en-US" altLang="zh-CN" sz="3200" b="1" dirty="0">
                <a:latin typeface="楷体" panose="02010609060101010101" pitchFamily="49" charset="-122"/>
                <a:ea typeface="楷体" panose="02010609060101010101" pitchFamily="49" charset="-122"/>
              </a:rPr>
              <a:t>(</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yào</a:t>
            </a:r>
            <a:r>
              <a:rPr lang="en-US" altLang="zh-CN" sz="3200" b="1" dirty="0">
                <a:latin typeface="汉语拼音" panose="000B0604020202020204" pitchFamily="34" charset="0"/>
                <a:ea typeface="楷体" panose="02010609060101010101" pitchFamily="49" charset="-122"/>
                <a:cs typeface="汉语拼音" panose="000B0604020202020204" pitchFamily="34" charset="0"/>
              </a:rPr>
              <a:t> </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yāo</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把要</a:t>
            </a:r>
            <a:r>
              <a:rPr lang="en-US" altLang="zh-CN" sz="3200" b="1" dirty="0">
                <a:latin typeface="楷体" panose="02010609060101010101" pitchFamily="49" charset="-122"/>
                <a:ea typeface="楷体" panose="02010609060101010101" pitchFamily="49" charset="-122"/>
              </a:rPr>
              <a:t>(</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yào</a:t>
            </a:r>
            <a:r>
              <a:rPr lang="en-US" altLang="zh-CN" sz="3200" b="1" dirty="0">
                <a:latin typeface="汉语拼音" panose="000B0604020202020204" pitchFamily="34" charset="0"/>
                <a:ea typeface="楷体" panose="02010609060101010101" pitchFamily="49" charset="-122"/>
                <a:cs typeface="汉语拼音" panose="000B0604020202020204" pitchFamily="34" charset="0"/>
              </a:rPr>
              <a:t> </a:t>
            </a:r>
            <a:r>
              <a:rPr lang="en-US" altLang="zh-CN" sz="3200" b="1" dirty="0" err="1">
                <a:latin typeface="汉语拼音" panose="000B0604020202020204" pitchFamily="34" charset="0"/>
                <a:ea typeface="楷体" panose="02010609060101010101" pitchFamily="49" charset="-122"/>
                <a:cs typeface="汉语拼音" panose="000B0604020202020204" pitchFamily="34" charset="0"/>
              </a:rPr>
              <a:t>yāo</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求写得清清楚楚。 </a:t>
            </a:r>
            <a:endParaRPr lang="en-US" altLang="zh-CN" sz="3200" b="1" dirty="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3.</a:t>
            </a:r>
            <a:r>
              <a:rPr lang="zh-CN" altLang="en-US" sz="3200" b="1" dirty="0">
                <a:latin typeface="楷体" panose="02010609060101010101" pitchFamily="49" charset="-122"/>
                <a:ea typeface="楷体" panose="02010609060101010101" pitchFamily="49" charset="-122"/>
              </a:rPr>
              <a:t>奶奶宁 </a:t>
            </a:r>
            <a:r>
              <a:rPr lang="en-US" altLang="zh-CN" sz="3200" b="1" dirty="0">
                <a:latin typeface="楷体" panose="02010609060101010101" pitchFamily="49" charset="-122"/>
                <a:ea typeface="楷体" panose="02010609060101010101" pitchFamily="49" charset="-122"/>
              </a:rPr>
              <a:t>(</a:t>
            </a:r>
            <a:r>
              <a:rPr lang="en-US" altLang="zh-CN" sz="3200" b="1" dirty="0" err="1" smtClean="0">
                <a:latin typeface="汉语拼音" panose="000B0604020202020204" pitchFamily="34" charset="0"/>
                <a:ea typeface="楷体" panose="02010609060101010101" pitchFamily="49" charset="-122"/>
                <a:cs typeface="汉语拼音" panose="000B0604020202020204" pitchFamily="34" charset="0"/>
              </a:rPr>
              <a:t>nìn</a:t>
            </a:r>
            <a:r>
              <a:rPr lang="en-US" altLang="zh-CN" sz="3200" b="1" dirty="0" err="1">
                <a:latin typeface="汉语拼音" panose="000B0604020202020204" pitchFamily="34" charset="0"/>
                <a:cs typeface="汉语拼音" panose="000B0604020202020204" pitchFamily="34" charset="0"/>
              </a:rPr>
              <a:t>ɡ</a:t>
            </a:r>
            <a:r>
              <a:rPr lang="en-US" altLang="zh-CN" sz="3200" b="1" dirty="0">
                <a:latin typeface="汉语拼音" panose="000B0604020202020204" pitchFamily="34" charset="0"/>
                <a:ea typeface="楷体" panose="02010609060101010101" pitchFamily="49" charset="-122"/>
                <a:cs typeface="汉语拼音" panose="000B0604020202020204" pitchFamily="34" charset="0"/>
              </a:rPr>
              <a:t> </a:t>
            </a:r>
            <a:r>
              <a:rPr lang="en-US" altLang="zh-CN" sz="3200" b="1" dirty="0" err="1" smtClean="0">
                <a:latin typeface="汉语拼音" panose="000B0604020202020204" pitchFamily="34" charset="0"/>
                <a:ea typeface="楷体" panose="02010609060101010101" pitchFamily="49" charset="-122"/>
                <a:cs typeface="汉语拼音" panose="000B0604020202020204" pitchFamily="34" charset="0"/>
              </a:rPr>
              <a:t>nín</a:t>
            </a:r>
            <a:r>
              <a:rPr lang="en-US" altLang="zh-CN" sz="3200" b="1" dirty="0" err="1">
                <a:latin typeface="汉语拼音" panose="000B0604020202020204" pitchFamily="34" charset="0"/>
                <a:cs typeface="汉语拼音" panose="000B0604020202020204" pitchFamily="34" charset="0"/>
              </a:rPr>
              <a:t>ɡ</a:t>
            </a:r>
            <a:r>
              <a:rPr lang="en-US" altLang="zh-CN" sz="3200" b="1" dirty="0" smtClean="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愿自己生活在这个宁 </a:t>
            </a:r>
            <a:r>
              <a:rPr lang="en-US" altLang="zh-CN" sz="3200" b="1" dirty="0">
                <a:latin typeface="楷体" panose="02010609060101010101" pitchFamily="49" charset="-122"/>
                <a:ea typeface="楷体" panose="02010609060101010101" pitchFamily="49" charset="-122"/>
              </a:rPr>
              <a:t>(</a:t>
            </a:r>
            <a:r>
              <a:rPr lang="en-US" altLang="zh-CN" sz="3200" b="1" dirty="0" err="1" smtClean="0">
                <a:latin typeface="汉语拼音" panose="000B0604020202020204" pitchFamily="34" charset="0"/>
                <a:ea typeface="楷体" panose="02010609060101010101" pitchFamily="49" charset="-122"/>
                <a:cs typeface="汉语拼音" panose="000B0604020202020204" pitchFamily="34" charset="0"/>
              </a:rPr>
              <a:t>nìn</a:t>
            </a:r>
            <a:r>
              <a:rPr lang="en-US" altLang="zh-CN" sz="3200" b="1" dirty="0" err="1">
                <a:latin typeface="汉语拼音" panose="000B0604020202020204" pitchFamily="34" charset="0"/>
                <a:cs typeface="汉语拼音" panose="000B0604020202020204" pitchFamily="34" charset="0"/>
              </a:rPr>
              <a:t>ɡ</a:t>
            </a:r>
            <a:r>
              <a:rPr lang="en-US" altLang="zh-CN" sz="3200" b="1" dirty="0">
                <a:latin typeface="汉语拼音" panose="000B0604020202020204" pitchFamily="34" charset="0"/>
                <a:ea typeface="楷体" panose="02010609060101010101" pitchFamily="49" charset="-122"/>
                <a:cs typeface="汉语拼音" panose="000B0604020202020204" pitchFamily="34" charset="0"/>
              </a:rPr>
              <a:t> </a:t>
            </a:r>
            <a:r>
              <a:rPr lang="en-US" altLang="zh-CN" sz="3200" b="1" dirty="0" err="1" smtClean="0">
                <a:latin typeface="汉语拼音" panose="000B0604020202020204" pitchFamily="34" charset="0"/>
                <a:ea typeface="楷体" panose="02010609060101010101" pitchFamily="49" charset="-122"/>
                <a:cs typeface="汉语拼音" panose="000B0604020202020204" pitchFamily="34" charset="0"/>
              </a:rPr>
              <a:t>nín</a:t>
            </a:r>
            <a:r>
              <a:rPr lang="en-US" altLang="zh-CN" sz="3200" b="1" dirty="0" err="1">
                <a:latin typeface="汉语拼音" panose="000B0604020202020204" pitchFamily="34" charset="0"/>
                <a:cs typeface="汉语拼音" panose="000B0604020202020204" pitchFamily="34" charset="0"/>
              </a:rPr>
              <a:t>ɡ</a:t>
            </a:r>
            <a:r>
              <a:rPr lang="en-US" altLang="zh-CN" sz="3200" b="1" dirty="0" smtClean="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静的村庄里</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也不想和我们一起去大都市。 </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1763688" y="1419622"/>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8"/>
          <p:cNvSpPr txBox="1"/>
          <p:nvPr/>
        </p:nvSpPr>
        <p:spPr>
          <a:xfrm>
            <a:off x="173722" y="69606"/>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9" name="TextBox 8"/>
          <p:cNvSpPr txBox="1"/>
          <p:nvPr/>
        </p:nvSpPr>
        <p:spPr>
          <a:xfrm>
            <a:off x="993469" y="1358066"/>
            <a:ext cx="576064" cy="707886"/>
          </a:xfrm>
          <a:prstGeom prst="rect">
            <a:avLst/>
          </a:prstGeom>
          <a:noFill/>
        </p:spPr>
        <p:txBody>
          <a:bodyPr wrap="square" rtlCol="0">
            <a:spAutoFit/>
          </a:bodyPr>
          <a:lstStyle/>
          <a:p>
            <a:r>
              <a:rPr lang="en-US" altLang="zh-CN" sz="4000" dirty="0">
                <a:solidFill>
                  <a:srgbClr val="FF0000"/>
                </a:solidFill>
              </a:rPr>
              <a:t>·</a:t>
            </a:r>
            <a:endParaRPr lang="zh-CN" altLang="en-US" sz="4000" dirty="0">
              <a:solidFill>
                <a:srgbClr val="FF0000"/>
              </a:solidFill>
            </a:endParaRPr>
          </a:p>
        </p:txBody>
      </p:sp>
      <p:sp>
        <p:nvSpPr>
          <p:cNvPr id="11" name="TextBox 10"/>
          <p:cNvSpPr txBox="1"/>
          <p:nvPr/>
        </p:nvSpPr>
        <p:spPr>
          <a:xfrm>
            <a:off x="5724128" y="1419622"/>
            <a:ext cx="576064" cy="707886"/>
          </a:xfrm>
          <a:prstGeom prst="rect">
            <a:avLst/>
          </a:prstGeom>
          <a:noFill/>
        </p:spPr>
        <p:txBody>
          <a:bodyPr wrap="square" rtlCol="0">
            <a:spAutoFit/>
          </a:bodyPr>
          <a:lstStyle/>
          <a:p>
            <a:r>
              <a:rPr lang="en-US" altLang="zh-CN" sz="4000" dirty="0">
                <a:solidFill>
                  <a:srgbClr val="FF0000"/>
                </a:solidFill>
              </a:rPr>
              <a:t>·</a:t>
            </a:r>
            <a:endParaRPr lang="zh-CN" altLang="en-US" sz="4000" dirty="0">
              <a:solidFill>
                <a:srgbClr val="FF0000"/>
              </a:solidFill>
            </a:endParaRPr>
          </a:p>
        </p:txBody>
      </p:sp>
      <p:sp>
        <p:nvSpPr>
          <p:cNvPr id="12" name="TextBox 11"/>
          <p:cNvSpPr txBox="1"/>
          <p:nvPr/>
        </p:nvSpPr>
        <p:spPr>
          <a:xfrm>
            <a:off x="1842502" y="2427734"/>
            <a:ext cx="576064" cy="707886"/>
          </a:xfrm>
          <a:prstGeom prst="rect">
            <a:avLst/>
          </a:prstGeom>
          <a:noFill/>
        </p:spPr>
        <p:txBody>
          <a:bodyPr wrap="square" rtlCol="0">
            <a:spAutoFit/>
          </a:bodyPr>
          <a:lstStyle/>
          <a:p>
            <a:r>
              <a:rPr lang="en-US" altLang="zh-CN" sz="4000" dirty="0">
                <a:solidFill>
                  <a:srgbClr val="FF0000"/>
                </a:solidFill>
              </a:rPr>
              <a:t>·</a:t>
            </a:r>
            <a:endParaRPr lang="zh-CN" altLang="en-US" sz="4000" dirty="0">
              <a:solidFill>
                <a:srgbClr val="FF0000"/>
              </a:solidFill>
            </a:endParaRPr>
          </a:p>
        </p:txBody>
      </p:sp>
      <p:sp>
        <p:nvSpPr>
          <p:cNvPr id="13" name="TextBox 12"/>
          <p:cNvSpPr txBox="1"/>
          <p:nvPr/>
        </p:nvSpPr>
        <p:spPr>
          <a:xfrm>
            <a:off x="4860032" y="2427734"/>
            <a:ext cx="576064" cy="707886"/>
          </a:xfrm>
          <a:prstGeom prst="rect">
            <a:avLst/>
          </a:prstGeom>
          <a:noFill/>
        </p:spPr>
        <p:txBody>
          <a:bodyPr wrap="square" rtlCol="0">
            <a:spAutoFit/>
          </a:bodyPr>
          <a:lstStyle/>
          <a:p>
            <a:r>
              <a:rPr lang="en-US" altLang="zh-CN" sz="4000" dirty="0">
                <a:solidFill>
                  <a:srgbClr val="FF0000"/>
                </a:solidFill>
              </a:rPr>
              <a:t>·</a:t>
            </a:r>
            <a:endParaRPr lang="zh-CN" altLang="en-US" sz="4000" dirty="0">
              <a:solidFill>
                <a:srgbClr val="FF0000"/>
              </a:solidFill>
            </a:endParaRPr>
          </a:p>
        </p:txBody>
      </p:sp>
      <p:sp>
        <p:nvSpPr>
          <p:cNvPr id="14" name="TextBox 13"/>
          <p:cNvSpPr txBox="1"/>
          <p:nvPr/>
        </p:nvSpPr>
        <p:spPr>
          <a:xfrm>
            <a:off x="1368152" y="3435846"/>
            <a:ext cx="576064" cy="707886"/>
          </a:xfrm>
          <a:prstGeom prst="rect">
            <a:avLst/>
          </a:prstGeom>
          <a:noFill/>
        </p:spPr>
        <p:txBody>
          <a:bodyPr wrap="square" rtlCol="0">
            <a:spAutoFit/>
          </a:bodyPr>
          <a:lstStyle/>
          <a:p>
            <a:r>
              <a:rPr lang="en-US" altLang="zh-CN" sz="4000" dirty="0">
                <a:solidFill>
                  <a:srgbClr val="FF0000"/>
                </a:solidFill>
              </a:rPr>
              <a:t>·</a:t>
            </a:r>
            <a:endParaRPr lang="zh-CN" altLang="en-US" sz="4000" dirty="0">
              <a:solidFill>
                <a:srgbClr val="FF0000"/>
              </a:solidFill>
            </a:endParaRPr>
          </a:p>
        </p:txBody>
      </p:sp>
      <p:sp>
        <p:nvSpPr>
          <p:cNvPr id="15" name="TextBox 14"/>
          <p:cNvSpPr txBox="1"/>
          <p:nvPr/>
        </p:nvSpPr>
        <p:spPr>
          <a:xfrm>
            <a:off x="7452320" y="3304024"/>
            <a:ext cx="576064" cy="707886"/>
          </a:xfrm>
          <a:prstGeom prst="rect">
            <a:avLst/>
          </a:prstGeom>
          <a:noFill/>
        </p:spPr>
        <p:txBody>
          <a:bodyPr wrap="square" rtlCol="0">
            <a:spAutoFit/>
          </a:bodyPr>
          <a:lstStyle/>
          <a:p>
            <a:r>
              <a:rPr lang="en-US" altLang="zh-CN" sz="4000" dirty="0">
                <a:solidFill>
                  <a:srgbClr val="FF0000"/>
                </a:solidFill>
              </a:rPr>
              <a:t>·</a:t>
            </a:r>
            <a:endParaRPr lang="zh-CN" altLang="en-US" sz="4000" dirty="0">
              <a:solidFill>
                <a:srgbClr val="FF0000"/>
              </a:solidFill>
            </a:endParaRPr>
          </a:p>
        </p:txBody>
      </p:sp>
      <p:sp>
        <p:nvSpPr>
          <p:cNvPr id="16" name="TextBox 15"/>
          <p:cNvSpPr txBox="1"/>
          <p:nvPr/>
        </p:nvSpPr>
        <p:spPr>
          <a:xfrm>
            <a:off x="7452320" y="1275606"/>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7" name="TextBox 16"/>
          <p:cNvSpPr txBox="1"/>
          <p:nvPr/>
        </p:nvSpPr>
        <p:spPr>
          <a:xfrm>
            <a:off x="2555776" y="2355726"/>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8" name="TextBox 17"/>
          <p:cNvSpPr txBox="1"/>
          <p:nvPr/>
        </p:nvSpPr>
        <p:spPr>
          <a:xfrm>
            <a:off x="6372200" y="2355726"/>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9" name="TextBox 18"/>
          <p:cNvSpPr txBox="1"/>
          <p:nvPr/>
        </p:nvSpPr>
        <p:spPr>
          <a:xfrm>
            <a:off x="2195736" y="3219822"/>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0" name="TextBox 19"/>
          <p:cNvSpPr txBox="1"/>
          <p:nvPr/>
        </p:nvSpPr>
        <p:spPr>
          <a:xfrm>
            <a:off x="179512" y="3931191"/>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17" grpId="0"/>
      <p:bldP spid="18" grpId="0"/>
      <p:bldP spid="19" grpId="0"/>
      <p:bldP spid="2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1203598"/>
            <a:ext cx="7992888" cy="2456057"/>
          </a:xfrm>
          <a:prstGeom prst="rect">
            <a:avLst/>
          </a:prstGeom>
          <a:noFill/>
        </p:spPr>
        <p:txBody>
          <a:bodyPr wrap="square" rtlCol="0">
            <a:spAutoFit/>
          </a:bodyPr>
          <a:lstStyle/>
          <a:p>
            <a:pPr algn="ctr">
              <a:lnSpc>
                <a:spcPct val="120000"/>
              </a:lnSpc>
            </a:pPr>
            <a:r>
              <a:rPr lang="zh-CN" altLang="en-US" sz="3200" b="1" dirty="0">
                <a:latin typeface="+mj-ea"/>
                <a:ea typeface="+mj-ea"/>
              </a:rPr>
              <a:t>别董大</a:t>
            </a:r>
            <a:endParaRPr lang="en-US" altLang="zh-CN" sz="3200" b="1" dirty="0">
              <a:latin typeface="+mj-ea"/>
              <a:ea typeface="+mj-ea"/>
            </a:endParaRPr>
          </a:p>
          <a:p>
            <a:pPr algn="ctr">
              <a:lnSpc>
                <a:spcPct val="120000"/>
              </a:lnSpc>
            </a:pP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高</a:t>
            </a:r>
            <a:r>
              <a:rPr lang="zh-CN" altLang="en-US" sz="3200" b="1" dirty="0">
                <a:latin typeface="宋体" panose="02010600030101010101" pitchFamily="2" charset="-122"/>
                <a:ea typeface="宋体" panose="02010600030101010101" pitchFamily="2" charset="-122"/>
              </a:rPr>
              <a:t>适</a:t>
            </a:r>
            <a:endParaRPr lang="zh-CN" altLang="en-US" sz="3200" b="1" dirty="0">
              <a:latin typeface="宋体" panose="02010600030101010101" pitchFamily="2" charset="-122"/>
              <a:ea typeface="宋体" panose="02010600030101010101" pitchFamily="2" charset="-122"/>
            </a:endParaRPr>
          </a:p>
          <a:p>
            <a:pPr algn="ctr">
              <a:lnSpc>
                <a:spcPct val="120000"/>
              </a:lnSpc>
            </a:pPr>
            <a:r>
              <a:rPr lang="zh-CN" altLang="en-US" sz="3200" b="1" dirty="0" smtClean="0">
                <a:latin typeface="楷体" panose="02010609060101010101" pitchFamily="49" charset="-122"/>
                <a:ea typeface="楷体" panose="02010609060101010101" pitchFamily="49" charset="-122"/>
              </a:rPr>
              <a:t>千</a:t>
            </a:r>
            <a:r>
              <a:rPr lang="zh-CN" altLang="en-US" sz="3200" b="1" dirty="0">
                <a:latin typeface="楷体" panose="02010609060101010101" pitchFamily="49" charset="-122"/>
                <a:ea typeface="楷体" panose="02010609060101010101" pitchFamily="49" charset="-122"/>
              </a:rPr>
              <a:t>里黄云白日曛，北风吹雁雪纷纷。</a:t>
            </a:r>
            <a:br>
              <a:rPr lang="zh-CN" altLang="en-US" sz="3200" b="1" dirty="0">
                <a:latin typeface="楷体" panose="02010609060101010101" pitchFamily="49" charset="-122"/>
                <a:ea typeface="楷体" panose="02010609060101010101" pitchFamily="49" charset="-122"/>
              </a:rPr>
            </a:br>
            <a:r>
              <a:rPr lang="zh-CN" altLang="en-US" sz="3200" b="1" dirty="0" smtClean="0">
                <a:latin typeface="楷体" panose="02010609060101010101" pitchFamily="49" charset="-122"/>
                <a:ea typeface="楷体" panose="02010609060101010101" pitchFamily="49" charset="-122"/>
              </a:rPr>
              <a:t>莫</a:t>
            </a:r>
            <a:r>
              <a:rPr lang="zh-CN" altLang="en-US" sz="3200" b="1" dirty="0">
                <a:latin typeface="楷体" panose="02010609060101010101" pitchFamily="49" charset="-122"/>
                <a:ea typeface="楷体" panose="02010609060101010101" pitchFamily="49" charset="-122"/>
              </a:rPr>
              <a:t>愁前路无知己，天下谁人不识君。</a:t>
            </a:r>
            <a:endParaRPr lang="zh-CN" altLang="en-US" sz="3200" b="1" dirty="0">
              <a:latin typeface="楷体" panose="02010609060101010101" pitchFamily="49" charset="-122"/>
              <a:ea typeface="楷体" panose="02010609060101010101" pitchFamily="49" charset="-122"/>
            </a:endParaRPr>
          </a:p>
        </p:txBody>
      </p:sp>
      <p:sp>
        <p:nvSpPr>
          <p:cNvPr id="2" name="文本框 1"/>
          <p:cNvSpPr txBox="1"/>
          <p:nvPr/>
        </p:nvSpPr>
        <p:spPr>
          <a:xfrm>
            <a:off x="229236" y="267785"/>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0991" y="319220"/>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
        <p:nvSpPr>
          <p:cNvPr id="8" name="文本框 1"/>
          <p:cNvSpPr txBox="1"/>
          <p:nvPr/>
        </p:nvSpPr>
        <p:spPr>
          <a:xfrm>
            <a:off x="1" y="1113589"/>
            <a:ext cx="8829675" cy="646331"/>
          </a:xfrm>
          <a:prstGeom prst="rect">
            <a:avLst/>
          </a:prstGeom>
          <a:noFill/>
        </p:spPr>
        <p:txBody>
          <a:bodyPr wrap="square" rtlCol="0">
            <a:spAutoFit/>
          </a:bodyPr>
          <a:lstStyle/>
          <a:p>
            <a:br>
              <a:rPr lang="zh-CN" altLang="en-US" b="1" dirty="0"/>
            </a:br>
            <a:endParaRPr lang="zh-CN" altLang="en-US" b="1" dirty="0"/>
          </a:p>
        </p:txBody>
      </p:sp>
      <p:sp>
        <p:nvSpPr>
          <p:cNvPr id="10" name="文本框 1"/>
          <p:cNvSpPr txBox="1"/>
          <p:nvPr/>
        </p:nvSpPr>
        <p:spPr>
          <a:xfrm>
            <a:off x="508853" y="1058272"/>
            <a:ext cx="8026977" cy="2377574"/>
          </a:xfrm>
          <a:prstGeom prst="rect">
            <a:avLst/>
          </a:prstGeom>
          <a:noFill/>
        </p:spPr>
        <p:txBody>
          <a:bodyPr wrap="square" rtlCol="0">
            <a:spAutoFit/>
          </a:bodyPr>
          <a:lstStyle/>
          <a:p>
            <a:pPr algn="ctr">
              <a:lnSpc>
                <a:spcPct val="120000"/>
              </a:lnSpc>
            </a:pPr>
            <a:r>
              <a:rPr lang="zh-CN" altLang="en-US" sz="3200" b="1" dirty="0">
                <a:latin typeface="+mj-ea"/>
                <a:ea typeface="+mj-ea"/>
              </a:rPr>
              <a:t>芙蓉楼送辛渐</a:t>
            </a:r>
            <a:r>
              <a:rPr lang="en-US" altLang="zh-CN" sz="3200" b="1" dirty="0">
                <a:latin typeface="+mj-ea"/>
                <a:ea typeface="+mj-ea"/>
              </a:rPr>
              <a:t> </a:t>
            </a:r>
            <a:endParaRPr lang="en-US" altLang="zh-CN" sz="3200" b="1" dirty="0" smtClean="0">
              <a:latin typeface="+mj-ea"/>
              <a:ea typeface="+mj-ea"/>
            </a:endParaRPr>
          </a:p>
          <a:p>
            <a:pPr algn="ctr">
              <a:lnSpc>
                <a:spcPct val="120000"/>
              </a:lnSpc>
            </a:pP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王昌龄</a:t>
            </a:r>
            <a:endParaRPr lang="zh-CN" altLang="en-US" sz="3200" b="1" dirty="0" smtClean="0">
              <a:latin typeface="宋体" panose="02010600030101010101" pitchFamily="2" charset="-122"/>
              <a:ea typeface="宋体" panose="02010600030101010101" pitchFamily="2" charset="-122"/>
            </a:endParaRPr>
          </a:p>
          <a:p>
            <a:pPr algn="ctr">
              <a:lnSpc>
                <a:spcPct val="120000"/>
              </a:lnSpc>
            </a:pPr>
            <a:r>
              <a:rPr lang="zh-CN" altLang="en-US" sz="3200" b="1" dirty="0" smtClean="0">
                <a:latin typeface="楷体" panose="02010609060101010101" pitchFamily="49" charset="-122"/>
                <a:ea typeface="楷体" panose="02010609060101010101" pitchFamily="49" charset="-122"/>
              </a:rPr>
              <a:t>寒</a:t>
            </a:r>
            <a:r>
              <a:rPr lang="zh-CN" altLang="en-US" sz="3200" b="1" dirty="0">
                <a:latin typeface="楷体" panose="02010609060101010101" pitchFamily="49" charset="-122"/>
                <a:ea typeface="楷体" panose="02010609060101010101" pitchFamily="49" charset="-122"/>
              </a:rPr>
              <a:t>雨连江夜入吴，平明送客楚山孤。</a:t>
            </a:r>
            <a:endParaRPr lang="zh-CN" altLang="en-US" sz="3200" b="1" dirty="0">
              <a:latin typeface="楷体" panose="02010609060101010101" pitchFamily="49" charset="-122"/>
              <a:ea typeface="楷体" panose="02010609060101010101" pitchFamily="49" charset="-122"/>
            </a:endParaRPr>
          </a:p>
          <a:p>
            <a:pPr algn="ctr">
              <a:lnSpc>
                <a:spcPct val="120000"/>
              </a:lnSpc>
            </a:pPr>
            <a:r>
              <a:rPr lang="zh-CN" altLang="en-US" sz="3200" b="1" dirty="0">
                <a:latin typeface="楷体" panose="02010609060101010101" pitchFamily="49" charset="-122"/>
                <a:ea typeface="楷体" panose="02010609060101010101" pitchFamily="49" charset="-122"/>
              </a:rPr>
              <a:t>洛阳亲友如相问，一片冰心在玉壶。</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2536" y="915566"/>
            <a:ext cx="8711952" cy="4031873"/>
          </a:xfrm>
          <a:prstGeom prst="rect">
            <a:avLst/>
          </a:prstGeom>
          <a:noFill/>
        </p:spPr>
        <p:txBody>
          <a:bodyPr wrap="square" rtlCol="0">
            <a:spAutoFit/>
          </a:bodyPr>
          <a:lstStyle/>
          <a:p>
            <a:pPr latinLnBrk="1"/>
            <a:r>
              <a:rPr lang="zh-CN" altLang="en-US" sz="3200" b="1" dirty="0" smtClean="0">
                <a:latin typeface="黑体" panose="02010609060101010101" pitchFamily="49" charset="-122"/>
                <a:ea typeface="黑体" panose="02010609060101010101" pitchFamily="49" charset="-122"/>
              </a:rPr>
              <a:t>填一填。</a:t>
            </a:r>
            <a:endParaRPr lang="en-US" altLang="zh-CN" sz="3200" b="1" dirty="0" smtClean="0">
              <a:latin typeface="黑体" panose="02010609060101010101" pitchFamily="49" charset="-122"/>
              <a:ea typeface="黑体" panose="02010609060101010101" pitchFamily="49" charset="-122"/>
            </a:endParaRPr>
          </a:p>
          <a:p>
            <a:pPr indent="812800" latinLnBrk="1"/>
            <a:r>
              <a:rPr lang="en-US" altLang="zh-CN" sz="3200" b="1" dirty="0" smtClean="0">
                <a:latin typeface="楷体" panose="02010609060101010101" pitchFamily="49" charset="-122"/>
                <a:ea typeface="楷体" panose="02010609060101010101" pitchFamily="49" charset="-122"/>
              </a:rPr>
              <a:t>1</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但使龙城飞将在</a:t>
            </a:r>
            <a:r>
              <a:rPr lang="zh-CN" altLang="en-US" sz="3200" b="1" dirty="0" smtClean="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_______________</a:t>
            </a:r>
            <a:r>
              <a:rPr lang="zh-CN" altLang="en-US" sz="3200" b="1" dirty="0" smtClean="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这句话表现</a:t>
            </a:r>
            <a:r>
              <a:rPr lang="zh-CN" altLang="en-US" sz="3200" b="1" dirty="0" smtClean="0">
                <a:latin typeface="楷体" panose="02010609060101010101" pitchFamily="49" charset="-122"/>
                <a:ea typeface="楷体" panose="02010609060101010101" pitchFamily="49" charset="-122"/>
              </a:rPr>
              <a:t>了</a:t>
            </a:r>
            <a:r>
              <a:rPr lang="en-US" altLang="zh-CN" sz="3200" b="1" dirty="0" smtClean="0">
                <a:latin typeface="楷体" panose="02010609060101010101" pitchFamily="49" charset="-122"/>
                <a:ea typeface="楷体" panose="02010609060101010101" pitchFamily="49" charset="-122"/>
              </a:rPr>
              <a:t>_____________________________________________</a:t>
            </a:r>
            <a:r>
              <a:rPr lang="zh-CN" altLang="en-US" sz="3200" b="1" dirty="0" smtClean="0">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a:p>
            <a:pPr indent="812800" latinLnBrk="1"/>
            <a:r>
              <a:rPr lang="en-US" altLang="zh-CN" sz="3200" b="1" dirty="0" smtClean="0">
                <a:latin typeface="楷体" panose="02010609060101010101" pitchFamily="49" charset="-122"/>
                <a:ea typeface="楷体" panose="02010609060101010101" pitchFamily="49" charset="-122"/>
              </a:rPr>
              <a:t>2</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醉卧沙场君莫笑</a:t>
            </a:r>
            <a:r>
              <a:rPr lang="zh-CN" altLang="en-US" sz="3200" b="1" dirty="0" smtClean="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_______________</a:t>
            </a:r>
            <a:r>
              <a:rPr lang="zh-CN" altLang="en-US" sz="3200" b="1" dirty="0" smtClean="0">
                <a:latin typeface="楷体" panose="02010609060101010101" pitchFamily="49" charset="-122"/>
                <a:ea typeface="楷体" panose="02010609060101010101" pitchFamily="49" charset="-122"/>
              </a:rPr>
              <a:t>。</a:t>
            </a:r>
            <a:endParaRPr lang="en-US" altLang="zh-CN" sz="3200" b="1" dirty="0">
              <a:latin typeface="楷体" panose="02010609060101010101" pitchFamily="49" charset="-122"/>
              <a:ea typeface="楷体" panose="02010609060101010101" pitchFamily="49" charset="-122"/>
            </a:endParaRPr>
          </a:p>
          <a:p>
            <a:pPr indent="812800" latinLnBrk="1"/>
            <a:r>
              <a:rPr lang="en-US" altLang="zh-CN" sz="3200" b="1" dirty="0">
                <a:latin typeface="楷体" panose="02010609060101010101" pitchFamily="49" charset="-122"/>
                <a:ea typeface="楷体" panose="02010609060101010101" pitchFamily="49" charset="-122"/>
              </a:rPr>
              <a:t>3.</a:t>
            </a:r>
            <a:r>
              <a:rPr lang="zh-CN" altLang="en-US" sz="3200" b="1" dirty="0">
                <a:latin typeface="楷体" panose="02010609060101010101" pitchFamily="49" charset="-122"/>
                <a:ea typeface="楷体" panose="02010609060101010101" pitchFamily="49" charset="-122"/>
              </a:rPr>
              <a:t>生当作人杰</a:t>
            </a:r>
            <a:r>
              <a:rPr lang="zh-CN" altLang="en-US" sz="3200" b="1" dirty="0" smtClean="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_______________</a:t>
            </a:r>
            <a:r>
              <a:rPr lang="zh-CN" altLang="en-US" sz="3200" b="1" dirty="0" smtClean="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歌颂了</a:t>
            </a:r>
            <a:r>
              <a:rPr lang="zh-CN" altLang="en-US" sz="3200" b="1" dirty="0" smtClean="0">
                <a:latin typeface="楷体" panose="02010609060101010101" pitchFamily="49" charset="-122"/>
                <a:ea typeface="楷体" panose="02010609060101010101" pitchFamily="49" charset="-122"/>
              </a:rPr>
              <a:t>项羽</a:t>
            </a:r>
            <a:r>
              <a:rPr lang="en-US" altLang="zh-CN" sz="3200" b="1" dirty="0">
                <a:latin typeface="楷体" panose="02010609060101010101" pitchFamily="49" charset="-122"/>
                <a:ea typeface="楷体" panose="02010609060101010101" pitchFamily="49" charset="-122"/>
              </a:rPr>
              <a:t>_______________</a:t>
            </a:r>
            <a:r>
              <a:rPr lang="zh-CN" altLang="en-US" sz="3200" b="1" dirty="0" smtClean="0">
                <a:latin typeface="楷体" panose="02010609060101010101" pitchFamily="49" charset="-122"/>
                <a:ea typeface="楷体" panose="02010609060101010101" pitchFamily="49" charset="-122"/>
              </a:rPr>
              <a:t>的</a:t>
            </a:r>
            <a:r>
              <a:rPr lang="zh-CN" altLang="en-US" sz="3200" b="1" dirty="0">
                <a:latin typeface="楷体" panose="02010609060101010101" pitchFamily="49" charset="-122"/>
                <a:ea typeface="楷体" panose="02010609060101010101" pitchFamily="49" charset="-122"/>
              </a:rPr>
              <a:t>高贵气节。</a:t>
            </a:r>
            <a:endParaRPr lang="en-US" altLang="zh-CN" sz="3200" b="1" dirty="0">
              <a:latin typeface="楷体" panose="02010609060101010101" pitchFamily="49" charset="-122"/>
              <a:ea typeface="楷体" panose="02010609060101010101" pitchFamily="49" charset="-122"/>
            </a:endParaRPr>
          </a:p>
          <a:p>
            <a:pPr indent="812800" latinLnBrk="1"/>
            <a:endParaRPr lang="en-US" altLang="zh-CN" sz="3200" b="1" dirty="0">
              <a:latin typeface="楷体" panose="02010609060101010101" pitchFamily="49" charset="-122"/>
              <a:ea typeface="楷体" panose="02010609060101010101" pitchFamily="49" charset="-122"/>
            </a:endParaRPr>
          </a:p>
        </p:txBody>
      </p:sp>
      <p:sp>
        <p:nvSpPr>
          <p:cNvPr id="3" name="TextBox 2"/>
          <p:cNvSpPr txBox="1"/>
          <p:nvPr/>
        </p:nvSpPr>
        <p:spPr>
          <a:xfrm>
            <a:off x="4176464" y="3363838"/>
            <a:ext cx="3419872"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死亦为鬼雄</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4" name="TextBox 3"/>
          <p:cNvSpPr txBox="1"/>
          <p:nvPr/>
        </p:nvSpPr>
        <p:spPr>
          <a:xfrm>
            <a:off x="4788024" y="2851071"/>
            <a:ext cx="4032448"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古来征战几人回</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矩形 4"/>
          <p:cNvSpPr/>
          <p:nvPr/>
        </p:nvSpPr>
        <p:spPr>
          <a:xfrm>
            <a:off x="4788024" y="1410911"/>
            <a:ext cx="3600400" cy="584775"/>
          </a:xfrm>
          <a:prstGeom prst="rect">
            <a:avLst/>
          </a:prstGeom>
        </p:spPr>
        <p:txBody>
          <a:bodyPr wrap="square">
            <a:spAutoFit/>
          </a:bodyPr>
          <a:lstStyle/>
          <a:p>
            <a:pPr lvl="0"/>
            <a:r>
              <a:rPr lang="zh-CN" altLang="en-US" sz="3200" b="1" dirty="0">
                <a:solidFill>
                  <a:srgbClr val="FF0000"/>
                </a:solidFill>
                <a:latin typeface="楷体" panose="02010609060101010101" pitchFamily="49" charset="-122"/>
                <a:ea typeface="楷体" panose="02010609060101010101" pitchFamily="49" charset="-122"/>
              </a:rPr>
              <a:t>不教胡马度阴山</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endParaRPr lang="zh-CN" altLang="en-US" sz="2800" dirty="0">
              <a:solidFill>
                <a:schemeClr val="tx1"/>
              </a:solidFill>
              <a:latin typeface="黑体" panose="02010609060101010101" pitchFamily="49" charset="-122"/>
              <a:ea typeface="黑体" panose="02010609060101010101" pitchFamily="49" charset="-122"/>
            </a:endParaRPr>
          </a:p>
        </p:txBody>
      </p:sp>
      <p:sp>
        <p:nvSpPr>
          <p:cNvPr id="7" name="TextBox 6"/>
          <p:cNvSpPr txBox="1"/>
          <p:nvPr/>
        </p:nvSpPr>
        <p:spPr>
          <a:xfrm>
            <a:off x="323528" y="1885939"/>
            <a:ext cx="8460432" cy="1077218"/>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           希望</a:t>
            </a:r>
            <a:r>
              <a:rPr lang="zh-CN" altLang="en-US" sz="3200" b="1" dirty="0">
                <a:solidFill>
                  <a:srgbClr val="FF0000"/>
                </a:solidFill>
                <a:latin typeface="楷体" panose="02010609060101010101" pitchFamily="49" charset="-122"/>
                <a:ea typeface="楷体" panose="02010609060101010101" pitchFamily="49" charset="-122"/>
              </a:rPr>
              <a:t>边关能够巩固，国家安全与统一能够实现</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1656184" y="3819652"/>
            <a:ext cx="1872208"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宁死不屈</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20"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wedg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edg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edge">
                                      <p:cBhvr>
                                        <p:cTn id="19" dur="1000"/>
                                        <p:tgtEl>
                                          <p:spTgt spid="3"/>
                                        </p:tgtEl>
                                      </p:cBhvr>
                                    </p:animEffect>
                                  </p:childTnLst>
                                </p:cTn>
                              </p:par>
                              <p:par>
                                <p:cTn id="20" presetID="2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edge">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Lst>
  </p:timing>
</p:sld>
</file>

<file path=ppt/slides/slide6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51125" y="1419622"/>
            <a:ext cx="7834197" cy="1107996"/>
          </a:xfrm>
          <a:prstGeom prst="rect">
            <a:avLst/>
          </a:prstGeom>
          <a:noFill/>
          <a:effectLst/>
        </p:spPr>
        <p:txBody>
          <a:bodyPr wrap="none" rtlCol="0">
            <a:spAutoFit/>
          </a:bodyPr>
          <a:lstStyle/>
          <a:p>
            <a:pPr algn="ctr" defTabSz="685800"/>
            <a:r>
              <a:rPr kumimoji="1" lang="zh-CN" altLang="en-US" sz="6600" b="1" dirty="0" smtClean="0">
                <a:solidFill>
                  <a:srgbClr val="FF6600"/>
                </a:solidFill>
                <a:latin typeface="Xingkai SC" panose="02010800040101010101" pitchFamily="2" charset="-122"/>
                <a:ea typeface="Xingkai SC" panose="02010800040101010101" pitchFamily="2" charset="-122"/>
              </a:rPr>
              <a:t>七彩课堂  </a:t>
            </a:r>
            <a:r>
              <a:rPr kumimoji="1" lang="zh-CN" altLang="en-US" sz="6600" b="1" dirty="0">
                <a:solidFill>
                  <a:srgbClr val="FF6600"/>
                </a:solidFill>
                <a:latin typeface="Xingkai SC" panose="02010800040101010101" pitchFamily="2" charset="-122"/>
                <a:ea typeface="Xingkai SC" panose="02010800040101010101" pitchFamily="2" charset="-122"/>
              </a:rPr>
              <a:t>伴你成长</a:t>
            </a:r>
            <a:endParaRPr kumimoji="1" lang="zh-CN" altLang="en-US" sz="6600" b="1" dirty="0">
              <a:solidFill>
                <a:srgbClr val="FF6600"/>
              </a:solidFill>
              <a:latin typeface="Xingkai SC" panose="02010800040101010101" pitchFamily="2" charset="-122"/>
              <a:ea typeface="Xingkai SC" panose="02010800040101010101" pitchFamily="2" charset="-122"/>
            </a:endParaRPr>
          </a:p>
        </p:txBody>
      </p:sp>
      <p:grpSp>
        <p:nvGrpSpPr>
          <p:cNvPr id="3" name="组合 32"/>
          <p:cNvGrpSpPr/>
          <p:nvPr/>
        </p:nvGrpSpPr>
        <p:grpSpPr>
          <a:xfrm>
            <a:off x="6968256" y="-1"/>
            <a:ext cx="1927372" cy="771551"/>
            <a:chOff x="6968256" y="-1"/>
            <a:chExt cx="1927372" cy="771551"/>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7" name="文本框 35"/>
            <p:cNvSpPr txBox="1"/>
            <p:nvPr/>
          </p:nvSpPr>
          <p:spPr>
            <a:xfrm>
              <a:off x="7164288" y="509940"/>
              <a:ext cx="981359" cy="261610"/>
            </a:xfrm>
            <a:prstGeom prst="rect">
              <a:avLst/>
            </a:prstGeom>
            <a:noFill/>
          </p:spPr>
          <p:txBody>
            <a:bodyPr wrap="none" rtlCol="0">
              <a:spAutoFit/>
            </a:bodyPr>
            <a:lstStyle/>
            <a:p>
              <a:pPr algn="dist" defTabSz="685800"/>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0528" y="699542"/>
            <a:ext cx="8783960" cy="2702278"/>
          </a:xfrm>
          <a:prstGeom prst="rect">
            <a:avLst/>
          </a:prstGeom>
          <a:noFill/>
        </p:spPr>
        <p:txBody>
          <a:bodyPr wrap="square" rtlCol="0">
            <a:spAutoFit/>
          </a:bodyPr>
          <a:lstStyle/>
          <a:p>
            <a:r>
              <a:rPr lang="zh-CN" altLang="en-US" sz="3200" dirty="0">
                <a:solidFill>
                  <a:schemeClr val="tx1"/>
                </a:solidFill>
                <a:latin typeface="黑体" panose="02010609060101010101" pitchFamily="49" charset="-122"/>
                <a:ea typeface="黑体" panose="02010609060101010101" pitchFamily="49" charset="-122"/>
                <a:cs typeface="楷体" panose="02010609060101010101" pitchFamily="49" charset="-122"/>
                <a:sym typeface="+mn-ea"/>
              </a:rPr>
              <a:t>二、同音字组词。</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endParaRPr>
          </a:p>
          <a:p>
            <a:pPr>
              <a:lnSpc>
                <a:spcPct val="110000"/>
              </a:lnSpc>
            </a:pP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掘 崛</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起  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发</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挖</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地而起 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赛 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塞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出</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比</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外  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点</a:t>
            </a:r>
            <a:endParaRPr lang="zh-CN" altLang="en-US"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震 振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惊 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耳欲聋 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作  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兴</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雄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熊 （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）伟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英</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猫  狗</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1834263" y="1203598"/>
            <a:ext cx="577497"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崛</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4080923" y="120359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掘</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文本框 7"/>
          <p:cNvSpPr txBox="1"/>
          <p:nvPr/>
        </p:nvSpPr>
        <p:spPr>
          <a:xfrm>
            <a:off x="5719855" y="1184434"/>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掘</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文本框 7"/>
          <p:cNvSpPr txBox="1"/>
          <p:nvPr/>
        </p:nvSpPr>
        <p:spPr>
          <a:xfrm>
            <a:off x="2208715" y="1732672"/>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塞</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文本框 7"/>
          <p:cNvSpPr txBox="1"/>
          <p:nvPr/>
        </p:nvSpPr>
        <p:spPr>
          <a:xfrm>
            <a:off x="4080923" y="1757885"/>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赛</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7" name="文本框 7"/>
          <p:cNvSpPr txBox="1"/>
          <p:nvPr/>
        </p:nvSpPr>
        <p:spPr>
          <a:xfrm>
            <a:off x="6961243" y="120359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崛</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8" name="文本框 7"/>
          <p:cNvSpPr txBox="1"/>
          <p:nvPr/>
        </p:nvSpPr>
        <p:spPr>
          <a:xfrm>
            <a:off x="5305059" y="1749259"/>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塞</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9" name="文本框 7"/>
          <p:cNvSpPr txBox="1"/>
          <p:nvPr/>
        </p:nvSpPr>
        <p:spPr>
          <a:xfrm>
            <a:off x="6948264" y="1724906"/>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赛</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0" name="文本框 7"/>
          <p:cNvSpPr txBox="1"/>
          <p:nvPr/>
        </p:nvSpPr>
        <p:spPr>
          <a:xfrm>
            <a:off x="5953131" y="228371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1" name="文本框 7"/>
          <p:cNvSpPr txBox="1"/>
          <p:nvPr/>
        </p:nvSpPr>
        <p:spPr>
          <a:xfrm>
            <a:off x="1841469" y="228371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震</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2" name="文本框 7"/>
          <p:cNvSpPr txBox="1"/>
          <p:nvPr/>
        </p:nvSpPr>
        <p:spPr>
          <a:xfrm>
            <a:off x="3648875" y="228371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震</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3" name="文本框 7"/>
          <p:cNvSpPr txBox="1"/>
          <p:nvPr/>
        </p:nvSpPr>
        <p:spPr>
          <a:xfrm>
            <a:off x="7537307" y="228371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4" name="文本框 7"/>
          <p:cNvSpPr txBox="1"/>
          <p:nvPr/>
        </p:nvSpPr>
        <p:spPr>
          <a:xfrm>
            <a:off x="1841469" y="2859782"/>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5" name="文本框 7"/>
          <p:cNvSpPr txBox="1"/>
          <p:nvPr/>
        </p:nvSpPr>
        <p:spPr>
          <a:xfrm>
            <a:off x="4080923" y="2821920"/>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6" name="文本框 7"/>
          <p:cNvSpPr txBox="1"/>
          <p:nvPr/>
        </p:nvSpPr>
        <p:spPr>
          <a:xfrm>
            <a:off x="5305059" y="2832627"/>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熊</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7" name="文本框 7"/>
          <p:cNvSpPr txBox="1"/>
          <p:nvPr/>
        </p:nvSpPr>
        <p:spPr>
          <a:xfrm>
            <a:off x="7380312" y="2818283"/>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熊</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000"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000"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000"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000"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000" fill="hold">
                                          <p:stCondLst>
                                            <p:cond delay="0"/>
                                          </p:stCondLst>
                                        </p:cTn>
                                        <p:tgtEl>
                                          <p:spTgt spid="16"/>
                                        </p:tgtEl>
                                        <p:attrNameLst>
                                          <p:attrName>style.visibility</p:attrName>
                                        </p:attrNameLst>
                                      </p:cBhvr>
                                      <p:to>
                                        <p:strVal val="visible"/>
                                      </p:to>
                                    </p:set>
                                    <p:anim calcmode="lin" valueType="num">
                                      <p:cBhvr additive="base">
                                        <p:cTn id="29" dur="1000" fill="hold"/>
                                        <p:tgtEl>
                                          <p:spTgt spid="16"/>
                                        </p:tgtEl>
                                        <p:attrNameLst>
                                          <p:attrName>ppt_x</p:attrName>
                                        </p:attrNameLst>
                                      </p:cBhvr>
                                      <p:tavLst>
                                        <p:tav tm="0">
                                          <p:val>
                                            <p:strVal val="#ppt_x"/>
                                          </p:val>
                                        </p:tav>
                                        <p:tav tm="100000">
                                          <p:val>
                                            <p:strVal val="#ppt_x"/>
                                          </p:val>
                                        </p:tav>
                                      </p:tavLst>
                                    </p:anim>
                                    <p:anim calcmode="lin" valueType="num">
                                      <p:cBhvr additive="base">
                                        <p:cTn id="30" dur="1000" fill="hold"/>
                                        <p:tgtEl>
                                          <p:spTgt spid="1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000" fill="hold">
                                          <p:stCondLst>
                                            <p:cond delay="0"/>
                                          </p:stCondLst>
                                        </p:cTn>
                                        <p:tgtEl>
                                          <p:spTgt spid="18"/>
                                        </p:tgtEl>
                                        <p:attrNameLst>
                                          <p:attrName>style.visibility</p:attrName>
                                        </p:attrNameLst>
                                      </p:cBhvr>
                                      <p:to>
                                        <p:strVal val="visible"/>
                                      </p:to>
                                    </p:set>
                                    <p:anim calcmode="lin" valueType="num">
                                      <p:cBhvr additive="base">
                                        <p:cTn id="33" dur="1000" fill="hold"/>
                                        <p:tgtEl>
                                          <p:spTgt spid="18"/>
                                        </p:tgtEl>
                                        <p:attrNameLst>
                                          <p:attrName>ppt_x</p:attrName>
                                        </p:attrNameLst>
                                      </p:cBhvr>
                                      <p:tavLst>
                                        <p:tav tm="0">
                                          <p:val>
                                            <p:strVal val="#ppt_x"/>
                                          </p:val>
                                        </p:tav>
                                        <p:tav tm="100000">
                                          <p:val>
                                            <p:strVal val="#ppt_x"/>
                                          </p:val>
                                        </p:tav>
                                      </p:tavLst>
                                    </p:anim>
                                    <p:anim calcmode="lin" valueType="num">
                                      <p:cBhvr additive="base">
                                        <p:cTn id="34" dur="1000" fill="hold"/>
                                        <p:tgtEl>
                                          <p:spTgt spid="1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000" fill="hold">
                                          <p:stCondLst>
                                            <p:cond delay="0"/>
                                          </p:stCondLst>
                                        </p:cTn>
                                        <p:tgtEl>
                                          <p:spTgt spid="19"/>
                                        </p:tgtEl>
                                        <p:attrNameLst>
                                          <p:attrName>style.visibility</p:attrName>
                                        </p:attrNameLst>
                                      </p:cBhvr>
                                      <p:to>
                                        <p:strVal val="visible"/>
                                      </p:to>
                                    </p:set>
                                    <p:anim calcmode="lin" valueType="num">
                                      <p:cBhvr additive="base">
                                        <p:cTn id="37" dur="1000" fill="hold"/>
                                        <p:tgtEl>
                                          <p:spTgt spid="19"/>
                                        </p:tgtEl>
                                        <p:attrNameLst>
                                          <p:attrName>ppt_x</p:attrName>
                                        </p:attrNameLst>
                                      </p:cBhvr>
                                      <p:tavLst>
                                        <p:tav tm="0">
                                          <p:val>
                                            <p:strVal val="#ppt_x"/>
                                          </p:val>
                                        </p:tav>
                                        <p:tav tm="100000">
                                          <p:val>
                                            <p:strVal val="#ppt_x"/>
                                          </p:val>
                                        </p:tav>
                                      </p:tavLst>
                                    </p:anim>
                                    <p:anim calcmode="lin" valueType="num">
                                      <p:cBhvr additive="base">
                                        <p:cTn id="38"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000" fill="hold">
                                          <p:stCondLst>
                                            <p:cond delay="0"/>
                                          </p:stCondLst>
                                        </p:cTn>
                                        <p:tgtEl>
                                          <p:spTgt spid="20"/>
                                        </p:tgtEl>
                                        <p:attrNameLst>
                                          <p:attrName>style.visibility</p:attrName>
                                        </p:attrNameLst>
                                      </p:cBhvr>
                                      <p:to>
                                        <p:strVal val="visible"/>
                                      </p:to>
                                    </p:set>
                                    <p:anim calcmode="lin" valueType="num">
                                      <p:cBhvr additive="base">
                                        <p:cTn id="43" dur="1000" fill="hold"/>
                                        <p:tgtEl>
                                          <p:spTgt spid="20"/>
                                        </p:tgtEl>
                                        <p:attrNameLst>
                                          <p:attrName>ppt_x</p:attrName>
                                        </p:attrNameLst>
                                      </p:cBhvr>
                                      <p:tavLst>
                                        <p:tav tm="0">
                                          <p:val>
                                            <p:strVal val="#ppt_x"/>
                                          </p:val>
                                        </p:tav>
                                        <p:tav tm="100000">
                                          <p:val>
                                            <p:strVal val="#ppt_x"/>
                                          </p:val>
                                        </p:tav>
                                      </p:tavLst>
                                    </p:anim>
                                    <p:anim calcmode="lin" valueType="num">
                                      <p:cBhvr additive="base">
                                        <p:cTn id="44" dur="10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000" fill="hold">
                                          <p:stCondLst>
                                            <p:cond delay="0"/>
                                          </p:stCondLst>
                                        </p:cTn>
                                        <p:tgtEl>
                                          <p:spTgt spid="21"/>
                                        </p:tgtEl>
                                        <p:attrNameLst>
                                          <p:attrName>style.visibility</p:attrName>
                                        </p:attrNameLst>
                                      </p:cBhvr>
                                      <p:to>
                                        <p:strVal val="visible"/>
                                      </p:to>
                                    </p:set>
                                    <p:anim calcmode="lin" valueType="num">
                                      <p:cBhvr additive="base">
                                        <p:cTn id="47" dur="1000" fill="hold"/>
                                        <p:tgtEl>
                                          <p:spTgt spid="21"/>
                                        </p:tgtEl>
                                        <p:attrNameLst>
                                          <p:attrName>ppt_x</p:attrName>
                                        </p:attrNameLst>
                                      </p:cBhvr>
                                      <p:tavLst>
                                        <p:tav tm="0">
                                          <p:val>
                                            <p:strVal val="#ppt_x"/>
                                          </p:val>
                                        </p:tav>
                                        <p:tav tm="100000">
                                          <p:val>
                                            <p:strVal val="#ppt_x"/>
                                          </p:val>
                                        </p:tav>
                                      </p:tavLst>
                                    </p:anim>
                                    <p:anim calcmode="lin" valueType="num">
                                      <p:cBhvr additive="base">
                                        <p:cTn id="48" dur="10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000" fill="hold">
                                          <p:stCondLst>
                                            <p:cond delay="0"/>
                                          </p:stCondLst>
                                        </p:cTn>
                                        <p:tgtEl>
                                          <p:spTgt spid="22"/>
                                        </p:tgtEl>
                                        <p:attrNameLst>
                                          <p:attrName>style.visibility</p:attrName>
                                        </p:attrNameLst>
                                      </p:cBhvr>
                                      <p:to>
                                        <p:strVal val="visible"/>
                                      </p:to>
                                    </p:set>
                                    <p:anim calcmode="lin" valueType="num">
                                      <p:cBhvr additive="base">
                                        <p:cTn id="51" dur="1000" fill="hold"/>
                                        <p:tgtEl>
                                          <p:spTgt spid="22"/>
                                        </p:tgtEl>
                                        <p:attrNameLst>
                                          <p:attrName>ppt_x</p:attrName>
                                        </p:attrNameLst>
                                      </p:cBhvr>
                                      <p:tavLst>
                                        <p:tav tm="0">
                                          <p:val>
                                            <p:strVal val="#ppt_x"/>
                                          </p:val>
                                        </p:tav>
                                        <p:tav tm="100000">
                                          <p:val>
                                            <p:strVal val="#ppt_x"/>
                                          </p:val>
                                        </p:tav>
                                      </p:tavLst>
                                    </p:anim>
                                    <p:anim calcmode="lin" valueType="num">
                                      <p:cBhvr additive="base">
                                        <p:cTn id="52" dur="10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000" fill="hold">
                                          <p:stCondLst>
                                            <p:cond delay="0"/>
                                          </p:stCondLst>
                                        </p:cTn>
                                        <p:tgtEl>
                                          <p:spTgt spid="23"/>
                                        </p:tgtEl>
                                        <p:attrNameLst>
                                          <p:attrName>style.visibility</p:attrName>
                                        </p:attrNameLst>
                                      </p:cBhvr>
                                      <p:to>
                                        <p:strVal val="visible"/>
                                      </p:to>
                                    </p:set>
                                    <p:anim calcmode="lin" valueType="num">
                                      <p:cBhvr additive="base">
                                        <p:cTn id="55" dur="1000" fill="hold"/>
                                        <p:tgtEl>
                                          <p:spTgt spid="23"/>
                                        </p:tgtEl>
                                        <p:attrNameLst>
                                          <p:attrName>ppt_x</p:attrName>
                                        </p:attrNameLst>
                                      </p:cBhvr>
                                      <p:tavLst>
                                        <p:tav tm="0">
                                          <p:val>
                                            <p:strVal val="#ppt_x"/>
                                          </p:val>
                                        </p:tav>
                                        <p:tav tm="100000">
                                          <p:val>
                                            <p:strVal val="#ppt_x"/>
                                          </p:val>
                                        </p:tav>
                                      </p:tavLst>
                                    </p:anim>
                                    <p:anim calcmode="lin" valueType="num">
                                      <p:cBhvr additive="base">
                                        <p:cTn id="5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000" fill="hold">
                                          <p:stCondLst>
                                            <p:cond delay="0"/>
                                          </p:stCondLst>
                                        </p:cTn>
                                        <p:tgtEl>
                                          <p:spTgt spid="24"/>
                                        </p:tgtEl>
                                        <p:attrNameLst>
                                          <p:attrName>style.visibility</p:attrName>
                                        </p:attrNameLst>
                                      </p:cBhvr>
                                      <p:to>
                                        <p:strVal val="visible"/>
                                      </p:to>
                                    </p:set>
                                    <p:anim calcmode="lin" valueType="num">
                                      <p:cBhvr additive="base">
                                        <p:cTn id="61" dur="1000" fill="hold"/>
                                        <p:tgtEl>
                                          <p:spTgt spid="24"/>
                                        </p:tgtEl>
                                        <p:attrNameLst>
                                          <p:attrName>ppt_x</p:attrName>
                                        </p:attrNameLst>
                                      </p:cBhvr>
                                      <p:tavLst>
                                        <p:tav tm="0">
                                          <p:val>
                                            <p:strVal val="#ppt_x"/>
                                          </p:val>
                                        </p:tav>
                                        <p:tav tm="100000">
                                          <p:val>
                                            <p:strVal val="#ppt_x"/>
                                          </p:val>
                                        </p:tav>
                                      </p:tavLst>
                                    </p:anim>
                                    <p:anim calcmode="lin" valueType="num">
                                      <p:cBhvr additive="base">
                                        <p:cTn id="62" dur="1000" fill="hold"/>
                                        <p:tgtEl>
                                          <p:spTgt spid="2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000" fill="hold">
                                          <p:stCondLst>
                                            <p:cond delay="0"/>
                                          </p:stCondLst>
                                        </p:cTn>
                                        <p:tgtEl>
                                          <p:spTgt spid="25"/>
                                        </p:tgtEl>
                                        <p:attrNameLst>
                                          <p:attrName>style.visibility</p:attrName>
                                        </p:attrNameLst>
                                      </p:cBhvr>
                                      <p:to>
                                        <p:strVal val="visible"/>
                                      </p:to>
                                    </p:set>
                                    <p:anim calcmode="lin" valueType="num">
                                      <p:cBhvr additive="base">
                                        <p:cTn id="65" dur="1000" fill="hold"/>
                                        <p:tgtEl>
                                          <p:spTgt spid="25"/>
                                        </p:tgtEl>
                                        <p:attrNameLst>
                                          <p:attrName>ppt_x</p:attrName>
                                        </p:attrNameLst>
                                      </p:cBhvr>
                                      <p:tavLst>
                                        <p:tav tm="0">
                                          <p:val>
                                            <p:strVal val="#ppt_x"/>
                                          </p:val>
                                        </p:tav>
                                        <p:tav tm="100000">
                                          <p:val>
                                            <p:strVal val="#ppt_x"/>
                                          </p:val>
                                        </p:tav>
                                      </p:tavLst>
                                    </p:anim>
                                    <p:anim calcmode="lin" valueType="num">
                                      <p:cBhvr additive="base">
                                        <p:cTn id="66" dur="1000" fill="hold"/>
                                        <p:tgtEl>
                                          <p:spTgt spid="2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000" fill="hold">
                                          <p:stCondLst>
                                            <p:cond delay="0"/>
                                          </p:stCondLst>
                                        </p:cTn>
                                        <p:tgtEl>
                                          <p:spTgt spid="26"/>
                                        </p:tgtEl>
                                        <p:attrNameLst>
                                          <p:attrName>style.visibility</p:attrName>
                                        </p:attrNameLst>
                                      </p:cBhvr>
                                      <p:to>
                                        <p:strVal val="visible"/>
                                      </p:to>
                                    </p:set>
                                    <p:anim calcmode="lin" valueType="num">
                                      <p:cBhvr additive="base">
                                        <p:cTn id="69" dur="1000" fill="hold"/>
                                        <p:tgtEl>
                                          <p:spTgt spid="26"/>
                                        </p:tgtEl>
                                        <p:attrNameLst>
                                          <p:attrName>ppt_x</p:attrName>
                                        </p:attrNameLst>
                                      </p:cBhvr>
                                      <p:tavLst>
                                        <p:tav tm="0">
                                          <p:val>
                                            <p:strVal val="#ppt_x"/>
                                          </p:val>
                                        </p:tav>
                                        <p:tav tm="100000">
                                          <p:val>
                                            <p:strVal val="#ppt_x"/>
                                          </p:val>
                                        </p:tav>
                                      </p:tavLst>
                                    </p:anim>
                                    <p:anim calcmode="lin" valueType="num">
                                      <p:cBhvr additive="base">
                                        <p:cTn id="70" dur="1000" fill="hold"/>
                                        <p:tgtEl>
                                          <p:spTgt spid="2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000" fill="hold">
                                          <p:stCondLst>
                                            <p:cond delay="0"/>
                                          </p:stCondLst>
                                        </p:cTn>
                                        <p:tgtEl>
                                          <p:spTgt spid="27"/>
                                        </p:tgtEl>
                                        <p:attrNameLst>
                                          <p:attrName>style.visibility</p:attrName>
                                        </p:attrNameLst>
                                      </p:cBhvr>
                                      <p:to>
                                        <p:strVal val="visible"/>
                                      </p:to>
                                    </p:set>
                                    <p:anim calcmode="lin" valueType="num">
                                      <p:cBhvr additive="base">
                                        <p:cTn id="73" dur="1000" fill="hold"/>
                                        <p:tgtEl>
                                          <p:spTgt spid="27"/>
                                        </p:tgtEl>
                                        <p:attrNameLst>
                                          <p:attrName>ppt_x</p:attrName>
                                        </p:attrNameLst>
                                      </p:cBhvr>
                                      <p:tavLst>
                                        <p:tav tm="0">
                                          <p:val>
                                            <p:strVal val="#ppt_x"/>
                                          </p:val>
                                        </p:tav>
                                        <p:tav tm="100000">
                                          <p:val>
                                            <p:strVal val="#ppt_x"/>
                                          </p:val>
                                        </p:tav>
                                      </p:tavLst>
                                    </p:anim>
                                    <p:anim calcmode="lin" valueType="num">
                                      <p:cBhvr additive="base">
                                        <p:cTn id="74"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401632"/>
            <a:ext cx="8136904" cy="3477875"/>
          </a:xfrm>
          <a:prstGeom prst="rect">
            <a:avLst/>
          </a:prstGeom>
          <a:noFill/>
        </p:spPr>
        <p:txBody>
          <a:bodyPr wrap="square" rtlCol="0">
            <a:spAutoFit/>
          </a:bodyPr>
          <a:lstStyle/>
          <a:p>
            <a:r>
              <a:rPr lang="zh-CN" altLang="en-US" sz="2800" dirty="0" smtClean="0">
                <a:latin typeface="+mn-ea"/>
              </a:rPr>
              <a:t>三</a:t>
            </a:r>
            <a:r>
              <a:rPr lang="zh-CN" altLang="en-US" sz="2800" dirty="0">
                <a:latin typeface="+mn-ea"/>
              </a:rPr>
              <a:t>、给红色字选择正确的解释。</a:t>
            </a:r>
            <a:endParaRPr lang="en-US" altLang="zh-CN" sz="2800" dirty="0">
              <a:latin typeface="+mn-ea"/>
            </a:endParaRPr>
          </a:p>
          <a:p>
            <a:r>
              <a:rPr lang="zh-CN" altLang="en-US" sz="32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   训</a:t>
            </a:r>
            <a:r>
              <a:rPr lang="zh-CN" altLang="en-US" sz="32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①教导；训诫</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教导或训诫的话</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。③</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训练</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。④</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准则</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。⑤</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解释（词义）。</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培</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训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不足为</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训</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家</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训</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教</a:t>
            </a:r>
            <a:r>
              <a:rPr lang="zh-CN" altLang="en-US" sz="32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训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   ）</a:t>
            </a:r>
            <a:endParaRPr lang="zh-CN" altLang="en-US" sz="3200" dirty="0"/>
          </a:p>
        </p:txBody>
      </p:sp>
      <p:sp>
        <p:nvSpPr>
          <p:cNvPr id="4" name="TextBox 3"/>
          <p:cNvSpPr txBox="1"/>
          <p:nvPr/>
        </p:nvSpPr>
        <p:spPr>
          <a:xfrm>
            <a:off x="3605973" y="3294732"/>
            <a:ext cx="72008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①</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3635896" y="1811244"/>
            <a:ext cx="72008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③</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3635896" y="2283718"/>
            <a:ext cx="72008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④</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3635896" y="2787774"/>
            <a:ext cx="72008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②</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500"/>
                                        <p:tgtEl>
                                          <p:spTgt spid="5"/>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plus(in)">
                                      <p:cBhvr>
                                        <p:cTn id="10" dur="500"/>
                                        <p:tgtEl>
                                          <p:spTgt spid="6"/>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plus(in)">
                                      <p:cBhvr>
                                        <p:cTn id="13" dur="500"/>
                                        <p:tgtEl>
                                          <p:spTgt spid="7"/>
                                        </p:tgtEl>
                                      </p:cBhvr>
                                    </p:animEffect>
                                  </p:childTnLst>
                                </p:cTn>
                              </p:par>
                              <p:par>
                                <p:cTn id="14" presetID="13" presetClass="entr" presetSubtype="16"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plus(in)">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843558"/>
            <a:ext cx="7056784" cy="2585323"/>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掌握</a:t>
            </a:r>
            <a:r>
              <a:rPr lang="zh-CN" altLang="en-US" sz="3600" b="1" dirty="0">
                <a:latin typeface="楷体" panose="02010609060101010101" pitchFamily="49" charset="-122"/>
                <a:ea typeface="楷体" panose="02010609060101010101" pitchFamily="49" charset="-122"/>
              </a:rPr>
              <a:t>了这一单元的生字后，我们再一起看一看本单元有哪些需要掌握的词语吧！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PP_MARK_KEY" val="a8b06302-c4c3-4671-b7d9-839120bf4277"/>
</p:tagLst>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6499</Words>
  <Application>WPS 演示</Application>
  <PresentationFormat>全屏显示(16:9)</PresentationFormat>
  <Paragraphs>658</Paragraphs>
  <Slides>63</Slides>
  <Notes>42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63</vt:i4>
      </vt:variant>
    </vt:vector>
  </HeadingPairs>
  <TitlesOfParts>
    <vt:vector size="77" baseType="lpstr">
      <vt:lpstr>Arial</vt:lpstr>
      <vt:lpstr>宋体</vt:lpstr>
      <vt:lpstr>Wingdings</vt:lpstr>
      <vt:lpstr>黑体</vt:lpstr>
      <vt:lpstr>楷体</vt:lpstr>
      <vt:lpstr>汉语拼音</vt:lpstr>
      <vt:lpstr>Segoe Print</vt:lpstr>
      <vt:lpstr>Arial Rounded MT Bold</vt:lpstr>
      <vt:lpstr>微软雅黑</vt:lpstr>
      <vt:lpstr>Arial Unicode MS</vt:lpstr>
      <vt:lpstr>Calibri</vt:lpstr>
      <vt:lpstr>新宋体</vt:lpstr>
      <vt:lpstr>Xingkai SC</vt: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Rocket Girls</cp:lastModifiedBy>
  <cp:revision>612</cp:revision>
  <dcterms:created xsi:type="dcterms:W3CDTF">2019-08-10T12:25:00Z</dcterms:created>
  <dcterms:modified xsi:type="dcterms:W3CDTF">2022-11-30T16:06:40Z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9F809C651A8749D89FD226106E418CB5</vt:lpwstr>
  </property>
  <property fmtid="{D5CDD505-2E9C-101B-9397-08002B2CF9AE}" pid="3" name="KSOProductBuildVer">
    <vt:lpwstr>2052-11.1.0.12763</vt:lpwstr>
  </property>
</Properties>
</file>