
<file path=[Content_Types].xml><?xml version="1.0" encoding="utf-8"?>
<Types xmlns="http://schemas.openxmlformats.org/package/2006/content-types">
  <Default Extension="png" ContentType="image/png"/>
  <Default Extension="gif" ContentType="image/gif"/>
  <Default Extension="emf" ContentType="image/x-emf"/>
  <Default Extension="jpeg" ContentType="image/jpeg"/>
  <Default Extension="JPG" ContentType="image/.jp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1" r:id="rId3"/>
  </p:sldMasterIdLst>
  <p:notesMasterIdLst>
    <p:notesMasterId r:id="rId5"/>
  </p:notesMasterIdLst>
  <p:handoutMasterIdLst>
    <p:handoutMasterId r:id="rId50"/>
  </p:handoutMasterIdLst>
  <p:sldIdLst>
    <p:sldId id="1353" r:id="rId4"/>
    <p:sldId id="1304" r:id="rId6"/>
    <p:sldId id="1383" r:id="rId7"/>
    <p:sldId id="1305" r:id="rId8"/>
    <p:sldId id="1385" r:id="rId9"/>
    <p:sldId id="1308" r:id="rId10"/>
    <p:sldId id="1388" r:id="rId11"/>
    <p:sldId id="1310" r:id="rId12"/>
    <p:sldId id="1311" r:id="rId13"/>
    <p:sldId id="1313" r:id="rId14"/>
    <p:sldId id="1386" r:id="rId15"/>
    <p:sldId id="1387" r:id="rId16"/>
    <p:sldId id="1315" r:id="rId17"/>
    <p:sldId id="1318" r:id="rId18"/>
    <p:sldId id="1335" r:id="rId19"/>
    <p:sldId id="1334" r:id="rId20"/>
    <p:sldId id="1339" r:id="rId21"/>
    <p:sldId id="1336" r:id="rId22"/>
    <p:sldId id="1338" r:id="rId23"/>
    <p:sldId id="1319" r:id="rId24"/>
    <p:sldId id="1323" r:id="rId25"/>
    <p:sldId id="1320" r:id="rId26"/>
    <p:sldId id="1361" r:id="rId27"/>
    <p:sldId id="1019" r:id="rId28"/>
    <p:sldId id="1020" r:id="rId29"/>
    <p:sldId id="1018" r:id="rId30"/>
    <p:sldId id="1363" r:id="rId31"/>
    <p:sldId id="928" r:id="rId32"/>
    <p:sldId id="1115" r:id="rId33"/>
    <p:sldId id="1341" r:id="rId34"/>
    <p:sldId id="1343" r:id="rId35"/>
    <p:sldId id="1345" r:id="rId36"/>
    <p:sldId id="1187" r:id="rId37"/>
    <p:sldId id="1346" r:id="rId38"/>
    <p:sldId id="1348" r:id="rId39"/>
    <p:sldId id="1299" r:id="rId40"/>
    <p:sldId id="1301" r:id="rId41"/>
    <p:sldId id="1382" r:id="rId42"/>
    <p:sldId id="936" r:id="rId43"/>
    <p:sldId id="1384" r:id="rId44"/>
    <p:sldId id="1366" r:id="rId45"/>
    <p:sldId id="939" r:id="rId46"/>
    <p:sldId id="971" r:id="rId47"/>
    <p:sldId id="1373" r:id="rId48"/>
    <p:sldId id="1367" r:id="rId49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55"/>
    </p:embeddedFont>
    <p:embeddedFont>
      <p:font typeface="楷体" panose="02010609060101010101" pitchFamily="49" charset="-122"/>
      <p:regular r:id="rId56"/>
    </p:embeddedFont>
    <p:embeddedFont>
      <p:font typeface="黑体" panose="02010609060101010101" pitchFamily="49" charset="-122"/>
      <p:regular r:id="rId57"/>
    </p:embeddedFont>
    <p:embeddedFont>
      <p:font typeface="汉语拼音" panose="000B0604020202020204"/>
      <p:regular r:id="rId58"/>
    </p:embeddedFont>
    <p:embeddedFont>
      <p:font typeface="Calibri" panose="020F0502020204030204" charset="0"/>
      <p:regular r:id="rId59"/>
      <p:bold r:id="rId60"/>
      <p:italic r:id="rId61"/>
      <p:boldItalic r:id="rId62"/>
    </p:embeddedFont>
  </p:embeddedFontLst>
  <p:custDataLst>
    <p:tags r:id="rId63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ED6CE"/>
    <a:srgbClr val="FEFCDE"/>
    <a:srgbClr val="0000FF"/>
    <a:srgbClr val="00CC00"/>
    <a:srgbClr val="FF0000"/>
    <a:srgbClr val="0033CC"/>
    <a:srgbClr val="FF00FF"/>
    <a:srgbClr val="FFFFFF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5" autoAdjust="0"/>
    <p:restoredTop sz="95852" autoAdjust="0"/>
  </p:normalViewPr>
  <p:slideViewPr>
    <p:cSldViewPr>
      <p:cViewPr varScale="1">
        <p:scale>
          <a:sx n="62" d="100"/>
          <a:sy n="62" d="100"/>
        </p:scale>
        <p:origin x="-78" y="-816"/>
      </p:cViewPr>
      <p:guideLst>
        <p:guide orient="horz" pos="3239"/>
        <p:guide orient="horz" pos="-12"/>
        <p:guide pos="575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66"/>
        <p:guide pos="219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3" Type="http://schemas.openxmlformats.org/officeDocument/2006/relationships/tags" Target="tags/tag1.xml"/><Relationship Id="rId62" Type="http://schemas.openxmlformats.org/officeDocument/2006/relationships/font" Target="fonts/font8.fntdata"/><Relationship Id="rId61" Type="http://schemas.openxmlformats.org/officeDocument/2006/relationships/font" Target="fonts/font7.fntdata"/><Relationship Id="rId60" Type="http://schemas.openxmlformats.org/officeDocument/2006/relationships/font" Target="fonts/font6.fntdata"/><Relationship Id="rId6" Type="http://schemas.openxmlformats.org/officeDocument/2006/relationships/slide" Target="slides/slide2.xml"/><Relationship Id="rId59" Type="http://schemas.openxmlformats.org/officeDocument/2006/relationships/font" Target="fonts/font5.fntdata"/><Relationship Id="rId58" Type="http://schemas.openxmlformats.org/officeDocument/2006/relationships/font" Target="fonts/font4.fntdata"/><Relationship Id="rId57" Type="http://schemas.openxmlformats.org/officeDocument/2006/relationships/font" Target="fonts/font3.fntdata"/><Relationship Id="rId56" Type="http://schemas.openxmlformats.org/officeDocument/2006/relationships/font" Target="fonts/font2.fntdata"/><Relationship Id="rId55" Type="http://schemas.openxmlformats.org/officeDocument/2006/relationships/font" Target="fonts/font1.fntdata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BCFC1FE-85E8-48EF-B1EB-C0BEA5ACCA9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3B40B91-8A93-4043-B4C6-0DA693186F1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3D3614F-E7DA-43DD-869D-B9C45DECDA9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6D2B90E-5F2D-4B03-93D4-443AE59D15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19EBB53B-97A4-4EF5-9DCA-B290C8AD7670}" type="slidenum">
              <a:rPr lang="zh-CN" altLang="en-US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8634DEF-0D01-469F-B31A-594D1F500CC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311FAE-3253-467C-9612-DB382A486C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42B70D6-B1E3-455D-BC4E-674A15C9B3B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93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DCA243-C637-42C4-AE75-98C399E5E3A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5.png"/><Relationship Id="rId26" Type="http://schemas.microsoft.com/office/2007/relationships/hdphoto" Target="../media/image4.wdp"/><Relationship Id="rId25" Type="http://schemas.openxmlformats.org/officeDocument/2006/relationships/image" Target="../media/image3.png"/><Relationship Id="rId24" Type="http://schemas.openxmlformats.org/officeDocument/2006/relationships/image" Target="../media/image2.png"/><Relationship Id="rId23" Type="http://schemas.openxmlformats.org/officeDocument/2006/relationships/image" Target="../media/image1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5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3413"/>
            <a:ext cx="91440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图片 3"/>
          <p:cNvPicPr>
            <a:picLocks noChangeAspect="1"/>
          </p:cNvPicPr>
          <p:nvPr userDrawn="1"/>
        </p:nvPicPr>
        <p:blipFill>
          <a:blip r:embed="rId24"/>
          <a:srcRect/>
          <a:stretch>
            <a:fillRect/>
          </a:stretch>
        </p:blipFill>
        <p:spPr bwMode="auto">
          <a:xfrm>
            <a:off x="8027987" y="16966"/>
            <a:ext cx="1080000" cy="42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s://timgsa.baidu.com/timg?image&amp;quality=80&amp;size=b9999_10000&amp;sec=1596602004385&amp;di=86b7ca83966f264fe76239245bc8ccd9&amp;imgtype=0&amp;src=http%3A%2F%2Fpic17.nipic.com%2F20111115%2F8687258_134523785000_2.jpg"/>
          <p:cNvPicPr>
            <a:picLocks noChangeAspect="1" noChangeArrowheads="1"/>
          </p:cNvPicPr>
          <p:nvPr userDrawn="1"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0020" b="57422" l="22472" r="63343">
                        <a14:foregroundMark x1="29775" y1="28223" x2="27247" y2="29297"/>
                        <a14:foregroundMark x1="39747" y1="22070" x2="37219" y2="20605"/>
                        <a14:foregroundMark x1="38062" y1="48340" x2="37079" y2="52832"/>
                        <a14:foregroundMark x1="37079" y1="53516" x2="38343" y2="53418"/>
                        <a14:foregroundMark x1="40449" y1="54395" x2="41713" y2="54395"/>
                        <a14:foregroundMark x1="43399" y1="52051" x2="43961" y2="51172"/>
                        <a14:foregroundMark x1="44944" y1="47559" x2="44522" y2="49707"/>
                        <a14:foregroundMark x1="48455" y1="44824" x2="48736" y2="46875"/>
                        <a14:foregroundMark x1="49298" y1="47949" x2="50281" y2="50195"/>
                        <a14:foregroundMark x1="49157" y1="51367" x2="50421" y2="51172"/>
                        <a14:foregroundMark x1="52388" y1="51074" x2="53371" y2="51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24" t="18880" r="26748" b="32495"/>
          <a:stretch>
            <a:fillRect/>
          </a:stretch>
        </p:blipFill>
        <p:spPr bwMode="auto">
          <a:xfrm>
            <a:off x="7988454" y="3795886"/>
            <a:ext cx="1551700" cy="180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6"/>
          <p:cNvPicPr>
            <a:picLocks noChangeAspect="1"/>
          </p:cNvPicPr>
          <p:nvPr userDrawn="1"/>
        </p:nvPicPr>
        <p:blipFill>
          <a:blip r:embed="rId27"/>
          <a:srcRect l="78448" t="67224"/>
          <a:stretch>
            <a:fillRect/>
          </a:stretch>
        </p:blipFill>
        <p:spPr bwMode="auto">
          <a:xfrm>
            <a:off x="7845425" y="4156075"/>
            <a:ext cx="129857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Relationship Id="rId3" Type="http://schemas.openxmlformats.org/officeDocument/2006/relationships/slide" Target="slide28.xml"/><Relationship Id="rId2" Type="http://schemas.openxmlformats.org/officeDocument/2006/relationships/slide" Target="slide1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Relationship Id="rId3" Type="http://schemas.openxmlformats.org/officeDocument/2006/relationships/image" Target="../media/image1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0.png"/><Relationship Id="rId1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1.GIF"/><Relationship Id="rId3" Type="http://schemas.openxmlformats.org/officeDocument/2006/relationships/image" Target="../media/image10.png"/><Relationship Id="rId2" Type="http://schemas.openxmlformats.org/officeDocument/2006/relationships/hyperlink" Target="&#36164;&#26009;&#38142;&#25509;/&#35270;&#39057;/&#19971;&#24425;-&#35838;&#25991;&#26391;&#35835;-&#20116;&#19978;-1%20&#30333;&#40557;.mp4" TargetMode="External"/><Relationship Id="rId1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1736;.mp4" TargetMode="External"/><Relationship Id="rId8" Type="http://schemas.openxmlformats.org/officeDocument/2006/relationships/hyperlink" Target="&#36164;&#26009;&#38142;&#25509;/&#35270;&#39057;/&#26694;.mp4" TargetMode="External"/><Relationship Id="rId7" Type="http://schemas.openxmlformats.org/officeDocument/2006/relationships/hyperlink" Target="&#36164;&#26009;&#38142;&#25509;/&#35270;&#39057;/&#23884;.mp4" TargetMode="External"/><Relationship Id="rId6" Type="http://schemas.openxmlformats.org/officeDocument/2006/relationships/hyperlink" Target="&#36164;&#26009;&#38142;&#25509;/&#35270;&#39057;/&#26417;.mp4" TargetMode="External"/><Relationship Id="rId5" Type="http://schemas.openxmlformats.org/officeDocument/2006/relationships/hyperlink" Target="&#36164;&#26009;&#38142;&#25509;/&#35270;&#39057;/&#23244;.mp4" TargetMode="External"/><Relationship Id="rId4" Type="http://schemas.openxmlformats.org/officeDocument/2006/relationships/hyperlink" Target="&#36164;&#26009;&#38142;&#25509;/&#35270;&#39057;/&#40548;.mp4" TargetMode="External"/><Relationship Id="rId3" Type="http://schemas.openxmlformats.org/officeDocument/2006/relationships/image" Target="../media/image13.png"/><Relationship Id="rId2" Type="http://schemas.openxmlformats.org/officeDocument/2006/relationships/hyperlink" Target="&#36164;&#26009;&#38142;&#25509;/&#35270;&#39057;/&#23452;.mp4" TargetMode="External"/><Relationship Id="rId13" Type="http://schemas.openxmlformats.org/officeDocument/2006/relationships/slideLayout" Target="../slideLayouts/slideLayout11.xml"/><Relationship Id="rId12" Type="http://schemas.openxmlformats.org/officeDocument/2006/relationships/hyperlink" Target="&#36164;&#26009;&#38142;&#25509;/&#35270;&#39057;/&#38901;.mp4" TargetMode="External"/><Relationship Id="rId11" Type="http://schemas.openxmlformats.org/officeDocument/2006/relationships/hyperlink" Target="&#36164;&#26009;&#38142;&#25509;/&#35270;&#39057;/&#24681;.mp4" TargetMode="External"/><Relationship Id="rId10" Type="http://schemas.openxmlformats.org/officeDocument/2006/relationships/hyperlink" Target="&#36164;&#26009;&#38142;&#25509;/&#35270;&#39057;/&#21283;.mp4" TargetMode="Externa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2" name="文本框 7"/>
          <p:cNvSpPr txBox="1">
            <a:spLocks noChangeArrowheads="1"/>
          </p:cNvSpPr>
          <p:nvPr/>
        </p:nvSpPr>
        <p:spPr bwMode="auto">
          <a:xfrm>
            <a:off x="323528" y="3335962"/>
            <a:ext cx="4464496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effectLst>
                  <a:glow rad="1206500">
                    <a:schemeClr val="bg1">
                      <a:alpha val="45000"/>
                    </a:schemeClr>
                  </a:glow>
                  <a:outerShdw dist="381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白   鹭</a:t>
            </a:r>
            <a:endParaRPr lang="zh-CN" altLang="en-US" sz="6600" b="1" dirty="0">
              <a:effectLst>
                <a:glow rad="1206500">
                  <a:schemeClr val="bg1">
                    <a:alpha val="45000"/>
                  </a:schemeClr>
                </a:glow>
                <a:outerShdw dist="38100" dir="2700000" algn="tl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15">
            <a:hlinkClick r:id="rId2" action="ppaction://hlinksldjump"/>
          </p:cNvPr>
          <p:cNvSpPr txBox="1"/>
          <p:nvPr/>
        </p:nvSpPr>
        <p:spPr>
          <a:xfrm>
            <a:off x="5787683" y="3435846"/>
            <a:ext cx="2816765" cy="715089"/>
          </a:xfrm>
          <a:prstGeom prst="flowChartAlternateProcess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>
            <a:off x="8321478" y="357986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2" name="iconfont-1191-870150"/>
          <p:cNvSpPr>
            <a:spLocks noChangeAspect="1"/>
          </p:cNvSpPr>
          <p:nvPr/>
        </p:nvSpPr>
        <p:spPr bwMode="auto">
          <a:xfrm rot="10800000">
            <a:off x="5787684" y="357986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4" name="文本框 15">
            <a:hlinkClick r:id="rId3" action="ppaction://hlinksldjump"/>
          </p:cNvPr>
          <p:cNvSpPr txBox="1"/>
          <p:nvPr/>
        </p:nvSpPr>
        <p:spPr>
          <a:xfrm>
            <a:off x="5787682" y="4301683"/>
            <a:ext cx="2816765" cy="715089"/>
          </a:xfrm>
          <a:prstGeom prst="flowChartAlternateProcess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第二课时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>
            <a:off x="8321478" y="44439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 rot="10800000">
            <a:off x="5787684" y="44439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grpSp>
        <p:nvGrpSpPr>
          <p:cNvPr id="17" name="组合 16"/>
          <p:cNvGrpSpPr/>
          <p:nvPr/>
        </p:nvGrpSpPr>
        <p:grpSpPr>
          <a:xfrm>
            <a:off x="194525" y="3395443"/>
            <a:ext cx="1087099" cy="1146579"/>
            <a:chOff x="1345752" y="804808"/>
            <a:chExt cx="1313149" cy="138499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5752" y="876658"/>
              <a:ext cx="1313149" cy="1313148"/>
            </a:xfrm>
            <a:prstGeom prst="rect">
              <a:avLst/>
            </a:prstGeom>
          </p:spPr>
        </p:pic>
        <p:sp>
          <p:nvSpPr>
            <p:cNvPr id="19" name="文本框 6"/>
            <p:cNvSpPr txBox="1"/>
            <p:nvPr/>
          </p:nvSpPr>
          <p:spPr>
            <a:xfrm>
              <a:off x="1654036" y="804808"/>
              <a:ext cx="738129" cy="133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6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kumimoji="1" lang="zh-CN" altLang="en-US" sz="66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7" y="16966"/>
            <a:ext cx="1080000" cy="42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7"/>
          <p:cNvGrpSpPr/>
          <p:nvPr/>
        </p:nvGrpSpPr>
        <p:grpSpPr bwMode="auto">
          <a:xfrm>
            <a:off x="635372" y="1096243"/>
            <a:ext cx="1028700" cy="1085850"/>
            <a:chOff x="2437" y="2032"/>
            <a:chExt cx="1244" cy="1264"/>
          </a:xfrm>
        </p:grpSpPr>
        <p:sp>
          <p:nvSpPr>
            <p:cNvPr id="3176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769" name="直接连接符 22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3177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25" name="文本框 13"/>
          <p:cNvSpPr txBox="1">
            <a:spLocks noChangeArrowheads="1"/>
          </p:cNvSpPr>
          <p:nvPr/>
        </p:nvSpPr>
        <p:spPr bwMode="auto">
          <a:xfrm>
            <a:off x="781422" y="529506"/>
            <a:ext cx="9239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ēn    </a:t>
            </a:r>
            <a:endParaRPr lang="en-US" altLang="zh-CN" sz="360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987824" y="567208"/>
            <a:ext cx="5528642" cy="19984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    上面是“因”，不能写成“田”，框内的“大”末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笔捺改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成点。</a:t>
            </a:r>
            <a:endParaRPr lang="zh-CN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燕尾形箭头 26"/>
          <p:cNvSpPr/>
          <p:nvPr/>
        </p:nvSpPr>
        <p:spPr>
          <a:xfrm>
            <a:off x="2051720" y="1380406"/>
            <a:ext cx="636588" cy="484187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751" name="组合 7"/>
          <p:cNvGrpSpPr/>
          <p:nvPr/>
        </p:nvGrpSpPr>
        <p:grpSpPr bwMode="auto">
          <a:xfrm>
            <a:off x="635372" y="3142084"/>
            <a:ext cx="1028700" cy="1085850"/>
            <a:chOff x="2437" y="2032"/>
            <a:chExt cx="1244" cy="1264"/>
          </a:xfrm>
        </p:grpSpPr>
        <p:sp>
          <p:nvSpPr>
            <p:cNvPr id="3176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766" name="直接连接符 30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3176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33" name="文本框 13"/>
          <p:cNvSpPr txBox="1">
            <a:spLocks noChangeArrowheads="1"/>
          </p:cNvSpPr>
          <p:nvPr/>
        </p:nvSpPr>
        <p:spPr bwMode="auto">
          <a:xfrm>
            <a:off x="611560" y="2557884"/>
            <a:ext cx="123348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xián    </a:t>
            </a:r>
            <a:endParaRPr lang="en-US" altLang="zh-CN" sz="360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987824" y="2966630"/>
            <a:ext cx="5184576" cy="13336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CC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女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的撇点要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避让“兼”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的撇。</a:t>
            </a:r>
            <a:endParaRPr lang="zh-CN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燕尾形箭头 34"/>
          <p:cNvSpPr/>
          <p:nvPr/>
        </p:nvSpPr>
        <p:spPr>
          <a:xfrm>
            <a:off x="2051720" y="3454127"/>
            <a:ext cx="636588" cy="485775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文本框 64"/>
          <p:cNvSpPr txBox="1">
            <a:spLocks noChangeArrowheads="1"/>
          </p:cNvSpPr>
          <p:nvPr/>
        </p:nvSpPr>
        <p:spPr bwMode="auto">
          <a:xfrm>
            <a:off x="611560" y="3124622"/>
            <a:ext cx="608012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5" name="文本框 64"/>
          <p:cNvSpPr txBox="1">
            <a:spLocks noChangeArrowheads="1"/>
          </p:cNvSpPr>
          <p:nvPr/>
        </p:nvSpPr>
        <p:spPr bwMode="auto">
          <a:xfrm>
            <a:off x="667097" y="1019423"/>
            <a:ext cx="608013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 animBg="1"/>
      <p:bldP spid="33" grpId="0"/>
      <p:bldP spid="34" grpId="0" animBg="1"/>
      <p:bldP spid="35" grpId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635646"/>
            <a:ext cx="6624736" cy="1624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边听范读边思考：在作者眼里，白鹭是怎样的印象？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七彩-课文朗读-五上-1 白鹭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372200" y="2676054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整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9502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白鹭是一首精巧的诗。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113587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白鹭实在是一首诗，一首韵在骨子里的散文诗。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16216" y="706417"/>
            <a:ext cx="1872208" cy="1073245"/>
            <a:chOff x="5868144" y="1714529"/>
            <a:chExt cx="1872208" cy="1073245"/>
          </a:xfrm>
        </p:grpSpPr>
        <p:sp>
          <p:nvSpPr>
            <p:cNvPr id="6" name="波形 5"/>
            <p:cNvSpPr/>
            <p:nvPr/>
          </p:nvSpPr>
          <p:spPr>
            <a:xfrm>
              <a:off x="5868144" y="1714529"/>
              <a:ext cx="1872208" cy="1073245"/>
            </a:xfrm>
            <a:prstGeom prst="wave">
              <a:avLst>
                <a:gd name="adj1" fmla="val 9156"/>
                <a:gd name="adj2" fmla="val -3552"/>
              </a:avLst>
            </a:prstGeom>
            <a:solidFill>
              <a:srgbClr val="FEFCD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228184" y="1963067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比喻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93558" y="2484515"/>
            <a:ext cx="7956884" cy="21754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作者为什么说白鹭是一首诗？你是从哪里感受到白鹭是一首</a:t>
            </a:r>
            <a:r>
              <a:rPr lang="zh-CN" altLang="en-US" sz="36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诗的？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到课文中再找一找，读一读吧！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7"/>
          <p:cNvGrpSpPr/>
          <p:nvPr/>
        </p:nvGrpSpPr>
        <p:grpSpPr bwMode="auto">
          <a:xfrm>
            <a:off x="242391" y="783518"/>
            <a:ext cx="3916613" cy="1795541"/>
            <a:chOff x="459016" y="840561"/>
            <a:chExt cx="3654123" cy="1696148"/>
          </a:xfrm>
          <a:solidFill>
            <a:schemeClr val="bg1"/>
          </a:solidFill>
          <a:effectLst/>
        </p:grpSpPr>
        <p:sp>
          <p:nvSpPr>
            <p:cNvPr id="3" name="圆角矩形标注 2"/>
            <p:cNvSpPr/>
            <p:nvPr/>
          </p:nvSpPr>
          <p:spPr>
            <a:xfrm>
              <a:off x="459016" y="886941"/>
              <a:ext cx="3636348" cy="1649768"/>
            </a:xfrm>
            <a:prstGeom prst="wedgeRoundRectCallout">
              <a:avLst>
                <a:gd name="adj1" fmla="val -30107"/>
                <a:gd name="adj2" fmla="val 73940"/>
                <a:gd name="adj3" fmla="val 16667"/>
              </a:avLst>
            </a:prstGeom>
            <a:grpFill/>
            <a:ln>
              <a:solidFill>
                <a:srgbClr val="0070C0"/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69" name="TextBox 1"/>
            <p:cNvSpPr txBox="1">
              <a:spLocks noChangeArrowheads="1"/>
            </p:cNvSpPr>
            <p:nvPr/>
          </p:nvSpPr>
          <p:spPr bwMode="auto">
            <a:xfrm>
              <a:off x="496187" y="840561"/>
              <a:ext cx="3616952" cy="1657215"/>
            </a:xfrm>
            <a:prstGeom prst="rect">
              <a:avLst/>
            </a:prstGeom>
            <a:noFill/>
            <a:ln w="9525">
              <a:noFill/>
              <a:prstDash val="sysDot"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sz="3600" b="1" dirty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从第</a:t>
              </a:r>
              <a:r>
                <a:rPr lang="en-US" altLang="zh-CN" sz="3600" b="1" dirty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2-5</a:t>
              </a:r>
              <a:r>
                <a:rPr lang="zh-CN" altLang="en-US" sz="3600" b="1" dirty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自然段，我感受到白鹭形体、色彩的美。</a:t>
              </a:r>
              <a:endParaRPr lang="zh-CN" altLang="en-US" sz="36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Picture 8" descr="http://p2.so.qhimgs1.com/bdr/_240_/t019ad9733753e6de52.jpg"/>
          <p:cNvPicPr>
            <a:picLocks noChangeAspect="1" noChangeArrowheads="1"/>
          </p:cNvPicPr>
          <p:nvPr/>
        </p:nvPicPr>
        <p:blipFill>
          <a:blip r:embed="rId1" cstate="print"/>
          <a:srcRect b="8651"/>
          <a:stretch>
            <a:fillRect/>
          </a:stretch>
        </p:blipFill>
        <p:spPr bwMode="auto">
          <a:xfrm>
            <a:off x="467544" y="3149616"/>
            <a:ext cx="1440159" cy="1510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9945" y="3651870"/>
            <a:ext cx="21685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1"/>
          <p:cNvGrpSpPr/>
          <p:nvPr/>
        </p:nvGrpSpPr>
        <p:grpSpPr bwMode="auto">
          <a:xfrm>
            <a:off x="4361755" y="374491"/>
            <a:ext cx="4530725" cy="2719313"/>
            <a:chOff x="478259" y="699542"/>
            <a:chExt cx="3744415" cy="2822191"/>
          </a:xfrm>
          <a:solidFill>
            <a:schemeClr val="bg1"/>
          </a:solidFill>
          <a:effectLst/>
        </p:grpSpPr>
        <p:sp>
          <p:nvSpPr>
            <p:cNvPr id="10" name="云形标注 9"/>
            <p:cNvSpPr/>
            <p:nvPr/>
          </p:nvSpPr>
          <p:spPr>
            <a:xfrm>
              <a:off x="478259" y="699542"/>
              <a:ext cx="3744415" cy="2822191"/>
            </a:xfrm>
            <a:prstGeom prst="cloudCallout">
              <a:avLst>
                <a:gd name="adj1" fmla="val -20503"/>
                <a:gd name="adj2" fmla="val 67690"/>
              </a:avLst>
            </a:prstGeom>
            <a:grpFill/>
            <a:ln>
              <a:solidFill>
                <a:srgbClr val="00B05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TextBox 7"/>
            <p:cNvSpPr txBox="1">
              <a:spLocks noChangeArrowheads="1"/>
            </p:cNvSpPr>
            <p:nvPr/>
          </p:nvSpPr>
          <p:spPr bwMode="auto">
            <a:xfrm>
              <a:off x="711527" y="906105"/>
              <a:ext cx="3511147" cy="214011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 dirty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从第</a:t>
              </a:r>
              <a:r>
                <a:rPr lang="en-US" altLang="zh-CN" sz="3200" b="1" dirty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6-8</a:t>
              </a:r>
              <a:r>
                <a:rPr lang="zh-CN" altLang="en-US" sz="3200" b="1" dirty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自然段，我感受到白鹭在田间钓鱼、独立枝头、黄昏中低飞时的美。</a:t>
              </a:r>
              <a:endParaRPr lang="zh-CN" altLang="en-US" sz="32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6"/>
          <p:cNvSpPr txBox="1">
            <a:spLocks noChangeArrowheads="1"/>
          </p:cNvSpPr>
          <p:nvPr/>
        </p:nvSpPr>
        <p:spPr bwMode="auto">
          <a:xfrm>
            <a:off x="899592" y="1851670"/>
            <a:ext cx="7560840" cy="14305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迅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速阅读第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2-5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自然段，思考：这四个自然段写了什么？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380982" y="696635"/>
            <a:ext cx="863426" cy="43338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2" name="矩形 4"/>
          <p:cNvSpPr>
            <a:spLocks noChangeArrowheads="1"/>
          </p:cNvSpPr>
          <p:nvPr/>
        </p:nvSpPr>
        <p:spPr bwMode="auto">
          <a:xfrm>
            <a:off x="396180" y="555526"/>
            <a:ext cx="81362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色素的配合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身段的大小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一切都很适宜。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925490" y="1344276"/>
            <a:ext cx="2662734" cy="72231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3">
                <a:lumMod val="40000"/>
                <a:lumOff val="6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CC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恰到好处</a:t>
            </a:r>
            <a:endParaRPr lang="zh-CN" altLang="en-US" sz="3600" b="1" dirty="0">
              <a:solidFill>
                <a:srgbClr val="00CC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Freeform 9"/>
          <p:cNvSpPr/>
          <p:nvPr/>
        </p:nvSpPr>
        <p:spPr bwMode="gray">
          <a:xfrm rot="10164479" flipH="1" flipV="1">
            <a:off x="6637385" y="1286215"/>
            <a:ext cx="1096963" cy="63658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045504" y="2283718"/>
            <a:ext cx="6054888" cy="24560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这四个自然段是围绕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自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然段写的，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从“色素的配合”和“身段的大小”写了白鹭外形的“适宜”。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2034194"/>
            <a:ext cx="1830872" cy="25329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6"/>
          <p:cNvSpPr txBox="1">
            <a:spLocks noChangeArrowheads="1"/>
          </p:cNvSpPr>
          <p:nvPr/>
        </p:nvSpPr>
        <p:spPr bwMode="auto">
          <a:xfrm>
            <a:off x="755576" y="780774"/>
            <a:ext cx="7920880" cy="35911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哪些语句体现了白鹭身段大小的适宜？哪些语句体现了白鹭色素的配合适宜？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默读第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2-5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自然段，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找出相关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句读一读，并体会作者是怎样写出白鹭的外形美的。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Box 1"/>
          <p:cNvSpPr txBox="1">
            <a:spLocks noChangeArrowheads="1"/>
          </p:cNvSpPr>
          <p:nvPr/>
        </p:nvSpPr>
        <p:spPr bwMode="auto">
          <a:xfrm>
            <a:off x="496701" y="908491"/>
            <a:ext cx="8295009" cy="1333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作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者写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白鹭的美，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为什么还要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写朱鹭和苍鹭呢？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7721" y="2211710"/>
            <a:ext cx="8748775" cy="27515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作者是用朱鹭、苍鹭和白鹭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作对比</a:t>
            </a:r>
            <a:r>
              <a:rPr lang="zh-CN" altLang="en-US" sz="3600" b="1" dirty="0">
                <a:latin typeface="宋体" panose="02010600030101010101" pitchFamily="2" charset="-122"/>
              </a:rPr>
              <a:t>，用“太大”“嫌生硬”“大了一些”“太不寻常”凸显其“不适宜”，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表达对白鹭的偏爱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47107" name="组合 33"/>
          <p:cNvGrpSpPr/>
          <p:nvPr/>
        </p:nvGrpSpPr>
        <p:grpSpPr bwMode="auto">
          <a:xfrm>
            <a:off x="30162" y="123478"/>
            <a:ext cx="2582764" cy="952053"/>
            <a:chOff x="0" y="2549217"/>
            <a:chExt cx="3110023" cy="990688"/>
          </a:xfrm>
        </p:grpSpPr>
        <p:pic>
          <p:nvPicPr>
            <p:cNvPr id="47108" name="图片 4"/>
            <p:cNvPicPr>
              <a:picLocks noChangeAspect="1"/>
            </p:cNvPicPr>
            <p:nvPr/>
          </p:nvPicPr>
          <p:blipFill>
            <a:blip r:embed="rId1"/>
            <a:srcRect t="35526" b="37119"/>
            <a:stretch>
              <a:fillRect/>
            </a:stretch>
          </p:blipFill>
          <p:spPr bwMode="auto">
            <a:xfrm>
              <a:off x="0" y="2549217"/>
              <a:ext cx="3041206" cy="990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2"/>
            <p:cNvSpPr txBox="1"/>
            <p:nvPr/>
          </p:nvSpPr>
          <p:spPr>
            <a:xfrm>
              <a:off x="596414" y="2693527"/>
              <a:ext cx="2513609" cy="6725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说一说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稿定设计导出-20181201-125527.png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111367" y="411510"/>
            <a:ext cx="7704000" cy="426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 descr="animal_2008_animal_1680_desktop_01_30772_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1367" y="468000"/>
            <a:ext cx="7704856" cy="4265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55875" y="1301750"/>
            <a:ext cx="2664197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雪白的蓑毛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07095" y="627381"/>
            <a:ext cx="4037114" cy="309626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527973" y="1914525"/>
            <a:ext cx="2565984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铁色的长喙</a:t>
            </a:r>
            <a:endParaRPr lang="en-US" alt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516216" y="987574"/>
            <a:ext cx="931507" cy="575796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19671" y="3956050"/>
            <a:ext cx="2448273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青色的脚</a:t>
            </a:r>
            <a:endParaRPr lang="en-US" alt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79709" y="3795886"/>
            <a:ext cx="1111885" cy="791989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8137" name="TextBox 1"/>
          <p:cNvSpPr txBox="1">
            <a:spLocks noChangeArrowheads="1"/>
          </p:cNvSpPr>
          <p:nvPr/>
        </p:nvSpPr>
        <p:spPr bwMode="auto">
          <a:xfrm>
            <a:off x="323528" y="339502"/>
            <a:ext cx="665163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A96A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色素的配合很适宜</a:t>
            </a:r>
            <a:endParaRPr lang="zh-CN" altLang="en-US" sz="3600" b="1">
              <a:solidFill>
                <a:srgbClr val="A96A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3"/>
          <p:cNvSpPr>
            <a:spLocks noChangeArrowheads="1"/>
          </p:cNvSpPr>
          <p:nvPr/>
        </p:nvSpPr>
        <p:spPr bwMode="auto">
          <a:xfrm>
            <a:off x="1211883" y="1040731"/>
            <a:ext cx="720134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之一忽则嫌白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一忽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黑，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151651" y="411510"/>
            <a:ext cx="1716493" cy="493712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青黑色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738529" y="1144043"/>
            <a:ext cx="472440" cy="504190"/>
          </a:xfrm>
          <a:prstGeom prst="ellipse">
            <a:avLst/>
          </a:prstGeom>
          <a:grpFill/>
          <a:ln w="3810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85680" y="1094801"/>
            <a:ext cx="472440" cy="504190"/>
          </a:xfrm>
          <a:prstGeom prst="ellipse">
            <a:avLst/>
          </a:prstGeom>
          <a:grpFill/>
          <a:ln w="3810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904982" y="411510"/>
            <a:ext cx="1199331" cy="4953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白色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141016" y="1758135"/>
            <a:ext cx="712819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之一分则嫌长，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之一分则嫌短。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2715766"/>
            <a:ext cx="7344816" cy="2062103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     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“忽”和“分”是</a:t>
            </a:r>
            <a:r>
              <a:rPr lang="zh-CN" altLang="zh-CN" sz="3200" b="1" dirty="0" smtClean="0">
                <a:solidFill>
                  <a:schemeClr val="bg1"/>
                </a:solidFill>
              </a:rPr>
              <a:t>古</a:t>
            </a:r>
            <a:r>
              <a:rPr lang="zh-CN" altLang="zh-CN" sz="3200" b="1" dirty="0">
                <a:solidFill>
                  <a:schemeClr val="bg1"/>
                </a:solidFill>
              </a:rPr>
              <a:t>代计量单位。蚕吐丝为忽，十忽为一丝，十丝为一毫</a:t>
            </a:r>
            <a:r>
              <a:rPr lang="zh-CN" altLang="zh-CN" sz="3200" b="1" dirty="0" smtClean="0">
                <a:solidFill>
                  <a:schemeClr val="bg1"/>
                </a:solidFill>
              </a:rPr>
              <a:t>，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十毫为一厘，十厘为一分。“</a:t>
            </a:r>
            <a:r>
              <a:rPr lang="zh-CN" altLang="zh-CN" sz="3200" b="1" dirty="0" smtClean="0">
                <a:solidFill>
                  <a:schemeClr val="bg1"/>
                </a:solidFill>
              </a:rPr>
              <a:t>忽</a:t>
            </a:r>
            <a:r>
              <a:rPr lang="zh-CN" altLang="en-US" sz="3200" b="1" dirty="0">
                <a:solidFill>
                  <a:schemeClr val="bg1"/>
                </a:solidFill>
              </a:rPr>
              <a:t>”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和“分</a:t>
            </a:r>
            <a:r>
              <a:rPr lang="zh-CN" altLang="en-US" sz="3200" b="1" dirty="0">
                <a:solidFill>
                  <a:schemeClr val="bg1"/>
                </a:solidFill>
              </a:rPr>
              <a:t>”</a:t>
            </a:r>
            <a:r>
              <a:rPr lang="zh-CN" altLang="zh-CN" sz="3200" b="1" dirty="0" smtClean="0">
                <a:solidFill>
                  <a:schemeClr val="bg1"/>
                </a:solidFill>
              </a:rPr>
              <a:t>强</a:t>
            </a:r>
            <a:r>
              <a:rPr lang="zh-CN" altLang="zh-CN" sz="3200" b="1" dirty="0">
                <a:solidFill>
                  <a:schemeClr val="bg1"/>
                </a:solidFill>
              </a:rPr>
              <a:t>调极其微小，小到极</a:t>
            </a:r>
            <a:r>
              <a:rPr lang="zh-CN" altLang="zh-CN" sz="3200" b="1" dirty="0" smtClean="0">
                <a:solidFill>
                  <a:schemeClr val="bg1"/>
                </a:solidFill>
              </a:rPr>
              <a:t>致。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665155" y="1090548"/>
            <a:ext cx="472440" cy="504190"/>
          </a:xfrm>
          <a:prstGeom prst="ellipse">
            <a:avLst/>
          </a:prstGeom>
          <a:grpFill/>
          <a:ln w="38100"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110118" y="1134259"/>
            <a:ext cx="472440" cy="504190"/>
          </a:xfrm>
          <a:prstGeom prst="ellipse">
            <a:avLst/>
          </a:prstGeom>
          <a:grpFill/>
          <a:ln w="38100"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604212" y="1858512"/>
            <a:ext cx="472440" cy="504190"/>
          </a:xfrm>
          <a:prstGeom prst="ellipse">
            <a:avLst/>
          </a:prstGeom>
          <a:grpFill/>
          <a:ln w="38100"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50697" y="1902223"/>
            <a:ext cx="472440" cy="504190"/>
          </a:xfrm>
          <a:prstGeom prst="ellipse">
            <a:avLst/>
          </a:prstGeom>
          <a:grpFill/>
          <a:ln w="38100">
            <a:solidFill>
              <a:srgbClr val="0066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79512" y="2571750"/>
            <a:ext cx="2376264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kumimoji="1"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鹭</a:t>
            </a:r>
            <a:endParaRPr kumimoji="1"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3608" y="2003827"/>
            <a:ext cx="1144897" cy="7463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400" b="1" dirty="0" err="1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lù</a:t>
            </a:r>
            <a:endParaRPr lang="zh-CN" altLang="zh-CN" sz="44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2987824" y="678412"/>
            <a:ext cx="5733762" cy="3582266"/>
            <a:chOff x="3563888" y="1491630"/>
            <a:chExt cx="5112568" cy="2520280"/>
          </a:xfrm>
          <a:solidFill>
            <a:schemeClr val="bg1"/>
          </a:solidFill>
        </p:grpSpPr>
        <p:sp>
          <p:nvSpPr>
            <p:cNvPr id="5" name="云形标注 4"/>
            <p:cNvSpPr/>
            <p:nvPr/>
          </p:nvSpPr>
          <p:spPr>
            <a:xfrm>
              <a:off x="3563888" y="1491630"/>
              <a:ext cx="5112568" cy="2520280"/>
            </a:xfrm>
            <a:prstGeom prst="cloudCallout">
              <a:avLst>
                <a:gd name="adj1" fmla="val -68531"/>
                <a:gd name="adj2" fmla="val 14280"/>
              </a:avLst>
            </a:prstGeom>
            <a:grpFill/>
            <a:ln>
              <a:solidFill>
                <a:srgbClr val="92D050"/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42" name="TextBox 5"/>
            <p:cNvSpPr txBox="1">
              <a:spLocks noChangeArrowheads="1"/>
            </p:cNvSpPr>
            <p:nvPr/>
          </p:nvSpPr>
          <p:spPr bwMode="auto">
            <a:xfrm>
              <a:off x="3949129" y="1658478"/>
              <a:ext cx="4622880" cy="2013768"/>
            </a:xfrm>
            <a:prstGeom prst="rect">
              <a:avLst/>
            </a:prstGeom>
            <a:noFill/>
            <a:ln w="9525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latin typeface="宋体" panose="02010600030101010101" pitchFamily="2" charset="-122"/>
                </a:rPr>
                <a:t>    形</a:t>
              </a:r>
              <a:r>
                <a:rPr lang="zh-CN" altLang="en-US" sz="3600" b="1" dirty="0">
                  <a:latin typeface="宋体" panose="02010600030101010101" pitchFamily="2" charset="-122"/>
                </a:rPr>
                <a:t>声字，上声下形。读“路”的音</a:t>
              </a:r>
              <a:r>
                <a:rPr lang="zh-CN" altLang="en-US" sz="3600" b="1" dirty="0" smtClean="0">
                  <a:latin typeface="宋体" panose="02010600030101010101" pitchFamily="2" charset="-122"/>
                </a:rPr>
                <a:t>，“</a:t>
              </a:r>
              <a:r>
                <a:rPr lang="zh-CN" altLang="en-US" sz="3600" b="1" dirty="0">
                  <a:latin typeface="宋体" panose="02010600030101010101" pitchFamily="2" charset="-122"/>
                </a:rPr>
                <a:t>鸟</a:t>
              </a:r>
              <a:r>
                <a:rPr lang="zh-CN" altLang="en-US" sz="3600" b="1" dirty="0" smtClean="0">
                  <a:latin typeface="宋体" panose="02010600030101010101" pitchFamily="2" charset="-122"/>
                </a:rPr>
                <a:t>”表</a:t>
              </a:r>
              <a:r>
                <a:rPr lang="zh-CN" altLang="en-US" sz="3600" b="1" dirty="0">
                  <a:latin typeface="宋体" panose="02010600030101010101" pitchFamily="2" charset="-122"/>
                </a:rPr>
                <a:t>示“鹭”是鸟类的一科，常见的有</a:t>
              </a:r>
              <a:r>
                <a:rPr lang="zh-CN" altLang="en-US" sz="36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白鹭、朱鹭、苍鹭</a:t>
              </a:r>
              <a:r>
                <a:rPr lang="zh-CN" altLang="en-US" sz="3600" b="1" dirty="0">
                  <a:latin typeface="宋体" panose="02010600030101010101" pitchFamily="2" charset="-122"/>
                </a:rPr>
                <a:t>等。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4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2" y="-20908"/>
            <a:ext cx="9180512" cy="525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Box 3"/>
          <p:cNvSpPr txBox="1">
            <a:spLocks noChangeArrowheads="1"/>
          </p:cNvSpPr>
          <p:nvPr/>
        </p:nvSpPr>
        <p:spPr bwMode="auto">
          <a:xfrm>
            <a:off x="-45665" y="3147814"/>
            <a:ext cx="9180512" cy="2086725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有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感情地朗读第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1-5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自然段，读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自己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的感受，注意节奏，体会作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者对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白鹭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的喜爱和赞美之情。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646360" y="1012398"/>
            <a:ext cx="8102104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70C0"/>
                </a:solidFill>
                <a:latin typeface="+mj-ea"/>
                <a:ea typeface="+mj-ea"/>
              </a:rPr>
              <a:t>    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根据关</a:t>
            </a:r>
            <a:r>
              <a:rPr lang="zh-CN" altLang="en-US" sz="36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</a:t>
            </a:r>
            <a:r>
              <a:rPr lang="zh-CN" altLang="en-US" sz="36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词背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诵这</a:t>
            </a:r>
            <a:r>
              <a:rPr lang="zh-CN" altLang="en-US" sz="36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</a:t>
            </a:r>
            <a:r>
              <a:rPr lang="zh-CN" altLang="en-US" sz="3600" b="1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话。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0"/>
          <p:cNvSpPr txBox="1"/>
          <p:nvPr/>
        </p:nvSpPr>
        <p:spPr bwMode="auto">
          <a:xfrm>
            <a:off x="1209314" y="217405"/>
            <a:ext cx="24482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背诵指导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5" name="矩形 12"/>
          <p:cNvSpPr>
            <a:spLocks noChangeArrowheads="1"/>
          </p:cNvSpPr>
          <p:nvPr/>
        </p:nvSpPr>
        <p:spPr bwMode="auto">
          <a:xfrm>
            <a:off x="250825" y="1563638"/>
            <a:ext cx="8353623" cy="1333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色素的（    ），身段的（    ），一切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都很（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018458" y="1577925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配合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706079" y="1615907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585733" y="2276995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适宜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4279" name="矩形 16"/>
          <p:cNvSpPr>
            <a:spLocks noChangeArrowheads="1"/>
          </p:cNvSpPr>
          <p:nvPr/>
        </p:nvSpPr>
        <p:spPr bwMode="auto">
          <a:xfrm>
            <a:off x="214312" y="2805566"/>
            <a:ext cx="8929688" cy="19984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白鹤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            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，即使如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朱鹭或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苍鹭，也觉得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        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，而且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          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273077" y="2854449"/>
            <a:ext cx="296427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太大而嫌生硬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380493" y="2823423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粉红的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840069" y="3507854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灰色的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390199" y="3492996"/>
            <a:ext cx="20377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大了一些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403648" y="4146401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太不寻常了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-92546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矩形 1"/>
          <p:cNvSpPr>
            <a:spLocks noChangeArrowheads="1"/>
          </p:cNvSpPr>
          <p:nvPr/>
        </p:nvSpPr>
        <p:spPr bwMode="auto">
          <a:xfrm>
            <a:off x="423152" y="555526"/>
            <a:ext cx="8541336" cy="1333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然而白鹭却因为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忘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(    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59754" y="591798"/>
            <a:ext cx="20377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它的常见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300" name="矩形 4"/>
          <p:cNvSpPr>
            <a:spLocks noChangeArrowheads="1"/>
          </p:cNvSpPr>
          <p:nvPr/>
        </p:nvSpPr>
        <p:spPr bwMode="auto">
          <a:xfrm>
            <a:off x="323528" y="1923678"/>
            <a:ext cx="8251452" cy="2663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蓑毛，那全身的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结构，那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长喙，那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脚，增之一分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，减之一分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，素之一忽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，黛之一忽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37082" y="1957586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雪白的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990985" y="1942728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流线型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430810" y="2621946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铁色的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079925" y="2617634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青色的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402235" y="3286930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则嫌长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521549" y="3288871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则嫌短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539458" y="3931052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则嫌白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392710" y="3931052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则嫌黑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165911" y="1266679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的美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4"/>
          <p:cNvSpPr txBox="1">
            <a:spLocks noChangeArrowheads="1"/>
          </p:cNvSpPr>
          <p:nvPr/>
        </p:nvSpPr>
        <p:spPr bwMode="auto">
          <a:xfrm>
            <a:off x="705315" y="1203598"/>
            <a:ext cx="7856928" cy="339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节课，我们跟随郭沫若先生的脚步，感受到了常见的白鹭被忽视的美丽。下节课，我们将继续走近白鹭，了解它散文诗一般的韵味。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68971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5717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堂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51" y="349294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20"/>
          <p:cNvSpPr>
            <a:spLocks noChangeArrowheads="1"/>
          </p:cNvSpPr>
          <p:nvPr/>
        </p:nvSpPr>
        <p:spPr bwMode="auto">
          <a:xfrm>
            <a:off x="683568" y="1935721"/>
            <a:ext cx="8208912" cy="2728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宋体" panose="02010600030101010101" pitchFamily="2" charset="-122"/>
              </a:rPr>
              <a:t>1.“</a:t>
            </a:r>
            <a:r>
              <a:rPr lang="zh-CN" altLang="en-US" sz="3600" b="1" dirty="0">
                <a:latin typeface="宋体" panose="02010600030101010101" pitchFamily="2" charset="-122"/>
              </a:rPr>
              <a:t>长喙”的“喙”读</a:t>
            </a:r>
            <a:r>
              <a:rPr lang="en-US" altLang="zh-CN" sz="3600" dirty="0">
                <a:solidFill>
                  <a:srgbClr val="0070C0"/>
                </a:solidFill>
                <a:latin typeface="汉语拼音" panose="000B0604020202020204"/>
                <a:cs typeface="汉语拼音" panose="000B0604020202020204"/>
              </a:rPr>
              <a:t>huì</a:t>
            </a:r>
            <a:r>
              <a:rPr lang="zh-CN" altLang="en-US" sz="3600" b="1" dirty="0">
                <a:latin typeface="宋体" panose="02010600030101010101" pitchFamily="2" charset="-122"/>
              </a:rPr>
              <a:t>，不读</a:t>
            </a:r>
            <a:r>
              <a:rPr lang="en-US" altLang="zh-CN" sz="3600" dirty="0">
                <a:solidFill>
                  <a:srgbClr val="0070C0"/>
                </a:solidFill>
                <a:latin typeface="汉语拼音" panose="000B0604020202020204"/>
              </a:rPr>
              <a:t>yuán</a:t>
            </a:r>
            <a:r>
              <a:rPr lang="zh-CN" altLang="en-US" sz="3600" b="1">
                <a:latin typeface="宋体" panose="02010600030101010101" pitchFamily="2" charset="-122"/>
              </a:rPr>
              <a:t>。 </a:t>
            </a:r>
            <a:r>
              <a:rPr lang="zh-CN" altLang="en-US" sz="3600" b="1" smtClean="0">
                <a:latin typeface="宋体" panose="02010600030101010101" pitchFamily="2" charset="-122"/>
              </a:rPr>
              <a:t>                 </a:t>
            </a:r>
            <a:endParaRPr lang="en-US" altLang="zh-CN" sz="3600" b="1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宋体" panose="02010600030101010101" pitchFamily="2" charset="-122"/>
              </a:rPr>
              <a:t> </a:t>
            </a:r>
            <a:r>
              <a:rPr lang="en-US" altLang="zh-CN" sz="3600" b="1" smtClean="0">
                <a:latin typeface="宋体" panose="02010600030101010101" pitchFamily="2" charset="-122"/>
              </a:rPr>
              <a:t>                          </a:t>
            </a:r>
            <a:r>
              <a:rPr lang="zh-CN" altLang="en-US" sz="3600" b="1" smtClean="0">
                <a:latin typeface="宋体" panose="02010600030101010101" pitchFamily="2" charset="-122"/>
              </a:rPr>
              <a:t>（</a:t>
            </a:r>
            <a:r>
              <a:rPr lang="zh-CN" altLang="en-US" sz="3600" b="1" dirty="0">
                <a:latin typeface="宋体" panose="02010600030101010101" pitchFamily="2" charset="-122"/>
              </a:rPr>
              <a:t>　　）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宋体" panose="02010600030101010101" pitchFamily="2" charset="-122"/>
              </a:rPr>
              <a:t>2.“</a:t>
            </a:r>
            <a:r>
              <a:rPr lang="zh-CN" altLang="en-US" sz="3600" b="1" dirty="0">
                <a:latin typeface="宋体" panose="02010600030101010101" pitchFamily="2" charset="-122"/>
              </a:rPr>
              <a:t>韵味”的“韵”读</a:t>
            </a:r>
            <a:r>
              <a:rPr lang="en-US" altLang="zh-CN" sz="3600" dirty="0">
                <a:solidFill>
                  <a:srgbClr val="0070C0"/>
                </a:solidFill>
                <a:latin typeface="汉语拼音" panose="000B0604020202020204"/>
              </a:rPr>
              <a:t>jūn</a:t>
            </a:r>
            <a:r>
              <a:rPr lang="zh-CN" altLang="en-US" sz="3600" b="1" dirty="0">
                <a:latin typeface="宋体" panose="02010600030101010101" pitchFamily="2" charset="-122"/>
              </a:rPr>
              <a:t>，不读</a:t>
            </a:r>
            <a:r>
              <a:rPr lang="en-US" altLang="zh-CN" sz="3600" dirty="0">
                <a:solidFill>
                  <a:srgbClr val="0070C0"/>
                </a:solidFill>
                <a:latin typeface="汉语拼音" panose="000B0604020202020204"/>
              </a:rPr>
              <a:t>yùn</a:t>
            </a:r>
            <a:r>
              <a:rPr lang="zh-CN" altLang="en-US" sz="3600" b="1" dirty="0">
                <a:latin typeface="宋体" panose="02010600030101010101" pitchFamily="2" charset="-122"/>
              </a:rPr>
              <a:t>。                                                  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宋体" panose="02010600030101010101" pitchFamily="2" charset="-122"/>
              </a:rPr>
              <a:t>                         </a:t>
            </a:r>
            <a:r>
              <a:rPr lang="zh-CN" altLang="en-US" sz="3600" b="1" smtClean="0">
                <a:latin typeface="宋体" panose="02010600030101010101" pitchFamily="2" charset="-122"/>
              </a:rPr>
              <a:t>（</a:t>
            </a:r>
            <a:r>
              <a:rPr lang="zh-CN" altLang="en-US" sz="3600" b="1" dirty="0">
                <a:latin typeface="宋体" panose="02010600030101010101" pitchFamily="2" charset="-122"/>
              </a:rPr>
              <a:t>　　）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24328" y="2572828"/>
            <a:ext cx="601663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164288" y="3917479"/>
            <a:ext cx="603250" cy="623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6324" name="矩形 1"/>
          <p:cNvSpPr>
            <a:spLocks noChangeArrowheads="1"/>
          </p:cNvSpPr>
          <p:nvPr/>
        </p:nvSpPr>
        <p:spPr bwMode="auto">
          <a:xfrm>
            <a:off x="207963" y="1195462"/>
            <a:ext cx="34275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一、判断对错。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12" y="367005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10877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121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20"/>
          <p:cNvSpPr>
            <a:spLocks noChangeArrowheads="1"/>
          </p:cNvSpPr>
          <p:nvPr/>
        </p:nvSpPr>
        <p:spPr bwMode="auto">
          <a:xfrm>
            <a:off x="323528" y="699542"/>
            <a:ext cx="8624665" cy="734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二、将下列搭配恰当的词语用线连起来。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346" name="矩形 20"/>
          <p:cNvSpPr>
            <a:spLocks noChangeArrowheads="1"/>
          </p:cNvSpPr>
          <p:nvPr/>
        </p:nvSpPr>
        <p:spPr bwMode="auto">
          <a:xfrm>
            <a:off x="1378298" y="1563638"/>
            <a:ext cx="1753542" cy="734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优美的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57347" name="矩形 20"/>
          <p:cNvSpPr>
            <a:spLocks noChangeArrowheads="1"/>
          </p:cNvSpPr>
          <p:nvPr/>
        </p:nvSpPr>
        <p:spPr bwMode="auto">
          <a:xfrm>
            <a:off x="1378298" y="2530425"/>
            <a:ext cx="1753541" cy="734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精巧的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57348" name="矩形 20"/>
          <p:cNvSpPr>
            <a:spLocks noChangeArrowheads="1"/>
          </p:cNvSpPr>
          <p:nvPr/>
        </p:nvSpPr>
        <p:spPr bwMode="auto">
          <a:xfrm>
            <a:off x="1378298" y="3465463"/>
            <a:ext cx="1897558" cy="734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雪白的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57349" name="矩形 20"/>
          <p:cNvSpPr>
            <a:spLocks noChangeArrowheads="1"/>
          </p:cNvSpPr>
          <p:nvPr/>
        </p:nvSpPr>
        <p:spPr bwMode="auto">
          <a:xfrm>
            <a:off x="5338985" y="1563638"/>
            <a:ext cx="1392238" cy="65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蓑毛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57350" name="矩形 20"/>
          <p:cNvSpPr>
            <a:spLocks noChangeArrowheads="1"/>
          </p:cNvSpPr>
          <p:nvPr/>
        </p:nvSpPr>
        <p:spPr bwMode="auto">
          <a:xfrm>
            <a:off x="5410423" y="2530425"/>
            <a:ext cx="1393825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歌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57351" name="矩形 20"/>
          <p:cNvSpPr>
            <a:spLocks noChangeArrowheads="1"/>
          </p:cNvSpPr>
          <p:nvPr/>
        </p:nvSpPr>
        <p:spPr bwMode="auto">
          <a:xfrm>
            <a:off x="5410423" y="3465463"/>
            <a:ext cx="1393825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诗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cxnSp>
        <p:nvCxnSpPr>
          <p:cNvPr id="10" name="直接连接符 9"/>
          <p:cNvCxnSpPr>
            <a:stCxn id="57348" idx="3"/>
            <a:endCxn id="57349" idx="1"/>
          </p:cNvCxnSpPr>
          <p:nvPr/>
        </p:nvCxnSpPr>
        <p:spPr>
          <a:xfrm flipV="1">
            <a:off x="3275856" y="1893044"/>
            <a:ext cx="2063129" cy="193944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57347" idx="3"/>
            <a:endCxn id="57351" idx="1"/>
          </p:cNvCxnSpPr>
          <p:nvPr/>
        </p:nvCxnSpPr>
        <p:spPr>
          <a:xfrm>
            <a:off x="3131839" y="2897449"/>
            <a:ext cx="2278584" cy="8982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57346" idx="3"/>
            <a:endCxn id="57350" idx="1"/>
          </p:cNvCxnSpPr>
          <p:nvPr/>
        </p:nvCxnSpPr>
        <p:spPr>
          <a:xfrm>
            <a:off x="3131840" y="1930662"/>
            <a:ext cx="2278583" cy="9299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矩形 20"/>
          <p:cNvSpPr>
            <a:spLocks noChangeArrowheads="1"/>
          </p:cNvSpPr>
          <p:nvPr/>
        </p:nvSpPr>
        <p:spPr bwMode="auto">
          <a:xfrm>
            <a:off x="611560" y="1203325"/>
            <a:ext cx="8244408" cy="339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下列对课文的理解错误的一项是（　）。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　　</a:t>
            </a:r>
            <a:r>
              <a:rPr lang="en-US" altLang="zh-CN" sz="3600" b="1" dirty="0">
                <a:latin typeface="宋体" panose="02010600030101010101" pitchFamily="2" charset="-122"/>
              </a:rPr>
              <a:t>A.</a:t>
            </a:r>
            <a:r>
              <a:rPr lang="zh-CN" altLang="en-US" sz="3600" b="1" dirty="0">
                <a:latin typeface="宋体" panose="02010600030101010101" pitchFamily="2" charset="-122"/>
              </a:rPr>
              <a:t>本文中的主角是苍鹭    　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　　</a:t>
            </a:r>
            <a:r>
              <a:rPr lang="en-US" altLang="zh-CN" sz="3600" b="1" dirty="0">
                <a:latin typeface="宋体" panose="02010600030101010101" pitchFamily="2" charset="-122"/>
              </a:rPr>
              <a:t>B.</a:t>
            </a:r>
            <a:r>
              <a:rPr lang="zh-CN" altLang="en-US" sz="3600" b="1" dirty="0">
                <a:latin typeface="宋体" panose="02010600030101010101" pitchFamily="2" charset="-122"/>
              </a:rPr>
              <a:t>白鹭能够在清水田里生活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　　</a:t>
            </a:r>
            <a:r>
              <a:rPr lang="en-US" altLang="zh-CN" sz="3600" b="1" dirty="0">
                <a:latin typeface="宋体" panose="02010600030101010101" pitchFamily="2" charset="-122"/>
              </a:rPr>
              <a:t>C.</a:t>
            </a:r>
            <a:r>
              <a:rPr lang="zh-CN" altLang="en-US" sz="3600" b="1" dirty="0">
                <a:latin typeface="宋体" panose="02010600030101010101" pitchFamily="2" charset="-122"/>
              </a:rPr>
              <a:t>白鹭不会唱歌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596336" y="1331913"/>
            <a:ext cx="37093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1" name="矩形 1"/>
          <p:cNvSpPr>
            <a:spLocks noChangeArrowheads="1"/>
          </p:cNvSpPr>
          <p:nvPr/>
        </p:nvSpPr>
        <p:spPr bwMode="auto">
          <a:xfrm>
            <a:off x="323850" y="318737"/>
            <a:ext cx="2964273" cy="668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三、选择题。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  <a:latin typeface="Times New Roman" panose="02020603050405020304"/>
                  <a:ea typeface="微软雅黑" panose="020B0503020204020204" pitchFamily="34" charset="-122"/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3"/>
          <p:cNvSpPr txBox="1"/>
          <p:nvPr/>
        </p:nvSpPr>
        <p:spPr>
          <a:xfrm>
            <a:off x="1115616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1167836" y="2638908"/>
            <a:ext cx="6984777" cy="15327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一起背诵第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1-5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自然段，比一比谁背得生动准确、富有感情。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5"/>
          <p:cNvSpPr txBox="1"/>
          <p:nvPr/>
        </p:nvSpPr>
        <p:spPr>
          <a:xfrm>
            <a:off x="3251843" y="51470"/>
            <a:ext cx="2816765" cy="715089"/>
          </a:xfrm>
          <a:prstGeom prst="flowChartAlternateProcess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第二课时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6" name="iconfont-1191-870150"/>
          <p:cNvSpPr>
            <a:spLocks noChangeAspect="1"/>
          </p:cNvSpPr>
          <p:nvPr/>
        </p:nvSpPr>
        <p:spPr bwMode="auto">
          <a:xfrm>
            <a:off x="5766589" y="19374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7" name="iconfont-1191-870150"/>
          <p:cNvSpPr>
            <a:spLocks noChangeAspect="1"/>
          </p:cNvSpPr>
          <p:nvPr/>
        </p:nvSpPr>
        <p:spPr bwMode="auto">
          <a:xfrm rot="10800000">
            <a:off x="3232795" y="19374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1231101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38869" y="119005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复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习背诵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21769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"/>
          <p:cNvSpPr>
            <a:spLocks noChangeArrowheads="1"/>
          </p:cNvSpPr>
          <p:nvPr/>
        </p:nvSpPr>
        <p:spPr bwMode="auto">
          <a:xfrm>
            <a:off x="755576" y="1252112"/>
            <a:ext cx="7561089" cy="245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自由朗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6-8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自然段，边读边想象画面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，并给头脑中的每一幅画起个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名字吧！（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课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后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第</a:t>
            </a:r>
            <a:r>
              <a:rPr lang="en-US" altLang="zh-CN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题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987574"/>
            <a:ext cx="7776864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郭沫若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1892-1978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四川乐山人。我国著名的作家、诗人、历史学家、考古学家、古文字学家、社会活动家。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代表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作品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女神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星空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天上的街市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雷电颂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67494"/>
            <a:ext cx="2304256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278" y="791929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在清水田里，时有一只两只白鹭站着钓鱼，整个的田便成了一幅嵌在玻璃框里的画。田的大小好像是有心人为白鹭设计的镜匣。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696007" y="2643758"/>
            <a:ext cx="80648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为什么用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钓鱼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而不用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叼鱼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39" name="TextBox 3"/>
          <p:cNvSpPr txBox="1">
            <a:spLocks noChangeArrowheads="1"/>
          </p:cNvSpPr>
          <p:nvPr/>
        </p:nvSpPr>
        <p:spPr bwMode="auto">
          <a:xfrm>
            <a:off x="245338" y="123478"/>
            <a:ext cx="28083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自然段：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835224" y="3606800"/>
            <a:ext cx="2224608" cy="793750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 rot="16200000">
            <a:off x="3517950" y="3622675"/>
            <a:ext cx="277812" cy="7620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39952" y="3435350"/>
            <a:ext cx="4000003" cy="136864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绘了白鹭闲适的状态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644808" y="833125"/>
            <a:ext cx="989240" cy="495756"/>
          </a:xfrm>
          <a:prstGeom prst="roundRect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93001" y="755660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在清水田里，时有一只两只白鹭站着钓鱼，整个的田便成了一幅嵌在玻璃框里的画。田的大小好像是有心人为白鹭设计的镜匣。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99592" y="3512499"/>
            <a:ext cx="1460500" cy="7463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嵌</a:t>
            </a:r>
            <a:r>
              <a:rPr kumimoji="1"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kumimoji="1"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55576" y="2971801"/>
            <a:ext cx="1138238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600" b="1" dirty="0" err="1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qiàn</a:t>
            </a:r>
            <a:endParaRPr lang="zh-CN" altLang="zh-CN" sz="3600" b="1" dirty="0">
              <a:solidFill>
                <a:srgbClr val="00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8848" y="3498849"/>
            <a:ext cx="4000028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戒指上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嵌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着宝石。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6569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374" b="98626" l="6368" r="95519">
                        <a14:foregroundMark x1="34434" y1="71703" x2="65802" y2="81319"/>
                        <a14:backgroundMark x1="53774" y1="68681" x2="68396" y2="69780"/>
                        <a14:backgroundMark x1="51651" y1="71154" x2="40566" y2="70604"/>
                        <a14:backgroundMark x1="31840" y1="70604" x2="39387" y2="76099"/>
                        <a14:backgroundMark x1="50708" y1="86813" x2="60377" y2="7939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0584227">
            <a:off x="6480831" y="2852739"/>
            <a:ext cx="1871662" cy="15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4004562" y="1275606"/>
            <a:ext cx="504056" cy="558812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064620" y="1779662"/>
            <a:ext cx="3243684" cy="793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710106" y="2283718"/>
            <a:ext cx="237406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455626"/>
            <a:ext cx="8784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晴天的清晨，每每看见它孤独地站立于小树的绝顶，看来像是不安稳，而它却很悠然。这是别的鸟很难表现的一种嗜好。人们说它是在望哨，可它真是在望哨吗？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753" name="TextBox 1"/>
          <p:cNvSpPr txBox="1">
            <a:spLocks noChangeArrowheads="1"/>
          </p:cNvSpPr>
          <p:nvPr/>
        </p:nvSpPr>
        <p:spPr bwMode="auto">
          <a:xfrm>
            <a:off x="143209" y="592400"/>
            <a:ext cx="247615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自然段：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510110" y="1563638"/>
            <a:ext cx="823685" cy="437690"/>
          </a:xfrm>
          <a:prstGeom prst="roundRect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735676" y="2035834"/>
            <a:ext cx="777931" cy="431810"/>
          </a:xfrm>
          <a:prstGeom prst="roundRect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线形标注 2 5"/>
          <p:cNvSpPr/>
          <p:nvPr/>
        </p:nvSpPr>
        <p:spPr>
          <a:xfrm>
            <a:off x="2646695" y="154555"/>
            <a:ext cx="5162822" cy="1080120"/>
          </a:xfrm>
          <a:prstGeom prst="borderCallout2">
            <a:avLst>
              <a:gd name="adj1" fmla="val 127544"/>
              <a:gd name="adj2" fmla="val 62138"/>
              <a:gd name="adj3" fmla="val 104758"/>
              <a:gd name="adj4" fmla="val 73895"/>
              <a:gd name="adj5" fmla="val 166713"/>
              <a:gd name="adj6" fmla="val 81921"/>
            </a:avLst>
          </a:prstGeom>
          <a:solidFill>
            <a:schemeClr val="bg1"/>
          </a:solidFill>
          <a:ln>
            <a:solidFill>
              <a:srgbClr val="FFC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安闲、闲适的样子，这是别的</a:t>
            </a:r>
            <a:r>
              <a:rPr lang="zh-CN" altLang="en-US" sz="36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鸟少有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的。</a:t>
            </a:r>
            <a:endParaRPr lang="zh-CN" altLang="en-US" sz="36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58089" y="2469424"/>
            <a:ext cx="857375" cy="549821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线形标注 1 1"/>
          <p:cNvSpPr/>
          <p:nvPr/>
        </p:nvSpPr>
        <p:spPr>
          <a:xfrm>
            <a:off x="16446" y="3579862"/>
            <a:ext cx="8280920" cy="1152128"/>
          </a:xfrm>
          <a:prstGeom prst="borderCallout1">
            <a:avLst>
              <a:gd name="adj1" fmla="val -4889"/>
              <a:gd name="adj2" fmla="val 54162"/>
              <a:gd name="adj3" fmla="val -43533"/>
              <a:gd name="adj4" fmla="val 56170"/>
            </a:avLst>
          </a:prstGeom>
          <a:solidFill>
            <a:schemeClr val="bg1"/>
          </a:solidFill>
          <a:ln>
            <a:solidFill>
              <a:srgbClr val="FFC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里作者是想强调，枝头独立是白鹭独特的嗜好，凸现了它高雅脱俗之美。</a:t>
            </a:r>
            <a:endParaRPr lang="zh-CN" altLang="en-US" sz="36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4" name="TextBox 6"/>
          <p:cNvSpPr txBox="1">
            <a:spLocks noChangeArrowheads="1"/>
          </p:cNvSpPr>
          <p:nvPr/>
        </p:nvSpPr>
        <p:spPr bwMode="auto">
          <a:xfrm>
            <a:off x="292670" y="1491630"/>
            <a:ext cx="8527802" cy="355481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</a:rPr>
              <a:t>它也许在领略清新美好的晨光呢。</a:t>
            </a:r>
            <a:endParaRPr lang="zh-CN" altLang="en-US" sz="3600" b="1" dirty="0">
              <a:solidFill>
                <a:srgbClr val="00B050"/>
              </a:solidFill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</a:rPr>
              <a:t>    它也许在选择理想的活动场所呢。</a:t>
            </a:r>
            <a:endParaRPr lang="zh-CN" altLang="en-US" sz="3600" b="1" dirty="0">
              <a:solidFill>
                <a:srgbClr val="00B050"/>
              </a:solidFill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</a:rPr>
              <a:t>    它也许在深情地凝视着远方，正等待远出未归的同伴。它在心</a:t>
            </a:r>
            <a:r>
              <a:rPr lang="zh-CN" altLang="en-US" sz="3600" b="1" dirty="0" smtClean="0">
                <a:solidFill>
                  <a:srgbClr val="00B050"/>
                </a:solidFill>
                <a:latin typeface="宋体" panose="02010600030101010101" pitchFamily="2" charset="-122"/>
              </a:rPr>
              <a:t>里呼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</a:rPr>
              <a:t>唤：亲爱的朋友，你回来吧！</a:t>
            </a:r>
            <a:r>
              <a:rPr lang="en-US" altLang="zh-CN" sz="3600" b="1" dirty="0">
                <a:solidFill>
                  <a:srgbClr val="00B050"/>
                </a:solidFill>
                <a:latin typeface="宋体" panose="02010600030101010101" pitchFamily="2" charset="-122"/>
              </a:rPr>
              <a:t>……</a:t>
            </a:r>
            <a:endParaRPr lang="zh-CN" altLang="en-US" sz="3600" b="1" dirty="0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  <p:sp>
        <p:nvSpPr>
          <p:cNvPr id="75779" name="矩形 3"/>
          <p:cNvSpPr>
            <a:spLocks noChangeArrowheads="1"/>
          </p:cNvSpPr>
          <p:nvPr/>
        </p:nvSpPr>
        <p:spPr bwMode="auto">
          <a:xfrm>
            <a:off x="107950" y="739273"/>
            <a:ext cx="9036050" cy="757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“人们说它在望哨”，它也许在干什么呢？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5780" name="组合 33"/>
          <p:cNvGrpSpPr/>
          <p:nvPr/>
        </p:nvGrpSpPr>
        <p:grpSpPr bwMode="auto">
          <a:xfrm>
            <a:off x="82102" y="-20538"/>
            <a:ext cx="2670648" cy="933748"/>
            <a:chOff x="0" y="2716509"/>
            <a:chExt cx="3213493" cy="973553"/>
          </a:xfrm>
        </p:grpSpPr>
        <p:pic>
          <p:nvPicPr>
            <p:cNvPr id="75781" name="图片 9"/>
            <p:cNvPicPr>
              <a:picLocks noChangeAspect="1"/>
            </p:cNvPicPr>
            <p:nvPr/>
          </p:nvPicPr>
          <p:blipFill>
            <a:blip r:embed="rId1"/>
            <a:srcRect t="35526" b="37119"/>
            <a:stretch>
              <a:fillRect/>
            </a:stretch>
          </p:blipFill>
          <p:spPr bwMode="auto">
            <a:xfrm>
              <a:off x="0" y="2716509"/>
              <a:ext cx="2953558" cy="973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2"/>
            <p:cNvSpPr txBox="1"/>
            <p:nvPr/>
          </p:nvSpPr>
          <p:spPr>
            <a:xfrm>
              <a:off x="527212" y="2824870"/>
              <a:ext cx="2686281" cy="6738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想一想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607" y="871854"/>
            <a:ext cx="84178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黄昏的空中偶见白鹭的低飞，更是乡居生活中的一种恩惠。那是清澄的形象化，而且具有生命了。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825" name="TextBox 1"/>
          <p:cNvSpPr txBox="1">
            <a:spLocks noChangeArrowheads="1"/>
          </p:cNvSpPr>
          <p:nvPr/>
        </p:nvSpPr>
        <p:spPr bwMode="auto">
          <a:xfrm>
            <a:off x="120543" y="195486"/>
            <a:ext cx="273655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自然段：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9"/>
          <p:cNvSpPr/>
          <p:nvPr/>
        </p:nvSpPr>
        <p:spPr bwMode="gray">
          <a:xfrm rot="11640123" flipV="1">
            <a:off x="4658356" y="2071770"/>
            <a:ext cx="1289050" cy="725487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032273" y="2183334"/>
            <a:ext cx="2791164" cy="6985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清明；清澈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159" y="3075806"/>
            <a:ext cx="8207375" cy="1754326"/>
          </a:xfrm>
          <a:prstGeom prst="rect">
            <a:avLst/>
          </a:prstGeom>
          <a:noFill/>
          <a:ln w="28575">
            <a:solidFill>
              <a:srgbClr val="00B0F0"/>
            </a:solidFill>
            <a:prstDash val="sysDot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黄昏柔和的晚照下，青山绿水间，一两只白鹭悠然飞过，时而掠过头顶，时而滑过水面，令人倍感心旷神怡。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80728" y="1399384"/>
            <a:ext cx="812237" cy="514600"/>
          </a:xfrm>
          <a:prstGeom prst="roundRect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182" y="1740374"/>
            <a:ext cx="8669824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或许有人会感到美中不足，白鹭不会唱歌。但是白鹭本身不就是一首很优美的歌吗？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898" name="Rectangle 1"/>
          <p:cNvSpPr>
            <a:spLocks noChangeArrowheads="1"/>
          </p:cNvSpPr>
          <p:nvPr/>
        </p:nvSpPr>
        <p:spPr bwMode="auto">
          <a:xfrm>
            <a:off x="687380" y="483518"/>
            <a:ext cx="795804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defTabSz="91440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齐读最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后三个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自然段，说说在别人和作者眼中，白鹭有什么不同。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333" y="3990333"/>
            <a:ext cx="756084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否定别人认为白鹭“美中不足”的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观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131840" y="2355726"/>
            <a:ext cx="56166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771800" y="3003798"/>
            <a:ext cx="597666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5182" y="3651870"/>
            <a:ext cx="109645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07504" y="3249123"/>
            <a:ext cx="58970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白鹭实在是一首诗，一首韵在骨子里的散文诗。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9689" y="699542"/>
            <a:ext cx="623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不，歌未免太铿锵了。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004593" y="555526"/>
            <a:ext cx="2671863" cy="1141488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有节奏而响亮的声音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Freeform 9"/>
          <p:cNvSpPr/>
          <p:nvPr/>
        </p:nvSpPr>
        <p:spPr bwMode="gray">
          <a:xfrm rot="420000" flipH="1">
            <a:off x="5257434" y="3983216"/>
            <a:ext cx="1316037" cy="75406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6794" y="1851670"/>
            <a:ext cx="8413501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又否定自己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的观点，“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歌”还不足以说明白鹭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159771" y="1039813"/>
            <a:ext cx="719137" cy="431800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062028" y="1269827"/>
            <a:ext cx="7980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2056587" y="3283155"/>
            <a:ext cx="891564" cy="579397"/>
          </a:xfrm>
          <a:prstGeom prst="roundRect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58913" y="4449452"/>
            <a:ext cx="4601118" cy="186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 bwMode="gray">
          <a:xfrm rot="20067514" flipH="1">
            <a:off x="4971388" y="1181694"/>
            <a:ext cx="858838" cy="711200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722729" y="3552434"/>
            <a:ext cx="1757830" cy="118509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挚爱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之情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216390" y="3848532"/>
            <a:ext cx="69906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4" grpId="0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 bwMode="auto">
          <a:xfrm>
            <a:off x="612403" y="2355627"/>
            <a:ext cx="7920037" cy="2592387"/>
            <a:chOff x="682268" y="1203600"/>
            <a:chExt cx="8146203" cy="2592513"/>
          </a:xfrm>
        </p:grpSpPr>
        <p:pic>
          <p:nvPicPr>
            <p:cNvPr id="85000" name="图片 37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5400000">
              <a:off x="5243202" y="210844"/>
              <a:ext cx="2592513" cy="457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001" name="图片 36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5400000">
              <a:off x="1369867" y="608282"/>
              <a:ext cx="2192977" cy="3568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椭圆 47"/>
            <p:cNvSpPr/>
            <p:nvPr/>
          </p:nvSpPr>
          <p:spPr>
            <a:xfrm>
              <a:off x="3796080" y="1759252"/>
              <a:ext cx="217167" cy="215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667" y="1759252"/>
              <a:ext cx="215534" cy="215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59761" y="1649709"/>
              <a:ext cx="780494" cy="436584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3017" y="2272039"/>
              <a:ext cx="215534" cy="215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6972" y="2272039"/>
              <a:ext cx="217166" cy="215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698" y="2162497"/>
              <a:ext cx="780494" cy="436583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3017" y="2797527"/>
              <a:ext cx="215534" cy="215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6972" y="2797527"/>
              <a:ext cx="217166" cy="215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698" y="2686397"/>
              <a:ext cx="780494" cy="438171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84994" name="矩形 1"/>
          <p:cNvSpPr>
            <a:spLocks noChangeArrowheads="1"/>
          </p:cNvSpPr>
          <p:nvPr/>
        </p:nvSpPr>
        <p:spPr bwMode="auto">
          <a:xfrm>
            <a:off x="198859" y="915566"/>
            <a:ext cx="8497887" cy="1382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课文开头和结尾相互照应，表现白鹭美的同时，突出作者对白鹭的赞美之情。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7220" y="2623790"/>
            <a:ext cx="3159395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白鹭是一首精巧的诗。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427984" y="2509200"/>
            <a:ext cx="4052093" cy="2150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白鹭实在是一首诗，一首韵在骨子里的散文诗。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997" name="组合 33"/>
          <p:cNvGrpSpPr/>
          <p:nvPr/>
        </p:nvGrpSpPr>
        <p:grpSpPr bwMode="auto">
          <a:xfrm>
            <a:off x="39043" y="51470"/>
            <a:ext cx="2300709" cy="989062"/>
            <a:chOff x="0" y="2699077"/>
            <a:chExt cx="2768359" cy="1031225"/>
          </a:xfrm>
        </p:grpSpPr>
        <p:pic>
          <p:nvPicPr>
            <p:cNvPr id="84998" name="图片 17"/>
            <p:cNvPicPr>
              <a:picLocks noChangeAspect="1"/>
            </p:cNvPicPr>
            <p:nvPr/>
          </p:nvPicPr>
          <p:blipFill>
            <a:blip r:embed="rId2"/>
            <a:srcRect t="35526" b="37119"/>
            <a:stretch>
              <a:fillRect/>
            </a:stretch>
          </p:blipFill>
          <p:spPr bwMode="auto">
            <a:xfrm>
              <a:off x="0" y="2699077"/>
              <a:ext cx="2768359" cy="103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文本框 22"/>
            <p:cNvSpPr txBox="1"/>
            <p:nvPr/>
          </p:nvSpPr>
          <p:spPr>
            <a:xfrm>
              <a:off x="527212" y="2824870"/>
              <a:ext cx="2080186" cy="6738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品</a:t>
              </a:r>
              <a:r>
                <a:rPr lang="zh-CN" altLang="en-US" sz="36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一品</a:t>
              </a:r>
              <a:endPara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3046" t="3037" r="2624" b="-343"/>
          <a:stretch>
            <a:fillRect/>
          </a:stretch>
        </p:blipFill>
        <p:spPr>
          <a:xfrm>
            <a:off x="877199" y="344889"/>
            <a:ext cx="7353300" cy="482214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184038" y="1281788"/>
            <a:ext cx="31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</a:rPr>
              <a:t>2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187624" y="481073"/>
            <a:ext cx="4341318" cy="2255720"/>
            <a:chOff x="1196250" y="402883"/>
            <a:chExt cx="4341318" cy="2255720"/>
          </a:xfrm>
        </p:grpSpPr>
        <p:sp>
          <p:nvSpPr>
            <p:cNvPr id="5" name="TextBox 4"/>
            <p:cNvSpPr txBox="1"/>
            <p:nvPr/>
          </p:nvSpPr>
          <p:spPr>
            <a:xfrm>
              <a:off x="1198189" y="1038702"/>
              <a:ext cx="317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FF0000"/>
                  </a:solidFill>
                </a:rPr>
                <a:t>1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96250" y="1364866"/>
              <a:ext cx="317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</a:rPr>
                <a:t>3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96250" y="1690402"/>
              <a:ext cx="317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</a:rPr>
                <a:t>4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96250" y="1860296"/>
              <a:ext cx="317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</a:rPr>
                <a:t>5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96250" y="2381604"/>
              <a:ext cx="317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</a:rPr>
                <a:t>6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20072" y="402883"/>
              <a:ext cx="317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FF0000"/>
                  </a:solidFill>
                </a:rPr>
                <a:t>7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12649" y="897721"/>
              <a:ext cx="317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</a:rPr>
                <a:t>8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213739" y="1226366"/>
              <a:ext cx="317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FF0000"/>
                  </a:solidFill>
                </a:rPr>
                <a:t>9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124649" y="1555359"/>
              <a:ext cx="396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FF0000"/>
                  </a:solidFill>
                </a:rPr>
                <a:t>10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141528" y="1733532"/>
              <a:ext cx="3838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FF0000"/>
                  </a:solidFill>
                </a:rPr>
                <a:t>11</a:t>
              </a:r>
              <a:endParaRPr lang="zh-CN" alt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1130242" y="1152902"/>
            <a:ext cx="1200422" cy="178531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124242" y="1365404"/>
            <a:ext cx="2846305" cy="1500024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139438" y="1353796"/>
            <a:ext cx="2880320" cy="711768"/>
          </a:xfrm>
          <a:prstGeom prst="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139438" y="489699"/>
            <a:ext cx="2880320" cy="865355"/>
          </a:xfrm>
          <a:prstGeom prst="rect">
            <a:avLst/>
          </a:prstGeom>
          <a:noFill/>
          <a:ln w="127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线形标注 1 20"/>
          <p:cNvSpPr/>
          <p:nvPr/>
        </p:nvSpPr>
        <p:spPr>
          <a:xfrm>
            <a:off x="1124242" y="4385"/>
            <a:ext cx="3960439" cy="1112507"/>
          </a:xfrm>
          <a:prstGeom prst="borderCallout1">
            <a:avLst>
              <a:gd name="adj1" fmla="val 103176"/>
              <a:gd name="adj2" fmla="val 57573"/>
              <a:gd name="adj3" fmla="val 111997"/>
              <a:gd name="adj4" fmla="val 30999"/>
            </a:avLst>
          </a:prstGeom>
          <a:solidFill>
            <a:schemeClr val="bg1"/>
          </a:solidFill>
          <a:ln w="127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以精巧的诗来比喻白鹭</a:t>
            </a:r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的美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线形标注 1 22"/>
          <p:cNvSpPr/>
          <p:nvPr/>
        </p:nvSpPr>
        <p:spPr>
          <a:xfrm>
            <a:off x="1238700" y="3525195"/>
            <a:ext cx="3408985" cy="1080120"/>
          </a:xfrm>
          <a:prstGeom prst="borderCallout1">
            <a:avLst>
              <a:gd name="adj1" fmla="val -5713"/>
              <a:gd name="adj2" fmla="val 27970"/>
              <a:gd name="adj3" fmla="val -60581"/>
              <a:gd name="adj4" fmla="val 20272"/>
            </a:avLst>
          </a:prstGeom>
          <a:solidFill>
            <a:schemeClr val="bg1"/>
          </a:solidFill>
          <a:ln w="127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具体描写了白鹭</a:t>
            </a:r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的美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线形标注 1 23"/>
          <p:cNvSpPr/>
          <p:nvPr/>
        </p:nvSpPr>
        <p:spPr>
          <a:xfrm>
            <a:off x="5116023" y="2599483"/>
            <a:ext cx="3096344" cy="1645688"/>
          </a:xfrm>
          <a:prstGeom prst="borderCallout1">
            <a:avLst>
              <a:gd name="adj1" fmla="val -1827"/>
              <a:gd name="adj2" fmla="val 17055"/>
              <a:gd name="adj3" fmla="val -30026"/>
              <a:gd name="adj4" fmla="val 17625"/>
            </a:avLst>
          </a:prstGeom>
          <a:solidFill>
            <a:schemeClr val="bg1"/>
          </a:solidFill>
          <a:ln w="127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抒写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了作者对白鹭如诗一般美的</a:t>
            </a:r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赞叹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1" grpId="0" animBg="1"/>
      <p:bldP spid="23" grpId="0" animBg="1"/>
      <p:bldP spid="2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738445" y="1200603"/>
            <a:ext cx="7217931" cy="3528392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483768" y="1702028"/>
            <a:ext cx="2198359" cy="1054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素的配合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483768" y="2638132"/>
            <a:ext cx="2198359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白鹭垂钓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鹭瞭望图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白鹭起舞图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307017" y="1484444"/>
            <a:ext cx="274637" cy="296071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2492394" y="1203598"/>
            <a:ext cx="1786386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精巧的诗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6"/>
          <p:cNvSpPr txBox="1">
            <a:spLocks noChangeArrowheads="1"/>
          </p:cNvSpPr>
          <p:nvPr/>
        </p:nvSpPr>
        <p:spPr bwMode="auto">
          <a:xfrm>
            <a:off x="2483768" y="4063813"/>
            <a:ext cx="4392488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韵在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骨子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的散文诗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26"/>
          <p:cNvSpPr txBox="1">
            <a:spLocks noChangeArrowheads="1"/>
          </p:cNvSpPr>
          <p:nvPr/>
        </p:nvSpPr>
        <p:spPr bwMode="auto">
          <a:xfrm>
            <a:off x="4709461" y="1938301"/>
            <a:ext cx="962443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适宜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右大括号 24"/>
          <p:cNvSpPr/>
          <p:nvPr/>
        </p:nvSpPr>
        <p:spPr>
          <a:xfrm>
            <a:off x="6372200" y="1484444"/>
            <a:ext cx="144016" cy="296071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6"/>
          <p:cNvSpPr txBox="1">
            <a:spLocks noChangeArrowheads="1"/>
          </p:cNvSpPr>
          <p:nvPr/>
        </p:nvSpPr>
        <p:spPr bwMode="auto">
          <a:xfrm>
            <a:off x="6516216" y="2372178"/>
            <a:ext cx="1065035" cy="1177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赞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右大括号 28"/>
          <p:cNvSpPr/>
          <p:nvPr/>
        </p:nvSpPr>
        <p:spPr>
          <a:xfrm>
            <a:off x="4618481" y="1949826"/>
            <a:ext cx="127291" cy="558537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800" y="242670"/>
            <a:ext cx="2268000" cy="6925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6612"/>
            <a:ext cx="450000" cy="559756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83568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3080" y="2603628"/>
            <a:ext cx="1879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白鹭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" grpId="0"/>
      <p:bldP spid="3" grpId="0"/>
      <p:bldP spid="16" grpId="0"/>
      <p:bldP spid="25" grpId="0" animBg="1"/>
      <p:bldP spid="26" grpId="0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64"/>
          <p:cNvSpPr txBox="1">
            <a:spLocks noChangeArrowheads="1"/>
          </p:cNvSpPr>
          <p:nvPr/>
        </p:nvSpPr>
        <p:spPr bwMode="auto">
          <a:xfrm>
            <a:off x="813302" y="1596062"/>
            <a:ext cx="7363958" cy="2847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自由朗读课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，标注文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段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落序号</a:t>
            </a:r>
            <a:r>
              <a:rPr lang="zh-CN" altLang="en-US" sz="3600" b="1" smtClean="0">
                <a:latin typeface="+mn-ea"/>
              </a:rPr>
              <a:t>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准本课生字的字音，不熟悉的词语和句子要多读几遍，争取把课文读通顺。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7" name="文本框 14">
            <a:hlinkClick r:id="rId2" action="ppaction://hlinkfile"/>
          </p:cNvPr>
          <p:cNvSpPr txBox="1"/>
          <p:nvPr/>
        </p:nvSpPr>
        <p:spPr>
          <a:xfrm>
            <a:off x="845883" y="33575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2929944" y="1006053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0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750431" y="475828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800" y="504313"/>
            <a:ext cx="2268000" cy="692577"/>
          </a:xfrm>
          <a:prstGeom prst="rect">
            <a:avLst/>
          </a:prstGeom>
        </p:spPr>
      </p:pic>
      <p:sp>
        <p:nvSpPr>
          <p:cNvPr id="2" name="文本框 14"/>
          <p:cNvSpPr txBox="1">
            <a:spLocks noChangeArrowheads="1"/>
          </p:cNvSpPr>
          <p:nvPr/>
        </p:nvSpPr>
        <p:spPr bwMode="auto">
          <a:xfrm>
            <a:off x="618121" y="483518"/>
            <a:ext cx="221932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121" y="1419622"/>
            <a:ext cx="83553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课文描写了白鹭的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栖息、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时的美，表达了作者对白鹭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3129" y="152050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32240" y="1548127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觅食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4096" y="316506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44322" y="2363239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飞行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3147814"/>
            <a:ext cx="1548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21" y="509423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539552" y="1331955"/>
            <a:ext cx="8122667" cy="33280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这节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课我们知道了白鹭之美不仅在于完美的身段，更在于它在不同的场景中展现出的美。通过把感情融入描写的方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式，我们感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受到了作者对白鹭的喜爱与赞美之情。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204" y="306177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12972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251520" y="1511882"/>
            <a:ext cx="8496944" cy="339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白鹭给人最深的印象就是一个字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美！它的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美，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美，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的画面更美！它给大自然增添了活力，给人留下无限的遐想，无穷的乐趣。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186" name="Rectangle 1"/>
          <p:cNvSpPr>
            <a:spLocks noChangeArrowheads="1"/>
          </p:cNvSpPr>
          <p:nvPr/>
        </p:nvSpPr>
        <p:spPr bwMode="auto">
          <a:xfrm>
            <a:off x="755650" y="987574"/>
            <a:ext cx="547253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一、根据课文内容填空。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83697" y="2484079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1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23928" y="2482491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形体</a:t>
            </a:r>
            <a:endParaRPr lang="zh-CN" altLang="en-US" sz="1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750217" y="2482490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觅食</a:t>
            </a:r>
            <a:endParaRPr lang="zh-CN" altLang="en-US" sz="1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109532" y="2487300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栖息</a:t>
            </a:r>
            <a:endParaRPr lang="zh-CN" altLang="en-US" sz="1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3843" y="3365579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低飞</a:t>
            </a:r>
            <a:endParaRPr lang="zh-CN" altLang="en-US" sz="1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314678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80723" y="508342"/>
            <a:ext cx="8892479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二、如果请你来描写白鹭，你会描写什么？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827584" y="1275606"/>
            <a:ext cx="3106737" cy="715089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875000"/>
                </a:solidFill>
                <a:ea typeface="黑体" panose="02010609060101010101" pitchFamily="49" charset="-122"/>
              </a:rPr>
              <a:t>白鹭的习性</a:t>
            </a:r>
            <a:endParaRPr lang="zh-CN" altLang="en-US" sz="3600" dirty="0">
              <a:solidFill>
                <a:srgbClr val="875000"/>
              </a:solidFill>
              <a:ea typeface="黑体" panose="02010609060101010101" pitchFamily="49" charset="-122"/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800163" y="2859782"/>
            <a:ext cx="6191990" cy="715089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875000"/>
                </a:solidFill>
                <a:ea typeface="黑体" panose="02010609060101010101" pitchFamily="49" charset="-122"/>
              </a:rPr>
              <a:t>从古诗中寻找白鹭的影子</a:t>
            </a:r>
            <a:endParaRPr lang="zh-CN" altLang="en-US" sz="3600" dirty="0">
              <a:solidFill>
                <a:srgbClr val="875000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827584" y="2067694"/>
            <a:ext cx="4308307" cy="715089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875000"/>
                </a:solidFill>
                <a:ea typeface="黑体" panose="02010609060101010101" pitchFamily="49" charset="-122"/>
              </a:rPr>
              <a:t>白鹭的捉鱼方式</a:t>
            </a:r>
            <a:endParaRPr lang="en-US" altLang="zh-CN" sz="3600" dirty="0">
              <a:solidFill>
                <a:srgbClr val="875000"/>
              </a:solidFill>
              <a:ea typeface="黑体" panose="02010609060101010101" pitchFamily="49" charset="-122"/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4283968" y="1275605"/>
            <a:ext cx="4308307" cy="715089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875000"/>
                </a:solidFill>
                <a:ea typeface="黑体" panose="02010609060101010101" pitchFamily="49" charset="-122"/>
              </a:rPr>
              <a:t>白鹭的生活方式</a:t>
            </a:r>
            <a:endParaRPr lang="zh-CN" altLang="en-US" sz="3600" dirty="0">
              <a:solidFill>
                <a:srgbClr val="875000"/>
              </a:solidFill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83568" y="3651870"/>
            <a:ext cx="657865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</a:rPr>
              <a:t>你想运用哪些写作技巧？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99793" y="4227934"/>
            <a:ext cx="568863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比喻、拟人、对比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bldLvl="0" animBg="1"/>
      <p:bldP spid="17" grpId="0" bldLvl="0" animBg="1"/>
      <p:bldP spid="18" grpId="0" bldLvl="0" animBg="1"/>
      <p:bldP spid="22" grpId="0"/>
      <p:bldP spid="2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11560" y="411510"/>
            <a:ext cx="2952328" cy="68955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我也写一写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77280" y="1600401"/>
            <a:ext cx="7560840" cy="2663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你看那飞行中的白鹭，如仙子般自由翱翔在空中。有的张开美丽的双翼，口衔祥云；有的直冲云霄，翩然离去；有的穿过云朵，如梦如幻。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99" y="461352"/>
            <a:ext cx="22701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1923678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将你喜欢的自然段抄写在积累本上。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背诵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课文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4"/>
          <p:cNvSpPr txBox="1"/>
          <p:nvPr/>
        </p:nvSpPr>
        <p:spPr>
          <a:xfrm>
            <a:off x="899592" y="436334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1352"/>
            <a:ext cx="453806" cy="5640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531461"/>
            <a:ext cx="1589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适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宜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29149" y="1531461"/>
            <a:ext cx="1534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2060713" y="3324929"/>
            <a:ext cx="1534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窗</a:t>
            </a: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29349" y="3324929"/>
            <a:ext cx="1534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味</a:t>
            </a:r>
            <a:endParaRPr lang="zh-CN" altLang="en-US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7285533" y="3324929"/>
            <a:ext cx="1534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镶</a:t>
            </a: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嵌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79712" y="1531461"/>
            <a:ext cx="1534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鹤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13325" y="1531461"/>
            <a:ext cx="1534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哨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5533" y="1531461"/>
            <a:ext cx="1534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恩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zh-CN" altLang="en-US" sz="4800" dirty="0"/>
          </a:p>
        </p:txBody>
      </p:sp>
      <p:sp>
        <p:nvSpPr>
          <p:cNvPr id="16" name="TextBox 15"/>
          <p:cNvSpPr txBox="1"/>
          <p:nvPr/>
        </p:nvSpPr>
        <p:spPr>
          <a:xfrm>
            <a:off x="3973165" y="3324929"/>
            <a:ext cx="1534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弃</a:t>
            </a:r>
            <a:endParaRPr lang="zh-CN" altLang="en-US" sz="4800" dirty="0"/>
          </a:p>
        </p:txBody>
      </p:sp>
      <p:sp>
        <p:nvSpPr>
          <p:cNvPr id="17" name="TextBox 16"/>
          <p:cNvSpPr txBox="1"/>
          <p:nvPr/>
        </p:nvSpPr>
        <p:spPr>
          <a:xfrm>
            <a:off x="395536" y="3324929"/>
            <a:ext cx="1534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匣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115616" y="1084406"/>
            <a:ext cx="685800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yí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95536" y="2892043"/>
            <a:ext cx="1001682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xiá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627784" y="1059582"/>
            <a:ext cx="685800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hè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743112" y="1071760"/>
            <a:ext cx="900896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zhū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 flipH="1">
            <a:off x="5916417" y="1071760"/>
            <a:ext cx="1175863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shào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 flipH="1">
            <a:off x="7347909" y="1059582"/>
            <a:ext cx="68047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ēn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329571" y="2892353"/>
            <a:ext cx="1594357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kuàng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006629" y="2892353"/>
            <a:ext cx="1418038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xián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634343" y="2892353"/>
            <a:ext cx="1064438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yùn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783977" y="2884606"/>
            <a:ext cx="1180511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qiàn</a:t>
            </a:r>
            <a:endParaRPr lang="zh-CN" altLang="zh-CN" sz="36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29" name="文本框 15"/>
          <p:cNvSpPr txBox="1"/>
          <p:nvPr/>
        </p:nvSpPr>
        <p:spPr>
          <a:xfrm>
            <a:off x="801836" y="267494"/>
            <a:ext cx="1681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1646151" y="3723878"/>
            <a:ext cx="37766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之一忽则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050257" y="3237074"/>
            <a:ext cx="1320800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xián </a:t>
            </a:r>
            <a:endParaRPr lang="zh-CN" altLang="en-US" sz="40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594395" y="3237074"/>
            <a:ext cx="1322700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dài</a:t>
            </a:r>
            <a:endParaRPr lang="zh-CN" altLang="en-US" sz="40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7" name="云形标注 46"/>
          <p:cNvSpPr/>
          <p:nvPr/>
        </p:nvSpPr>
        <p:spPr>
          <a:xfrm>
            <a:off x="1403648" y="574931"/>
            <a:ext cx="6500042" cy="2087229"/>
          </a:xfrm>
          <a:prstGeom prst="cloudCallout">
            <a:avLst>
              <a:gd name="adj1" fmla="val -23332"/>
              <a:gd name="adj2" fmla="val 80025"/>
            </a:avLst>
          </a:prstGeom>
          <a:solidFill>
            <a:schemeClr val="bg1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两个生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字是形声字。分别是上声下形和左形右声。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8144" y="3508771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厌恶；不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满意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9" name="文本框 15"/>
          <p:cNvSpPr txBox="1"/>
          <p:nvPr/>
        </p:nvSpPr>
        <p:spPr>
          <a:xfrm>
            <a:off x="801836" y="267494"/>
            <a:ext cx="1681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1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843608" y="1273741"/>
            <a:ext cx="945563" cy="945563"/>
            <a:chOff x="827584" y="1491630"/>
            <a:chExt cx="945563" cy="945563"/>
          </a:xfrm>
        </p:grpSpPr>
        <p:sp>
          <p:nvSpPr>
            <p:cNvPr id="89" name="矩形 88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/>
            <p:cNvCxnSpPr>
              <a:stCxn id="89" idx="1"/>
              <a:endCxn id="89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5481360" y="3373562"/>
            <a:ext cx="945563" cy="945563"/>
            <a:chOff x="827584" y="1491630"/>
            <a:chExt cx="945563" cy="945563"/>
          </a:xfrm>
        </p:grpSpPr>
        <p:sp>
          <p:nvSpPr>
            <p:cNvPr id="85" name="矩形 84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>
              <a:stCxn id="85" idx="1"/>
              <a:endCxn id="85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936104" y="3373562"/>
            <a:ext cx="945563" cy="945563"/>
            <a:chOff x="827584" y="1491630"/>
            <a:chExt cx="945563" cy="945563"/>
          </a:xfrm>
        </p:grpSpPr>
        <p:sp>
          <p:nvSpPr>
            <p:cNvPr id="55" name="矩形 54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>
              <a:stCxn id="55" idx="1"/>
              <a:endCxn id="55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768558" y="3373562"/>
            <a:ext cx="945563" cy="945563"/>
            <a:chOff x="827584" y="1491630"/>
            <a:chExt cx="945563" cy="945563"/>
          </a:xfrm>
        </p:grpSpPr>
        <p:sp>
          <p:nvSpPr>
            <p:cNvPr id="81" name="矩形 80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>
              <a:stCxn id="81" idx="1"/>
              <a:endCxn id="81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7036296" y="1273741"/>
            <a:ext cx="945563" cy="945563"/>
            <a:chOff x="827584" y="1491630"/>
            <a:chExt cx="945563" cy="945563"/>
          </a:xfrm>
        </p:grpSpPr>
        <p:sp>
          <p:nvSpPr>
            <p:cNvPr id="51" name="矩形 50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>
              <a:stCxn id="51" idx="1"/>
              <a:endCxn id="51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3996829" y="1273741"/>
            <a:ext cx="945563" cy="945563"/>
            <a:chOff x="827584" y="1491630"/>
            <a:chExt cx="945563" cy="945563"/>
          </a:xfrm>
        </p:grpSpPr>
        <p:sp>
          <p:nvSpPr>
            <p:cNvPr id="37" name="矩形 36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stCxn id="37" idx="1"/>
              <a:endCxn id="37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2405775" y="1273741"/>
            <a:ext cx="945563" cy="945563"/>
            <a:chOff x="827584" y="1491630"/>
            <a:chExt cx="945563" cy="945563"/>
          </a:xfrm>
        </p:grpSpPr>
        <p:sp>
          <p:nvSpPr>
            <p:cNvPr id="47" name="矩形 46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>
              <a:stCxn id="47" idx="1"/>
              <a:endCxn id="47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4"/>
          <p:cNvSpPr txBox="1">
            <a:spLocks noChangeArrowheads="1"/>
          </p:cNvSpPr>
          <p:nvPr/>
        </p:nvSpPr>
        <p:spPr bwMode="auto">
          <a:xfrm>
            <a:off x="2357363" y="1203598"/>
            <a:ext cx="608013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3996446" y="2792702"/>
            <a:ext cx="11869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xiá    </a:t>
            </a: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2" name="文本框 64"/>
          <p:cNvSpPr txBox="1">
            <a:spLocks noChangeArrowheads="1"/>
          </p:cNvSpPr>
          <p:nvPr/>
        </p:nvSpPr>
        <p:spPr bwMode="auto">
          <a:xfrm>
            <a:off x="766574" y="3265814"/>
            <a:ext cx="587152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67544" y="2715766"/>
            <a:ext cx="24538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kuàng</a:t>
            </a:r>
            <a:r>
              <a:rPr lang="en-US" altLang="zh-CN" sz="3600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</a:t>
            </a:r>
            <a:endParaRPr lang="zh-CN" altLang="en-US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4" name="文本框 64"/>
          <p:cNvSpPr txBox="1">
            <a:spLocks noChangeArrowheads="1"/>
          </p:cNvSpPr>
          <p:nvPr/>
        </p:nvSpPr>
        <p:spPr bwMode="auto">
          <a:xfrm>
            <a:off x="3939952" y="3237509"/>
            <a:ext cx="609600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匣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>
            <a:spLocks noChangeArrowheads="1"/>
          </p:cNvSpPr>
          <p:nvPr/>
        </p:nvSpPr>
        <p:spPr bwMode="auto">
          <a:xfrm>
            <a:off x="5452120" y="3261672"/>
            <a:ext cx="608013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3"/>
          <p:cNvSpPr txBox="1">
            <a:spLocks noChangeArrowheads="1"/>
          </p:cNvSpPr>
          <p:nvPr/>
        </p:nvSpPr>
        <p:spPr bwMode="auto">
          <a:xfrm>
            <a:off x="5598170" y="2792702"/>
            <a:ext cx="129852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ēn    </a:t>
            </a: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3988096" y="699542"/>
            <a:ext cx="173359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xián    </a:t>
            </a: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36" name="文本框 64"/>
          <p:cNvSpPr txBox="1">
            <a:spLocks noChangeArrowheads="1"/>
          </p:cNvSpPr>
          <p:nvPr/>
        </p:nvSpPr>
        <p:spPr bwMode="auto">
          <a:xfrm>
            <a:off x="3996829" y="1131590"/>
            <a:ext cx="608012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058566" y="3373562"/>
            <a:ext cx="945563" cy="945563"/>
            <a:chOff x="827584" y="1491630"/>
            <a:chExt cx="945563" cy="945563"/>
          </a:xfrm>
        </p:grpSpPr>
        <p:sp>
          <p:nvSpPr>
            <p:cNvPr id="59" name="矩形 58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/>
            <p:cNvCxnSpPr>
              <a:stCxn id="59" idx="1"/>
              <a:endCxn id="59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2376423" y="3373562"/>
            <a:ext cx="945563" cy="945563"/>
            <a:chOff x="827584" y="1491630"/>
            <a:chExt cx="945563" cy="945563"/>
          </a:xfrm>
        </p:grpSpPr>
        <p:sp>
          <p:nvSpPr>
            <p:cNvPr id="63" name="矩形 62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/>
            <p:cNvCxnSpPr>
              <a:stCxn id="63" idx="1"/>
              <a:endCxn id="63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5524128" y="1273741"/>
            <a:ext cx="945563" cy="945563"/>
            <a:chOff x="827584" y="1491630"/>
            <a:chExt cx="945563" cy="945563"/>
          </a:xfrm>
        </p:grpSpPr>
        <p:sp>
          <p:nvSpPr>
            <p:cNvPr id="67" name="矩形 66"/>
            <p:cNvSpPr/>
            <p:nvPr/>
          </p:nvSpPr>
          <p:spPr>
            <a:xfrm>
              <a:off x="827584" y="1491630"/>
              <a:ext cx="945563" cy="94556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>
              <a:stCxn id="67" idx="1"/>
              <a:endCxn id="67" idx="3"/>
            </p:cNvCxnSpPr>
            <p:nvPr/>
          </p:nvCxnSpPr>
          <p:spPr>
            <a:xfrm>
              <a:off x="827584" y="1964412"/>
              <a:ext cx="945563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300366" y="1491630"/>
              <a:ext cx="0" cy="94556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64"/>
          <p:cNvSpPr txBox="1">
            <a:spLocks noChangeArrowheads="1"/>
          </p:cNvSpPr>
          <p:nvPr/>
        </p:nvSpPr>
        <p:spPr bwMode="auto">
          <a:xfrm>
            <a:off x="837358" y="1131590"/>
            <a:ext cx="608013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宜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64"/>
          <p:cNvSpPr txBox="1">
            <a:spLocks noChangeArrowheads="1"/>
          </p:cNvSpPr>
          <p:nvPr/>
        </p:nvSpPr>
        <p:spPr bwMode="auto">
          <a:xfrm>
            <a:off x="5524128" y="1198806"/>
            <a:ext cx="608012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64"/>
          <p:cNvSpPr txBox="1">
            <a:spLocks noChangeArrowheads="1"/>
          </p:cNvSpPr>
          <p:nvPr/>
        </p:nvSpPr>
        <p:spPr bwMode="auto">
          <a:xfrm>
            <a:off x="7036296" y="1203598"/>
            <a:ext cx="608012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文本框 64"/>
          <p:cNvSpPr txBox="1">
            <a:spLocks noChangeArrowheads="1"/>
          </p:cNvSpPr>
          <p:nvPr/>
        </p:nvSpPr>
        <p:spPr bwMode="auto">
          <a:xfrm>
            <a:off x="2330263" y="3293418"/>
            <a:ext cx="587152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哨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64"/>
          <p:cNvSpPr txBox="1">
            <a:spLocks noChangeArrowheads="1"/>
          </p:cNvSpPr>
          <p:nvPr/>
        </p:nvSpPr>
        <p:spPr bwMode="auto">
          <a:xfrm>
            <a:off x="7036296" y="3293418"/>
            <a:ext cx="608013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13"/>
          <p:cNvSpPr txBox="1">
            <a:spLocks noChangeArrowheads="1"/>
          </p:cNvSpPr>
          <p:nvPr/>
        </p:nvSpPr>
        <p:spPr bwMode="auto">
          <a:xfrm>
            <a:off x="2547122" y="719946"/>
            <a:ext cx="93162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hè    </a:t>
            </a: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75" name="文本框 13"/>
          <p:cNvSpPr txBox="1">
            <a:spLocks noChangeArrowheads="1"/>
          </p:cNvSpPr>
          <p:nvPr/>
        </p:nvSpPr>
        <p:spPr bwMode="auto">
          <a:xfrm>
            <a:off x="1049483" y="651917"/>
            <a:ext cx="93162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yí</a:t>
            </a: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</a:t>
            </a: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76" name="文本框 13"/>
          <p:cNvSpPr txBox="1">
            <a:spLocks noChangeArrowheads="1"/>
          </p:cNvSpPr>
          <p:nvPr/>
        </p:nvSpPr>
        <p:spPr bwMode="auto">
          <a:xfrm>
            <a:off x="5507938" y="699542"/>
            <a:ext cx="156132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zhū</a:t>
            </a: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</a:t>
            </a: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77" name="文本框 13"/>
          <p:cNvSpPr txBox="1">
            <a:spLocks noChangeArrowheads="1"/>
          </p:cNvSpPr>
          <p:nvPr/>
        </p:nvSpPr>
        <p:spPr bwMode="auto">
          <a:xfrm>
            <a:off x="7014872" y="699542"/>
            <a:ext cx="173359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q</a:t>
            </a:r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iàn</a:t>
            </a: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</a:t>
            </a: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78" name="文本框 13"/>
          <p:cNvSpPr txBox="1">
            <a:spLocks noChangeArrowheads="1"/>
          </p:cNvSpPr>
          <p:nvPr/>
        </p:nvSpPr>
        <p:spPr bwMode="auto">
          <a:xfrm>
            <a:off x="7058566" y="2759199"/>
            <a:ext cx="15312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yùn</a:t>
            </a: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</a:t>
            </a: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79" name="文本框 13"/>
          <p:cNvSpPr txBox="1">
            <a:spLocks noChangeArrowheads="1"/>
          </p:cNvSpPr>
          <p:nvPr/>
        </p:nvSpPr>
        <p:spPr bwMode="auto">
          <a:xfrm>
            <a:off x="2330262" y="2792702"/>
            <a:ext cx="155389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shào</a:t>
            </a: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92" name="文本框 15"/>
          <p:cNvSpPr txBox="1"/>
          <p:nvPr/>
        </p:nvSpPr>
        <p:spPr>
          <a:xfrm>
            <a:off x="886587" y="14624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5783"/>
            <a:ext cx="864096" cy="819783"/>
          </a:xfrm>
          <a:prstGeom prst="rect">
            <a:avLst/>
          </a:prstGeom>
        </p:spPr>
      </p:pic>
      <p:pic>
        <p:nvPicPr>
          <p:cNvPr id="94" name="图片 9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63" y="2211710"/>
            <a:ext cx="572977" cy="572977"/>
          </a:xfrm>
          <a:prstGeom prst="rect">
            <a:avLst/>
          </a:prstGeom>
        </p:spPr>
      </p:pic>
      <p:pic>
        <p:nvPicPr>
          <p:cNvPr id="95" name="图片 94">
            <a:hlinkClick r:id="rId4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716" y="2211710"/>
            <a:ext cx="572977" cy="572977"/>
          </a:xfrm>
          <a:prstGeom prst="rect">
            <a:avLst/>
          </a:prstGeom>
        </p:spPr>
      </p:pic>
      <p:pic>
        <p:nvPicPr>
          <p:cNvPr id="96" name="图片 95">
            <a:hlinkClick r:id="rId5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122" y="2237152"/>
            <a:ext cx="572977" cy="572977"/>
          </a:xfrm>
          <a:prstGeom prst="rect">
            <a:avLst/>
          </a:prstGeom>
        </p:spPr>
      </p:pic>
      <p:pic>
        <p:nvPicPr>
          <p:cNvPr id="97" name="图片 96">
            <a:hlinkClick r:id="rId6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420" y="2237152"/>
            <a:ext cx="572977" cy="572977"/>
          </a:xfrm>
          <a:prstGeom prst="rect">
            <a:avLst/>
          </a:prstGeom>
        </p:spPr>
      </p:pic>
      <p:pic>
        <p:nvPicPr>
          <p:cNvPr id="98" name="图片 97">
            <a:hlinkClick r:id="rId7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588" y="2255096"/>
            <a:ext cx="572977" cy="572977"/>
          </a:xfrm>
          <a:prstGeom prst="rect">
            <a:avLst/>
          </a:prstGeom>
        </p:spPr>
      </p:pic>
      <p:pic>
        <p:nvPicPr>
          <p:cNvPr id="99" name="图片 98">
            <a:hlinkClick r:id="rId8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50" y="4350076"/>
            <a:ext cx="572977" cy="572977"/>
          </a:xfrm>
          <a:prstGeom prst="rect">
            <a:avLst/>
          </a:prstGeom>
        </p:spPr>
      </p:pic>
      <p:pic>
        <p:nvPicPr>
          <p:cNvPr id="100" name="图片 99">
            <a:hlinkClick r:id="rId9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716" y="4377680"/>
            <a:ext cx="572977" cy="572977"/>
          </a:xfrm>
          <a:prstGeom prst="rect">
            <a:avLst/>
          </a:prstGeom>
        </p:spPr>
      </p:pic>
      <p:pic>
        <p:nvPicPr>
          <p:cNvPr id="101" name="图片 100">
            <a:hlinkClick r:id="rId10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917" y="4375037"/>
            <a:ext cx="572977" cy="572977"/>
          </a:xfrm>
          <a:prstGeom prst="rect">
            <a:avLst/>
          </a:prstGeom>
        </p:spPr>
      </p:pic>
      <p:pic>
        <p:nvPicPr>
          <p:cNvPr id="102" name="图片 101">
            <a:hlinkClick r:id="rId11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215" y="4375037"/>
            <a:ext cx="572977" cy="572977"/>
          </a:xfrm>
          <a:prstGeom prst="rect">
            <a:avLst/>
          </a:prstGeom>
        </p:spPr>
      </p:pic>
      <p:pic>
        <p:nvPicPr>
          <p:cNvPr id="103" name="图片 102">
            <a:hlinkClick r:id="rId1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83" y="4375037"/>
            <a:ext cx="572977" cy="5729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30" grpId="0"/>
      <p:bldP spid="35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7"/>
          <p:cNvGrpSpPr/>
          <p:nvPr/>
        </p:nvGrpSpPr>
        <p:grpSpPr bwMode="auto">
          <a:xfrm>
            <a:off x="1259632" y="2244953"/>
            <a:ext cx="1440160" cy="1461049"/>
            <a:chOff x="2437" y="2032"/>
            <a:chExt cx="1244" cy="1264"/>
          </a:xfrm>
        </p:grpSpPr>
        <p:sp>
          <p:nvSpPr>
            <p:cNvPr id="2872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72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872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28673" name="文本框 64"/>
          <p:cNvSpPr txBox="1">
            <a:spLocks noChangeArrowheads="1"/>
          </p:cNvSpPr>
          <p:nvPr/>
        </p:nvSpPr>
        <p:spPr bwMode="auto">
          <a:xfrm>
            <a:off x="1187624" y="1956921"/>
            <a:ext cx="608013" cy="1838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1500" dirty="0">
                <a:latin typeface="楷体" panose="02010609060101010101" pitchFamily="49" charset="-122"/>
                <a:ea typeface="楷体" panose="02010609060101010101" pitchFamily="49" charset="-122"/>
              </a:rPr>
              <a:t>鹤</a:t>
            </a:r>
            <a:endParaRPr lang="zh-CN" altLang="en-US" sz="1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3"/>
          <p:cNvSpPr txBox="1">
            <a:spLocks noChangeArrowheads="1"/>
          </p:cNvSpPr>
          <p:nvPr/>
        </p:nvSpPr>
        <p:spPr bwMode="auto">
          <a:xfrm>
            <a:off x="1576413" y="1364212"/>
            <a:ext cx="1195387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hè    </a:t>
            </a:r>
            <a:endParaRPr lang="en-US" altLang="zh-CN" sz="44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067944" y="2152254"/>
            <a:ext cx="4104456" cy="175432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>
                <a:lumMod val="40000"/>
                <a:lumOff val="60000"/>
              </a:schemeClr>
            </a:solidFill>
            <a:prstDash val="sysDash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左右等宽，第三笔是“长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撇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”。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燕尾形箭头 8"/>
          <p:cNvSpPr/>
          <p:nvPr/>
        </p:nvSpPr>
        <p:spPr>
          <a:xfrm>
            <a:off x="3133842" y="2740898"/>
            <a:ext cx="636587" cy="484188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51720" y="267494"/>
            <a:ext cx="5040560" cy="623248"/>
            <a:chOff x="2771800" y="409575"/>
            <a:chExt cx="5040560" cy="623248"/>
          </a:xfrm>
        </p:grpSpPr>
        <p:sp>
          <p:nvSpPr>
            <p:cNvPr id="28689" name="TextBox 11"/>
            <p:cNvSpPr txBox="1">
              <a:spLocks noChangeArrowheads="1"/>
            </p:cNvSpPr>
            <p:nvPr/>
          </p:nvSpPr>
          <p:spPr bwMode="auto">
            <a:xfrm>
              <a:off x="3261158" y="409575"/>
              <a:ext cx="4551202" cy="6232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写指导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690" name="组合 16"/>
            <p:cNvGrpSpPr/>
            <p:nvPr/>
          </p:nvGrpSpPr>
          <p:grpSpPr bwMode="auto">
            <a:xfrm>
              <a:off x="2771800" y="481504"/>
              <a:ext cx="456752" cy="456618"/>
              <a:chOff x="631825" y="5181600"/>
              <a:chExt cx="1554163" cy="1552575"/>
            </a:xfrm>
          </p:grpSpPr>
          <p:sp>
            <p:nvSpPr>
              <p:cNvPr id="28691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692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3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4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5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6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7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698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699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0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1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2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3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4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5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6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7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8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09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0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1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2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3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4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5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6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7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8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19" name="Rectangle 38"/>
              <p:cNvSpPr>
                <a:spLocks noChangeArrowheads="1"/>
              </p:cNvSpPr>
              <p:nvPr/>
            </p:nvSpPr>
            <p:spPr bwMode="auto">
              <a:xfrm>
                <a:off x="1101725" y="5751509"/>
                <a:ext cx="588964" cy="150812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20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721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2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4" name="Freeform 264"/>
          <p:cNvSpPr/>
          <p:nvPr/>
        </p:nvSpPr>
        <p:spPr bwMode="auto">
          <a:xfrm rot="21352186">
            <a:off x="1269988" y="2384158"/>
            <a:ext cx="541803" cy="817876"/>
          </a:xfrm>
          <a:custGeom>
            <a:avLst/>
            <a:gdLst>
              <a:gd name="T0" fmla="*/ 284 w 387"/>
              <a:gd name="T1" fmla="*/ 152 h 632"/>
              <a:gd name="T2" fmla="*/ 291 w 387"/>
              <a:gd name="T3" fmla="*/ 123 h 632"/>
              <a:gd name="T4" fmla="*/ 299 w 387"/>
              <a:gd name="T5" fmla="*/ 98 h 632"/>
              <a:gd name="T6" fmla="*/ 305 w 387"/>
              <a:gd name="T7" fmla="*/ 75 h 632"/>
              <a:gd name="T8" fmla="*/ 309 w 387"/>
              <a:gd name="T9" fmla="*/ 58 h 632"/>
              <a:gd name="T10" fmla="*/ 310 w 387"/>
              <a:gd name="T11" fmla="*/ 42 h 632"/>
              <a:gd name="T12" fmla="*/ 310 w 387"/>
              <a:gd name="T13" fmla="*/ 33 h 632"/>
              <a:gd name="T14" fmla="*/ 309 w 387"/>
              <a:gd name="T15" fmla="*/ 25 h 632"/>
              <a:gd name="T16" fmla="*/ 305 w 387"/>
              <a:gd name="T17" fmla="*/ 21 h 632"/>
              <a:gd name="T18" fmla="*/ 301 w 387"/>
              <a:gd name="T19" fmla="*/ 18 h 632"/>
              <a:gd name="T20" fmla="*/ 301 w 387"/>
              <a:gd name="T21" fmla="*/ 12 h 632"/>
              <a:gd name="T22" fmla="*/ 305 w 387"/>
              <a:gd name="T23" fmla="*/ 6 h 632"/>
              <a:gd name="T24" fmla="*/ 309 w 387"/>
              <a:gd name="T25" fmla="*/ 2 h 632"/>
              <a:gd name="T26" fmla="*/ 316 w 387"/>
              <a:gd name="T27" fmla="*/ 0 h 632"/>
              <a:gd name="T28" fmla="*/ 328 w 387"/>
              <a:gd name="T29" fmla="*/ 0 h 632"/>
              <a:gd name="T30" fmla="*/ 341 w 387"/>
              <a:gd name="T31" fmla="*/ 4 h 632"/>
              <a:gd name="T32" fmla="*/ 356 w 387"/>
              <a:gd name="T33" fmla="*/ 12 h 632"/>
              <a:gd name="T34" fmla="*/ 370 w 387"/>
              <a:gd name="T35" fmla="*/ 20 h 632"/>
              <a:gd name="T36" fmla="*/ 379 w 387"/>
              <a:gd name="T37" fmla="*/ 25 h 632"/>
              <a:gd name="T38" fmla="*/ 385 w 387"/>
              <a:gd name="T39" fmla="*/ 29 h 632"/>
              <a:gd name="T40" fmla="*/ 387 w 387"/>
              <a:gd name="T41" fmla="*/ 33 h 632"/>
              <a:gd name="T42" fmla="*/ 385 w 387"/>
              <a:gd name="T43" fmla="*/ 41 h 632"/>
              <a:gd name="T44" fmla="*/ 381 w 387"/>
              <a:gd name="T45" fmla="*/ 52 h 632"/>
              <a:gd name="T46" fmla="*/ 376 w 387"/>
              <a:gd name="T47" fmla="*/ 69 h 632"/>
              <a:gd name="T48" fmla="*/ 368 w 387"/>
              <a:gd name="T49" fmla="*/ 88 h 632"/>
              <a:gd name="T50" fmla="*/ 358 w 387"/>
              <a:gd name="T51" fmla="*/ 113 h 632"/>
              <a:gd name="T52" fmla="*/ 347 w 387"/>
              <a:gd name="T53" fmla="*/ 144 h 632"/>
              <a:gd name="T54" fmla="*/ 335 w 387"/>
              <a:gd name="T55" fmla="*/ 176 h 632"/>
              <a:gd name="T56" fmla="*/ 320 w 387"/>
              <a:gd name="T57" fmla="*/ 215 h 632"/>
              <a:gd name="T58" fmla="*/ 295 w 387"/>
              <a:gd name="T59" fmla="*/ 268 h 632"/>
              <a:gd name="T60" fmla="*/ 263 w 387"/>
              <a:gd name="T61" fmla="*/ 335 h 632"/>
              <a:gd name="T62" fmla="*/ 226 w 387"/>
              <a:gd name="T63" fmla="*/ 395 h 632"/>
              <a:gd name="T64" fmla="*/ 190 w 387"/>
              <a:gd name="T65" fmla="*/ 450 h 632"/>
              <a:gd name="T66" fmla="*/ 171 w 387"/>
              <a:gd name="T67" fmla="*/ 475 h 632"/>
              <a:gd name="T68" fmla="*/ 153 w 387"/>
              <a:gd name="T69" fmla="*/ 500 h 632"/>
              <a:gd name="T70" fmla="*/ 136 w 387"/>
              <a:gd name="T71" fmla="*/ 521 h 632"/>
              <a:gd name="T72" fmla="*/ 119 w 387"/>
              <a:gd name="T73" fmla="*/ 540 h 632"/>
              <a:gd name="T74" fmla="*/ 104 w 387"/>
              <a:gd name="T75" fmla="*/ 557 h 632"/>
              <a:gd name="T76" fmla="*/ 88 w 387"/>
              <a:gd name="T77" fmla="*/ 573 h 632"/>
              <a:gd name="T78" fmla="*/ 60 w 387"/>
              <a:gd name="T79" fmla="*/ 598 h 632"/>
              <a:gd name="T80" fmla="*/ 46 w 387"/>
              <a:gd name="T81" fmla="*/ 609 h 632"/>
              <a:gd name="T82" fmla="*/ 25 w 387"/>
              <a:gd name="T83" fmla="*/ 623 h 632"/>
              <a:gd name="T84" fmla="*/ 12 w 387"/>
              <a:gd name="T85" fmla="*/ 630 h 632"/>
              <a:gd name="T86" fmla="*/ 2 w 387"/>
              <a:gd name="T87" fmla="*/ 632 h 632"/>
              <a:gd name="T88" fmla="*/ 0 w 387"/>
              <a:gd name="T89" fmla="*/ 630 h 632"/>
              <a:gd name="T90" fmla="*/ 0 w 387"/>
              <a:gd name="T91" fmla="*/ 626 h 632"/>
              <a:gd name="T92" fmla="*/ 4 w 387"/>
              <a:gd name="T93" fmla="*/ 621 h 632"/>
              <a:gd name="T94" fmla="*/ 10 w 387"/>
              <a:gd name="T95" fmla="*/ 615 h 632"/>
              <a:gd name="T96" fmla="*/ 18 w 387"/>
              <a:gd name="T97" fmla="*/ 605 h 632"/>
              <a:gd name="T98" fmla="*/ 27 w 387"/>
              <a:gd name="T99" fmla="*/ 594 h 632"/>
              <a:gd name="T100" fmla="*/ 39 w 387"/>
              <a:gd name="T101" fmla="*/ 580 h 632"/>
              <a:gd name="T102" fmla="*/ 52 w 387"/>
              <a:gd name="T103" fmla="*/ 565 h 632"/>
              <a:gd name="T104" fmla="*/ 73 w 387"/>
              <a:gd name="T105" fmla="*/ 540 h 632"/>
              <a:gd name="T106" fmla="*/ 104 w 387"/>
              <a:gd name="T107" fmla="*/ 502 h 632"/>
              <a:gd name="T108" fmla="*/ 134 w 387"/>
              <a:gd name="T109" fmla="*/ 462 h 632"/>
              <a:gd name="T110" fmla="*/ 165 w 387"/>
              <a:gd name="T111" fmla="*/ 418 h 632"/>
              <a:gd name="T112" fmla="*/ 196 w 387"/>
              <a:gd name="T113" fmla="*/ 368 h 632"/>
              <a:gd name="T114" fmla="*/ 222 w 387"/>
              <a:gd name="T115" fmla="*/ 316 h 632"/>
              <a:gd name="T116" fmla="*/ 245 w 387"/>
              <a:gd name="T117" fmla="*/ 259 h 632"/>
              <a:gd name="T118" fmla="*/ 268 w 387"/>
              <a:gd name="T119" fmla="*/ 199 h 632"/>
              <a:gd name="T120" fmla="*/ 278 w 387"/>
              <a:gd name="T121" fmla="*/ 167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7" h="632">
                <a:moveTo>
                  <a:pt x="278" y="167"/>
                </a:moveTo>
                <a:lnTo>
                  <a:pt x="284" y="152"/>
                </a:lnTo>
                <a:lnTo>
                  <a:pt x="287" y="136"/>
                </a:lnTo>
                <a:lnTo>
                  <a:pt x="291" y="123"/>
                </a:lnTo>
                <a:lnTo>
                  <a:pt x="295" y="109"/>
                </a:lnTo>
                <a:lnTo>
                  <a:pt x="299" y="98"/>
                </a:lnTo>
                <a:lnTo>
                  <a:pt x="301" y="87"/>
                </a:lnTo>
                <a:lnTo>
                  <a:pt x="305" y="75"/>
                </a:lnTo>
                <a:lnTo>
                  <a:pt x="307" y="65"/>
                </a:lnTo>
                <a:lnTo>
                  <a:pt x="309" y="58"/>
                </a:lnTo>
                <a:lnTo>
                  <a:pt x="309" y="50"/>
                </a:lnTo>
                <a:lnTo>
                  <a:pt x="310" y="42"/>
                </a:lnTo>
                <a:lnTo>
                  <a:pt x="310" y="37"/>
                </a:lnTo>
                <a:lnTo>
                  <a:pt x="310" y="33"/>
                </a:lnTo>
                <a:lnTo>
                  <a:pt x="309" y="29"/>
                </a:lnTo>
                <a:lnTo>
                  <a:pt x="309" y="25"/>
                </a:lnTo>
                <a:lnTo>
                  <a:pt x="307" y="23"/>
                </a:lnTo>
                <a:lnTo>
                  <a:pt x="305" y="21"/>
                </a:lnTo>
                <a:lnTo>
                  <a:pt x="303" y="20"/>
                </a:lnTo>
                <a:lnTo>
                  <a:pt x="301" y="18"/>
                </a:lnTo>
                <a:lnTo>
                  <a:pt x="301" y="14"/>
                </a:lnTo>
                <a:lnTo>
                  <a:pt x="301" y="12"/>
                </a:lnTo>
                <a:lnTo>
                  <a:pt x="303" y="8"/>
                </a:lnTo>
                <a:lnTo>
                  <a:pt x="305" y="6"/>
                </a:lnTo>
                <a:lnTo>
                  <a:pt x="307" y="2"/>
                </a:lnTo>
                <a:lnTo>
                  <a:pt x="309" y="2"/>
                </a:lnTo>
                <a:lnTo>
                  <a:pt x="312" y="0"/>
                </a:lnTo>
                <a:lnTo>
                  <a:pt x="316" y="0"/>
                </a:lnTo>
                <a:lnTo>
                  <a:pt x="322" y="0"/>
                </a:lnTo>
                <a:lnTo>
                  <a:pt x="328" y="0"/>
                </a:lnTo>
                <a:lnTo>
                  <a:pt x="333" y="2"/>
                </a:lnTo>
                <a:lnTo>
                  <a:pt x="341" y="4"/>
                </a:lnTo>
                <a:lnTo>
                  <a:pt x="349" y="6"/>
                </a:lnTo>
                <a:lnTo>
                  <a:pt x="356" y="12"/>
                </a:lnTo>
                <a:lnTo>
                  <a:pt x="364" y="16"/>
                </a:lnTo>
                <a:lnTo>
                  <a:pt x="370" y="20"/>
                </a:lnTo>
                <a:lnTo>
                  <a:pt x="374" y="21"/>
                </a:lnTo>
                <a:lnTo>
                  <a:pt x="379" y="25"/>
                </a:lnTo>
                <a:lnTo>
                  <a:pt x="381" y="27"/>
                </a:lnTo>
                <a:lnTo>
                  <a:pt x="385" y="29"/>
                </a:lnTo>
                <a:lnTo>
                  <a:pt x="387" y="31"/>
                </a:lnTo>
                <a:lnTo>
                  <a:pt x="387" y="33"/>
                </a:lnTo>
                <a:lnTo>
                  <a:pt x="385" y="37"/>
                </a:lnTo>
                <a:lnTo>
                  <a:pt x="385" y="41"/>
                </a:lnTo>
                <a:lnTo>
                  <a:pt x="383" y="46"/>
                </a:lnTo>
                <a:lnTo>
                  <a:pt x="381" y="52"/>
                </a:lnTo>
                <a:lnTo>
                  <a:pt x="377" y="60"/>
                </a:lnTo>
                <a:lnTo>
                  <a:pt x="376" y="69"/>
                </a:lnTo>
                <a:lnTo>
                  <a:pt x="372" y="79"/>
                </a:lnTo>
                <a:lnTo>
                  <a:pt x="368" y="88"/>
                </a:lnTo>
                <a:lnTo>
                  <a:pt x="362" y="100"/>
                </a:lnTo>
                <a:lnTo>
                  <a:pt x="358" y="113"/>
                </a:lnTo>
                <a:lnTo>
                  <a:pt x="353" y="129"/>
                </a:lnTo>
                <a:lnTo>
                  <a:pt x="347" y="144"/>
                </a:lnTo>
                <a:lnTo>
                  <a:pt x="341" y="159"/>
                </a:lnTo>
                <a:lnTo>
                  <a:pt x="335" y="176"/>
                </a:lnTo>
                <a:lnTo>
                  <a:pt x="328" y="196"/>
                </a:lnTo>
                <a:lnTo>
                  <a:pt x="320" y="215"/>
                </a:lnTo>
                <a:lnTo>
                  <a:pt x="312" y="234"/>
                </a:lnTo>
                <a:lnTo>
                  <a:pt x="295" y="268"/>
                </a:lnTo>
                <a:lnTo>
                  <a:pt x="280" y="303"/>
                </a:lnTo>
                <a:lnTo>
                  <a:pt x="263" y="335"/>
                </a:lnTo>
                <a:lnTo>
                  <a:pt x="243" y="366"/>
                </a:lnTo>
                <a:lnTo>
                  <a:pt x="226" y="395"/>
                </a:lnTo>
                <a:lnTo>
                  <a:pt x="207" y="423"/>
                </a:lnTo>
                <a:lnTo>
                  <a:pt x="190" y="450"/>
                </a:lnTo>
                <a:lnTo>
                  <a:pt x="180" y="464"/>
                </a:lnTo>
                <a:lnTo>
                  <a:pt x="171" y="475"/>
                </a:lnTo>
                <a:lnTo>
                  <a:pt x="163" y="489"/>
                </a:lnTo>
                <a:lnTo>
                  <a:pt x="153" y="500"/>
                </a:lnTo>
                <a:lnTo>
                  <a:pt x="144" y="510"/>
                </a:lnTo>
                <a:lnTo>
                  <a:pt x="136" y="521"/>
                </a:lnTo>
                <a:lnTo>
                  <a:pt x="129" y="531"/>
                </a:lnTo>
                <a:lnTo>
                  <a:pt x="119" y="540"/>
                </a:lnTo>
                <a:lnTo>
                  <a:pt x="111" y="550"/>
                </a:lnTo>
                <a:lnTo>
                  <a:pt x="104" y="557"/>
                </a:lnTo>
                <a:lnTo>
                  <a:pt x="96" y="565"/>
                </a:lnTo>
                <a:lnTo>
                  <a:pt x="88" y="573"/>
                </a:lnTo>
                <a:lnTo>
                  <a:pt x="73" y="586"/>
                </a:lnTo>
                <a:lnTo>
                  <a:pt x="60" y="598"/>
                </a:lnTo>
                <a:lnTo>
                  <a:pt x="52" y="603"/>
                </a:lnTo>
                <a:lnTo>
                  <a:pt x="46" y="609"/>
                </a:lnTo>
                <a:lnTo>
                  <a:pt x="35" y="617"/>
                </a:lnTo>
                <a:lnTo>
                  <a:pt x="25" y="623"/>
                </a:lnTo>
                <a:lnTo>
                  <a:pt x="18" y="628"/>
                </a:lnTo>
                <a:lnTo>
                  <a:pt x="12" y="630"/>
                </a:lnTo>
                <a:lnTo>
                  <a:pt x="6" y="632"/>
                </a:lnTo>
                <a:lnTo>
                  <a:pt x="2" y="632"/>
                </a:lnTo>
                <a:lnTo>
                  <a:pt x="0" y="632"/>
                </a:lnTo>
                <a:lnTo>
                  <a:pt x="0" y="630"/>
                </a:lnTo>
                <a:lnTo>
                  <a:pt x="0" y="628"/>
                </a:lnTo>
                <a:lnTo>
                  <a:pt x="0" y="626"/>
                </a:lnTo>
                <a:lnTo>
                  <a:pt x="2" y="624"/>
                </a:lnTo>
                <a:lnTo>
                  <a:pt x="4" y="621"/>
                </a:lnTo>
                <a:lnTo>
                  <a:pt x="6" y="619"/>
                </a:lnTo>
                <a:lnTo>
                  <a:pt x="10" y="615"/>
                </a:lnTo>
                <a:lnTo>
                  <a:pt x="14" y="609"/>
                </a:lnTo>
                <a:lnTo>
                  <a:pt x="18" y="605"/>
                </a:lnTo>
                <a:lnTo>
                  <a:pt x="21" y="600"/>
                </a:lnTo>
                <a:lnTo>
                  <a:pt x="27" y="594"/>
                </a:lnTo>
                <a:lnTo>
                  <a:pt x="33" y="588"/>
                </a:lnTo>
                <a:lnTo>
                  <a:pt x="39" y="580"/>
                </a:lnTo>
                <a:lnTo>
                  <a:pt x="44" y="573"/>
                </a:lnTo>
                <a:lnTo>
                  <a:pt x="52" y="565"/>
                </a:lnTo>
                <a:lnTo>
                  <a:pt x="60" y="557"/>
                </a:lnTo>
                <a:lnTo>
                  <a:pt x="73" y="540"/>
                </a:lnTo>
                <a:lnTo>
                  <a:pt x="88" y="521"/>
                </a:lnTo>
                <a:lnTo>
                  <a:pt x="104" y="502"/>
                </a:lnTo>
                <a:lnTo>
                  <a:pt x="119" y="483"/>
                </a:lnTo>
                <a:lnTo>
                  <a:pt x="134" y="462"/>
                </a:lnTo>
                <a:lnTo>
                  <a:pt x="150" y="441"/>
                </a:lnTo>
                <a:lnTo>
                  <a:pt x="165" y="418"/>
                </a:lnTo>
                <a:lnTo>
                  <a:pt x="180" y="393"/>
                </a:lnTo>
                <a:lnTo>
                  <a:pt x="196" y="368"/>
                </a:lnTo>
                <a:lnTo>
                  <a:pt x="209" y="341"/>
                </a:lnTo>
                <a:lnTo>
                  <a:pt x="222" y="316"/>
                </a:lnTo>
                <a:lnTo>
                  <a:pt x="234" y="288"/>
                </a:lnTo>
                <a:lnTo>
                  <a:pt x="245" y="259"/>
                </a:lnTo>
                <a:lnTo>
                  <a:pt x="257" y="230"/>
                </a:lnTo>
                <a:lnTo>
                  <a:pt x="268" y="199"/>
                </a:lnTo>
                <a:lnTo>
                  <a:pt x="278" y="167"/>
                </a:lnTo>
                <a:lnTo>
                  <a:pt x="278" y="16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7"/>
          <p:cNvGrpSpPr/>
          <p:nvPr/>
        </p:nvGrpSpPr>
        <p:grpSpPr bwMode="auto">
          <a:xfrm>
            <a:off x="717798" y="3139505"/>
            <a:ext cx="1030288" cy="1068387"/>
            <a:chOff x="2437" y="2032"/>
            <a:chExt cx="1244" cy="1264"/>
          </a:xfrm>
        </p:grpSpPr>
        <p:sp>
          <p:nvSpPr>
            <p:cNvPr id="2972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2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972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67" name="文本框 13"/>
          <p:cNvSpPr txBox="1">
            <a:spLocks noChangeArrowheads="1"/>
          </p:cNvSpPr>
          <p:nvPr/>
        </p:nvSpPr>
        <p:spPr bwMode="auto">
          <a:xfrm>
            <a:off x="811461" y="2499742"/>
            <a:ext cx="8445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xiá    </a:t>
            </a:r>
            <a:endParaRPr lang="en-US" altLang="zh-CN" sz="360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grpSp>
        <p:nvGrpSpPr>
          <p:cNvPr id="29700" name="组合 7"/>
          <p:cNvGrpSpPr/>
          <p:nvPr/>
        </p:nvGrpSpPr>
        <p:grpSpPr bwMode="auto">
          <a:xfrm>
            <a:off x="687636" y="1211734"/>
            <a:ext cx="1028700" cy="1069975"/>
            <a:chOff x="2437" y="2032"/>
            <a:chExt cx="1244" cy="1264"/>
          </a:xfrm>
        </p:grpSpPr>
        <p:sp>
          <p:nvSpPr>
            <p:cNvPr id="2971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1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971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29701" name="文本框 64"/>
          <p:cNvSpPr txBox="1">
            <a:spLocks noChangeArrowheads="1"/>
          </p:cNvSpPr>
          <p:nvPr/>
        </p:nvSpPr>
        <p:spPr bwMode="auto">
          <a:xfrm>
            <a:off x="679698" y="1152997"/>
            <a:ext cx="998538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95536" y="560859"/>
            <a:ext cx="174599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kuàng</a:t>
            </a:r>
            <a:r>
              <a:rPr lang="en-US" altLang="zh-CN" sz="3600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</a:t>
            </a:r>
            <a:endParaRPr lang="zh-CN" altLang="en-US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1" name="燕尾形箭头 20"/>
          <p:cNvSpPr/>
          <p:nvPr/>
        </p:nvSpPr>
        <p:spPr>
          <a:xfrm>
            <a:off x="2123083" y="1419622"/>
            <a:ext cx="636587" cy="484187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987179" y="555526"/>
            <a:ext cx="5400599" cy="19984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左窄右宽，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右半部分先写横，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再写“王”，最后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写竖折。</a:t>
            </a:r>
            <a:endParaRPr lang="zh-CN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987179" y="2787774"/>
            <a:ext cx="4897189" cy="19984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半包围结构，要先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写横，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再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写“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甲”，最后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写竖折。</a:t>
            </a:r>
            <a:endParaRPr lang="zh-CN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燕尾形箭头 24"/>
          <p:cNvSpPr/>
          <p:nvPr/>
        </p:nvSpPr>
        <p:spPr>
          <a:xfrm>
            <a:off x="2137370" y="3455715"/>
            <a:ext cx="636588" cy="484187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文本框 64"/>
          <p:cNvSpPr txBox="1">
            <a:spLocks noChangeArrowheads="1"/>
          </p:cNvSpPr>
          <p:nvPr/>
        </p:nvSpPr>
        <p:spPr bwMode="auto">
          <a:xfrm>
            <a:off x="717798" y="3107755"/>
            <a:ext cx="609600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匣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20" grpId="0"/>
      <p:bldP spid="21" grpId="0" animBg="1"/>
      <p:bldP spid="22" grpId="0" animBg="1"/>
      <p:bldP spid="24" grpId="0" animBg="1"/>
      <p:bldP spid="25" grpId="0" animBg="1"/>
      <p:bldP spid="62" grpId="0"/>
    </p:bldLst>
  </p:timing>
</p:sld>
</file>

<file path=ppt/tags/tag1.xml><?xml version="1.0" encoding="utf-8"?>
<p:tagLst xmlns:p="http://schemas.openxmlformats.org/presentationml/2006/main">
  <p:tag name="KSO_WPP_MARK_KEY" val="e92760eb-b2b4-41f6-a5a3-d509efa315ea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3316</Words>
  <Application>WPS 演示</Application>
  <PresentationFormat>全屏显示(16:9)</PresentationFormat>
  <Paragraphs>482</Paragraphs>
  <Slides>45</Slides>
  <Notes>8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3" baseType="lpstr">
      <vt:lpstr>Arial</vt:lpstr>
      <vt:lpstr>宋体</vt:lpstr>
      <vt:lpstr>Wingdings</vt:lpstr>
      <vt:lpstr>Impact</vt:lpstr>
      <vt:lpstr>微软雅黑</vt:lpstr>
      <vt:lpstr>楷体</vt:lpstr>
      <vt:lpstr>黑体</vt:lpstr>
      <vt:lpstr>Times New Roman</vt:lpstr>
      <vt:lpstr>汉语拼音</vt:lpstr>
      <vt:lpstr>Kaiti SC</vt:lpstr>
      <vt:lpstr>Segoe Print</vt:lpstr>
      <vt:lpstr>Arial Unicode MS</vt:lpstr>
      <vt:lpstr>Calibri</vt:lpstr>
      <vt:lpstr>Times New Roman</vt:lpstr>
      <vt:lpstr>Xingkai SC</vt:lpstr>
      <vt:lpstr>Xingkai SC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140</cp:revision>
  <dcterms:created xsi:type="dcterms:W3CDTF">2017-03-17T02:28:00Z</dcterms:created>
  <dcterms:modified xsi:type="dcterms:W3CDTF">2022-12-01T08:10:02Z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D8295E7C12C646E1895425550CC82BB3</vt:lpwstr>
  </property>
</Properties>
</file>