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5"/>
  </p:handoutMasterIdLst>
  <p:sldIdLst>
    <p:sldId id="523" r:id="rId3"/>
    <p:sldId id="1042" r:id="rId5"/>
    <p:sldId id="1291" r:id="rId6"/>
    <p:sldId id="1292" r:id="rId7"/>
    <p:sldId id="1199" r:id="rId8"/>
    <p:sldId id="1293" r:id="rId9"/>
    <p:sldId id="1282" r:id="rId10"/>
    <p:sldId id="1200" r:id="rId11"/>
    <p:sldId id="1201" r:id="rId12"/>
    <p:sldId id="634" r:id="rId13"/>
    <p:sldId id="1255" r:id="rId14"/>
    <p:sldId id="748" r:id="rId15"/>
    <p:sldId id="1209" r:id="rId16"/>
    <p:sldId id="1210" r:id="rId17"/>
    <p:sldId id="1013" r:id="rId18"/>
    <p:sldId id="1283" r:id="rId19"/>
    <p:sldId id="1215" r:id="rId20"/>
    <p:sldId id="1216" r:id="rId21"/>
    <p:sldId id="1285" r:id="rId22"/>
    <p:sldId id="1205" r:id="rId23"/>
    <p:sldId id="1219" r:id="rId24"/>
    <p:sldId id="1220" r:id="rId25"/>
    <p:sldId id="1275" r:id="rId26"/>
    <p:sldId id="1281" r:id="rId27"/>
    <p:sldId id="1278" r:id="rId28"/>
    <p:sldId id="1019" r:id="rId29"/>
    <p:sldId id="1018" r:id="rId30"/>
    <p:sldId id="1008" r:id="rId31"/>
    <p:sldId id="1227" r:id="rId32"/>
    <p:sldId id="1286" r:id="rId33"/>
    <p:sldId id="1226" r:id="rId34"/>
    <p:sldId id="1288" r:id="rId35"/>
    <p:sldId id="1231" r:id="rId36"/>
    <p:sldId id="1262" r:id="rId37"/>
    <p:sldId id="1248" r:id="rId38"/>
    <p:sldId id="1230" r:id="rId39"/>
    <p:sldId id="1289" r:id="rId40"/>
    <p:sldId id="1237" r:id="rId41"/>
    <p:sldId id="1295" r:id="rId42"/>
    <p:sldId id="1240" r:id="rId43"/>
    <p:sldId id="1241" r:id="rId44"/>
    <p:sldId id="1299" r:id="rId45"/>
    <p:sldId id="1298" r:id="rId46"/>
    <p:sldId id="1234" r:id="rId47"/>
    <p:sldId id="1290" r:id="rId48"/>
    <p:sldId id="1246" r:id="rId49"/>
    <p:sldId id="936" r:id="rId50"/>
    <p:sldId id="937" r:id="rId51"/>
    <p:sldId id="1148" r:id="rId52"/>
    <p:sldId id="1190" r:id="rId53"/>
    <p:sldId id="1191" r:id="rId5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59"/>
    </p:embeddedFont>
    <p:embeddedFont>
      <p:font typeface="楷体" panose="02010609060101010101" pitchFamily="49" charset="-122"/>
      <p:regular r:id="rId60"/>
    </p:embeddedFont>
    <p:embeddedFont>
      <p:font typeface="黑体" panose="02010609060101010101" pitchFamily="49" charset="-122"/>
      <p:regular r:id="rId61"/>
    </p:embeddedFont>
    <p:embeddedFont>
      <p:font typeface="汉语拼音" panose="000B0604020202020204"/>
      <p:regular r:id="rId62"/>
    </p:embeddedFont>
    <p:embeddedFont>
      <p:font typeface="Calibri" panose="020F0502020204030204" charset="0"/>
      <p:regular r:id="rId63"/>
      <p:bold r:id="rId64"/>
      <p:italic r:id="rId65"/>
      <p:boldItalic r:id="rId66"/>
    </p:embeddedFont>
    <p:embeddedFont>
      <p:font typeface="汉语拼音" panose="000B0604020202020204" pitchFamily="34" charset="0"/>
      <p:regular r:id="rId67"/>
    </p:embeddedFont>
    <p:embeddedFont>
      <p:font typeface="楷体_GB2312" panose="02010600030101010101" charset="-122"/>
      <p:regular r:id="rId68"/>
    </p:embeddedFont>
  </p:embeddedFontLst>
  <p:custDataLst>
    <p:tags r:id="rId69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63D6FF"/>
    <a:srgbClr val="00CCFF"/>
    <a:srgbClr val="2F7425"/>
    <a:srgbClr val="A0E6FF"/>
    <a:srgbClr val="92D050"/>
    <a:srgbClr val="E72424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6" autoAdjust="0"/>
    <p:restoredTop sz="92006" autoAdjust="0"/>
  </p:normalViewPr>
  <p:slideViewPr>
    <p:cSldViewPr>
      <p:cViewPr>
        <p:scale>
          <a:sx n="80" d="100"/>
          <a:sy n="80" d="100"/>
        </p:scale>
        <p:origin x="-605" y="-115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41"/>
        <p:guide pos="229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9" Type="http://schemas.openxmlformats.org/officeDocument/2006/relationships/tags" Target="tags/tag1.xml"/><Relationship Id="rId68" Type="http://schemas.openxmlformats.org/officeDocument/2006/relationships/font" Target="fonts/font10.fntdata"/><Relationship Id="rId67" Type="http://schemas.openxmlformats.org/officeDocument/2006/relationships/font" Target="fonts/font9.fntdata"/><Relationship Id="rId66" Type="http://schemas.openxmlformats.org/officeDocument/2006/relationships/font" Target="fonts/font8.fntdata"/><Relationship Id="rId65" Type="http://schemas.openxmlformats.org/officeDocument/2006/relationships/font" Target="fonts/font7.fntdata"/><Relationship Id="rId64" Type="http://schemas.openxmlformats.org/officeDocument/2006/relationships/font" Target="fonts/font6.fntdata"/><Relationship Id="rId63" Type="http://schemas.openxmlformats.org/officeDocument/2006/relationships/font" Target="fonts/font5.fntdata"/><Relationship Id="rId62" Type="http://schemas.openxmlformats.org/officeDocument/2006/relationships/font" Target="fonts/font4.fntdata"/><Relationship Id="rId61" Type="http://schemas.openxmlformats.org/officeDocument/2006/relationships/font" Target="fonts/font3.fntdata"/><Relationship Id="rId60" Type="http://schemas.openxmlformats.org/officeDocument/2006/relationships/font" Target="fonts/font2.fntdata"/><Relationship Id="rId6" Type="http://schemas.openxmlformats.org/officeDocument/2006/relationships/slide" Target="slides/slide3.xml"/><Relationship Id="rId59" Type="http://schemas.openxmlformats.org/officeDocument/2006/relationships/font" Target="fonts/font1.fntdata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24C6543-924E-4F75-B986-D178EFFF8C4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6F23408-CB8B-46B9-98CE-DFC4375F7E8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CAEA5B9-37E5-4581-8D0C-E1DC296972F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A3CA62F-D1DC-40C8-AE3D-3FB2E3BE261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D29785-C225-4191-B06D-C7E97B2282F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AFA70-53B6-4E45-84E6-242DF57B66E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5DAA63-4E48-4D58-8601-EBD1235FB6E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F5FB8E-4642-46CD-8F9A-B1BBBF1D780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916461-88EA-4AEB-9678-2291332ADD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FE7F2E-AC99-4EA1-B40A-BE6BB0464F1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687B70-B392-4044-832D-C57A5E9B23B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3CA62F-D1DC-40C8-AE3D-3FB2E3BE2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3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8" name="AutoShape 2" descr="data:image/jpeg;base64,/9j/4AAQSkZJRgABAQAAAQABAAD/2wBDAAgGBgcGBQgHBwcJCQgKDBQNDAsLDBkSEw8UHRofHh0aHBwgJC4nICIsIxwcKDcpLDAxNDQ0Hyc5PTgyPC4zNDL/2wBDAQkJCQwLDBgNDRgyIRwhMjIyMjIyMjIyMjIyMjIyMjIyMjIyMjIyMjIyMjIyMjIyMjIyMjIyMjIyMjIyMjIyMjL/wAARCAHK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uH8b+M30aZdNsSoumUNJIefLB6Ae5ruK8R+KenXtj4obUvLZrS7VArgZCsBjafyzVRWpMnZFc+ItR3+cdSuvMznPmn+XSvRvAniibXrWe3u2D3Fvj5wMb1Pr78V4U0t2U3eS+Md+K9p+F/h250nR5NQvl2XN7grHn7kY6Z9znP5VUthRO8ooorMsKKKKACiiigAooooAKKKKACiiigAooooAKKKKACiiigAooooAKKKKACiiigAooooAKKKKACiiigAooooAKKKKACiiigAooooAKKKKACiiigAooooAKKKKACiiigAooooAKKKKACiiigAooooAKKKKACiiigArgfijqcUOk2+msuXuZN59lX/AOuRXfV5p8WLOC4GmyLcBLpWZfL65Q9T+YFVHcmWx56Xg8vG1a9p8C6rJq3haCWUDfExhJHcL0P5Yrxb+zV2fNK/4AV7B8PLiyPhmKztiRLbkiZW6lic7voaqWwonW0UUVmWFFFFABRRRQAUUUUAFFFFABRRRQAUUUUAFFFFABRRRQAUUUUAFFFFABRRRQAUUUUAFFFFABRRRQAUUUUAFFFFABRRRQAUUUUAFFFFABRRRQAUUUUAFFFFABRRRQAUUUUAFFFFABRRRQAUUUUAFFFFABRRRQA13WONnY4VQSa8E13XH1vXbm9YnYW2xL/dQcD/AB/GvdNRjeXTbqOPO94XVcepBxXzFbzSKuyUFZFJVwexBwauJEjoBONmK1vCGrPp3iqzKsfLnfyZFHcNwP1xXKCY461v+BbJ9W8Z2KBSYoGM8h9Ao4/XFNiR75RRRWZoFFFFABRRRQAUUUUAFFFFABRRRQAUUUUAFFFFABRRRQAUUUUAFFFFABRRRQAUUUUAFFFFABRRRQAUUUUAFFFFABRRRQAUUUUAFFFFABRRRQAUUUUAFFFFABRRRQAUUUUAFFFFABRRRQAUUUUAFFFFABRRRQBW1G8XTtOuLx0LrBGXKjqcCvnTxR9nvtfn1DTlS2S6YuYZ3wA2OcEA9T2r0/4navf2JtbO2uDHBcxOJVAHzDIFeW9etXFESZj26apPIgeCKGJjy7EnA+ld34M1oeG9XQxxqYLl1SYt1A7HJ6AZzWGD8o+lGadhXPoyCeK5hSaCRZInGVdTkEVJXF/DF2bwuwLEhbhwAT0+ldpUNWNEFFFFIAooooAKKKKACiiigAooooAKKKKACiiigAooooAKKKKACiiigAooooAKKKKACiiigAooooAKKKKACiiigAooooAKKKKACiiigAooooAKKKKACiiigAooooAKKKKACiiigAooooAKKKKACiiigAoorM17WoNC01rqblj8sceeXb0oA89+K8iNqVgisCyRMWXPIyRj+VeeCrWpahcaxqM1/cSkhmIX/bP+AqCFd9xGvq1aIzZNKnlhRnJxmoXkWNC7fdUZNWbzi4OOgAFU5nMcTPsDhRkof4h3FAHrPwtvrX+yZ7FZQZxKZgD/ABKe4rv6+bNI1SXRL+3uLWYrCx3QSdQp7qfavffD2v2/iDThcRfLKvyzRE8o3+HoamS6lJmtRRRUlBRRRQAUUUUAFFFFABRRRQAUUUUAFFFFABRRRQAUUUUAFFFFABRRRQAUUUUAFFFFABRRRQAUUUUAFFFFABRRRQAUUUUAFFFFABRRRQAUUUUAFFFFABRRRQAUUUUAFFFFABRRRQAUUUUAFFFRzTR28LzTOEjQbmZjgAUAR319b6bZS3d1II4YxlmP8h714f4p8QXHiLU5CzGOBP4c8Rp6f7xrQ8ZeKp/EGpLZ2R228ZyoboB/fb39BXInDyfZrdJZkT5pChG5j6knimSylcSzXE/lWwKhFAUKuSS3CIPdj+gNbEWjPp+owNJeSzMIyrBsbWYY3MPbdkD2FZ9nNew3izfYlV1LyDfLhVYDaZOP4VXgepJNaVkbmTUJ5rwRpIsShYY9xES9QCSepHJ+tKLdxMwvErrI+5MGWBvPVSeGUHDDHeq2p6TZ+RPNZ7ShWO+gG/JKMPmQe4OfyqXVo5LmeWS3lKzWMQlaMKMyRN9/BPpxVFkvbO3MNvfyulsvm24GPmgblgOP84NN7jRYtbqO3layuWD28qhwwPQHow/rXU+G/EN54Z1aI79yngEn5Zk/un39K42fSJpI8wXM0gijFxadDuhP3h9QetaEUkccNva3cga3uV328oPKEdR+BqkxH05pWq2us6fHeWj7kYcr3U9wfertfP3hPxZd+F9VENwd8bjDDPyyr6j/AGhXu2m6la6tZJd2cokicfiD6EdjUtWKTLdFFFIYUUUUAFFFFABRRRQAUUUUAFFFFABRXn3xE8YPYRLoulO7alcEKfKPzLnoo9z/ACrS8J2Pi6yaJdYu7Wa0MWWUktKjntn0/OnbQVzr6KKKQwooooAKKKKACiiigAooooAKKKKACiiigAooooAKKKKACiiigAooooAKKKKACiiigAooooAKKKKACiiigAooooAKKKKACiiori5htIHnnkWOJBlmbtQA+SRIY2kkYIijJYnAAryXxp4xm1a4Gmad/qieBn7+P4m/2R6UnjDxpPqtx/Z2nKShPyp03f7Teg9q5yPT5YLGR4m3TTA7p24DEfePsi9/y6mh6EtlNhbwW80S3MeQwEkjuA0sjdF9gOp9ADWdqLWaW0MVlerKUbazIpBn/vSE9lz8qj2rSi0y0gV1kMcUewJucjzWQ8nr/wAtJP8Ax1aTV7qwi01Es5PtFwzrNJ5cZEQVflUAn+Beg9Tk0k9RPYbp1+kC+WmnXF5OWA+dgEdgMqnP8C/eNWoLhri1mmNuIf4Qd25pSeS5PuTx6DFVtP1MtbMrWEs7zZjLRsADnkRrnpnGWb0FWfNYacJZSCzkuxXkAD0x2AFUl7zF0OavNRvrbU3u4FiRtOO1g8WTJBIOc88jr+dVSb61WS3gkglazTz4CIv9ZA3UDnoPSrM9/fJfxrLbWs0sCl4pPm/0m2PVCB1wPxFWPsV9YNZvZG0dDmfTZiCQ6/xwHJ544waCinGNUsbZHs7uN1t4vtlriIfPE/Dr+HQj2qstrfahCLCK4R48G7tF8ofM+PmUfUDp7CrUV5fiOGG3lgigld5LQGLiKU/fhOegPp9Kr20F5m2ltrgxK8h8o7APInHJU+gP+elAFyOaGS3tra6Zngnj3wTkYKsOCvsQa6Hw14s1HwhqISRvMt5SAcn5ZQP5NXPrHeXn7qW5giW6ucSboQPs9z2I/uq3Q/WnCeaK1lTVIQUjlMN1GEwbdxx+XvVJ9xH0loev2Gv2Yns5QSAN8ZPzJ9RWpXzLbXmp+FNRWaznYoqiQFWBZUPTIHVT61634Z+J+narHHFqBW2nIx5g+4T/AEpNFXO/opsciSoHjZXRhkMpyDTqkYUUUUAFFFFABRRTXdY0LuwVVGSScACgB1cd418aw+H7drS0ZZNRdeBniIf3m/wrG8ZfEuGzt5rXRXWSUDD3P8K/7vqffpXO+EPBF34smXVtWaRNNc7xlv3lyf6L/OrUerJb6I3fhhoMF+JfE187XN68rLGZFOI/VgT1J9a9PqOCCK1gSCCNY4oxtVFGABWL4m8TW/h21QlPPupW2xQA8t7/AEqXqxrQ3qK53wr4ri8TQz4tJree3bZMjoQA3oCRXRUhhRRRQAUUUUAFFFFABRRRQAUUUUAFFFFABRRRQAUUUUAFFFFABRRRQAUUUUAFcnd+PdPttUt7cRyNaySNE10RhAw6geuD1rrKoato9lrWmS2F7EGhk544KnqGB7EGmhO5eR1dFdSCrDII7ilrzTTPEF14N1ebQdSnF5Zw4KSgEOinkZH88fh6V6La3dve26z20ySxN0ZDkUmCZNRRRQMKKKKACiiigAoprusaF3YKo5JJwBXIa947tLFHisSs0vTzD90fT1/lQB0WqavZ6Rb+ddSYz91ByzfQV5H4i8Waj4ivHtLPhEBYgH5IR/eY9zVV5tT8T3cjhnYZw0jc5PZR/nAxUUentbWxt7HUZFT/AFjSpjDYPMp45UHhB/EeaTdibkCaVMxTTrB5Gu5WAuJgPnJIyEB7HHJ/uj3qe8g061tktjdmUIhUzSykoyqeWC55RTwo/ibk1La6HDBkzvdyMWKGLzzl2PPlZz1P3pG7Diq80GlwP9oaW0iAPmK42gEjjeB/dH3Y178mp3AqW/8AZjOxLRqPu7R8znPPl5HVj95z2HFM1C8sp7OSCGKZhIoZpTEUUnoH9Qo6IvfrV6O/0qytTI0kUsoG2O1ibdtB52EjufvOfTiqiz3F0JLlYZNiurNcSKFXc3RseuOEXsOaa3EULAPbyS29usdwzYz15XuMjovr6gY71o373PnQxWMyw3YBkjAQEOQOUweORmsuYw6XexSQkgvncmeMVFPeJLfJPcSTW8JxiVQQIhn5ZVPs3BHpWr01EiO50y78y1itrpQsim60xzGAfMH34ie30qO2GoXdhBp6XkcdnduZbdmiAMF0vVM/w5/rVu/tNTdQDfgRNdbshVIguuzAj+FxyCOtNt7G6upnhuL77PFqEu2VhEoEF2vKn2B9R6mpKILjTJbqyt7j7YYor6Yw3Ksqj7NeL0J9A3rUEKXimcXVw8aTSCC/Xy1JimH3JBx3Pf6+tayaZcsssupXzR288os9XQRKWgcHCy4x6gfN9PWq2p6Xq1hc3n2+6Z2gC299tjH723P3Jh69uaYrlEW93ey3BvLx95YQ3yhVGP7kg46dOfpSXz6or3b3F673EKCK+VVX9/BjCuOOeO/WrVxp2o2TyzJemeW1QK5VBie1YfK445wDz/8AWqkYb+SYhbxmubWPMHyDM8B6r7kUDLFhp0twVtILiea/gTzdOPmHbPD1aLjv1x7/AFqWfTIYLmzurK6Nvp+oZERmJxbyj70TnqMHofSs6TSngW2VLmT7PMPO0+cMQA4+9GSOh/xFajabo9zYLqDCVbO6/c3kO8lrS6HR8Hs3v9KBGnovjrVfDl9JZpdq/kth4g3mRt7j29xXpuj/ABX0u7VVv4ZLdz1dPnT/ABH6140W8tltppFGs2Kh7Z0G77VH/dGOvtVKSb7S7ahb27pbSOFnB+XyH6Z2+hPr3p6PcD6gs/EWkX6g2+o27Z7FwD+RrSDAjIOR7V8oy3F5p2oCzufkLqHhkz8si+oq0+sXNpdLai5/fNjaEkyMnoM9M0rIdz6lqld6vp1irG6vbeLb1DSDP5V803ms6nBem0vWuUuv+eUpO4/4iqLao8s5hBZpf7g5b8utPlDmPeNW+KGj2Sslksl5L2IG1PzPP6V5p4h8daprhKzz+VbdoY+F/H1/GuWEN7LyUEY9ZDilFrAhzLIZ3/ujgVSSRLbYsEc2r3UdrCyoJZAhlkOEXJ6k19IeE9Em8P6DDp892Llo+QwXAGew9q8B06I3OqWtlNtt0lYffOwBM8tk9BgGvUPEnxGgsbb7Ho0gbYu1rhhnAA/h9fqaUtRxOo8T+LbLw5bEMRLeOP3cCnn6n0FZHhDRv7VkXxRqswurufJhXB2wgHHAPesnwp4FbVFi1rXZjP5+JUiD7t4PILN3+gr0xI0ijWONQqKMBVGABUvQrcUKBnAAz1xS0UVIwooooAKKKKACiiigAooooAKKKKACiiigAooooAKKKKACiiigAooooAKKKKACiiigDH17w1p/iG3CXUZWZB+7nj4dD7HuPY8V5d9v1LwT4mkso7pJkQAttzsfP95exx6V7TXkfxQ0PTbfU7O6i863ubve0kqyEqSMdVPfn9KaJkupu3HxKjOkM9rZO2ocBYyQU+ucg49q2fCfika7btFdBIr5PvIAQGHqM14j5Gowcp5dynZkOD+RpV1a4tmBeK5iI7lTx+NFhKTPpOivnqHxpqGCkepXp2jJAlfgevWpj4g1a/sHu/PvJrVBkyPI238Mnn8KQ+Y9yu9X06yBNzeQx47FufyrmNT+Ilhbhlso2mbs7/Kv5df5V5Fql9eWUMTTRSCaflIT97H94gdBWrawRfZlhjktri8ki8y5uSd0djF3JHTeR0B6UroLs0dU8VajrMU8ss+LeHG8DhQT0UAdWPYcmqsehXMtqftcxt7sr5srHlbSP/a7Fz6e9UX0sSzQSWaC1ZV32keSpgUf8vEx7seozV0T6qsCRRXXnW4bzo3uIsvKx486Qd8nIRT35qW7gWIbLWJIPsUNyI4XzHHEkShyDyQx7Ejlj2HFXF0Bn3SNqtyVbErT52gBePNwAMAfdjTueaRLHWmjKzX4Erfuvs8KgHJ58rd/49I34VDcWE8lqzTazdyRMfNMgbaD283aO38MafjSAYfD9ldXnkKkhgQ7BG8zE/3jHuJ6n70jdh8tZ2oW+l2s/wAht4lXEpYAZ9A+39EX8aY+l28LMZom2nKiKWU4UdSpJP8AwJ29eKjCaa0rSzXUaKoDsEwHbjACqOjMOFH8K80wI7m8tSIbaxtHkJH8MRKnByVz3APLH+I4FX9RkigsIotQla0siygDG6Tex5kfGRuOO3ToO9Pt76RXmkjtwrIgBbH3BjKxoOwHUk+56kVyt7Mb+7a2a5eXzkSe4lc/cAJP4Z4AHpVJEtmVdXplvDJdF0jaMFTJGcH5iMcdOMGraTG0PlqA6E4Mbnox6j3Vh+tRtd22qPJp0UwS42bViJwrr6f71SzRpqIvGCGNLKyjaVHXDbgwU/zBzVMaY1GtbfzIUmkjhKBiAdpkhz0IP8cZ/MVLO+pLHOHvg0MgSO6YIpyP+Wco447c1DBOPsrwXZDSxOHhlZclG6c+qt0b3wafYwJIZI7RmHyNJDHuzvj/AOWkBB7ryRQM0Yl1a6t7i7u9QDNGFtdSj8tSWgIwsvTntk/SpL621x/MS41AXFxpsGEKxL/pVi3fP8WBnjtzWfJ/aOnxfaLO4EqJDjPlA+fatwc56svQjtTLS51m0mQWt4rXOnxmay3x5M8B+8mc8jGePrTEWRZ6zp7pFY34maCAz2DGNWW4t25dORyRzwfQ1RxdSeRJb3ZEgjM2nMsajv8APGeOcVJ9p1bbZCzuY1iYtd6a4jxtfOXi68DPaorea6uNpWWGKK8nMkf7kYt7kdU68Bv89KAKvlS3Fqsf2mVbC6l3AZA8i4HrxxmrJsFSxe7ke6MAcW+rQeacg/wyfSqwS4uPOMz+VFNJ5d3EqACOTs2O3NSpPqNmbpprqXzI1EF9EFX97Cej4I54oGbVnpUXlnTJJobfVLQfadNvshVnTqFLe/6Gq97q2nTj+1oEld7hTDq9tHGdiv0Dg9OePxrJezMssemT3ckm1d+mzyOSoB52+1aNvNBAiarPGqox+x6taEYI7B8f55AoEZ7QXWqiHSblhGEBexuGILHPQZHAHr71WgjRoZbC8Atrq3J5bgo3r+NaV3JZWjzaTDL9rZG32F4nC4PqT27EVnzpc6zIbh8f2rb8FAB86r29yB3oAvXmpP4psLXSLlEg1CzGIbqTIeUY4j9h6E0addPdWM1tMy2mq2q7QXUfMo/hOe3vVN/smqWjXTzrBdxIDHk8yY6qR1zRMkmu2M97IfIv9Oj34ZMedGp/j/2hQA4Xx1ZTCrPayIPm+blm/otWm1G4u/Dd1o01lC93ayAwT9HjbPQYxn8aQW7atLp19DEgn2EzsDgYBG3NOudRt7GWdrTbJcuzPLcY4U99v+NMTY3ffQzW0l3NJNN5HlxhF+ULnkfXNaNhptxqN3Cl3IbW3kcKzkZYAnriqPhueSe1MaSRR3MjNLm5bazk9gTx+tdl4M0S71fxTBDdbozasJp4Zl2kKOmB0IJ75p30HY9p0LR4dB0a302CWWWKEYVpTk1o0UVmWFFFFABRRRQAUUUUAFFFFABRRRQAUUUUAFFFFABRRRQAUUUUAFFFFABRRRQAUUUUAFFFFABXG/EvSft/hO4vI/MNxYI08aou7dxyCPTv+FdlSOquhRgCrDBB70CaufN2jzPqcNjZafDdNqlwhkd5V2RIoODherfnWjeG6i1UWOmSxXccRH229CnybTnB3EHnHr2q/wCJrAeD/FrkR/6PcQyLauxO0K4+Zc9iDWbCUGlaXo0d15NvMJDqCRjaZCuMBieoIzx3ptPdGd9bMk1K4huILlbOSVNGUBLm/wAYN0f7q/7OfzrNh1CbSI4pDbeZZA5sdN3HO/8Avkdx/kVXM8YtFupf3mkqxNppay/Pu/vDHT1Ofwq/AlwY4dV/dT6rfLi0hHIhXpuI/hUdgeSahlFrSrO61K7ZoZFutZuMNcTuMLZp6kHoQOg7daSbTbUsLPR2llgZ9qyb8NfzDkyN/wBM0OeT6VQjt1UT+RdXCQKdt9fRufMvZD/yyT+8M/5xV2NtSs3mWYRPMI0iuEVcGJeq2yEcBmHLHsM0rDLMFtdRQsy3K3ltJJkm4GDeyr1OR0hX17/lQmpaq1zJcRvbQ7f3hleFmIzwHAz1P3UXHvTTrt1eyCBdMjaRvkYCXEeF6RLxxGvVj3qGW/vURZI44EfaZhISWIY/KJiMck/djX8aAJmutaCtAZ1R3XyTHGgyD1MW4k/70jfhTWS9lbMmo3MkkjLKrLhQW6CTAH/AUX05qoov4gVlkijO3yzEo3EHqULHt3kbueKga11C/ugxlupmdhgg7SS3APGAGI4A/hXmmBLdWkElwImYTso27pGLKSOv1VT1/vNxToJoY1EsNqDbxbgjyAAO/wDExHfHf3wB0NQW8ENrdM0bIXAEQkUk4BYJlfxO1T9Wqv4gvEMEtoECnY8MMKDoyttz7Dg//rppEtlS+1+4M0cUELPeR3IEMW7CEFGySOpOSCSawNY1FNGsP7MtWEt253XM3+1jp9BVm8uxowkkLLJq1wMs+OIl9BXHzO0jkkkk8knvTbsNK+pAryCUSBiHByGzzn1rt9N1WHX7cWmoSfZ9RC7I7gHAlH91vf8AnXElTninRM6tkgilcu1zrbo6np11O94I2cFdqlOJB0I/KrsHlyTuAxilUqwm5/dt/A2fQ/dP1FUNK8To0IstZRri2Awko5eP/EVvrppfT759Mlju4LyDyS4OSnII49eKpNMh3Q63W8sLmEWkxCzbpIIpfnWOccSRHPY/XnIrPF3fq1sbdIFEbtNZttOVP8UR56e1TM91Gl2u1x8sLQDGcSKAC3tU16+6DUJIjhy9vcxBQf8AWkDzCo/PIp2C6I1a7u7fyUFtDaahMZrZlDYtbleqjnjPPX1qmZrxvO81IIo7yQQ3QKn/AEedTw/Xg571YnuSU1yJCViljWaBAhA84Y5X0PX9abqF2Lm8diGkSfT0Wdgh+eZehPH3unNAXHXj30pnu7swpcR7bbUIkj5K4wsvXnPHP0qg0uoJKXaUS3NrHtUlARNAf54rStNTEk2l/bgWU2jwXjeQdzDnaGOOT05rNtrp4xpzSxzNJA+HxGeE9PegLj0t2uYYNNN3I1u+ZdPcAABz/CTjPtjNWrV7O1u4NRmtS0TL9l1WCRdxRum4Z56Y+hqi1zefY5oYUlULeCaABANgz1HpVu7lubzWr65ZZZY7m3CFmjC732YyQPfvQFzQSxhnkm0BLgSEHz9IupPl3j+4fr0+tY1xMhgW6hhddTs2/f54VQDgZ9SDWhb6deXNno0QtH82ykZpCf4gSMAH8Ku3lpaWtxfXOp3cNsl45Zoc7mwSDgAe4FArmDc20g1aKWCEiS5iEs2AMByeq8fL9KuvpVnpz3F3qsoX7QcrCeZGHpj+pqC98WrChi0W28sgY+0TgM5+g6CuXa6mnnaS4kd5WPzM5yTQGpv3msy3ifZ4UFvaDpEnf/ePeqLq0yCFc/P1OCcKOSePaq0b1q2Nn5lrc3bOyuibYgjYOP4j/T0+lMLak9oGTTooyAY2+7HJ88T/AO445U+xr6D+Gfhf+wdBF3cK32y9UM285KR9UTPsDXmnwz8Kvr2tLLIgXS7Iq8xC7fPfgqpHTjqcV9BAAAADAFQWhaKKKBhRRRQAUUUUAFFVbfUrG6maG3u4ZZF+8qOCRVqgAooooAKKKKACiiigAooooAKKKKACiiigAooooAKKKKACiiigAooooAKKKKAOe8Z+GIfFfh6WxbCzr+8t5CPuOOn4HofrXzYby60u5m0/UIC4icxywydUI4IBP/6q+tK8k+LvgJ9QibxFpUJa6jX/AEqJBkyKP4gPUfqPpVJkSjfU8ytU0+W4tJrIoFtwQYkTD4JBOR3q8vlRadJc2960eoX2oPFcLuyfIOSDjt2GRXBNMyMHVirDoQcEVYTxBcoNs6x3C+sgw3/fQ5oaRNmeoWepx/Y3lghERtr5dPtVXBWEnrKB3bg1JczRwMYocwwfbTZI7tyvP7yUk9XY9+w4rzmz1GK7SSQWl2kUZBdkkyobtzjr1ol1OyUkm3uZDnPzSDk1PuodpHbQ6vaJJaBmtkhurmWKcB87IYj8qewY8k/xVRg8QzO8V5lmumgmmbEJIFxkqnGMDC9OwrlU1xE/1Wnr/wADlJ/lSN4ivhny7a1T32Fv5mi8QtI6251KWa4dxG7RtFbrtYhRlSDIMe5/Oq0U94LwTupcC4lmCGQnh1Kgcema5U6/rDDAuAn/AFziVf6VE2o6lN/rLudvq5/pRzxDkl3OnEk9nbiMSCICKOMufl+425Tk9Dmse81lLdpHtm866kJLzt0BPUj1NZQSSQ5Ylvc80fY5GP3GP4UudvZDUEt2GnWZ1XU0gmuPLEm5nlbkjAz3qzreiWumLCba6NxvJDHjj8qLW0limR9pGDyc1oXVu1zbhQBkMDzVRjePmDkkzEgi3Rr7U25i/dmtKGAhSAMkelNliyVX1YVh1sbW0uYRjINS2tzd2MwltZ5IZB/EjYz/AI1uf2aM/e/Sk/sxSMbj+Va+zmZ+0h3JIPG+rIoFxDa3XvJHg/mKsDx5c/8AQIsfyNVBpqj+I/lQNNQHljVcsyeamXR48us/8gmxH4NR/wAJxds3Gm2I/wCAE1TbTkx1akGnR+rUckw56Zak8aXzYxZWQ9/KJqNvGWpn7tvZg/8AXH/69R/2dH33fnQNOjHOWo9nMPaUx3/CYaySNq2y/SD/AOvSnxbrjfdmiUH+7EOKaNOjzk7vzpy6fEP7350ezmHtIFSXXdZvDsmv5wvdVO3+VUNQUpDHI2T+8GWPJqzGhPzHvTtSQNYKnTMgx+RrG+pskrFBCrcqTj6VLHatcypFHG8kjHCqi5Yn2ArtPhr8PP8AhNZLoy3v2W3tSocKm5mznpngdK+gPDXgTQPCiA6dZg3GPmuJTvkP49vwrVPQza1PnlPhl4ks47a51CzeCzlG4vjLJ6BgPuk+9beheB7nUNUSC3k3KThvlyEGepP4V9HlQwIIBB7Go4beG3BEMSRg8naoGapMXLqUtC0a10DSINPtFAjjHJ7s3cmtKiipKCiiigAooooAK4T4heNYtCsJLC1lBvZVwxU/6pT/AFParPjPxxBoMDWlkyzaiwxgciL3Pv7Vw/w/8LJ4q1ObW9YuFnS3l4ti2WZ+u5/aqS6slvog8K+A9e1LSxqy3w02aRt1sroS23+8cEEZr17S7e6tNNggvbr7VcogEk23bvPc4qyzRwx5YqiL3JwBSo6yKGRgynoQcg0m7jSsOooopDCiiigAooooAKKKKACiiigAooooAKKKKAI554raF5p5EjjQZZ3OABSW1zDeW8dxbyrLDIMq6nIIrC17wnH4hvVe81C6FmIiv2SMhV39nz1zXH6RqOofD3Vzo+sZl0qZiYLkDg+49D6r+IqrXFc9SoqOGaK4hSaGRZI3GVZTkEVJUjCiiigAooooAKOvWiigDhtf+E3hXX7l7l7R7S4c5d7VtgY+pXpn8K851L9n28XWLVLDVVk0+Rv30kqYeID0A4bNe/0UXFY8k+IXhjS/C/w4g07SrZYohdIXbq0jbT8zHua8LaMCcDAO4gc19G/GEZ8HxD/p5X+Rr59ePFwv+8KzfxF290cNOBJy/wCQqQabHjGWNW161KoBrsVOC6HE6kn1Ka6dCP4M/U1KtpGowsaj8KvLHmnmKrUF2Icn3KIgA6DFHk1dEdL5ftVWFdlMRVIk4kVbdYQD2Pc1rWenbyJJVITsvrWRNBLa37nyztjk/TtUy7lwd7o1NHg22xYJ8uTuOKZrFhFNGHSNfNBBVlHXnp70+31W30/TLiGWYLJKCUU++RVhV3afaleRhK8ZtqpfzPYVvZ28jCaEo211Kn0IxSiL2rrW8tuGKMPQ81GYLNRkxwj8BXr88e55HLLszljGKBbyH7sbn6Ka62MwKP3flj6CnBw3Rs/Sl7SHcOSfY5L7FcHpBJ/3yacNPuSP9RJ+VdWeByaTcgON3NL2sO4ezqdjmBp1yf8Al3f8qQ2FwOsEn/fNdT5sS4y3X2pwnhOBuOT7Gn7WHcPZ1P5TkGtpF+9G4+qmoygFdkZ4s43H8qaJI3BI5x/s0nWp9xqlU/lZw+m6NLdqHZhHHngkZJ+lS6npCxxtFEzSEg8Nj04rpLWMxgqw5B7VSutr3km1gGGF2n/PvXmRlOUro9VxjGOpufCrxBZ+DrbUl1JJd87JtWJQ33Qc55969o8PeIrTxJZPc2iSoqPtKygA9M9ifWvnCaSO3ZmmOxSO/c+3rXX+B/iVo/huzuYbyG7eSSQFRGgICgdc5+taQnK9mZzhG10e70VieGPE9j4s0x7/AE9ZViWQxkSrtbI9q266DAKKKKACimSSRxjLuqgckscVx+v/ABG0vSw8Nmy3lyP7h+QH3Yf0p2uK5109xBaxGW4mjijHVpGCj8zXmni74mIrPp+hPlyMPd9h/uf41xOv+LtS19sXU+IgciJOFH+P41zJdJ9SiWXmIY3AHG4A5Iq4x6sly7G/omg6p4v1IwWbFUJJnvJMkL6/U17roOgab4V0kWtooRFG6WV/vOe7Mf8AOKqWWqaHoXhS2u4BHbWXkh441I3HPbjqc15v4k8aX/iaQWVtG8Fm+F8lOXlPvj+VJ3kCVjX1/WbvxvrSaJo2fsUbZeXs+P4j/sjt61veEfC2v+HtSuFudWil0vJ8qFQcn6g8L+FbnhjRbTRdGhjt4GjeRQ8pkHzliO/+FbVJvoUkFFFFSMKKKKACiiigAooooAKKKKACiiigAooooAKyfEulLrOgXdn9mhnlZCYllYqA/Y5HI+ta1FGwHiXh3xTqnhG7awu4pTChxNay8Mp9VP8AkGvXNI1zT9ctRPYzhx/Eh4ZPYjtVbxD4Y0zxFbbbyPZMgPl3CcOn49x7HivD7W+utB165awvCwikKRzqNu9Qe49D6VdlIi9j6KrzfU/idJba9La21g32S3kEcrzIysx747VJo3xPikVY9VtyjdPOh5B+q9vwrpZ7jQPFWmS2YureZJRyu4B1PY4PIIpWtuVe5sWd3Df2kV1buHilUMrD0qevINC8Ry+DNdutHuZGuLJJihOMEf7QH9O9es2t1BeW6XFtKssTjKspyDSaBMmooJA61RvNZ0zT1zdX1vFx0aQZP0HU0hkfiGeW28O6hPDu8xLdyu3rnHavCmvbximby4JY8HzW/wAa9Q1T4laZbKyWdu903TL/ACJ+oz+leWaxrMN9dGf7NbW47R26bE/L196yq0nPZmlOqoboqajazXsiu13OeeVeQsp98E9azb7QZomSSFxIuRkHg1dne5F5Y28URlup/n+z5wVXP3jxwPrWjcs07XEcZRLe2UNcXe47UP8AdH94noPU1jyTi1bU054SvfQwBplzz8oHflqsR6bKkYd2QA+9NaO9KlpY0jAG5w7OxUH7q43fePp2q1FoNx5Y+1SQwFEE903kjFtEfug5zl26BffNdHtazOf2VFDBFAg+e5iH/AhS5tNv/HwCf9kZqeXQZ4LLMl0be4nBnCkKFs7f+/IQOT6DuTUY0eSaJ3kubuESoGRHlIMEI6O/+2+OB2FLmrP7Q+WivskQRcnLzED+7Af61KJIo8EW8uR/FIyr/WqK6d5twpDNkqfKEzEiOMdZpM9vQdzTrrSbSCO3CLtYoWh83nZGPvTyfXsKTVR7yGnTW0S02rHeIwYy5bYB5+SWPQYA61UuZ52EysqkK/zlQThhx1IrTsUtdIt4plTy7p1P2SORctEjcGZh1Lv0A7cVHJIEt3kZdu0HcrcEHuD71pShZ3uTUqXVrGZ9msZrUzXMYkdemSeKswampsms4In+028PnIBgiRB1K+uO49qxpJ3VSyQ+YobOzs3fb+VOjhaJ4LrSZGRkJnsi3zKf70Z9+ox9KKlOMtGOFSUdi++ryxzxKXuWE6b43WOPa3sKY+uM9n5/+mBFk2ONkQKn344qqLsXVoIJLbatwxmsniHEUo+9Hg9j6Z9KfDqGnGaOa5crb3I8i9QqRsbHDf59Kz9hAv28zRF7cpqEdkEuBLKgeM749sgPodv4VBHqt+2m3WoQx3ZhtnCTqZIw8fOMkbOlR/2hZNprWbXqG90xi9nNg/v07r+I/WtC38S6XHrNvqpmjNpfobbU4McHjG8j3B/MU/YwF7eZnf25dS3UNvm73TAGFvMQK3tnbTRrsyW8s8kV6PJfZIvmrlPrxUepHTYmutJgvYpVtn8+wuVYfMh5259efzFSprOnXDRahNJGFuh9n1CI/wB8DiTHuOvvR7GAe2mINe3XEUHk3bGUZjZrjg+3SkPiIi3nlFjdl4DtdWuSCvuQB0qldW9nHHNax6jBJJARJayK+fMU9APftinJq9vby22qR7ZZCPKvbfHVfU/ypewgHtpl2DWw9xarNG8cE52+cty5Cn0NX2F5Fe3mn+R5d5Am+NWuXKzDqCDnuK5i5ksLe6ls4JXk024+e3baSYz1x7kGrsmuNeaTBHKJhrGnZVGWM5ki9Ce2Oop+xh2D20+5q6Zq9xPpM7xQLJeQffhZjkgdcdyRVK7uluoV1OEN/wBN0U9PRh9O4qtJNfzRx+ItOiWHytoudjA5yeG2/wA6dd6YLWK212GU3VhcNi4i27RFIeqlRxg9qqMIxd0iZTlJWZJHqQCDfIjoe+QR9D6U8x2E53PAA3qhIpIbXT7C++yz/Npd6m+Jsfcz1H1H8qy5UfQNTexuuYQd0Tddy+3rWmj3ITfQ9N8JeOh4VsGs7eyjliZt3zMQRXUr8YocDOlHPtP/APWrw29v5t32mC3EVo5A2FssnuT2z+lbOoaXLBoMWs6fK15bHiZNuHhPv6j3oSigbb3PVZvjCNv7nS1B/wBubP8AIVj3vxX1qfIthb2w7bU3Ef8AfXH6V5dBcSXcDPa5ndF3vGg5Uev/ANaprWG7vIRKFMSnp5nB/KqSQrs3L3Xby9Ytc3UshPB3v269Ky5L0f3qemlE8y3BPso/rU6W9rb8hASP4m5qySmi3Fzyi7U/vNwK3vDx03TZppryxjvrnaPIMxOxT3yM+n1qgfOmjd0jYxopZmUZAHqar/a02LsJZumBQwOr36r4x1uGzifz5wpKg4VIU9h2HT3r1Xwx4JsfD4WeTFxff89WHC+yjt9a85+HHhfXLnWoNdikjtraJirbzlnHddo6fjXt9ZSfQtBRRRUlBRRRQAUUUUAFFFFABRRRQAUUUUAFFFFABRRRQAUUUUANkjWWNo3GUYFWB7g14T488NadpHiIW+kvNC7RCVo3bcgyeAO46e9e8V5Z8WtMeLytcWMmGOIxysp5HOR/Wqi9SZbHmJa9tv8AXQF1H8Sc0+PVI8j95tI7HtVqBLv+yV1IssdqRkNcMFJ9h60sLx3VkLqe1Igx800sYCL6ZJ6Z7ZqrkCNqKztukkWQ46scmrtp4kvNPjZLS8khRjkqkhAzVLS9Mstfine0tQkUQ+e4YlET3zWff2cGqPDDpES29rbcyXTknzyOpJ/u8VLaKNq48UX1xnzdQmfHXMhNZs+olLRrxnIgHDSkcZNXrG/sdZsmj2RWWlWShrxgcGVh099p7etUZYx4lmNw6raaPagtHGw4Vf77epOOlTzATaXbtqEEl9feZbafF80knfb7e57Co7m2tbmH+0Bp75mPl6ZYbiWcj/lq5psMNyliNQkWSPw1byhorGVyDcv/ALP+0eDjpUx1i5bUZXktWg1OZdqEKDHZwe3px3/Gk2xlWzj1iyvbq3tLlJbiaLOo3UwyIVHUB+3HHFXW1tJILUJpssdpGN1pAcHzXHW4k9QOcCrtrFZ3VqUtW83SYZAH2HL6hN2Hrtz/AFJqxFBZySzTajJHsTBuhGQWJ6JDGPyGPxpAUrXUnmkgkttFmmbcxtBM4AmkH3pX/wBkdfTtU1vq13ugaPR2u4nmLQh5Rm8ue8jDuo7dgK2mubaRLtbueC2QIP7QZGGIIRylrH6n+8e5NVZNRskeb7RdRWsjQAzNGwzZWx+7DH6yv3I6A0Ac/e6lqcmbi4t4bnfdfMofi8nXoBx/qo/ToTUq6hqclvItwlrInm7pHUFnupz0jA6YHfsAKkmvrGXE7XkFt+62pFGciztx0UAfxH9TVB9VtlfaqzRbUKkLEf8ARoj2H/TRu5/CgCu41K7ZoRN5rTygP5UY/wBIlHRF/wBhfy4q4PDz313JuvZbkDi5mL7UmlXqox0jj7nuelTw32yMxWtjcw38oWIAgL9mhb+FP+mjjv2BNSQvMUklkeJLG3/dwwrxE7L6+saHr/eamA4vp2lsYYpXuLhF8x5FBeQkjqT2YjoP4V9zXLaxqUN1ZebYRy7Xtw0hC4Al64A9AvGe9aF1fQ6fa2t5FueN5JflxgzMRjcfck9Paqtklpp1otnqbBBdEFn6+XxgD6D1q4qxDZVtJ4bhmW0d/MEauEdNpPtz+h/xqMsBcjyJfJaV96r2Sb6ejVdt9PfRfFFl/acwfT2/didjlVU+p9OarPbfa9H+2Og8tp2hBRudwyePw5H4+tBVx0kpVnMtu8VtftuTy/m8m6XrgdRk9qVZbS7YvPhFuP3N5FjDRyD+LH5GpLK4RrK5ttRkLQTbVkkUZMT/APLOYeo7Goz5Mky3lyqvE5FpqIXkBv4ZR9eOfUUhglq1tIGK5vdPYZA/5bR9iPXjmt57PR4LlWaPOia0hUsOtvJ3H4HDD8ayjp93ZvKsc8wvbBcNg7vOtvVc9wOfpmqU1ncpM2mC9uWsbhfPsxuG3d2z70xGyuiyTWdxpyxq2s6M/mRFR/x8Q9T9cjBFMnsdNEttqaR50jVl8q4THMMnf6HvWTb3OrpajWbe/cX+nYilTaN3l56++D69qWdbxdkBvCdO1bMiHyxtWXuMdjk9qAJG0me2e40x1Dajp7ebbN/z2i68fUcioJzGk8eohd1refJcqOx/z+tIJ9YmIke7b+09JUBMqNzRA9Ae+Ov0pbx5/Jjf7Tu07UWLuqxKuyTuPb1FAwXThHOdLMoJYedYzHv6D+lXpEmvNNi122Q/2hp58u7iA5ZB3x7fyrLFnfSLJbNcym7tv3ts2eq9ePrSw3F1DEmqxXt0scx8q8CPgg9Mn2PSkBv2txBol1Bq0CK+iaj8k8bcqjH7yn2NRDVtJ0HVbuxtx/aei38ZVRnAXPQbj0ZTWIbSCyvBZXDvLp10N8JZiQp+nTIq7p+nNNNN4avGUSSDzLOZum7GVIPv0pgVpEvC50W5SGIqwkgmc7uD0II45HWks9MfVoZrG6dv7RiJEbM3Qjog9vSte1sJte0eWLbjWNHBJQ9ZIh95fw6iqN3fWk9pDe2bsdRiAEiRjl0Hc+hHr3FAFHT58NLZXigSLlZVbjNWNN8R3fh/z7O0KtaXamMyyLuGzplR3YZqrqCy67EdVUIt0oHmRKPvL6n1z3qxB5OsWUNpIwQk4jc/8szQDIJ7V/Dt7De2kjS6fNyHznB9619Vk8uFNYspMwHBmgLZRfpVG0uP7HefStZjaS2f5GjB5JPRlz/OqiRT6JqkMOoqWspAWhXdlSD0+tAty4bj+2kIhkeCFf8AV/NhnP8AtH+VavhjxGbRJ9D1W0+2WcoIMTcHP1rGutPXTtXgFu+YbuLzlQD7tbx0xJNVm1aebybXCqhIwThQOB3PWqJdjB0yfVbKHU4bULHaAPGxZSxVM9s+1btj5FjaxRqA8oX5nxyTVe51hzqltFptohijVmmiblpk6YP1q5ZS2uoahbLpH2j7XNcLC+mzxhlAbOSrdgPelew1qev/AAsgm/sa6u5CwSaXCLnjgcn9f0rvaq6dYwabp8FnbRLFFEuFRegq1Us0QUUUUgCiiigAooooAKKKKACiiigAooooAKKKKACiiigAooooAKyvEmhweJPD93pVwSqXCFQ46qexFatFAHzU3hSTTfE2l6RdNcSpFcvHIsr5Ta2NpArY1B38T6hPpDldO8NafIwnG4ZcqcFnPc+lehfEfw2+oad/allGDdWo3Oo6ug9Pcdq8kgvYm0fVbURGR7xRuLNyrbgTkH1xV2ujF6MLi8hnxodrNJB4SjlJFwyYY57v3KZziiWKPU7w2dhui0aFN5nfgSAdWP8As+g71BfX1jdNYaKLqOC3MAkuAUbLPk5BwM4A54qpNdi48mx0x3Xw8kwJZ+rMOGdu+wenaoaLJDZDxFcLHDi20q1BYTEAZx1dvb2rQ0q9sNSuFg1uf7JoVsdyXAQqly46bvQnsKmvrW2vB/Zthcf8SuD97e32cJNjsP8AYH6mq/7jUIBeXUb23h+yYfZ4MYa5fsSO5OPwpWA1NR1OTVbm31D7MDCD5OkaevRj/wA9G/nmpE0lUS4s5LjZAn7zWdQH8bf88UPfnjA6mssaXdWt5HLC5stbuQZYkifC2Ft3Zh0BIzj65pU1S/01beOGNbzT4XJsbedSHlkP/LRyOvqM9KQyxqGmxzygraQ2koi/doeFs4B1ZiOrn1qrb6FbNFAsFqi3Eqk2iSDHlR/xXMvuedoNSi+1GWEyT2tvPE9wBMu9v9Mn6iMH+4vU9qivrrU3S+juDbyvJKovZot2Z2P3baPHQYwOOgFAEcek2m63NlbRyAllsVlX/XMPv3Mn+wvUetSxaZbwpbfZ7dZ1V2+yh0wbmT+KZvRR29hTJDqIa9+0zwRIAiXRhjzjH3LWP2HfFVr2S+kaQ3d1IeBHceSAuB/Dbpjv3aiwjQNvHawpJCVkubhy0OQAJGH3p2HZB0UH61VR7SyjiuZZUECsXhMvJnfvMw6lQfujuaqtY3EsUjTSzytIVgdFkI3Nj5YEPoB949gK07a3tGWNWCtDajJJ+7PKP4ie0ScADufrTsBFHePFBLIbedJpVLFpfldI26nP/PR/0FUpdVgT7JqN7eW6w217HCbGEZWJFUsAB1OOBk9yak1W7OyKdpD5LXRjkZx8zHaSW+vQe3QVlWumxOZtQ1HbFp8UrTRxFccnufU8DiqSE2MtEaOL+2dUJAXd9lhb+FSSc49Tmufvr5r+8MjkDPQZ7VNrOryardlzlIF4jj9B6/WsojdMlOT0CK7nQ+H/ABGLZTpOsDzdOc4SQ8mH6e3tWvqNtd6Pp0NtbbLnRvtIu0aMZYHaRwfTB6VxMqZY1s6D4nm0b/RblDc6c5w0J6r7r/hUqXcprsTDVLSW6nkjV2iTlkKEBoz95T6eoNWTFAJi29prbZsmZDhpIT0Y/wC0v9Ku3miQahZz32gTB4ZkKyx45HsR2NZMBK3Gn2xLxTLIUYEdiPyINVYVzSeXV7MrNBOklzpIBUlAfNtzyGz3GKnlvIZLBYWtmiEp+06dJAdwjcfejOecf41Mbr+xtRvYZFEv9jyGMyEf6y3bgoR7Z4pItOUrc6TFIGLH7Vpr54LDnaPqOMeoFFguUI9dto9Qi1WO3mw6+VfRbCFJ6fqKkin0/wAu/wBCL3H2Kc+fps7QtuRxyOOvsabJHbulvqe0JbX2YbhNuPKmH+NT21m88Fxo7yKupWB+0WMgP3xjJXPuB+YoAzDrGGttS2OmoWjeXcIYz8y9Of5VbivNKaa805kuP7M1BfMtXEZzDL1GB3wePoanupIJoYvEcI3QTEW+owkchjwG/Hp9RTLLToriafw80gDSMJtMmY4AbsM+h6UAURf3EMSZt5lv7BvmBUj5e45/Om/2lB9skvRayLp98Ck0QAO1sdufXmtC+aae0h1h1UXUB8i9UEHcAcBiPUdKp/ZIIrprU4NpejKEchG//XQO5FGxksZtFuLSR5wQ9nMXC7B2J9sU6OHVdR02VQUW80nMmxU/eBc4POeR3qZLCe5tZrV5ol1LTcsmTgyIOSPy5q1cME0228T2dwnmKRBdxBwGKngHHf0oAjurV7vSoPE1rcXE7ghL9DwFPQN8uOD0pL6wh037Nq+nhV0+6OGC9IpO6n29KltNTOg37LbsTpOqIQ8RAPB+8v8AWrWlLHYardeFtRje4srvAiIxuXP3WGemKBGS8F1pskWqWiA2sr7fUI3dT7GoNSX7LN9u0xt1lKVaUqh2QSZ6Z74q3aW17cvd6LczH7LD5m6OM4DsgJBJ/CmWti914Z+xwZM0zKQgz09cU7CuU9RY3NrLe3LyXd3EVAmL/Lt7DHp7CtER6jrejadpsdquYpTL5nmbjjpjHYVppoVvpFj5muXCQQNg+VjLyY6YFUL7xWzxG10mH7FangsP9Y49z2/CgVzVuZtP0fZ9qZL7UI4xGkSY2xgdmP8ASsO51C41CfzbiTJ7KOFUewrNTnmluGK25VRl3+UYGcDufwFUKxJbRCdLi8lt3aMvgTW75eEDuR6GvZvg/wCHGkaXX7tjM0W63tnZcFh3b+n515h4d0m61XVbLStOjiE8u0GePO0xEEEsPb86+odK0230fS7bT7ZcQwIEX3x3PuazbNEi5RRRSKCiiigAooooAKKKKACiiigAooooAKKKKACiiigAooooAKKKKACiiigBCAwIIyD2rwD4keFJPDetHULIMtncsWUr/A3dfpX0BWfrej2uu6TPp94u6KUYyOqnsRTTsTKN0fM1pqkRkUzBIpgCokI+Ug8H/d/l9KRLQ2Gh31rE7lpYQkeOrDdk/pmneL/DF74W1eS0uY28kkmCbtIv+PtWFBqdzZLtRg0f/PNxlf8A634VehnZnY32lxWF9pGj2Uw/s66t1uZ4WbId8njPYD0rSttWt59MuNZaIGCxmFra2jL8qyHgM3r0/pXHWuu2LOjuZLSVTwxHmIPoRyK6Gy0q+udAmWxZJNMknWd5UPy7weDkjjntS5Uwu+pr3ESwXE1vLK1xIYlu9Uuj96fIykS56LwKpwhtTubBSxiuNRV3V05+z26/eC+rnpmo7mLVjLNPJPCGuI1ifATBUDA/SqVvBe201pJHfhXto2ihO+PhWPI6c0uVBzF9dVjn06G9tIUt/tE66dpyHkWiHq59WPUn1+lNt72CwW5lWGQrZ3X2C0AcDYxz5kxJHMh5+may20sWttBbyX6xxQyedErXQG1x3FRtbWD7kk1i2Akl85t13wXP8XXrRyoLs07yRba71KGJVQabLHHAS27DSEAyEHqwz3qre38enS6qsMEbtpsYW2d8sdzEbnPYscnmqU0GiebJ9o1u3kZmBfDvJuPqcA5phbw2oY/2lbse4NvIS3/jtFl3C7NDXL6S2nuraLZCtjZxLbBT0MgDO3Xljnk9annuLVP7QggzIgmtTbqv3QioS4B6D5jWEdV0SIjY7t2ytvj+dRyeJbWPItbWSV/4TKdq/kOafurqP3n0NSRUWN73UZRHbhzIE/hDH0Hc1yWta7Nq0wRF8q0jP7uPPX3PvUV5eXepzebdylyPuqOFX6CqqxEv0qJTvsVGFtyPac806NMyD2qdouKdHHgk+1Rc0sRsnNV5YxkZq9ty4plxFxU3HYNM1O80m6FzZTsj9GUjKuPQjvXZW2t6D4jjEWpxrp97/wA9P+WbH1z2/H864tIu1Hk4bFUptEygmdxfeDdQEN21tc/aY7xQHkJ8wsB0IOf8aiiXULPVdKu7jT322BG4JwWwe2RXKWWo6lpjN9hvZ4B12o/H5dK24vHniJMBriCUEf8ALS3X+mK0VREODJZRcyaL9gWymMv2szhsjG3dnH1qzavcReJY9TfT5WiVAhTI3Hgiqn/Cfa+SR/of/fj/AOvSHx9r5A4s/wDwH/8Ar0c6DkkIllep4Yu9LNq/mzTrKHB+XAOcHinJDfLqenXj2TlbVQGXdy2Dnj5eKhl8ba6+Pntkyf4YR/Wq58Xa6WOZ4f8AvytHOg5JF5EvU0/WbU2LF9QYFXyfkG/dz8vNQtaalttVWywLd94PzfNwPRfaof8AhKta4Jni5/6Yig+KNbz/AMfKfTyl/wAKXtEPkZaFrqT6teXpsmzcqRsyflyMddtRxaRqA0CfTDYkySurCbLfLg5xjb/Wox4p1vkfaUx/1xX/AApg8Ua5nP2wc/8ATJf8KPaIORl6TRNSubewi+zshtC3PUNnHsMdK1zp2q3OuxawVjhuIgoUHlfl745rmJfEutyKM37jnHyqo/pVWW8vrvH2i7nl9mc4/Kh1EHIzq5YdJsbiWbUdSUzSuXkSDkljyen/ANaoT4xBsp10GzSziiKqZpQGkfOefQdPeuQuoyIHwOMVveCvC+p+JoLy00yESOrxs7M4UIPm5Of6UlUbY3TSRlXTTX87T3M0kk7dZHbJNRra3KxtL5EhiX70iqSo/GvdvDnwTtLRlm1y6+0uP+WMPCfiepr0qLQ9Lh006dHYQC0IwYtgwfrVXEkfIcTe9aWn2v2ydkVRI0iiNVxnOT2984r1TxN8EWnvftHh27jgjkYl4bjJC/7pA6fWug8BfDBPDT/bNTkiuL0H5BGPkT3HvTuLl1ND4e+Co/Ddgby5jH9pXCAOf+ea9dv155rtqKKksKKKKACiiigAooooAKKKKACiiigAooooAKKKKACiiigAooooAKKKKACiiigAooooAo6to2n65ZtaajbJPCw6MOR7g9q4G7+CHhu4Z2iuL2DdnaFcEL+Yr0yuF+Jur6ppmlWy6TdvbXDux3KB8wA6c/Wk5cquCV2crF8A7OPUreR9Xkls1bMsZj2sw7AEGuk+JlpbaR8L7q1sYlgt4jGqpGMADcK8df4heMFlIOu3asDgqccH6YrP1fxt4m1awmsr7V5p7aQfPGwGD+lTz3K5bGBNudQcn86WKH9yhqZo/wB0vFWIIs26E+lRcdij5A3dBSGIZ6VeMfz8Ck8vjJp3FYopD8/SnmDmrkcWCM1KYsZ470mwsZ5g68d6SOEZHFX2j+6Md6SOLpx3NFx2KaxfLmlSEFQcVcMOIenNOEJWEcc0XCxQKZNWLa1E11FDuC+YwXdjOMmpUiLSBVBJJ6AZq/BB9juIp7hCoUhlB780m9Bpaia14ZOjxCVrtZTuxtCYz+tY0sXykmu11G9tdWuokHzquQysOuTWPq+kiCPfbhirfwdcVnGb2luaygt47GBGnzfWntHgipI42DdOlSSREgEVoZ2Khh+fPqKQRYwcd6uSR4VSfWkWNtzccGmKxU8vDmmleMAdDV0wPvHHBpPsxG760rhYqPHytNMfJwOM1eeBsAcUht2Ut7mi4WKm0fL605lGeBVn7MwOOOlDW0g7jIoCxAU+dRjrTdnOcVdW3YDtxSLbkEdM0XCxTKDaOO9SRpyOKsNESuB1p8FtLIwWONnb0UZouFjOm+YNH2Irsfh94gvvB813PbQRSLdIq/vc9ieRj61hQaa/2lvtCFdpGFPetTIwmOo/QCoc7aI0jDuel2XxQ1e4vkjkhtVjK8gKc5z9a9Nttb0u6ZEh1G0klYcIk6lvyzXzSdVt7OTfuDv2VfpWZo8jjWbKZOH+0owx2+YVVOcuopwj0PriiiiugwCiiigAooooAKKKKACiiigAooooAKKKKACiiigAooooAKKKKACiiigAooooAKKKKACiiigArC8T+GYfElrGjzPDLCSY3UZHI5BHcVu0Umr6MadtUeB+M/hlqenWrajF5dwqYEjRHHHqQf6Zry+8ieGGQOpVwOQa+wtSWJ9Lu1n/ANSYXD/TBzXzPrFjDdaQ7nPmJH8r9+3WsJ2g0jWN53Zz5A8pPoKtb4wq+Wp2noK1P7AEtorRTHftGAw4NYd1BLao6MpWRXx+lSpJjcWtyxhDml2KygjFc411frEskm5SX25K9qma4cXEge4kXyDv2gHkYH9TWliLm8ABzjvS7hjpWDBds0kEizyFp2RCpHAxjd+eaaJdTkvSUaUweYRkDjAOKOULnQghsnHcUqgLjj8awLa1vJBJFBK8Mz3GGzkFV9T3xVy7gWx0ixli1Ga8uZGDXUIBBhPPyZ75HNHKFzTxEUyzqEH8WeKkVI3kVGbC9cgZqLS/CMup6Hd3qTpFZwnyzFLJiRm4fKjHPpU66A1za2dnHMY5tSkTaZOsJZgoBI5IFS1Ya1LCuIiPLfHptg/+vVa/eSQgSFjtHG5NtNfSl07VrO7kv4nht5WsifmBkkUYOAR7irF8rS3U+ATgAcegqNmX0JLCwKtFcspG7BGP51p37tFEjIzI25VBXGeTjvxWvcw7bGFyuG2IMYx2rK1NMwR/9dY//QxWPNzO5uocqsZd1ZqMtcrOpP8AETGOfrVR7OIKP3p5GQGKc849ateNmtjpiW9xcGDzZQVbYW6Dnp9a5G7t4mttNktrgzRwt5LHyyuSWLZ5+tbU05K5lPR2OiaK1ihaS5mZYx1+6Mc49aV/7KtoxNI04Q4w3mjuOOPeoJrWSTXEDwQyWUyLFMXcDbg59QarWdrqF1eyi5023NuyglQ2QmxTtxhqdr9RbGuFtVUk+cEQjkzINuemf/r0nn2xEpQzMduSBcryAPbNY89rdS+H9Ra5jSOe4uYiFUggc47E8U/SvCdzFqMkVqs11eW8LmaGGB2OCPlIwOBzTUU+oOT7F211G2u4TKkk3lIdpZrjaM+nIFWEminZvJlmZh8xxcg4A71gHTrWXS1tYpJbeKW5XY9xE3zOEAcAgdmJrV0vw9HpM7SLcGXzbeWNyw2qGBAxzRKKQoybJGurb7UsDSzGVo94/f8AG31yOO1K09n9oa0Ly+cqeYQ0pxtODndjHcVvaP4X0m41y8sb6YQ2Vunkx3C/NLsK9PbknqKwNe0s20l/a2ZtZmjHkrOxCu8IC7c5PB/wpcqHzEcwt4jhyyn0M+M/TI5pghV5xBGxMxOAnmqTn8qoavZG91fToVbCsNpdRuAwfbrSWc1h/wAJQt4lxceY8mRG0GOvHXNNLQXU17fT3M0SzKwViejg10tvGkcIWNFVRjgVQwQ1q3ck1qwqPKU+9c8pNm8YpGBcZN7Lj+8tZ+tZgW0VePO3Z+gGa0p1P2yYg4xtNVvEVu0ltZTgf6p2RvxHFXDdESWjLngLwTJ4z1SVWnMFpCuZZAMnngAD1r2/Qfhr4b0CWOeG0ae5Q5WWdtxB9QOg/KuU+Bc0X9larb7dsyzqxBHJXBA/UGvWq64pWucsm7hRRRVkhRRRQAUUUUAFFFFABRRRQAUUUUAFFFFABRRRQAUUUUAFFFFABRRRQAUUUUAFFFFABRRRQAUjEhSQMnHT1paKAPM9e8czXGn6ppz2ZgdswIQ2SvODn8K861baulXIxhcAKcdckCu41jwvrJ1O5f7I83mzMyunIIJyDWTr3hm70vwrfXFwjRuZIUEZXOVLAk5/KuKXNKWvQ604xjoZNqn+jxj2rK1SITCRCAQwIwfpW5ar+4Q1laqojSSRmCKOjH1wcVin7xq1ocbJFa6VpzrIkErkKxRpySxDHpj6VQbVr6TfIsuzd2Cjp6ZxzVnxEHaK3Eu0ybsMQoHv2+tVFhxD07V2ra7ORvXQbFq+oBmP2lsIwIGAB/KtRPsms2J8z7JBcAMSFVtysX4Pfg5rEiT5Zz7ipNPuZrXUojBIU3sqtjuM9KbV9hJ23PRZrtz9l1eXU4ftDWZsrdkssZ29STuJDDHXHNbVh8ItY1bSLm9kvIbeaZRJBsHMuUByTnAyeORxXsEHhbQjYW8J0m08tE+VfLHGeTWzFFHBCkUSBI0UKqjoAOgqkn1JbXQ+drBjYeKG0LxG8lrFE0FruhvI18rMZJY/Llgcde2a7jW18C2Phe3SLWRINLjZ4Fhu0Msp7AnByeOK6rxh4HtPFcEAEiWlxHMJTOsCuz/KVwc9Rz+lYWo/CLTbzQNI0yG5WBtPVg0wt0ZpiwwS2aq3Qm9jxm68rVXSSK5eSNbgzoRHwPuttJ455xn1rQKskl4WUqWAIz7mvf4PDdjp3hxbCK2gdobfyw5iUFiB1PFeFaovk3Mq/wAW1R+RrlnHldjojK6Nm4hvVSJru5EoY4UKoXGB3xVLUV/dR5/56J/6EKitNVutQuxFLGCq5bcvQVb1IDyosjrIv/oQrnaaep0JprQwPFWnpqBtt/nFYSzhYU3Mx+UYxXOa7rksEslpZ3NyjpLzkABQBjAxWl4/uxHLp1rG7rNlpGKnA2njr+Brh3yZGJJJPc100o+6mzCrK0mkQ3EjyyGWRizuSWY9Sa3fC9zp1lFqF1qFjDe7IcRxSTGPJJxkY5P0rCmXCKfc16N8J/ANh41ur9dQmuIo7ZEK+TgZJPckH0ro6GDLngrwPrXi2xnvtJlttLtlu2JiIcNtOCFzjla6S20/UtI1+6t4NSukuluVtWeIKBhxnPKn5V49+a9ys7SOxtIraIfLGgUHucDHNSGKMtu8tcnknFJxvqhxlbRnztq/g+TRNRGnyXN1cGzmW5RVCsC0vXnaD2yaZ4O1jTLLxMLHxSjQ2QtmJOpRtudy3y8Y9PavowxRs24xqW9SBXJ+IPhvoPibXI9V1Jbh5kVVCrKVUhTkcCjk1uw59LI8x+JXiTw7dbbXw3ptrdardSNFcb7JvNGV4IyAc+lYOpfDYaX8Lz4lvJ7kajMkSm2dNnl/PggjqTjHWvcJPhz4ck8RrrxtplvllWYFZmC7l6HHSs74w4Hw6vCegli/9DFU9iEfONpPc6ZcQrPeSRwJiTy1Y469MDvWottDeXNndk3beVDlJZCCD+8PDcdef5VkSuhuvOeIMhYEqwzxUEVzBHr8U0SMsAAYoPrzxWDVzdSsd8cbrQfU/oa1oQBbx+9ZQG5bOYHKyKWX24rVtwTbpXLI6kc/dSKNWltjj95Hu9+P/wBdWoHZrYxuAw3Dk9eKxvEAmt9ft7yM4VUK/XnpXSeGLC78VTXEVnCEeKEuWOSuegHHrWvLdKxk5JN3GQeJta8J6iX00JcSXMARA6lgo3cnAxnAz+de2+ENU1DV9JN1f+ScuQjRjGQPUV5hZ/D3xT9p8y8tYjIoCqySgqFPJ969U8KaNPomjLa3Lo0pcudhyBntWtPmUrMyqcvLdbm5RRRXQYBRRRQAUUUUAFFFFABRRRQAUUUUAFFFFABRRRQAUUUUAFFFFABRRRQAUUUUAFFFFABRRRQAUUUUAFcp8R93/CFXYUkZZAcem4V1dc547CN4RvA4z93HHfIqZ/Cxx3R5XbJi2QVVWz+2+JNKtZXH2aS6XzExy341pRAfZwKhsR/xVuj/APX0v8jXm03753z+Bnn+v26T6wVdQQLluAMdzVm80FPsTS2wIYLkxnofpTNaO3VZ5AMlJmYA9+TVOXxbdxxmMW0BGMZy3+NdTUm9Dnjy21MryQtlnGCWbP51RhXGo2//AF0X+dfQ5+Dmk6rplnNDez2xkiEknyhtzMAfwqmvwAsFuUl/ty4+RgceSvb8a3SZk2j1+3/49ov9wfyqSmomyNUznaAKdVkBRRRQAV498UdKs7LUbN7S3EclwrF9v8Rz6fjXsNebfErH9qaacciN/wCYrKrpG5cNXY4PSbN7eOR5FKu7YAPUCrV6oLQq3TzF6/UVd2jGTVnTtOg1fXLKzuN4ieTcdpwflGR+orhi+aaO1rlgxvxU+GdhJpjeIrO4Ns9nDl4SNwkHbBzx1rwBx85r7N8UaQmt+Gb7TnlMSyxEFwM4xz0r44nXZMw9DivQatocK1K0qbkQe9fXXw/8C2ngjTJYoLmS5luSrySOoXoOAB+J/OvksIXwoHTmvt+D/j3j/wB0fypxCRJRRRVEhRRRQAVw3xcUN8P7pSMjzov/AEIV3NZuu6HZ+ItLfT78OYHZWIRtpyDkc0nsNbnzLc6ZFc2xwoR2CnfjPSuVns/sesGIPv8A3eQcYr6gm+F2gyRBIpLuHH8SyBjj/gQNZc3wT8OXEwmku9RMgXbkOgyP++KxjCSNZSi9jxnw/NKy+U0jsiM21SchfpXY23/HtH9BWPf6Tb6D4u1HTbVpGht5SqmQ5Y5UHnGPWtm2/wBTH7AVzVVZnTSd0c94njxGhI6PXdfA8YutV/65R/zauL8U/wDHuv8A10Wu1+CH/H1qv/XOP+bVtR2RjW6nslFFFdRzBRRRQAUUUUAFFFFABRRRQAUUUUAFFFFABRRRQAUUUUAFFFFABRRRQAUUUUAFFFFABRRRQAUUUUAFFFFAASB1Nc941dR4VvATjhR+oroa5vx3/wAinc/7yfzqKnwsa3R5sikQKB0qCyB/4S3R8Ak/al6fQ1YBPkJ9Ki07/kb9G/6+l/ka82n8Z6E/gZwWvLt1K7B7SuP/AB41ytyOWrrvEA/4mt5/13f/ANCNcndDlq7YnH0PsbRnJ0SwIQkfZ4+4/uir4JP8JFUdD/5AGnf9e0X/AKAKv10GQUUUUAFFFFAACCMg8V5t8Sv+Qnpv/XN/5ivSSARgjIrzP4lf8hnTQOnkvx/wIVlW+BmlP4kYG3Mf4itHw5x4u08ejN/6CazVfMYA9avaArSeLtPAZk+dvmXGfun1rgp/Gjtn8DPWLz/jyn/65t/Kviq5X98596+0L2OZrdyk4CbG3KyZyMdjkYr40uB+9f6mvRkzggRWyZlFfbEQIhQHqFFfFlsP3or7UzhAeenaiA5DqKTIxn+dLVkBRRRQAUUUhJBAxmgBacEJ68VXtroyNKjRqkkbYIznjsaUXUjXTw4RSqhgTzkH/wCvQB88+KCT8Rtfyc/6UR+GxavQcW8dUfEwP/Cxde3Yybkk4/3Vq9AP9GQfjXBW+I7qPwmJ4nH+ipn++K7X4I/8fWqf9co/5tXG+IIpLiKOKJdzeYvFdv8AB20e01HURIQWaBOh6YatKL2RnWW569RRRXWcoUUUUAFFFFABRRRQAUUUUAFFFFABRRRQAUUUUAFFchY+PbC9UMqvg9wM1tW2vWtyrMpKgf3xipUk9hyTjuatFUf7Ut848xc+xpw1GA/xU7k8yLlFVvt0XqfyNL9si9/yNMLosUVB9rj9/wAjTTfQDguoPoTQF0WaKqHUIR/Ev/fQpyXsLnG4fmKAuizRTBNGejj86XzE/vCgY6im+Yn94UeYv94UAOopu9fUUu4etAC1zfjv/kVLj/fT+ddHketc346YHwpc4PRkP/jwqKnwsa3POAQYV9ah0458Y6P/ANfS/wBaep/dAjpVeyk2eLtIb/p6XtXmw+M9CfwM43xD/wAhK8/67v8A+hGuVuf4q6nXmzqF2f8Aps//AKEa5a5+63sK7YnJ0PsPQv8AkX9O/wCvWL/0AVoVm6HIg0DThuH/AB6xf+gCtDzE/vCugxHUU3ev94Uu5fUUALRSbh60ZHrQAteZfEo/8TrTs9oW/nXpuR615h8TgRq+nN/0yb+YrKt8DNKXxHPIcIvPvWn4aP8AxVune7t/6Caxomypz2ANavhhs+LtNPbe3/oJrip/Gjsl8LPWrwlbGcjqI2P6V8ZXI/euPevs27AaynXI5jYfpXxlPzKx9675nFEIOHFfaa/dH0r4shOGz6V9pr90fSiATFoooqyAooooAKKKKAMzUtMa6kE0EzwyYwxRiu4ds4rPOh3gbf8AbJi2MBvMOf510dFS4p6kuKZ85a5C8Pj3WIpGLsLjlick/KKvw8W+DxjjFM8WBV+JWtBRj98h/ONTUkQIVjjua4qukrHoUvhRTvB++T3Ndz8MeNa1AekC/wDoVcRc/NLH+ddx8Mh/xPNR/wCuCf8AoVOl8aFV+Bnp9FFFdxxBRRRQAUUUUAFFFFABRRRQAUUUUAFFFFABRRRQBwEfw1EAAh1DGOmY/wD69Wo/BV3B9y+jb6qRXa0UWJcUzkV8M6grkmeE8cHkH+VSf2DqaH5Zoz/wI11VFKwvZxOSGjaumMMPwlobStYCnjdn/prz/OutoosHIjklstaj+6JBgdnz/WgwaztO6OYk9w3NdbRRYPZo5ERasOsc3vu5pR/aacmOX2wK62iiwvZnLLd6mGPyy+oBjH+FP+26iwG6PJHUbBXTUYosPl8zmReXO35kcep2CkivLjvljjP3AK6bA9KNo9BUuIcnmYS385A/cpknpipodQdmO6PHH9ytfav90flSbFHRR+VHK+4cr7mRJeOygjaDnByp5/WsLxfIX8L3nTjYeM/3hXaeWn9xfyrmvHyqvg+8IUDlOg/2hUSg7blRjqjzOA5iH0qKyI/4TDR+M/6UlJE3yqAccU7TD/xWOkHgkXKVwwXvo9KfwM4zXiP7QvMf893/APQjXLXP3JPoa6nxBgapfcf8vD/+hGuYuej/AErsRy9D6k0q4xomn/L0tIujkfwCrhulU4KyEnptc1a0Sztn0DTi0CEm1i7f7ArQ+x2/H7peOOlacsjlcHcxmuQqg4lyexel+2BWIy2B13Ma2PsdvnPlLmg2duRjyhT5ZC5GZf2wB1AYYP8At96al9J82UXj0krV+w256xj86adOtSD+6HPvQ1IOVlA34XG4HJ9Grz/4hy+bqemnnmF+D/vCvUPsFvxhCMcdTXmvxMhSHVtMCAj90/U/7QrOopcuprRT50c0h2p9RV3w/MV8S6eV6iQ9/wDZNZyN+6A9q0PC8ayeLdOjfkGQ/wDoJrkgveR3VPgZ6TNdubSUlnH7tu6nsa+TGbJJr7Eu9MthZzYUgiNu/sa+On4LCu1p9ThppodFyTX2ov3R9K+KoDyfpX2qv3R9KqBUxaKKKsgKKKKACiiigAooooA+fvFoP/CzdcP/AE0j/wDRSVKpIjb6/wBKb4t/5KRrX/XRP/RSU+MAQg+tefV+I76S90qTf66EeoNdv8Mv+Q1qH/XBP/Qq4af/AF8ftmu6+GOP7W1Dru8hMfTcadL40Kr8DPTqKKK7zhCiiigAooooAKKKKACiiigAooooAKKKKACiiigAooooAKKKKACiiigAooooAKKKKACiiigAooooAKKKKACuY+IP/Im3n1T/ANCFdPXLfEM48F3n1T/0IUpbDW55ZBzGM+lO0o58Y6T/ANfKVWR9kI55pNHl/wCK00hfW6WvOgvfR6M/gZy/iE51a8/67v8A+hGuauf4voa6TX/+QreH/p4f/wBCNc5c85rrW5yH2BoX/Iv6d/16xf8AoArQrP0PjQNO/wCvWL/0AVoVuYMKKKKACiiigLhXlvxVONX0v/ri/wD6EK9Sryj4stjWdKHrBJ/6EtRV+Bl0n76OWX/VA9wK1PCTbvGWmn/bP/oJrHjcFD9DWv4RAHjDTOf42/8AQTXFD40dtT4Gez3n/HnN/wBc2/lXxbIeT9a+0bs/6HN/uN/KvitjlyPeu6exww3JYjj8q+1V+6PpXxRH978K+11+6PpSgVPoLRRRVmYUUUUAFFFFABRRRQB4B4v/AOSka17yx/8AopKVD+5WofF74+Jmtj0nj/8ARSU6NsxEe1efVXvM9Cl8JDN/rk+hrufhh/yGL/8A64J/6FXDTcyr/umu4+GH/IZ1D/rgn/oRqqXxomr8DPUKKKK7jhCiiigAooooAKKKKACiiigAooooAKKKKACiiigAooooAKKKKACiiigAooooAKKKKACiiigAooooAKKKKACuE+JGrCPTf7HEJL3KBxJnhcN6d+ld3XA/E7TF/sl9b81t1pGEEWOGy3r+NRUvy+6XC3N7x5rtYIF4OKjshJZa/ZalhZFtpRIY92N2O2cHFZEviNYhlrcn6NVZPGNs9yIDbTAnvkGuNQkndHY5xaszVv7EXnnnaqtLI0gOc7STmsg+GpSrgyRtkcEr0qWTxfYRPtkiuAcdlB/rSr4x0k9XmX6xH+lVaZPuEB0bVE4W6OBwMSMKP7O1uMYS8kA9FnYV2WqaTfaNo66tqEIhsWClZfMVs7unAOf0rBj17S5ThL2MkDOOR/Ohua3ElTexkG114HH2q4P0uG/xpph18f8ALxdn6XB/xrr7OzutStDdWNtLc24Yr5kSlhkdRxTm03UF+9Y3I/7ZN/hRzzHyQOMD+IoiSlzfqf8AZnb/ABpTfeJV63Wqf9/XP9a6mVXgfZNG0bddrjaf1pA2e2aPaSD2UTk21bxCn3r3U1A9ZJKl07Ubu8vD9suZ52Rfl81yxA9s11GB/dqPyYy27ykLeuBQ6jaswVNJ3RNBnaT6gVR1q7nsrRri1nkgmjIKyRsVZfoRWlCg2D5P1p7QRP8AfiVvrWN7M1aurHEN4t8QupVtc1IqRgg3T4I/OsRlTH3BXqH2S1/594/yFIbS07wR/lWvtjL2J5grKp+4K6m3+Iviu3AWPXLnAAADEN/MV0ps7I9YEP4UhsrD/n2j/wC+aftvIPYGKnxR8Xrj/idSHHqi8/pVuD4teL0dQNSRyT/HCp/pV/7FY9raP8qT7BZE/wDHtHx/s0/bi9giIfGbxaMgz2jfWAVPH8bPE6n5ksX9jER/I03+z7H/AJ9Yv++aP7NsP+faP8qPbsPYJl5fjrrgxu0zTm+gcf8As1Tx/HfUxjzNGs29dsjD/Gsr+y9PPW1jP4Un9k6d/wA+sf5UfWGH1c6OH49MdqyeHgWPHyXfX8NlXofjfC7bX8P3KnPaXP8A7LXIDSNOzxbID9KcdOs8/wCr/Wh4hgsOjD1LWU1nxlrGpJG0SzThgjHJGFUf0rZifMZH+etMXQ9OSR5Eh2s5yxDHk1aW0jUDBb86xnNSdzaEXFWIDy6D/ZNdl8L50XXruJj88lspX3w3NcnLGsbxkZ7j9K6f4ZWzSeJriYFQkNvgjPJ3Nx/KrpP30RW+BnrlFFFd5wBRRRQAUUUUAFFFFABRRRQAUUUUAFFFFABRRRQAUUUUAFFFFABRRRQAUU1nVBlmAHuaryajaRHDTKT0wOaALVFZUmuwL9xGbn6VUk1+c/cjRfrzQB0FFclLql3J1mI+nFVzdzf89X/76NAHa0VxJvZh/wAtX/76NDalc7NvnyAD0YigDtqK4Nr25Jz9quP+/pqCe8vWH7q+uI2/3yRQB6HXIeOimraFdaLBIqzy7fnbO1ec84rlbjVtftzlrqd4/wC+jE0621Ez5kdy7tyWPUmna4m7HAaj8ONaMR8mezlI7BmB/UVxqeHb2w19Ir4CN+flzz07ete+DUfJGVrivFUq3V1aMQNwmOCOv3TWMkop2NIScpK55trunfZ5EdcspHzZHQ1hsmCPTNd1qdush2MSVZcGuRuLYwTGNux4PrWdOdzapGx6l4z1C4/4QWewDM9viJ1Un/V4x09ua8u0u3mmkmeJQxRM7SOozXpOrafqep6ZJawWpVpIwN0rBRjArn9I8L6zp9zJ51i20pgMjqwPPsa1m3YypKNz2X4IDHgaXjH+lyf0r0vFeA+H9R1rwzpz2lmk8UTymUqADgmtBvH2uRnDzyqf9pcf0q46pES0bD4120sviDTHjRmAtmztH+1XhWomWK9nAd0YOeMkYr1vWNautenjnuXMjRrtDHsM5rzjxHa5uZbhVOdxD/41hz++0b8vuJlz4azS3PxD0W2uJXlge4w8bsWVhg9Qeten/GKKLSNc0pbBUtI5IH3LAoQMdw5OOteR+BBdL4106W0B82KQvn+6ADzXuGr6Fb+K2t5dYluJpIFKoyybcA9e1buKcTmUnGdzy1dTvMYW6l6+tdF4Jnk1Pxpp1heuZraVmDxt0OFJrtbP4f6YkR+zmdB/vqT/ACp9v4XttM1SHUbeacXUBJRmKkAkEenvWCpu+qOh1Y23OH+JuuwWHiSXR9DhS0itBiWVOWdyOnPQCvNk8U64T/yEZPxVf8K63x3oupR+Jry+ZHnS7LTCRF6eoNcBbx7ic9B1rWUYroZQlLud3Ffay1tHJulOUDEmMc8fSqreJtQltUt0ZFl83d5yr8xBGNp7YrpYG3aRCPMwfs44H+7XB28M4cfuiGGMFxgL71hTs09DoqXTjqXJfEesRuV+1MGXqPLXH16V03w61G71zxxp+n6jKJ7WXfvjKgZwpI5HNcvLYzKjSRzCRnGHDd/pWr8Or5NL8a2d4+D5KSNgnAJ2niqgovoTNyS3PpT/AIQzw/8A9A1P++3/AMajl8D6BKRizMeP7kjc/rWBH8Toi3z2sePaQ/4VaHxKsD/y7P8A99ituSPYx9pLuaP/AAgWg/8APCX/AL+msbxV4S0rSfCup6haRyLcW9u8kZZ8gEDjitCL4h6U4+eOVT7YNZvivxdpuqeD9YtYTIHe0kwWXj7ppezj2Gqku587nxprQ6SQ/wDfoV0NvqmvSQpIYg25A3+qGOlcRHDnnsK9Nss/YIAoUful5P0rmqcq2R007y3ZxkXjjWGuTGxt8f8AXKtq18SX8oG4xc9fkqOx+HbX85uHv1iLndtRN2PxrtdM+HAhgTbcI+P4miJP860lTXRGcar6szYJp7yO2byyzsCxCL+Fd38MYZYNZ1Fpo3jDRIql1K5O49M9ag0rw2+k3yXPnxsqRsgRUK9e9ajXTKfvcg+tFKi0+Ziq1rrlR6JRWVoGoHUNPy5zJG2xj6+latdBgFFFFABRRRQAUUUUAFFFFABRRRQAUUUUAFFFFABRRRQAUUUUAFcrqOsXcV5PCHAjVsAAY4rqqpT6TZXDFpIF3E5LDgmgDkzfPI3zqDn/AGjSfakPWM/g1dM/h+wdCAjKT3Dc159431ceFtWhtYLUTpJD5hLyYIOSPT2oEbn2iI/wvz6EUnmwkfecfVa4JfiBBkeZpsoP+zMD/MVYTx5pjE+ZBdJn/YBx+tAHaF4s/wCsH4g0EJjPmJj61yaeNNFf708qZ/vxGrSeKdDlOBqUI443ZX+YoA6Ly89Cp/4EKPIY9Bn8ax49Y0ybBj1G0P8A22X/ABq0s8L/AHJImPYo4P8AKgC2YG/un8qjaE9wfypgd8bgW5+vFKs8o5Er89s5oAbJbB1KtnBGDg1mf8I5AhJiluI8nPD5H61sfa5jj5+O2QDThduSQypz/sigDCbQpMYF7Pj3Vf8ACs658IvPMkhvpCUbcAUGOmK6/wC1cAmOMj6Ypy3MRPzQr+DYpNJ6DTad0ef3Pgm4mOReIP8Atmf8azrz4byXOwm+2svcRZyPzr1Lz7ck5iYDOOGpS1t3Dj2wKlU4rYt1ZPc4Y6VrcahU1BSAAPmj/wDrVC1p4hT/AJa2z/Vcf0rviluTgOQfdaQw25/5ap+IIqzM8+Y+II+ttbP9DionvtXQfvNLVvo1ei/ZITjEkR/GmmwQ54jP0IoA8wa6+07ma1Fs6nDLjGffpXMaoitPOp5DMQRXujaWhHMIP/Ac1C2j2+ebZAf9ysJUby5rm8a1o8tjwrwMF07xRMsg6wnYx9MivY7W/XYPmH51al8PWEzBpLWNiOhK8iof+EX08ElY2Qn+7IRW6eljCWrL0epbRw2PxqOW/BBJaq3/AAjluDxJOP8AtoaRvDsRH+vuP++6BWMPXL61AP2l0VTG4Bb1xXh8CYXpX0I/hKykz5oaXP8Az1O6s6X4b6FJ0tPL/wCubFamSbLg1HcwLFFOn23ygYiTJ/AVptdaW/W5hI9+a24/CdvDEsaPJsVdoBOeKi/4Q6wHSCP/AL4rKjTcL3Na1RTtYx1fSuqzW35D/CkZdJY5L2pPrgVsnwhZY/1Ef/fFN/4RGyH/ACwj/wC+a3sYGOIdII4a3/76/wDr0NbaS4/1kKn1WTH9a1z4RsiMeQn/AHzSf8IfZf8APFf1oAwn0y2bmDUlX2Zgap3lvJa2N2z3MMkfkODscE8rjpXUnwfZf88R+tNk8HWUkTRtF8rDBwxFAI8YWIYwBXotjGhsoMg58pf5Vfl+G1g3+qmuIvowYfqK04vCzxRqguWwqhfu+lclSlN7HZTqwW5naBOqwCu1s9R2QbQeK5S28HS2mRFqM3P95Aa0U0e+QYF7x7x//XrpSOR6m+92rDk1jahPJvAt4zI/cAgcUw6bqBGPtaD/ALZn/Gn2mmzW5dpZjK7d9uABVk2LGjX9/ZRSMWaFnbOwNnAxjmtYa/f/APPw/wClZnkMO9KIWFIZsJ4jvkXHmhvcqKePE173ZD/wGsUxE0eWRQB0I8VXP/PKP8jUieK5BnfAh+hxXNFDRsNAHUf8JWP+fYf99VKPFdvgZgkz7EVyW00bT60AdkniizY4aOVR64Bp48S6f6yf981xWDikwaBndrr+nMoPn49ipqRNZ092AFymffIrgOaTmgD0X+0rI/8AL1F/31VlWV1DKQVPIIrzHJq3b6rfWibIZ2CDop5AoA9Eorgf+Eg1P/n4P5CigDvqKKKACiiigAooooAK8z+I3gvW/Ems291piQNHHBsO+UKc5J/rXplFAHztdfDXxfbOANM84EZzFKhx+ZFZl14Q8T2bAT6LdjcMjam//wBBzX05RQKx8pXGmapaMFudPuosjI3RMM/pVaQyRkCRHQnpuBFfWpVW+8oP1FV5tPsrnHn2kEmOm+MHFAWPk4yIf4R+VOEiryOPpX1BdeFPD97t+0aNYyFRgZgXj9Kzbr4b+E7vbu0eKPb/AM8WZPzwaYWZ87x388WDHczJ/uyEf1q5Fr+qRY8vUrlf+2hP869puvhD4WuNvlRXNvjr5cxOfzzWbdfBPR5Nv2bUbyHGc7trZ/lSFqeZR+LdajAxqDN7Mqn+lWo/HOsp957d/wDeiH9K7C6+BzYX7HrnP8XnQ/ywazbr4Ka7EF+y6lZTnncH3Jj07HNMNTKj8fX4Hz2tq3+7uX+tWo/iAwAEmng/7sv+IqG6+Evi22CmOK2uM9RFN0/MCsu68AeLrQqH0ed8jP7shsfkaLBdnSRePrMACSznUf7LKasx+OdKYfOLhCPWPP8AI1wVz4f8QWRUXGjXybhkfuWP8hVCcXNoVFzbywlunmIVz+dFhcx6qni/RJDn7dt/342H9Ksx+ItKc/JqNuc+rY/nivHftI60v2gHgmiwcx7TFqVpKfkuoWx0xIp/rVgSLI2Qykex614h5qEcU9Z2X7kjD6MRRYOZHuALKAORnuacs0gJ+c47/NXi8eqXsWPKvrlMdMSt/jVqPxJrKfd1O4I9Gbd/Oiw+ZHs0M82CA7H1qb7RIpILkivIIfGOtp/y9qf96Jf8Kn/4TfXSCPtMOO48haVg5kesmeXoXIPr7UfaZV4znB6Y615MPHGugY86A+5hHFKfHeu5x5tvn/riKAuesNOwI+bv6ClM8g6kEd/lFeUf8J7rfQ/ZT9Yv/r0Dx7rWeVtSPTyyP60Bc9XFw+TnbtPT5BQbhy2AFI6H5BXlY8f6xtwI7Xj/AGD/AI05fiDq3P7i0Oevyt/jQO56is5wAQnXj5RzR5pJGFQeuVFeYf8ACwdVKgfZrTA9A3+NP/4WHqR/5c7X82/xoA9L87pmOP3G0cUGVSVBWPHc7K81HxE1DJ3WNsw9NzCnH4h3pH/IPtvqHagD0jzdrYaKLH+7SCVcnMUYHb5a85PxDuyuG0+E/SQ0o+ItxgZ06E4/6aGgD0UzIzbRDF07A0m9CuDEgx+Zrz3/AIWJKCf+JYgz/wBNj/hS/wDCxXx82lDI6FZv/rUAeg70OAIUPHJwf8aTzIxgmFcHjgng1wH/AAshu2ln3/f/AP1qd/wsZOM6U5+k4/8AiaAO83x7gDFH6Hk0hePODCoz/tGuD/4WND/FpUo9xOP8KU/EaA/8wyf/AL+r/hQB3QaEsf3KgD/bNNLxAgGHk/7VcSPiNaFRu064yPSRTQPiHZBj/wAS655P99aAO1DRHrEc9/mNJmHj90Tk/wB7pXHH4g6cw4srwEc5+X/Gl/4WBpxPNpeL74U/1oA7DdAPvRtj/e6U0+UAP3Z684f/AOtXJHx9pWf+Pa8/BF/+Ko/4TvSGHMN6p/65Kf8A2agDrCYQ2DG/Xj5hTS0G7GyTH+8P8K5VvHuktgeXd5/65D/4qj/hOtHC4/0nI6HyR/jQB1LGAY+WT8xTSYSSAH+hIrmB430UsSWuBx/FD/8AXpW8b6IQR5txn/rkaAOlLQYJxJx7ikJgGeZOPpXKS/EHw7C4WS6kV8ZwIG/wpq/ELw2//L5ICe5hfH8qAOsYwgZBcgd8CqT37rIyFY8g8HYKw/8AhO/DfQagfbEL/wCFcleePplv7hba1gmt/MPluSyll7GgD0g35B+5F/3zRXmy/EG4xzpsR/7aH/CigD6iooooGFFFFABRRRQAUUUUAFFFFABRRRQAUUUUAFFFFABRRRQAUUUUAFNeNJBh0Vh7jNOooAoXWh6VfbftWm2k23hfMhU4+nFZl14D8LXm3zdEtPl6bE2fyroqKAscXdfCnwjc7cae0OP+eUrLn681mXPwX8OS7fIuL+2xnOyQNn8wa9HooFZHktz8DrUuDaa3Oi45E0Ifn6gis66+COpIy/ZNYt5Fxz5kbKc/hmva6KLi5UeB3Hwf8TwMPIls7gEckSFcfmKi/wCFVeLuP3Ft/wB/xX0DRTuHIj59Pwq8W8/6Pbf9/wAUyb4XeL4oi62UMhH8CTrk/nivoWii4ciPm/8A4V54y/6Akn/f6P8A+KpD8PfGQz/xJJf+/kf/AMVX0jRRcORHzafh/wCMF/5gc34SIf8A2aj/AIQHxeP+YHP/AN9p/jX0lRRcOVHzaPAXi8f8wOf/AL6T/GobjwV4rtUDvoV4VJx+7TzD+S5NfTFFFw5T5f8A+Ea8Sk/8gDVB/wBuj/4Uf8I74jzj+wdTA/69X/wr6goouHKfLp8PeIUxnQtSH1tX/wAKP+Ef1/P/ACBNR/8AAV/8K+oqKLhyny5/YGvdBomo4/69X/wqK40zVrNA1zpl7ErHAMkDKCfxFfVFAouHKfJ3l3Q/5dpv+/ZpAlzyRbTf9+zX1lgelAVcdB+VFwsfJuy4/wCfaUcd0NAScf8ALCX/AL4NfWJRD1VT+FN8tP7i/lQFj5P2T5/495ef9g0yRmjAMkbID3ZSM19aeVH/AM81/KoprK1uABNbQyAdA8YOPzpDsfJguV5GRSC4UYFfVx0nTcf8g+0/78r/AIUz+yNN/wCgfaf9+V/woEfKv2lcnvS+eh4r6lfR9Mz/AMg60/78L/hTTo+mY/5B1n/34X/CgD5d89e5zSeavT1r6h/sfS/+gbZ/9+F/wrG1nQdGlniMmk2DkJ1a2Q9/pQB87mRfUUhkXpmvdZPDuh7D/wASbT//AAFT/CoP+Ee0XP8AyB9P/wDAZP8ACgZ5D/wrjxNrdpBqumWAuradcLslUMMcchiKaPhb41XroE/4SIf/AGavpjw9bw2ujxQ28McMSlsJGoVRz6CtSgD5Nufh/wCLLIqJfD9+dwyPLiMn57c4qMeD/ES/e0HUx9bR/wDCvraigZ8l/wDCJ+IP+gHqP/gK/wDhRX1pRQB//9k=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slide" Target="slide29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4917;.mp4" TargetMode="External"/><Relationship Id="rId8" Type="http://schemas.openxmlformats.org/officeDocument/2006/relationships/hyperlink" Target="&#36164;&#26009;&#38142;&#25509;/&#35270;&#39057;/&#27048;.mp4" TargetMode="External"/><Relationship Id="rId7" Type="http://schemas.openxmlformats.org/officeDocument/2006/relationships/hyperlink" Target="&#36164;&#26009;&#38142;&#25509;/&#35270;&#39057;/&#20141;.mp4" TargetMode="External"/><Relationship Id="rId6" Type="http://schemas.openxmlformats.org/officeDocument/2006/relationships/hyperlink" Target="&#36164;&#26009;&#38142;&#25509;/&#35270;&#39057;/&#21648;.mp4" TargetMode="External"/><Relationship Id="rId5" Type="http://schemas.openxmlformats.org/officeDocument/2006/relationships/hyperlink" Target="&#36164;&#26009;&#38142;&#25509;/&#35270;&#39057;/&#21545;.mp4" TargetMode="External"/><Relationship Id="rId4" Type="http://schemas.openxmlformats.org/officeDocument/2006/relationships/hyperlink" Target="&#36164;&#26009;&#38142;&#25509;/&#35270;&#39057;/&#27975;.mp4" TargetMode="External"/><Relationship Id="rId3" Type="http://schemas.openxmlformats.org/officeDocument/2006/relationships/hyperlink" Target="&#36164;&#26009;&#38142;&#25509;/&#35270;&#39057;/&#25773;.mp4" TargetMode="External"/><Relationship Id="rId2" Type="http://schemas.openxmlformats.org/officeDocument/2006/relationships/image" Target="../media/image13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4.xml"/><Relationship Id="rId12" Type="http://schemas.openxmlformats.org/officeDocument/2006/relationships/hyperlink" Target="&#36164;&#26009;&#38142;&#25509;/&#35270;&#39057;/&#35848;.mp4" TargetMode="External"/><Relationship Id="rId11" Type="http://schemas.openxmlformats.org/officeDocument/2006/relationships/image" Target="../media/image14.png"/><Relationship Id="rId10" Type="http://schemas.openxmlformats.org/officeDocument/2006/relationships/hyperlink" Target="&#36164;&#26009;&#38142;&#25509;/&#35270;&#39057;/&#30702;.mp4" TargetMode="External"/><Relationship Id="rId1" Type="http://schemas.openxmlformats.org/officeDocument/2006/relationships/hyperlink" Target="&#36164;&#26009;&#38142;&#25509;/&#35270;&#39057;/&#20137;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jpeg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46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9.png"/><Relationship Id="rId1" Type="http://schemas.openxmlformats.org/officeDocument/2006/relationships/image" Target="../media/image48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GIF"/><Relationship Id="rId3" Type="http://schemas.openxmlformats.org/officeDocument/2006/relationships/hyperlink" Target="&#36164;&#26009;&#38142;&#25509;/&#35270;&#39057;/&#19971;&#24425;-&#35838;&#25991;&#26391;&#35835;-&#20116;&#19978;-2%20&#33853;&#33457;&#29983;.mp4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openxmlformats.org/officeDocument/2006/relationships/image" Target="../media/image51.emf"/><Relationship Id="rId1" Type="http://schemas.openxmlformats.org/officeDocument/2006/relationships/image" Target="../media/image5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emf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emf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5057621" y="722626"/>
            <a:ext cx="3886354" cy="1084912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ln w="0"/>
                <a:effectLst>
                  <a:glow rad="1257300">
                    <a:schemeClr val="bg1">
                      <a:alpha val="48000"/>
                    </a:schemeClr>
                  </a:glow>
                  <a:outerShdw dist="1905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落 花 生</a:t>
            </a:r>
            <a:endParaRPr lang="zh-CN" altLang="en-US" sz="6600" b="1" dirty="0">
              <a:ln w="0"/>
              <a:effectLst>
                <a:glow rad="1257300">
                  <a:schemeClr val="bg1">
                    <a:alpha val="48000"/>
                  </a:schemeClr>
                </a:glow>
                <a:outerShdw dist="19050" dir="2700000" algn="tl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78925" y="684709"/>
            <a:ext cx="975083" cy="1107996"/>
            <a:chOff x="514296" y="726205"/>
            <a:chExt cx="1177840" cy="133839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96" y="868842"/>
              <a:ext cx="1177840" cy="1177839"/>
            </a:xfrm>
            <a:prstGeom prst="rect">
              <a:avLst/>
            </a:prstGeom>
          </p:spPr>
        </p:pic>
        <p:sp>
          <p:nvSpPr>
            <p:cNvPr id="11" name="文本框 6"/>
            <p:cNvSpPr txBox="1"/>
            <p:nvPr/>
          </p:nvSpPr>
          <p:spPr>
            <a:xfrm>
              <a:off x="766783" y="726205"/>
              <a:ext cx="738129" cy="13383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6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kumimoji="1" lang="zh-CN" altLang="en-US" sz="72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31697" y="3411343"/>
            <a:ext cx="2816766" cy="715089"/>
            <a:chOff x="5931698" y="3579862"/>
            <a:chExt cx="2816766" cy="715089"/>
          </a:xfrm>
        </p:grpSpPr>
        <p:sp>
          <p:nvSpPr>
            <p:cNvPr id="12" name="文本框 15">
              <a:hlinkClick r:id="rId3" action="ppaction://hlinksldjump"/>
            </p:cNvPr>
            <p:cNvSpPr txBox="1"/>
            <p:nvPr/>
          </p:nvSpPr>
          <p:spPr>
            <a:xfrm>
              <a:off x="5931698" y="3579862"/>
              <a:ext cx="2816765" cy="715089"/>
            </a:xfrm>
            <a:prstGeom prst="flowChartAlternateProcess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+mn-ea"/>
                </a:rPr>
                <a:t>第一课时</a:t>
              </a:r>
              <a:endParaRPr kumimoji="1" lang="zh-CN" altLang="en-US" sz="3600" b="1" dirty="0">
                <a:latin typeface="+mn-ea"/>
              </a:endParaRPr>
            </a:p>
          </p:txBody>
        </p:sp>
        <p:sp>
          <p:nvSpPr>
            <p:cNvPr id="15" name="iconfont-1191-870150"/>
            <p:cNvSpPr>
              <a:spLocks noChangeAspect="1"/>
            </p:cNvSpPr>
            <p:nvPr/>
          </p:nvSpPr>
          <p:spPr bwMode="auto">
            <a:xfrm>
              <a:off x="8465494" y="3722566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16" name="iconfont-1191-870150"/>
            <p:cNvSpPr>
              <a:spLocks noChangeAspect="1"/>
            </p:cNvSpPr>
            <p:nvPr/>
          </p:nvSpPr>
          <p:spPr bwMode="auto">
            <a:xfrm rot="10800000">
              <a:off x="5931700" y="3722566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  <p:sp>
        <p:nvSpPr>
          <p:cNvPr id="17" name="文本框 15">
            <a:hlinkClick r:id="rId4" action="ppaction://hlinksldjump"/>
          </p:cNvPr>
          <p:cNvSpPr txBox="1"/>
          <p:nvPr/>
        </p:nvSpPr>
        <p:spPr>
          <a:xfrm>
            <a:off x="5931698" y="4299942"/>
            <a:ext cx="2816763" cy="715089"/>
          </a:xfrm>
          <a:prstGeom prst="flowChartAlternateProcess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第二课时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8465494" y="448462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 rot="10800000">
            <a:off x="5931700" y="448462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0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64"/>
          <p:cNvSpPr txBox="1">
            <a:spLocks noChangeArrowheads="1"/>
          </p:cNvSpPr>
          <p:nvPr/>
        </p:nvSpPr>
        <p:spPr bwMode="auto">
          <a:xfrm>
            <a:off x="1547664" y="1249748"/>
            <a:ext cx="609600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亩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文本框 64"/>
          <p:cNvSpPr txBox="1">
            <a:spLocks noChangeArrowheads="1"/>
          </p:cNvSpPr>
          <p:nvPr/>
        </p:nvSpPr>
        <p:spPr bwMode="auto">
          <a:xfrm>
            <a:off x="2844651" y="1249748"/>
            <a:ext cx="998538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播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64"/>
          <p:cNvSpPr txBox="1">
            <a:spLocks noChangeArrowheads="1"/>
          </p:cNvSpPr>
          <p:nvPr/>
        </p:nvSpPr>
        <p:spPr bwMode="auto">
          <a:xfrm>
            <a:off x="4140051" y="1221793"/>
            <a:ext cx="944563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浇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文本框 64"/>
          <p:cNvSpPr txBox="1">
            <a:spLocks noChangeArrowheads="1"/>
          </p:cNvSpPr>
          <p:nvPr/>
        </p:nvSpPr>
        <p:spPr bwMode="auto">
          <a:xfrm>
            <a:off x="5370364" y="1227523"/>
            <a:ext cx="935037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吩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64"/>
          <p:cNvSpPr txBox="1">
            <a:spLocks noChangeArrowheads="1"/>
          </p:cNvSpPr>
          <p:nvPr/>
        </p:nvSpPr>
        <p:spPr bwMode="auto">
          <a:xfrm>
            <a:off x="1259061" y="3264689"/>
            <a:ext cx="609600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亭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文本框 64"/>
          <p:cNvSpPr txBox="1">
            <a:spLocks noChangeArrowheads="1"/>
          </p:cNvSpPr>
          <p:nvPr/>
        </p:nvSpPr>
        <p:spPr bwMode="auto">
          <a:xfrm>
            <a:off x="3774306" y="3199998"/>
            <a:ext cx="609600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慕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文本框 64"/>
          <p:cNvSpPr txBox="1">
            <a:spLocks noChangeArrowheads="1"/>
          </p:cNvSpPr>
          <p:nvPr/>
        </p:nvSpPr>
        <p:spPr bwMode="auto">
          <a:xfrm>
            <a:off x="5049862" y="3205728"/>
            <a:ext cx="608012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矮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12" name="组合 7"/>
          <p:cNvGrpSpPr/>
          <p:nvPr/>
        </p:nvGrpSpPr>
        <p:grpSpPr bwMode="auto">
          <a:xfrm>
            <a:off x="1187624" y="3264689"/>
            <a:ext cx="1028700" cy="1085850"/>
            <a:chOff x="2437" y="2032"/>
            <a:chExt cx="1244" cy="1264"/>
          </a:xfrm>
        </p:grpSpPr>
        <p:sp>
          <p:nvSpPr>
            <p:cNvPr id="2156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56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156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1513" name="组合 7"/>
          <p:cNvGrpSpPr/>
          <p:nvPr/>
        </p:nvGrpSpPr>
        <p:grpSpPr bwMode="auto">
          <a:xfrm>
            <a:off x="3708424" y="3247226"/>
            <a:ext cx="1028700" cy="1085850"/>
            <a:chOff x="2437" y="2032"/>
            <a:chExt cx="1244" cy="1264"/>
          </a:xfrm>
        </p:grpSpPr>
        <p:sp>
          <p:nvSpPr>
            <p:cNvPr id="2155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55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155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1514" name="组合 7"/>
          <p:cNvGrpSpPr/>
          <p:nvPr/>
        </p:nvGrpSpPr>
        <p:grpSpPr bwMode="auto">
          <a:xfrm>
            <a:off x="5049862" y="3258339"/>
            <a:ext cx="1028700" cy="1085850"/>
            <a:chOff x="2437" y="2032"/>
            <a:chExt cx="1244" cy="1264"/>
          </a:xfrm>
        </p:grpSpPr>
        <p:sp>
          <p:nvSpPr>
            <p:cNvPr id="2155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55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155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1515" name="组合 7"/>
          <p:cNvGrpSpPr/>
          <p:nvPr/>
        </p:nvGrpSpPr>
        <p:grpSpPr bwMode="auto">
          <a:xfrm>
            <a:off x="5370364" y="1227523"/>
            <a:ext cx="1028700" cy="1085850"/>
            <a:chOff x="2437" y="2032"/>
            <a:chExt cx="1244" cy="1264"/>
          </a:xfrm>
        </p:grpSpPr>
        <p:sp>
          <p:nvSpPr>
            <p:cNvPr id="2155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55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155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1516" name="组合 7"/>
          <p:cNvGrpSpPr/>
          <p:nvPr/>
        </p:nvGrpSpPr>
        <p:grpSpPr bwMode="auto">
          <a:xfrm>
            <a:off x="4068614" y="1244986"/>
            <a:ext cx="1028700" cy="1085850"/>
            <a:chOff x="2437" y="2032"/>
            <a:chExt cx="1244" cy="1264"/>
          </a:xfrm>
        </p:grpSpPr>
        <p:sp>
          <p:nvSpPr>
            <p:cNvPr id="2154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54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155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1517" name="组合 7"/>
          <p:cNvGrpSpPr/>
          <p:nvPr/>
        </p:nvGrpSpPr>
        <p:grpSpPr bwMode="auto">
          <a:xfrm>
            <a:off x="2844651" y="1244986"/>
            <a:ext cx="1028700" cy="1085850"/>
            <a:chOff x="2437" y="2032"/>
            <a:chExt cx="1244" cy="1264"/>
          </a:xfrm>
        </p:grpSpPr>
        <p:sp>
          <p:nvSpPr>
            <p:cNvPr id="2154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54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154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1518" name="组合 7"/>
          <p:cNvGrpSpPr/>
          <p:nvPr/>
        </p:nvGrpSpPr>
        <p:grpSpPr bwMode="auto">
          <a:xfrm>
            <a:off x="1547664" y="1249748"/>
            <a:ext cx="1030287" cy="1085850"/>
            <a:chOff x="2437" y="2032"/>
            <a:chExt cx="1244" cy="1264"/>
          </a:xfrm>
        </p:grpSpPr>
        <p:sp>
          <p:nvSpPr>
            <p:cNvPr id="2154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54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154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21519" name="文本框 64"/>
          <p:cNvSpPr txBox="1">
            <a:spLocks noChangeArrowheads="1"/>
          </p:cNvSpPr>
          <p:nvPr/>
        </p:nvSpPr>
        <p:spPr bwMode="auto">
          <a:xfrm>
            <a:off x="6770374" y="1264146"/>
            <a:ext cx="835025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咐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20" name="组合 7"/>
          <p:cNvGrpSpPr/>
          <p:nvPr/>
        </p:nvGrpSpPr>
        <p:grpSpPr bwMode="auto">
          <a:xfrm>
            <a:off x="6770374" y="1264146"/>
            <a:ext cx="1030287" cy="1085850"/>
            <a:chOff x="2437" y="2032"/>
            <a:chExt cx="1244" cy="1264"/>
          </a:xfrm>
        </p:grpSpPr>
        <p:sp>
          <p:nvSpPr>
            <p:cNvPr id="2153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54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154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1727978" y="713281"/>
            <a:ext cx="6498852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mǔ        bō       </a:t>
            </a:r>
            <a:r>
              <a:rPr lang="en-US" altLang="zh-CN" sz="2800" b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jiāo       fēn </a:t>
            </a:r>
            <a:r>
              <a:rPr lang="en-US" altLang="zh-CN" sz="2800" b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 </a:t>
            </a:r>
            <a:r>
              <a:rPr lang="en-US" altLang="zh-CN" sz="2800" b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fù </a:t>
            </a:r>
            <a:endParaRPr lang="en-US" altLang="en-US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1264419" y="2768610"/>
            <a:ext cx="65370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tín</a:t>
            </a:r>
            <a:r>
              <a:rPr lang="en-US" altLang="zh-CN" sz="280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ɡ</a:t>
            </a:r>
            <a:r>
              <a:rPr lang="en-US" altLang="zh-CN" sz="2800" b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</a:t>
            </a:r>
            <a:r>
              <a:rPr lang="en-US" altLang="zh-CN" sz="2800" b="1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zhà</a:t>
            </a:r>
            <a:r>
              <a:rPr lang="en-US" altLang="zh-CN" sz="2800" b="1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</a:t>
            </a:r>
            <a:r>
              <a:rPr lang="en-US" altLang="zh-CN" sz="2800" b="1" err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mù</a:t>
            </a:r>
            <a:r>
              <a:rPr lang="en-US" altLang="zh-CN" sz="2800" b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 </a:t>
            </a:r>
            <a:r>
              <a:rPr lang="en-US" altLang="zh-CN" sz="2800" b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ǎi          </a:t>
            </a:r>
            <a:r>
              <a:rPr lang="en-US" altLang="zh-CN" sz="2800" b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tán</a:t>
            </a:r>
            <a:endParaRPr lang="zh-CN" altLang="en-US" sz="28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60" name="文本框 64"/>
          <p:cNvSpPr txBox="1">
            <a:spLocks noChangeArrowheads="1"/>
          </p:cNvSpPr>
          <p:nvPr/>
        </p:nvSpPr>
        <p:spPr bwMode="auto">
          <a:xfrm>
            <a:off x="2441178" y="3272006"/>
            <a:ext cx="609600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榨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7"/>
          <p:cNvGrpSpPr/>
          <p:nvPr/>
        </p:nvGrpSpPr>
        <p:grpSpPr bwMode="auto">
          <a:xfrm>
            <a:off x="2420590" y="3272006"/>
            <a:ext cx="1028700" cy="1085850"/>
            <a:chOff x="2437" y="2032"/>
            <a:chExt cx="1244" cy="1264"/>
          </a:xfrm>
        </p:grpSpPr>
        <p:sp>
          <p:nvSpPr>
            <p:cNvPr id="6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56" name="文本框 64"/>
          <p:cNvSpPr txBox="1">
            <a:spLocks noChangeArrowheads="1"/>
          </p:cNvSpPr>
          <p:nvPr/>
        </p:nvSpPr>
        <p:spPr bwMode="auto">
          <a:xfrm>
            <a:off x="2834609" y="1244986"/>
            <a:ext cx="998538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>
            <a:spLocks noChangeArrowheads="1"/>
          </p:cNvSpPr>
          <p:nvPr/>
        </p:nvSpPr>
        <p:spPr bwMode="auto">
          <a:xfrm>
            <a:off x="4153578" y="1218197"/>
            <a:ext cx="944563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浇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5370364" y="1233426"/>
            <a:ext cx="935037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>
            <a:spLocks noChangeArrowheads="1"/>
          </p:cNvSpPr>
          <p:nvPr/>
        </p:nvSpPr>
        <p:spPr bwMode="auto">
          <a:xfrm>
            <a:off x="6770374" y="1271463"/>
            <a:ext cx="835025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咐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4"/>
          <p:cNvSpPr txBox="1">
            <a:spLocks noChangeArrowheads="1"/>
          </p:cNvSpPr>
          <p:nvPr/>
        </p:nvSpPr>
        <p:spPr bwMode="auto">
          <a:xfrm>
            <a:off x="2444626" y="3289187"/>
            <a:ext cx="609600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榨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4"/>
          <p:cNvSpPr txBox="1">
            <a:spLocks noChangeArrowheads="1"/>
          </p:cNvSpPr>
          <p:nvPr/>
        </p:nvSpPr>
        <p:spPr bwMode="auto">
          <a:xfrm>
            <a:off x="5070450" y="3205728"/>
            <a:ext cx="879243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" name="图片 68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732" y="2336457"/>
            <a:ext cx="572977" cy="572977"/>
          </a:xfrm>
          <a:prstGeom prst="rect">
            <a:avLst/>
          </a:prstGeom>
        </p:spPr>
      </p:pic>
      <p:pic>
        <p:nvPicPr>
          <p:cNvPr id="70" name="图片 69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943" y="2327033"/>
            <a:ext cx="572977" cy="572977"/>
          </a:xfrm>
          <a:prstGeom prst="rect">
            <a:avLst/>
          </a:prstGeom>
        </p:spPr>
      </p:pic>
      <p:pic>
        <p:nvPicPr>
          <p:cNvPr id="71" name="图片 70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768" y="2327033"/>
            <a:ext cx="572977" cy="572977"/>
          </a:xfrm>
          <a:prstGeom prst="rect">
            <a:avLst/>
          </a:prstGeom>
        </p:spPr>
      </p:pic>
      <p:pic>
        <p:nvPicPr>
          <p:cNvPr id="72" name="图片 71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052" y="2327033"/>
            <a:ext cx="572977" cy="572977"/>
          </a:xfrm>
          <a:prstGeom prst="rect">
            <a:avLst/>
          </a:prstGeom>
        </p:spPr>
      </p:pic>
      <p:pic>
        <p:nvPicPr>
          <p:cNvPr id="73" name="图片 72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442" y="2355726"/>
            <a:ext cx="572977" cy="572977"/>
          </a:xfrm>
          <a:prstGeom prst="rect">
            <a:avLst/>
          </a:prstGeom>
        </p:spPr>
      </p:pic>
      <p:pic>
        <p:nvPicPr>
          <p:cNvPr id="74" name="图片 73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898" y="4375037"/>
            <a:ext cx="572977" cy="572977"/>
          </a:xfrm>
          <a:prstGeom prst="rect">
            <a:avLst/>
          </a:prstGeom>
        </p:spPr>
      </p:pic>
      <p:pic>
        <p:nvPicPr>
          <p:cNvPr id="75" name="图片 74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208" y="4375037"/>
            <a:ext cx="572977" cy="572977"/>
          </a:xfrm>
          <a:prstGeom prst="rect">
            <a:avLst/>
          </a:prstGeom>
        </p:spPr>
      </p:pic>
      <p:pic>
        <p:nvPicPr>
          <p:cNvPr id="76" name="图片 75">
            <a:hlinkClick r:id="rId9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453" y="4375037"/>
            <a:ext cx="572977" cy="572977"/>
          </a:xfrm>
          <a:prstGeom prst="rect">
            <a:avLst/>
          </a:prstGeom>
        </p:spPr>
      </p:pic>
      <p:pic>
        <p:nvPicPr>
          <p:cNvPr id="77" name="图片 76">
            <a:hlinkClick r:id="rId10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136" y="4375037"/>
            <a:ext cx="572977" cy="572977"/>
          </a:xfrm>
          <a:prstGeom prst="rect">
            <a:avLst/>
          </a:prstGeom>
        </p:spPr>
      </p:pic>
      <p:sp>
        <p:nvSpPr>
          <p:cNvPr id="79" name="文本框 15"/>
          <p:cNvSpPr txBox="1"/>
          <p:nvPr/>
        </p:nvSpPr>
        <p:spPr>
          <a:xfrm>
            <a:off x="623810" y="158745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30" y="129309"/>
            <a:ext cx="864096" cy="819783"/>
          </a:xfrm>
          <a:prstGeom prst="rect">
            <a:avLst/>
          </a:prstGeom>
        </p:spPr>
      </p:pic>
      <p:sp>
        <p:nvSpPr>
          <p:cNvPr id="78" name="文本框 64"/>
          <p:cNvSpPr txBox="1">
            <a:spLocks noChangeArrowheads="1"/>
          </p:cNvSpPr>
          <p:nvPr/>
        </p:nvSpPr>
        <p:spPr bwMode="auto">
          <a:xfrm>
            <a:off x="6485092" y="3236576"/>
            <a:ext cx="608012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</a:rPr>
              <a:t>谈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7"/>
          <p:cNvGrpSpPr/>
          <p:nvPr/>
        </p:nvGrpSpPr>
        <p:grpSpPr bwMode="auto">
          <a:xfrm>
            <a:off x="6485092" y="3289187"/>
            <a:ext cx="1028700" cy="1085850"/>
            <a:chOff x="2437" y="2032"/>
            <a:chExt cx="1244" cy="1264"/>
          </a:xfrm>
        </p:grpSpPr>
        <p:sp>
          <p:nvSpPr>
            <p:cNvPr id="8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85" name="文本框 64"/>
          <p:cNvSpPr txBox="1">
            <a:spLocks noChangeArrowheads="1"/>
          </p:cNvSpPr>
          <p:nvPr/>
        </p:nvSpPr>
        <p:spPr bwMode="auto">
          <a:xfrm>
            <a:off x="6501069" y="3219822"/>
            <a:ext cx="879243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6" name="图片 85">
            <a:hlinkClick r:id="rId12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953" y="4402359"/>
            <a:ext cx="572977" cy="5729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56" grpId="0"/>
      <p:bldP spid="57" grpId="0"/>
      <p:bldP spid="65" grpId="0"/>
      <p:bldP spid="66" grpId="0"/>
      <p:bldP spid="67" grpId="0"/>
      <p:bldP spid="68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2"/>
          <p:cNvGraphicFramePr>
            <a:graphicFrameLocks noGrp="1"/>
          </p:cNvGraphicFramePr>
          <p:nvPr/>
        </p:nvGraphicFramePr>
        <p:xfrm>
          <a:off x="2483768" y="2067694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613" name="TextBox 23"/>
          <p:cNvSpPr txBox="1">
            <a:spLocks noChangeArrowheads="1"/>
          </p:cNvSpPr>
          <p:nvPr/>
        </p:nvSpPr>
        <p:spPr bwMode="auto">
          <a:xfrm>
            <a:off x="2502818" y="1924796"/>
            <a:ext cx="1420813" cy="167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0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矮</a:t>
            </a:r>
            <a:endParaRPr lang="zh-CN" altLang="en-US" sz="10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2843783" y="1059582"/>
            <a:ext cx="1800225" cy="90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54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ǎi</a:t>
            </a:r>
            <a:endParaRPr lang="zh-CN" altLang="en-US" sz="5000" dirty="0">
              <a:solidFill>
                <a:srgbClr val="00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" name="线形标注 1 1"/>
          <p:cNvSpPr/>
          <p:nvPr/>
        </p:nvSpPr>
        <p:spPr>
          <a:xfrm>
            <a:off x="5004048" y="1824670"/>
            <a:ext cx="2952328" cy="630064"/>
          </a:xfrm>
          <a:prstGeom prst="borderCallout1">
            <a:avLst>
              <a:gd name="adj1" fmla="val 26813"/>
              <a:gd name="adj2" fmla="val -3601"/>
              <a:gd name="adj3" fmla="val 194811"/>
              <a:gd name="adj4" fmla="val -61909"/>
            </a:avLst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后一笔变成点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3261158" y="267494"/>
            <a:ext cx="3676266" cy="5770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</a:t>
            </a: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771800" y="339423"/>
            <a:ext cx="456752" cy="456618"/>
            <a:chOff x="631825" y="5181600"/>
            <a:chExt cx="1554163" cy="1552575"/>
          </a:xfrm>
        </p:grpSpPr>
        <p:sp>
          <p:nvSpPr>
            <p:cNvPr id="18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11642 w 12"/>
                <a:gd name="T1" fmla="*/ 84496 h 31"/>
                <a:gd name="T2" fmla="*/ 34925 w 12"/>
                <a:gd name="T3" fmla="*/ 8450 h 31"/>
                <a:gd name="T4" fmla="*/ 32015 w 12"/>
                <a:gd name="T5" fmla="*/ 0 h 31"/>
                <a:gd name="T6" fmla="*/ 0 w 12"/>
                <a:gd name="T7" fmla="*/ 87313 h 31"/>
                <a:gd name="T8" fmla="*/ 11642 w 12"/>
                <a:gd name="T9" fmla="*/ 84496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31"/>
                <a:gd name="T17" fmla="*/ 12 w 1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338843 h 126"/>
                <a:gd name="T2" fmla="*/ 187722 w 72"/>
                <a:gd name="T3" fmla="*/ 190777 h 126"/>
                <a:gd name="T4" fmla="*/ 127992 w 72"/>
                <a:gd name="T5" fmla="*/ 19932 h 126"/>
                <a:gd name="T6" fmla="*/ 2844 w 72"/>
                <a:gd name="T7" fmla="*/ 25627 h 126"/>
                <a:gd name="T8" fmla="*/ 0 w 72"/>
                <a:gd name="T9" fmla="*/ 338843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26"/>
                <a:gd name="T17" fmla="*/ 72 w 72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200025 w 70"/>
                <a:gd name="T1" fmla="*/ 25603 h 125"/>
                <a:gd name="T2" fmla="*/ 74295 w 70"/>
                <a:gd name="T3" fmla="*/ 22758 h 125"/>
                <a:gd name="T4" fmla="*/ 22860 w 70"/>
                <a:gd name="T5" fmla="*/ 196291 h 125"/>
                <a:gd name="T6" fmla="*/ 197168 w 70"/>
                <a:gd name="T7" fmla="*/ 338531 h 125"/>
                <a:gd name="T8" fmla="*/ 200025 w 70"/>
                <a:gd name="T9" fmla="*/ 25603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125"/>
                <a:gd name="T17" fmla="*/ 70 w 70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125413 w 44"/>
                <a:gd name="T1" fmla="*/ 53975 h 19"/>
                <a:gd name="T2" fmla="*/ 76958 w 44"/>
                <a:gd name="T3" fmla="*/ 11363 h 19"/>
                <a:gd name="T4" fmla="*/ 0 w 44"/>
                <a:gd name="T5" fmla="*/ 2841 h 19"/>
                <a:gd name="T6" fmla="*/ 0 w 44"/>
                <a:gd name="T7" fmla="*/ 5682 h 19"/>
                <a:gd name="T8" fmla="*/ 125413 w 44"/>
                <a:gd name="T9" fmla="*/ 5397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19"/>
                <a:gd name="T17" fmla="*/ 44 w 4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17102 w 44"/>
                <a:gd name="T3" fmla="*/ 34396 h 36"/>
                <a:gd name="T4" fmla="*/ 125413 w 44"/>
                <a:gd name="T5" fmla="*/ 48728 h 36"/>
                <a:gd name="T6" fmla="*/ 0 w 44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6"/>
                <a:gd name="T14" fmla="*/ 44 w 44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2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4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7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8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9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6" name="Rectangle 38"/>
            <p:cNvSpPr>
              <a:spLocks noChangeArrowheads="1"/>
            </p:cNvSpPr>
            <p:nvPr/>
          </p:nvSpPr>
          <p:spPr bwMode="auto">
            <a:xfrm>
              <a:off x="1101725" y="5751509"/>
              <a:ext cx="588964" cy="150812"/>
            </a:xfrm>
            <a:prstGeom prst="rect">
              <a:avLst/>
            </a:prstGeom>
            <a:solidFill>
              <a:srgbClr val="2B537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530225 w 186"/>
                <a:gd name="T1" fmla="*/ 107950 h 76"/>
                <a:gd name="T2" fmla="*/ 521673 w 186"/>
                <a:gd name="T3" fmla="*/ 0 h 76"/>
                <a:gd name="T4" fmla="*/ 521673 w 186"/>
                <a:gd name="T5" fmla="*/ 0 h 76"/>
                <a:gd name="T6" fmla="*/ 518822 w 186"/>
                <a:gd name="T7" fmla="*/ 0 h 76"/>
                <a:gd name="T8" fmla="*/ 518822 w 186"/>
                <a:gd name="T9" fmla="*/ 0 h 76"/>
                <a:gd name="T10" fmla="*/ 518822 w 186"/>
                <a:gd name="T11" fmla="*/ 0 h 76"/>
                <a:gd name="T12" fmla="*/ 0 w 186"/>
                <a:gd name="T13" fmla="*/ 0 h 76"/>
                <a:gd name="T14" fmla="*/ 0 w 186"/>
                <a:gd name="T15" fmla="*/ 22726 h 76"/>
                <a:gd name="T16" fmla="*/ 493166 w 186"/>
                <a:gd name="T17" fmla="*/ 22726 h 76"/>
                <a:gd name="T18" fmla="*/ 493166 w 186"/>
                <a:gd name="T19" fmla="*/ 193174 h 76"/>
                <a:gd name="T20" fmla="*/ 0 w 186"/>
                <a:gd name="T21" fmla="*/ 193174 h 76"/>
                <a:gd name="T22" fmla="*/ 0 w 186"/>
                <a:gd name="T23" fmla="*/ 215900 h 76"/>
                <a:gd name="T24" fmla="*/ 521673 w 186"/>
                <a:gd name="T25" fmla="*/ 215900 h 76"/>
                <a:gd name="T26" fmla="*/ 521673 w 186"/>
                <a:gd name="T27" fmla="*/ 215900 h 76"/>
                <a:gd name="T28" fmla="*/ 530225 w 186"/>
                <a:gd name="T29" fmla="*/ 107950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6"/>
                <a:gd name="T46" fmla="*/ 0 h 76"/>
                <a:gd name="T47" fmla="*/ 186 w 186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122238 h 77"/>
                <a:gd name="T4" fmla="*/ 20638 w 27"/>
                <a:gd name="T5" fmla="*/ 101600 h 77"/>
                <a:gd name="T6" fmla="*/ 42863 w 27"/>
                <a:gd name="T7" fmla="*/ 122238 h 77"/>
                <a:gd name="T8" fmla="*/ 42863 w 27"/>
                <a:gd name="T9" fmla="*/ 0 h 77"/>
                <a:gd name="T10" fmla="*/ 0 w 27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77"/>
                <a:gd name="T20" fmla="*/ 27 w 2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" name="Freeform 98"/>
          <p:cNvSpPr/>
          <p:nvPr/>
        </p:nvSpPr>
        <p:spPr bwMode="auto">
          <a:xfrm rot="1064870">
            <a:off x="2946676" y="3052170"/>
            <a:ext cx="204041" cy="145888"/>
          </a:xfrm>
          <a:custGeom>
            <a:avLst/>
            <a:gdLst>
              <a:gd name="T0" fmla="*/ 0 w 95"/>
              <a:gd name="T1" fmla="*/ 6 h 96"/>
              <a:gd name="T2" fmla="*/ 4 w 95"/>
              <a:gd name="T3" fmla="*/ 3 h 96"/>
              <a:gd name="T4" fmla="*/ 7 w 95"/>
              <a:gd name="T5" fmla="*/ 2 h 96"/>
              <a:gd name="T6" fmla="*/ 10 w 95"/>
              <a:gd name="T7" fmla="*/ 1 h 96"/>
              <a:gd name="T8" fmla="*/ 14 w 95"/>
              <a:gd name="T9" fmla="*/ 0 h 96"/>
              <a:gd name="T10" fmla="*/ 18 w 95"/>
              <a:gd name="T11" fmla="*/ 0 h 96"/>
              <a:gd name="T12" fmla="*/ 21 w 95"/>
              <a:gd name="T13" fmla="*/ 2 h 96"/>
              <a:gd name="T14" fmla="*/ 26 w 95"/>
              <a:gd name="T15" fmla="*/ 3 h 96"/>
              <a:gd name="T16" fmla="*/ 30 w 95"/>
              <a:gd name="T17" fmla="*/ 6 h 96"/>
              <a:gd name="T18" fmla="*/ 39 w 95"/>
              <a:gd name="T19" fmla="*/ 11 h 96"/>
              <a:gd name="T20" fmla="*/ 48 w 95"/>
              <a:gd name="T21" fmla="*/ 17 h 96"/>
              <a:gd name="T22" fmla="*/ 58 w 95"/>
              <a:gd name="T23" fmla="*/ 23 h 96"/>
              <a:gd name="T24" fmla="*/ 64 w 95"/>
              <a:gd name="T25" fmla="*/ 26 h 96"/>
              <a:gd name="T26" fmla="*/ 69 w 95"/>
              <a:gd name="T27" fmla="*/ 30 h 96"/>
              <a:gd name="T28" fmla="*/ 73 w 95"/>
              <a:gd name="T29" fmla="*/ 34 h 96"/>
              <a:gd name="T30" fmla="*/ 77 w 95"/>
              <a:gd name="T31" fmla="*/ 37 h 96"/>
              <a:gd name="T32" fmla="*/ 81 w 95"/>
              <a:gd name="T33" fmla="*/ 42 h 96"/>
              <a:gd name="T34" fmla="*/ 85 w 95"/>
              <a:gd name="T35" fmla="*/ 45 h 96"/>
              <a:gd name="T36" fmla="*/ 87 w 95"/>
              <a:gd name="T37" fmla="*/ 48 h 96"/>
              <a:gd name="T38" fmla="*/ 90 w 95"/>
              <a:gd name="T39" fmla="*/ 52 h 96"/>
              <a:gd name="T40" fmla="*/ 92 w 95"/>
              <a:gd name="T41" fmla="*/ 55 h 96"/>
              <a:gd name="T42" fmla="*/ 93 w 95"/>
              <a:gd name="T43" fmla="*/ 58 h 96"/>
              <a:gd name="T44" fmla="*/ 94 w 95"/>
              <a:gd name="T45" fmla="*/ 63 h 96"/>
              <a:gd name="T46" fmla="*/ 95 w 95"/>
              <a:gd name="T47" fmla="*/ 70 h 96"/>
              <a:gd name="T48" fmla="*/ 94 w 95"/>
              <a:gd name="T49" fmla="*/ 76 h 96"/>
              <a:gd name="T50" fmla="*/ 93 w 95"/>
              <a:gd name="T51" fmla="*/ 82 h 96"/>
              <a:gd name="T52" fmla="*/ 91 w 95"/>
              <a:gd name="T53" fmla="*/ 85 h 96"/>
              <a:gd name="T54" fmla="*/ 89 w 95"/>
              <a:gd name="T55" fmla="*/ 88 h 96"/>
              <a:gd name="T56" fmla="*/ 88 w 95"/>
              <a:gd name="T57" fmla="*/ 91 h 96"/>
              <a:gd name="T58" fmla="*/ 86 w 95"/>
              <a:gd name="T59" fmla="*/ 93 h 96"/>
              <a:gd name="T60" fmla="*/ 85 w 95"/>
              <a:gd name="T61" fmla="*/ 94 h 96"/>
              <a:gd name="T62" fmla="*/ 83 w 95"/>
              <a:gd name="T63" fmla="*/ 95 h 96"/>
              <a:gd name="T64" fmla="*/ 82 w 95"/>
              <a:gd name="T65" fmla="*/ 96 h 96"/>
              <a:gd name="T66" fmla="*/ 81 w 95"/>
              <a:gd name="T67" fmla="*/ 96 h 96"/>
              <a:gd name="T68" fmla="*/ 80 w 95"/>
              <a:gd name="T69" fmla="*/ 96 h 96"/>
              <a:gd name="T70" fmla="*/ 79 w 95"/>
              <a:gd name="T71" fmla="*/ 96 h 96"/>
              <a:gd name="T72" fmla="*/ 78 w 95"/>
              <a:gd name="T73" fmla="*/ 96 h 96"/>
              <a:gd name="T74" fmla="*/ 76 w 95"/>
              <a:gd name="T75" fmla="*/ 95 h 96"/>
              <a:gd name="T76" fmla="*/ 74 w 95"/>
              <a:gd name="T77" fmla="*/ 94 h 96"/>
              <a:gd name="T78" fmla="*/ 73 w 95"/>
              <a:gd name="T79" fmla="*/ 93 h 96"/>
              <a:gd name="T80" fmla="*/ 71 w 95"/>
              <a:gd name="T81" fmla="*/ 91 h 96"/>
              <a:gd name="T82" fmla="*/ 69 w 95"/>
              <a:gd name="T83" fmla="*/ 89 h 96"/>
              <a:gd name="T84" fmla="*/ 66 w 95"/>
              <a:gd name="T85" fmla="*/ 87 h 96"/>
              <a:gd name="T86" fmla="*/ 64 w 95"/>
              <a:gd name="T87" fmla="*/ 84 h 96"/>
              <a:gd name="T88" fmla="*/ 61 w 95"/>
              <a:gd name="T89" fmla="*/ 81 h 96"/>
              <a:gd name="T90" fmla="*/ 58 w 95"/>
              <a:gd name="T91" fmla="*/ 78 h 96"/>
              <a:gd name="T92" fmla="*/ 55 w 95"/>
              <a:gd name="T93" fmla="*/ 75 h 96"/>
              <a:gd name="T94" fmla="*/ 53 w 95"/>
              <a:gd name="T95" fmla="*/ 71 h 96"/>
              <a:gd name="T96" fmla="*/ 50 w 95"/>
              <a:gd name="T97" fmla="*/ 67 h 96"/>
              <a:gd name="T98" fmla="*/ 47 w 95"/>
              <a:gd name="T99" fmla="*/ 62 h 96"/>
              <a:gd name="T100" fmla="*/ 40 w 95"/>
              <a:gd name="T101" fmla="*/ 54 h 96"/>
              <a:gd name="T102" fmla="*/ 34 w 95"/>
              <a:gd name="T103" fmla="*/ 46 h 96"/>
              <a:gd name="T104" fmla="*/ 28 w 95"/>
              <a:gd name="T105" fmla="*/ 38 h 96"/>
              <a:gd name="T106" fmla="*/ 22 w 95"/>
              <a:gd name="T107" fmla="*/ 31 h 96"/>
              <a:gd name="T108" fmla="*/ 17 w 95"/>
              <a:gd name="T109" fmla="*/ 24 h 96"/>
              <a:gd name="T110" fmla="*/ 11 w 95"/>
              <a:gd name="T111" fmla="*/ 17 h 96"/>
              <a:gd name="T112" fmla="*/ 6 w 95"/>
              <a:gd name="T113" fmla="*/ 11 h 96"/>
              <a:gd name="T114" fmla="*/ 0 w 95"/>
              <a:gd name="T115" fmla="*/ 6 h 96"/>
              <a:gd name="T116" fmla="*/ 0 w 95"/>
              <a:gd name="T117" fmla="*/ 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5" h="96">
                <a:moveTo>
                  <a:pt x="0" y="6"/>
                </a:moveTo>
                <a:lnTo>
                  <a:pt x="4" y="3"/>
                </a:lnTo>
                <a:lnTo>
                  <a:pt x="7" y="2"/>
                </a:lnTo>
                <a:lnTo>
                  <a:pt x="10" y="1"/>
                </a:lnTo>
                <a:lnTo>
                  <a:pt x="14" y="0"/>
                </a:lnTo>
                <a:lnTo>
                  <a:pt x="18" y="0"/>
                </a:lnTo>
                <a:lnTo>
                  <a:pt x="21" y="2"/>
                </a:lnTo>
                <a:lnTo>
                  <a:pt x="26" y="3"/>
                </a:lnTo>
                <a:lnTo>
                  <a:pt x="30" y="6"/>
                </a:lnTo>
                <a:lnTo>
                  <a:pt x="39" y="11"/>
                </a:lnTo>
                <a:lnTo>
                  <a:pt x="48" y="17"/>
                </a:lnTo>
                <a:lnTo>
                  <a:pt x="58" y="23"/>
                </a:lnTo>
                <a:lnTo>
                  <a:pt x="64" y="26"/>
                </a:lnTo>
                <a:lnTo>
                  <a:pt x="69" y="30"/>
                </a:lnTo>
                <a:lnTo>
                  <a:pt x="73" y="34"/>
                </a:lnTo>
                <a:lnTo>
                  <a:pt x="77" y="37"/>
                </a:lnTo>
                <a:lnTo>
                  <a:pt x="81" y="42"/>
                </a:lnTo>
                <a:lnTo>
                  <a:pt x="85" y="45"/>
                </a:lnTo>
                <a:lnTo>
                  <a:pt x="87" y="48"/>
                </a:lnTo>
                <a:lnTo>
                  <a:pt x="90" y="52"/>
                </a:lnTo>
                <a:lnTo>
                  <a:pt x="92" y="55"/>
                </a:lnTo>
                <a:lnTo>
                  <a:pt x="93" y="58"/>
                </a:lnTo>
                <a:lnTo>
                  <a:pt x="94" y="63"/>
                </a:lnTo>
                <a:lnTo>
                  <a:pt x="95" y="70"/>
                </a:lnTo>
                <a:lnTo>
                  <a:pt x="94" y="76"/>
                </a:lnTo>
                <a:lnTo>
                  <a:pt x="93" y="82"/>
                </a:lnTo>
                <a:lnTo>
                  <a:pt x="91" y="85"/>
                </a:lnTo>
                <a:lnTo>
                  <a:pt x="89" y="88"/>
                </a:lnTo>
                <a:lnTo>
                  <a:pt x="88" y="91"/>
                </a:lnTo>
                <a:lnTo>
                  <a:pt x="86" y="93"/>
                </a:lnTo>
                <a:lnTo>
                  <a:pt x="85" y="94"/>
                </a:lnTo>
                <a:lnTo>
                  <a:pt x="83" y="95"/>
                </a:lnTo>
                <a:lnTo>
                  <a:pt x="82" y="96"/>
                </a:lnTo>
                <a:lnTo>
                  <a:pt x="81" y="96"/>
                </a:lnTo>
                <a:lnTo>
                  <a:pt x="80" y="96"/>
                </a:lnTo>
                <a:lnTo>
                  <a:pt x="79" y="96"/>
                </a:lnTo>
                <a:lnTo>
                  <a:pt x="78" y="96"/>
                </a:lnTo>
                <a:lnTo>
                  <a:pt x="76" y="95"/>
                </a:lnTo>
                <a:lnTo>
                  <a:pt x="74" y="94"/>
                </a:lnTo>
                <a:lnTo>
                  <a:pt x="73" y="93"/>
                </a:lnTo>
                <a:lnTo>
                  <a:pt x="71" y="91"/>
                </a:lnTo>
                <a:lnTo>
                  <a:pt x="69" y="89"/>
                </a:lnTo>
                <a:lnTo>
                  <a:pt x="66" y="87"/>
                </a:lnTo>
                <a:lnTo>
                  <a:pt x="64" y="84"/>
                </a:lnTo>
                <a:lnTo>
                  <a:pt x="61" y="81"/>
                </a:lnTo>
                <a:lnTo>
                  <a:pt x="58" y="78"/>
                </a:lnTo>
                <a:lnTo>
                  <a:pt x="55" y="75"/>
                </a:lnTo>
                <a:lnTo>
                  <a:pt x="53" y="71"/>
                </a:lnTo>
                <a:lnTo>
                  <a:pt x="50" y="67"/>
                </a:lnTo>
                <a:lnTo>
                  <a:pt x="47" y="62"/>
                </a:lnTo>
                <a:lnTo>
                  <a:pt x="40" y="54"/>
                </a:lnTo>
                <a:lnTo>
                  <a:pt x="34" y="46"/>
                </a:lnTo>
                <a:lnTo>
                  <a:pt x="28" y="38"/>
                </a:lnTo>
                <a:lnTo>
                  <a:pt x="22" y="31"/>
                </a:lnTo>
                <a:lnTo>
                  <a:pt x="17" y="24"/>
                </a:lnTo>
                <a:lnTo>
                  <a:pt x="11" y="17"/>
                </a:lnTo>
                <a:lnTo>
                  <a:pt x="6" y="11"/>
                </a:lnTo>
                <a:lnTo>
                  <a:pt x="0" y="6"/>
                </a:lnTo>
                <a:lnTo>
                  <a:pt x="0" y="6"/>
                </a:lnTo>
              </a:path>
            </a:pathLst>
          </a:custGeom>
          <a:solidFill>
            <a:srgbClr val="FF0000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979712" y="196786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732" name="TextBox 23"/>
          <p:cNvSpPr txBox="1">
            <a:spLocks noChangeArrowheads="1"/>
          </p:cNvSpPr>
          <p:nvPr/>
        </p:nvSpPr>
        <p:spPr bwMode="auto">
          <a:xfrm>
            <a:off x="2017812" y="1867856"/>
            <a:ext cx="1420812" cy="167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0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播</a:t>
            </a:r>
            <a:endParaRPr lang="zh-CN" altLang="en-US" sz="10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2286073" y="907338"/>
            <a:ext cx="1246187" cy="90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54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bō</a:t>
            </a:r>
            <a:endParaRPr lang="zh-CN" altLang="en-US" sz="5000" dirty="0">
              <a:solidFill>
                <a:srgbClr val="00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176117" y="1707654"/>
            <a:ext cx="2772147" cy="549139"/>
          </a:xfrm>
          <a:prstGeom prst="borderCallout2">
            <a:avLst>
              <a:gd name="adj1" fmla="val 47712"/>
              <a:gd name="adj2" fmla="val -1928"/>
              <a:gd name="adj3" fmla="val 75620"/>
              <a:gd name="adj4" fmla="val -14797"/>
              <a:gd name="adj5" fmla="val 127185"/>
              <a:gd name="adj6" fmla="val -33351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这里是</a:t>
            </a:r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丿</a:t>
            </a: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Freeform 22"/>
          <p:cNvSpPr/>
          <p:nvPr/>
        </p:nvSpPr>
        <p:spPr bwMode="auto">
          <a:xfrm>
            <a:off x="2655202" y="2463102"/>
            <a:ext cx="107217" cy="91688"/>
          </a:xfrm>
          <a:custGeom>
            <a:avLst/>
            <a:gdLst>
              <a:gd name="T0" fmla="*/ 43 w 47"/>
              <a:gd name="T1" fmla="*/ 27 h 63"/>
              <a:gd name="T2" fmla="*/ 45 w 47"/>
              <a:gd name="T3" fmla="*/ 31 h 63"/>
              <a:gd name="T4" fmla="*/ 46 w 47"/>
              <a:gd name="T5" fmla="*/ 35 h 63"/>
              <a:gd name="T6" fmla="*/ 47 w 47"/>
              <a:gd name="T7" fmla="*/ 38 h 63"/>
              <a:gd name="T8" fmla="*/ 47 w 47"/>
              <a:gd name="T9" fmla="*/ 42 h 63"/>
              <a:gd name="T10" fmla="*/ 47 w 47"/>
              <a:gd name="T11" fmla="*/ 45 h 63"/>
              <a:gd name="T12" fmla="*/ 47 w 47"/>
              <a:gd name="T13" fmla="*/ 48 h 63"/>
              <a:gd name="T14" fmla="*/ 46 w 47"/>
              <a:gd name="T15" fmla="*/ 50 h 63"/>
              <a:gd name="T16" fmla="*/ 46 w 47"/>
              <a:gd name="T17" fmla="*/ 53 h 63"/>
              <a:gd name="T18" fmla="*/ 45 w 47"/>
              <a:gd name="T19" fmla="*/ 56 h 63"/>
              <a:gd name="T20" fmla="*/ 43 w 47"/>
              <a:gd name="T21" fmla="*/ 58 h 63"/>
              <a:gd name="T22" fmla="*/ 42 w 47"/>
              <a:gd name="T23" fmla="*/ 59 h 63"/>
              <a:gd name="T24" fmla="*/ 41 w 47"/>
              <a:gd name="T25" fmla="*/ 61 h 63"/>
              <a:gd name="T26" fmla="*/ 38 w 47"/>
              <a:gd name="T27" fmla="*/ 62 h 63"/>
              <a:gd name="T28" fmla="*/ 36 w 47"/>
              <a:gd name="T29" fmla="*/ 62 h 63"/>
              <a:gd name="T30" fmla="*/ 35 w 47"/>
              <a:gd name="T31" fmla="*/ 63 h 63"/>
              <a:gd name="T32" fmla="*/ 33 w 47"/>
              <a:gd name="T33" fmla="*/ 63 h 63"/>
              <a:gd name="T34" fmla="*/ 31 w 47"/>
              <a:gd name="T35" fmla="*/ 62 h 63"/>
              <a:gd name="T36" fmla="*/ 29 w 47"/>
              <a:gd name="T37" fmla="*/ 61 h 63"/>
              <a:gd name="T38" fmla="*/ 26 w 47"/>
              <a:gd name="T39" fmla="*/ 59 h 63"/>
              <a:gd name="T40" fmla="*/ 24 w 47"/>
              <a:gd name="T41" fmla="*/ 56 h 63"/>
              <a:gd name="T42" fmla="*/ 21 w 47"/>
              <a:gd name="T43" fmla="*/ 52 h 63"/>
              <a:gd name="T44" fmla="*/ 18 w 47"/>
              <a:gd name="T45" fmla="*/ 47 h 63"/>
              <a:gd name="T46" fmla="*/ 15 w 47"/>
              <a:gd name="T47" fmla="*/ 41 h 63"/>
              <a:gd name="T48" fmla="*/ 11 w 47"/>
              <a:gd name="T49" fmla="*/ 34 h 63"/>
              <a:gd name="T50" fmla="*/ 7 w 47"/>
              <a:gd name="T51" fmla="*/ 27 h 63"/>
              <a:gd name="T52" fmla="*/ 4 w 47"/>
              <a:gd name="T53" fmla="*/ 21 h 63"/>
              <a:gd name="T54" fmla="*/ 2 w 47"/>
              <a:gd name="T55" fmla="*/ 16 h 63"/>
              <a:gd name="T56" fmla="*/ 0 w 47"/>
              <a:gd name="T57" fmla="*/ 11 h 63"/>
              <a:gd name="T58" fmla="*/ 0 w 47"/>
              <a:gd name="T59" fmla="*/ 7 h 63"/>
              <a:gd name="T60" fmla="*/ 0 w 47"/>
              <a:gd name="T61" fmla="*/ 5 h 63"/>
              <a:gd name="T62" fmla="*/ 0 w 47"/>
              <a:gd name="T63" fmla="*/ 3 h 63"/>
              <a:gd name="T64" fmla="*/ 2 w 47"/>
              <a:gd name="T65" fmla="*/ 1 h 63"/>
              <a:gd name="T66" fmla="*/ 3 w 47"/>
              <a:gd name="T67" fmla="*/ 1 h 63"/>
              <a:gd name="T68" fmla="*/ 4 w 47"/>
              <a:gd name="T69" fmla="*/ 0 h 63"/>
              <a:gd name="T70" fmla="*/ 6 w 47"/>
              <a:gd name="T71" fmla="*/ 0 h 63"/>
              <a:gd name="T72" fmla="*/ 9 w 47"/>
              <a:gd name="T73" fmla="*/ 1 h 63"/>
              <a:gd name="T74" fmla="*/ 11 w 47"/>
              <a:gd name="T75" fmla="*/ 1 h 63"/>
              <a:gd name="T76" fmla="*/ 14 w 47"/>
              <a:gd name="T77" fmla="*/ 2 h 63"/>
              <a:gd name="T78" fmla="*/ 17 w 47"/>
              <a:gd name="T79" fmla="*/ 3 h 63"/>
              <a:gd name="T80" fmla="*/ 21 w 47"/>
              <a:gd name="T81" fmla="*/ 4 h 63"/>
              <a:gd name="T82" fmla="*/ 24 w 47"/>
              <a:gd name="T83" fmla="*/ 5 h 63"/>
              <a:gd name="T84" fmla="*/ 28 w 47"/>
              <a:gd name="T85" fmla="*/ 6 h 63"/>
              <a:gd name="T86" fmla="*/ 31 w 47"/>
              <a:gd name="T87" fmla="*/ 9 h 63"/>
              <a:gd name="T88" fmla="*/ 33 w 47"/>
              <a:gd name="T89" fmla="*/ 11 h 63"/>
              <a:gd name="T90" fmla="*/ 36 w 47"/>
              <a:gd name="T91" fmla="*/ 15 h 63"/>
              <a:gd name="T92" fmla="*/ 38 w 47"/>
              <a:gd name="T93" fmla="*/ 18 h 63"/>
              <a:gd name="T94" fmla="*/ 41 w 47"/>
              <a:gd name="T95" fmla="*/ 22 h 63"/>
              <a:gd name="T96" fmla="*/ 43 w 47"/>
              <a:gd name="T97" fmla="*/ 27 h 63"/>
              <a:gd name="T98" fmla="*/ 43 w 47"/>
              <a:gd name="T99" fmla="*/ 2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7" h="63">
                <a:moveTo>
                  <a:pt x="43" y="27"/>
                </a:moveTo>
                <a:lnTo>
                  <a:pt x="45" y="31"/>
                </a:lnTo>
                <a:lnTo>
                  <a:pt x="46" y="35"/>
                </a:lnTo>
                <a:lnTo>
                  <a:pt x="47" y="38"/>
                </a:lnTo>
                <a:lnTo>
                  <a:pt x="47" y="42"/>
                </a:lnTo>
                <a:lnTo>
                  <a:pt x="47" y="45"/>
                </a:lnTo>
                <a:lnTo>
                  <a:pt x="47" y="48"/>
                </a:lnTo>
                <a:lnTo>
                  <a:pt x="46" y="50"/>
                </a:lnTo>
                <a:lnTo>
                  <a:pt x="46" y="53"/>
                </a:lnTo>
                <a:lnTo>
                  <a:pt x="45" y="56"/>
                </a:lnTo>
                <a:lnTo>
                  <a:pt x="43" y="58"/>
                </a:lnTo>
                <a:lnTo>
                  <a:pt x="42" y="59"/>
                </a:lnTo>
                <a:lnTo>
                  <a:pt x="41" y="61"/>
                </a:lnTo>
                <a:lnTo>
                  <a:pt x="38" y="62"/>
                </a:lnTo>
                <a:lnTo>
                  <a:pt x="36" y="62"/>
                </a:lnTo>
                <a:lnTo>
                  <a:pt x="35" y="63"/>
                </a:lnTo>
                <a:lnTo>
                  <a:pt x="33" y="63"/>
                </a:lnTo>
                <a:lnTo>
                  <a:pt x="31" y="62"/>
                </a:lnTo>
                <a:lnTo>
                  <a:pt x="29" y="61"/>
                </a:lnTo>
                <a:lnTo>
                  <a:pt x="26" y="59"/>
                </a:lnTo>
                <a:lnTo>
                  <a:pt x="24" y="56"/>
                </a:lnTo>
                <a:lnTo>
                  <a:pt x="21" y="52"/>
                </a:lnTo>
                <a:lnTo>
                  <a:pt x="18" y="47"/>
                </a:lnTo>
                <a:lnTo>
                  <a:pt x="15" y="41"/>
                </a:lnTo>
                <a:lnTo>
                  <a:pt x="11" y="34"/>
                </a:lnTo>
                <a:lnTo>
                  <a:pt x="7" y="27"/>
                </a:lnTo>
                <a:lnTo>
                  <a:pt x="4" y="21"/>
                </a:lnTo>
                <a:lnTo>
                  <a:pt x="2" y="16"/>
                </a:lnTo>
                <a:lnTo>
                  <a:pt x="0" y="11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2" y="1"/>
                </a:lnTo>
                <a:lnTo>
                  <a:pt x="3" y="1"/>
                </a:lnTo>
                <a:lnTo>
                  <a:pt x="4" y="0"/>
                </a:lnTo>
                <a:lnTo>
                  <a:pt x="6" y="0"/>
                </a:lnTo>
                <a:lnTo>
                  <a:pt x="9" y="1"/>
                </a:lnTo>
                <a:lnTo>
                  <a:pt x="11" y="1"/>
                </a:lnTo>
                <a:lnTo>
                  <a:pt x="14" y="2"/>
                </a:lnTo>
                <a:lnTo>
                  <a:pt x="17" y="3"/>
                </a:lnTo>
                <a:lnTo>
                  <a:pt x="21" y="4"/>
                </a:lnTo>
                <a:lnTo>
                  <a:pt x="24" y="5"/>
                </a:lnTo>
                <a:lnTo>
                  <a:pt x="28" y="6"/>
                </a:lnTo>
                <a:lnTo>
                  <a:pt x="31" y="9"/>
                </a:lnTo>
                <a:lnTo>
                  <a:pt x="33" y="11"/>
                </a:lnTo>
                <a:lnTo>
                  <a:pt x="36" y="15"/>
                </a:lnTo>
                <a:lnTo>
                  <a:pt x="38" y="18"/>
                </a:lnTo>
                <a:lnTo>
                  <a:pt x="41" y="22"/>
                </a:lnTo>
                <a:lnTo>
                  <a:pt x="43" y="27"/>
                </a:lnTo>
                <a:lnTo>
                  <a:pt x="43" y="2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3"/>
          <p:cNvSpPr/>
          <p:nvPr/>
        </p:nvSpPr>
        <p:spPr bwMode="auto">
          <a:xfrm>
            <a:off x="2992152" y="2350920"/>
            <a:ext cx="128072" cy="140882"/>
          </a:xfrm>
          <a:custGeom>
            <a:avLst/>
            <a:gdLst>
              <a:gd name="T0" fmla="*/ 79 w 88"/>
              <a:gd name="T1" fmla="*/ 18 h 82"/>
              <a:gd name="T2" fmla="*/ 83 w 88"/>
              <a:gd name="T3" fmla="*/ 23 h 82"/>
              <a:gd name="T4" fmla="*/ 86 w 88"/>
              <a:gd name="T5" fmla="*/ 28 h 82"/>
              <a:gd name="T6" fmla="*/ 88 w 88"/>
              <a:gd name="T7" fmla="*/ 31 h 82"/>
              <a:gd name="T8" fmla="*/ 88 w 88"/>
              <a:gd name="T9" fmla="*/ 33 h 82"/>
              <a:gd name="T10" fmla="*/ 87 w 88"/>
              <a:gd name="T11" fmla="*/ 35 h 82"/>
              <a:gd name="T12" fmla="*/ 84 w 88"/>
              <a:gd name="T13" fmla="*/ 38 h 82"/>
              <a:gd name="T14" fmla="*/ 80 w 88"/>
              <a:gd name="T15" fmla="*/ 41 h 82"/>
              <a:gd name="T16" fmla="*/ 75 w 88"/>
              <a:gd name="T17" fmla="*/ 45 h 82"/>
              <a:gd name="T18" fmla="*/ 68 w 88"/>
              <a:gd name="T19" fmla="*/ 49 h 82"/>
              <a:gd name="T20" fmla="*/ 60 w 88"/>
              <a:gd name="T21" fmla="*/ 53 h 82"/>
              <a:gd name="T22" fmla="*/ 52 w 88"/>
              <a:gd name="T23" fmla="*/ 58 h 82"/>
              <a:gd name="T24" fmla="*/ 42 w 88"/>
              <a:gd name="T25" fmla="*/ 64 h 82"/>
              <a:gd name="T26" fmla="*/ 32 w 88"/>
              <a:gd name="T27" fmla="*/ 71 h 82"/>
              <a:gd name="T28" fmla="*/ 24 w 88"/>
              <a:gd name="T29" fmla="*/ 75 h 82"/>
              <a:gd name="T30" fmla="*/ 17 w 88"/>
              <a:gd name="T31" fmla="*/ 78 h 82"/>
              <a:gd name="T32" fmla="*/ 12 w 88"/>
              <a:gd name="T33" fmla="*/ 80 h 82"/>
              <a:gd name="T34" fmla="*/ 6 w 88"/>
              <a:gd name="T35" fmla="*/ 82 h 82"/>
              <a:gd name="T36" fmla="*/ 3 w 88"/>
              <a:gd name="T37" fmla="*/ 82 h 82"/>
              <a:gd name="T38" fmla="*/ 1 w 88"/>
              <a:gd name="T39" fmla="*/ 82 h 82"/>
              <a:gd name="T40" fmla="*/ 0 w 88"/>
              <a:gd name="T41" fmla="*/ 80 h 82"/>
              <a:gd name="T42" fmla="*/ 1 w 88"/>
              <a:gd name="T43" fmla="*/ 77 h 82"/>
              <a:gd name="T44" fmla="*/ 4 w 88"/>
              <a:gd name="T45" fmla="*/ 71 h 82"/>
              <a:gd name="T46" fmla="*/ 12 w 88"/>
              <a:gd name="T47" fmla="*/ 63 h 82"/>
              <a:gd name="T48" fmla="*/ 20 w 88"/>
              <a:gd name="T49" fmla="*/ 54 h 82"/>
              <a:gd name="T50" fmla="*/ 27 w 88"/>
              <a:gd name="T51" fmla="*/ 47 h 82"/>
              <a:gd name="T52" fmla="*/ 33 w 88"/>
              <a:gd name="T53" fmla="*/ 41 h 82"/>
              <a:gd name="T54" fmla="*/ 38 w 88"/>
              <a:gd name="T55" fmla="*/ 35 h 82"/>
              <a:gd name="T56" fmla="*/ 43 w 88"/>
              <a:gd name="T57" fmla="*/ 27 h 82"/>
              <a:gd name="T58" fmla="*/ 46 w 88"/>
              <a:gd name="T59" fmla="*/ 16 h 82"/>
              <a:gd name="T60" fmla="*/ 47 w 88"/>
              <a:gd name="T61" fmla="*/ 8 h 82"/>
              <a:gd name="T62" fmla="*/ 48 w 88"/>
              <a:gd name="T63" fmla="*/ 3 h 82"/>
              <a:gd name="T64" fmla="*/ 50 w 88"/>
              <a:gd name="T65" fmla="*/ 1 h 82"/>
              <a:gd name="T66" fmla="*/ 54 w 88"/>
              <a:gd name="T67" fmla="*/ 0 h 82"/>
              <a:gd name="T68" fmla="*/ 60 w 88"/>
              <a:gd name="T69" fmla="*/ 2 h 82"/>
              <a:gd name="T70" fmla="*/ 70 w 88"/>
              <a:gd name="T71" fmla="*/ 10 h 82"/>
              <a:gd name="T72" fmla="*/ 76 w 88"/>
              <a:gd name="T73" fmla="*/ 1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8" h="82">
                <a:moveTo>
                  <a:pt x="76" y="15"/>
                </a:moveTo>
                <a:lnTo>
                  <a:pt x="79" y="18"/>
                </a:lnTo>
                <a:lnTo>
                  <a:pt x="81" y="21"/>
                </a:lnTo>
                <a:lnTo>
                  <a:pt x="83" y="23"/>
                </a:lnTo>
                <a:lnTo>
                  <a:pt x="85" y="26"/>
                </a:lnTo>
                <a:lnTo>
                  <a:pt x="86" y="28"/>
                </a:lnTo>
                <a:lnTo>
                  <a:pt x="87" y="30"/>
                </a:lnTo>
                <a:lnTo>
                  <a:pt x="88" y="31"/>
                </a:lnTo>
                <a:lnTo>
                  <a:pt x="88" y="32"/>
                </a:lnTo>
                <a:lnTo>
                  <a:pt x="88" y="33"/>
                </a:lnTo>
                <a:lnTo>
                  <a:pt x="88" y="34"/>
                </a:lnTo>
                <a:lnTo>
                  <a:pt x="87" y="35"/>
                </a:lnTo>
                <a:lnTo>
                  <a:pt x="86" y="37"/>
                </a:lnTo>
                <a:lnTo>
                  <a:pt x="84" y="38"/>
                </a:lnTo>
                <a:lnTo>
                  <a:pt x="82" y="40"/>
                </a:lnTo>
                <a:lnTo>
                  <a:pt x="80" y="41"/>
                </a:lnTo>
                <a:lnTo>
                  <a:pt x="78" y="43"/>
                </a:lnTo>
                <a:lnTo>
                  <a:pt x="75" y="45"/>
                </a:lnTo>
                <a:lnTo>
                  <a:pt x="71" y="47"/>
                </a:lnTo>
                <a:lnTo>
                  <a:pt x="68" y="49"/>
                </a:lnTo>
                <a:lnTo>
                  <a:pt x="64" y="51"/>
                </a:lnTo>
                <a:lnTo>
                  <a:pt x="60" y="53"/>
                </a:lnTo>
                <a:lnTo>
                  <a:pt x="56" y="56"/>
                </a:lnTo>
                <a:lnTo>
                  <a:pt x="52" y="58"/>
                </a:lnTo>
                <a:lnTo>
                  <a:pt x="47" y="61"/>
                </a:lnTo>
                <a:lnTo>
                  <a:pt x="42" y="64"/>
                </a:lnTo>
                <a:lnTo>
                  <a:pt x="37" y="68"/>
                </a:lnTo>
                <a:lnTo>
                  <a:pt x="32" y="71"/>
                </a:lnTo>
                <a:lnTo>
                  <a:pt x="28" y="73"/>
                </a:lnTo>
                <a:lnTo>
                  <a:pt x="24" y="75"/>
                </a:lnTo>
                <a:lnTo>
                  <a:pt x="21" y="76"/>
                </a:lnTo>
                <a:lnTo>
                  <a:pt x="17" y="78"/>
                </a:lnTo>
                <a:lnTo>
                  <a:pt x="14" y="79"/>
                </a:lnTo>
                <a:lnTo>
                  <a:pt x="12" y="80"/>
                </a:lnTo>
                <a:lnTo>
                  <a:pt x="8" y="81"/>
                </a:lnTo>
                <a:lnTo>
                  <a:pt x="6" y="82"/>
                </a:lnTo>
                <a:lnTo>
                  <a:pt x="5" y="82"/>
                </a:lnTo>
                <a:lnTo>
                  <a:pt x="3" y="82"/>
                </a:lnTo>
                <a:lnTo>
                  <a:pt x="2" y="82"/>
                </a:lnTo>
                <a:lnTo>
                  <a:pt x="1" y="82"/>
                </a:lnTo>
                <a:lnTo>
                  <a:pt x="1" y="82"/>
                </a:lnTo>
                <a:lnTo>
                  <a:pt x="0" y="80"/>
                </a:lnTo>
                <a:lnTo>
                  <a:pt x="0" y="79"/>
                </a:lnTo>
                <a:lnTo>
                  <a:pt x="1" y="77"/>
                </a:lnTo>
                <a:lnTo>
                  <a:pt x="2" y="74"/>
                </a:lnTo>
                <a:lnTo>
                  <a:pt x="4" y="71"/>
                </a:lnTo>
                <a:lnTo>
                  <a:pt x="7" y="68"/>
                </a:lnTo>
                <a:lnTo>
                  <a:pt x="12" y="63"/>
                </a:lnTo>
                <a:lnTo>
                  <a:pt x="16" y="59"/>
                </a:lnTo>
                <a:lnTo>
                  <a:pt x="20" y="54"/>
                </a:lnTo>
                <a:lnTo>
                  <a:pt x="24" y="50"/>
                </a:lnTo>
                <a:lnTo>
                  <a:pt x="27" y="47"/>
                </a:lnTo>
                <a:lnTo>
                  <a:pt x="30" y="44"/>
                </a:lnTo>
                <a:lnTo>
                  <a:pt x="33" y="41"/>
                </a:lnTo>
                <a:lnTo>
                  <a:pt x="36" y="38"/>
                </a:lnTo>
                <a:lnTo>
                  <a:pt x="38" y="35"/>
                </a:lnTo>
                <a:lnTo>
                  <a:pt x="40" y="32"/>
                </a:lnTo>
                <a:lnTo>
                  <a:pt x="43" y="27"/>
                </a:lnTo>
                <a:lnTo>
                  <a:pt x="45" y="21"/>
                </a:lnTo>
                <a:lnTo>
                  <a:pt x="46" y="16"/>
                </a:lnTo>
                <a:lnTo>
                  <a:pt x="47" y="10"/>
                </a:lnTo>
                <a:lnTo>
                  <a:pt x="47" y="8"/>
                </a:lnTo>
                <a:lnTo>
                  <a:pt x="47" y="5"/>
                </a:lnTo>
                <a:lnTo>
                  <a:pt x="48" y="3"/>
                </a:lnTo>
                <a:lnTo>
                  <a:pt x="49" y="2"/>
                </a:lnTo>
                <a:lnTo>
                  <a:pt x="50" y="1"/>
                </a:lnTo>
                <a:lnTo>
                  <a:pt x="52" y="0"/>
                </a:lnTo>
                <a:lnTo>
                  <a:pt x="54" y="0"/>
                </a:lnTo>
                <a:lnTo>
                  <a:pt x="56" y="0"/>
                </a:lnTo>
                <a:lnTo>
                  <a:pt x="60" y="2"/>
                </a:lnTo>
                <a:lnTo>
                  <a:pt x="65" y="5"/>
                </a:lnTo>
                <a:lnTo>
                  <a:pt x="70" y="10"/>
                </a:lnTo>
                <a:lnTo>
                  <a:pt x="76" y="15"/>
                </a:lnTo>
                <a:lnTo>
                  <a:pt x="76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7"/>
          <p:cNvSpPr/>
          <p:nvPr/>
        </p:nvSpPr>
        <p:spPr bwMode="auto">
          <a:xfrm rot="21121416">
            <a:off x="2733271" y="2287479"/>
            <a:ext cx="297980" cy="121324"/>
          </a:xfrm>
          <a:custGeom>
            <a:avLst/>
            <a:gdLst>
              <a:gd name="T0" fmla="*/ 117 w 168"/>
              <a:gd name="T1" fmla="*/ 60 h 85"/>
              <a:gd name="T2" fmla="*/ 99 w 168"/>
              <a:gd name="T3" fmla="*/ 66 h 85"/>
              <a:gd name="T4" fmla="*/ 81 w 168"/>
              <a:gd name="T5" fmla="*/ 71 h 85"/>
              <a:gd name="T6" fmla="*/ 66 w 168"/>
              <a:gd name="T7" fmla="*/ 75 h 85"/>
              <a:gd name="T8" fmla="*/ 51 w 168"/>
              <a:gd name="T9" fmla="*/ 79 h 85"/>
              <a:gd name="T10" fmla="*/ 38 w 168"/>
              <a:gd name="T11" fmla="*/ 82 h 85"/>
              <a:gd name="T12" fmla="*/ 27 w 168"/>
              <a:gd name="T13" fmla="*/ 84 h 85"/>
              <a:gd name="T14" fmla="*/ 18 w 168"/>
              <a:gd name="T15" fmla="*/ 85 h 85"/>
              <a:gd name="T16" fmla="*/ 10 w 168"/>
              <a:gd name="T17" fmla="*/ 84 h 85"/>
              <a:gd name="T18" fmla="*/ 3 w 168"/>
              <a:gd name="T19" fmla="*/ 82 h 85"/>
              <a:gd name="T20" fmla="*/ 10 w 168"/>
              <a:gd name="T21" fmla="*/ 76 h 85"/>
              <a:gd name="T22" fmla="*/ 28 w 168"/>
              <a:gd name="T23" fmla="*/ 69 h 85"/>
              <a:gd name="T24" fmla="*/ 43 w 168"/>
              <a:gd name="T25" fmla="*/ 63 h 85"/>
              <a:gd name="T26" fmla="*/ 57 w 168"/>
              <a:gd name="T27" fmla="*/ 56 h 85"/>
              <a:gd name="T28" fmla="*/ 69 w 168"/>
              <a:gd name="T29" fmla="*/ 51 h 85"/>
              <a:gd name="T30" fmla="*/ 79 w 168"/>
              <a:gd name="T31" fmla="*/ 47 h 85"/>
              <a:gd name="T32" fmla="*/ 89 w 168"/>
              <a:gd name="T33" fmla="*/ 43 h 85"/>
              <a:gd name="T34" fmla="*/ 97 w 168"/>
              <a:gd name="T35" fmla="*/ 39 h 85"/>
              <a:gd name="T36" fmla="*/ 105 w 168"/>
              <a:gd name="T37" fmla="*/ 35 h 85"/>
              <a:gd name="T38" fmla="*/ 113 w 168"/>
              <a:gd name="T39" fmla="*/ 29 h 85"/>
              <a:gd name="T40" fmla="*/ 119 w 168"/>
              <a:gd name="T41" fmla="*/ 22 h 85"/>
              <a:gd name="T42" fmla="*/ 121 w 168"/>
              <a:gd name="T43" fmla="*/ 16 h 85"/>
              <a:gd name="T44" fmla="*/ 122 w 168"/>
              <a:gd name="T45" fmla="*/ 11 h 85"/>
              <a:gd name="T46" fmla="*/ 123 w 168"/>
              <a:gd name="T47" fmla="*/ 6 h 85"/>
              <a:gd name="T48" fmla="*/ 124 w 168"/>
              <a:gd name="T49" fmla="*/ 2 h 85"/>
              <a:gd name="T50" fmla="*/ 127 w 168"/>
              <a:gd name="T51" fmla="*/ 1 h 85"/>
              <a:gd name="T52" fmla="*/ 131 w 168"/>
              <a:gd name="T53" fmla="*/ 1 h 85"/>
              <a:gd name="T54" fmla="*/ 135 w 168"/>
              <a:gd name="T55" fmla="*/ 2 h 85"/>
              <a:gd name="T56" fmla="*/ 141 w 168"/>
              <a:gd name="T57" fmla="*/ 5 h 85"/>
              <a:gd name="T58" fmla="*/ 149 w 168"/>
              <a:gd name="T59" fmla="*/ 9 h 85"/>
              <a:gd name="T60" fmla="*/ 157 w 168"/>
              <a:gd name="T61" fmla="*/ 14 h 85"/>
              <a:gd name="T62" fmla="*/ 162 w 168"/>
              <a:gd name="T63" fmla="*/ 19 h 85"/>
              <a:gd name="T64" fmla="*/ 166 w 168"/>
              <a:gd name="T65" fmla="*/ 25 h 85"/>
              <a:gd name="T66" fmla="*/ 168 w 168"/>
              <a:gd name="T67" fmla="*/ 30 h 85"/>
              <a:gd name="T68" fmla="*/ 168 w 168"/>
              <a:gd name="T69" fmla="*/ 34 h 85"/>
              <a:gd name="T70" fmla="*/ 166 w 168"/>
              <a:gd name="T71" fmla="*/ 37 h 85"/>
              <a:gd name="T72" fmla="*/ 164 w 168"/>
              <a:gd name="T73" fmla="*/ 40 h 85"/>
              <a:gd name="T74" fmla="*/ 160 w 168"/>
              <a:gd name="T75" fmla="*/ 43 h 85"/>
              <a:gd name="T76" fmla="*/ 155 w 168"/>
              <a:gd name="T77" fmla="*/ 47 h 85"/>
              <a:gd name="T78" fmla="*/ 148 w 168"/>
              <a:gd name="T79" fmla="*/ 50 h 85"/>
              <a:gd name="T80" fmla="*/ 140 w 168"/>
              <a:gd name="T81" fmla="*/ 53 h 85"/>
              <a:gd name="T82" fmla="*/ 131 w 168"/>
              <a:gd name="T83" fmla="*/ 56 h 85"/>
              <a:gd name="T84" fmla="*/ 126 w 168"/>
              <a:gd name="T85" fmla="*/ 5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8" h="85">
                <a:moveTo>
                  <a:pt x="126" y="57"/>
                </a:moveTo>
                <a:lnTo>
                  <a:pt x="117" y="60"/>
                </a:lnTo>
                <a:lnTo>
                  <a:pt x="108" y="64"/>
                </a:lnTo>
                <a:lnTo>
                  <a:pt x="99" y="66"/>
                </a:lnTo>
                <a:lnTo>
                  <a:pt x="90" y="69"/>
                </a:lnTo>
                <a:lnTo>
                  <a:pt x="81" y="71"/>
                </a:lnTo>
                <a:lnTo>
                  <a:pt x="73" y="73"/>
                </a:lnTo>
                <a:lnTo>
                  <a:pt x="66" y="75"/>
                </a:lnTo>
                <a:lnTo>
                  <a:pt x="59" y="77"/>
                </a:lnTo>
                <a:lnTo>
                  <a:pt x="51" y="79"/>
                </a:lnTo>
                <a:lnTo>
                  <a:pt x="44" y="81"/>
                </a:lnTo>
                <a:lnTo>
                  <a:pt x="38" y="82"/>
                </a:lnTo>
                <a:lnTo>
                  <a:pt x="32" y="83"/>
                </a:lnTo>
                <a:lnTo>
                  <a:pt x="27" y="84"/>
                </a:lnTo>
                <a:lnTo>
                  <a:pt x="22" y="84"/>
                </a:lnTo>
                <a:lnTo>
                  <a:pt x="18" y="85"/>
                </a:lnTo>
                <a:lnTo>
                  <a:pt x="15" y="85"/>
                </a:lnTo>
                <a:lnTo>
                  <a:pt x="10" y="84"/>
                </a:lnTo>
                <a:lnTo>
                  <a:pt x="6" y="83"/>
                </a:lnTo>
                <a:lnTo>
                  <a:pt x="3" y="82"/>
                </a:lnTo>
                <a:lnTo>
                  <a:pt x="0" y="80"/>
                </a:lnTo>
                <a:lnTo>
                  <a:pt x="10" y="76"/>
                </a:lnTo>
                <a:lnTo>
                  <a:pt x="18" y="73"/>
                </a:lnTo>
                <a:lnTo>
                  <a:pt x="28" y="69"/>
                </a:lnTo>
                <a:lnTo>
                  <a:pt x="35" y="66"/>
                </a:lnTo>
                <a:lnTo>
                  <a:pt x="43" y="63"/>
                </a:lnTo>
                <a:lnTo>
                  <a:pt x="50" y="59"/>
                </a:lnTo>
                <a:lnTo>
                  <a:pt x="57" y="56"/>
                </a:lnTo>
                <a:lnTo>
                  <a:pt x="63" y="54"/>
                </a:lnTo>
                <a:lnTo>
                  <a:pt x="69" y="51"/>
                </a:lnTo>
                <a:lnTo>
                  <a:pt x="74" y="49"/>
                </a:lnTo>
                <a:lnTo>
                  <a:pt x="79" y="47"/>
                </a:lnTo>
                <a:lnTo>
                  <a:pt x="85" y="44"/>
                </a:lnTo>
                <a:lnTo>
                  <a:pt x="89" y="43"/>
                </a:lnTo>
                <a:lnTo>
                  <a:pt x="93" y="41"/>
                </a:lnTo>
                <a:lnTo>
                  <a:pt x="97" y="39"/>
                </a:lnTo>
                <a:lnTo>
                  <a:pt x="100" y="38"/>
                </a:lnTo>
                <a:lnTo>
                  <a:pt x="105" y="35"/>
                </a:lnTo>
                <a:lnTo>
                  <a:pt x="110" y="32"/>
                </a:lnTo>
                <a:lnTo>
                  <a:pt x="113" y="29"/>
                </a:lnTo>
                <a:lnTo>
                  <a:pt x="116" y="26"/>
                </a:lnTo>
                <a:lnTo>
                  <a:pt x="119" y="22"/>
                </a:lnTo>
                <a:lnTo>
                  <a:pt x="120" y="19"/>
                </a:lnTo>
                <a:lnTo>
                  <a:pt x="121" y="16"/>
                </a:lnTo>
                <a:lnTo>
                  <a:pt x="122" y="14"/>
                </a:lnTo>
                <a:lnTo>
                  <a:pt x="122" y="11"/>
                </a:lnTo>
                <a:lnTo>
                  <a:pt x="122" y="9"/>
                </a:lnTo>
                <a:lnTo>
                  <a:pt x="123" y="6"/>
                </a:lnTo>
                <a:lnTo>
                  <a:pt x="123" y="5"/>
                </a:lnTo>
                <a:lnTo>
                  <a:pt x="124" y="2"/>
                </a:lnTo>
                <a:lnTo>
                  <a:pt x="126" y="1"/>
                </a:lnTo>
                <a:lnTo>
                  <a:pt x="127" y="1"/>
                </a:lnTo>
                <a:lnTo>
                  <a:pt x="129" y="0"/>
                </a:lnTo>
                <a:lnTo>
                  <a:pt x="131" y="1"/>
                </a:lnTo>
                <a:lnTo>
                  <a:pt x="133" y="1"/>
                </a:lnTo>
                <a:lnTo>
                  <a:pt x="135" y="2"/>
                </a:lnTo>
                <a:lnTo>
                  <a:pt x="138" y="2"/>
                </a:lnTo>
                <a:lnTo>
                  <a:pt x="141" y="5"/>
                </a:lnTo>
                <a:lnTo>
                  <a:pt x="146" y="6"/>
                </a:lnTo>
                <a:lnTo>
                  <a:pt x="149" y="9"/>
                </a:lnTo>
                <a:lnTo>
                  <a:pt x="154" y="11"/>
                </a:lnTo>
                <a:lnTo>
                  <a:pt x="157" y="14"/>
                </a:lnTo>
                <a:lnTo>
                  <a:pt x="160" y="17"/>
                </a:lnTo>
                <a:lnTo>
                  <a:pt x="162" y="19"/>
                </a:lnTo>
                <a:lnTo>
                  <a:pt x="164" y="22"/>
                </a:lnTo>
                <a:lnTo>
                  <a:pt x="166" y="25"/>
                </a:lnTo>
                <a:lnTo>
                  <a:pt x="167" y="27"/>
                </a:lnTo>
                <a:lnTo>
                  <a:pt x="168" y="30"/>
                </a:lnTo>
                <a:lnTo>
                  <a:pt x="168" y="33"/>
                </a:lnTo>
                <a:lnTo>
                  <a:pt x="168" y="34"/>
                </a:lnTo>
                <a:lnTo>
                  <a:pt x="167" y="36"/>
                </a:lnTo>
                <a:lnTo>
                  <a:pt x="166" y="37"/>
                </a:lnTo>
                <a:lnTo>
                  <a:pt x="165" y="39"/>
                </a:lnTo>
                <a:lnTo>
                  <a:pt x="164" y="40"/>
                </a:lnTo>
                <a:lnTo>
                  <a:pt x="162" y="42"/>
                </a:lnTo>
                <a:lnTo>
                  <a:pt x="160" y="43"/>
                </a:lnTo>
                <a:lnTo>
                  <a:pt x="157" y="45"/>
                </a:lnTo>
                <a:lnTo>
                  <a:pt x="155" y="47"/>
                </a:lnTo>
                <a:lnTo>
                  <a:pt x="152" y="48"/>
                </a:lnTo>
                <a:lnTo>
                  <a:pt x="148" y="50"/>
                </a:lnTo>
                <a:lnTo>
                  <a:pt x="145" y="51"/>
                </a:lnTo>
                <a:lnTo>
                  <a:pt x="140" y="53"/>
                </a:lnTo>
                <a:lnTo>
                  <a:pt x="136" y="54"/>
                </a:lnTo>
                <a:lnTo>
                  <a:pt x="131" y="56"/>
                </a:lnTo>
                <a:lnTo>
                  <a:pt x="126" y="57"/>
                </a:lnTo>
                <a:lnTo>
                  <a:pt x="126" y="5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28"/>
          <p:cNvSpPr/>
          <p:nvPr/>
        </p:nvSpPr>
        <p:spPr bwMode="auto">
          <a:xfrm>
            <a:off x="2851000" y="2405253"/>
            <a:ext cx="63375" cy="492720"/>
          </a:xfrm>
          <a:custGeom>
            <a:avLst/>
            <a:gdLst>
              <a:gd name="T0" fmla="*/ 2 w 46"/>
              <a:gd name="T1" fmla="*/ 2 h 258"/>
              <a:gd name="T2" fmla="*/ 9 w 46"/>
              <a:gd name="T3" fmla="*/ 0 h 258"/>
              <a:gd name="T4" fmla="*/ 16 w 46"/>
              <a:gd name="T5" fmla="*/ 1 h 258"/>
              <a:gd name="T6" fmla="*/ 25 w 46"/>
              <a:gd name="T7" fmla="*/ 4 h 258"/>
              <a:gd name="T8" fmla="*/ 33 w 46"/>
              <a:gd name="T9" fmla="*/ 9 h 258"/>
              <a:gd name="T10" fmla="*/ 40 w 46"/>
              <a:gd name="T11" fmla="*/ 14 h 258"/>
              <a:gd name="T12" fmla="*/ 44 w 46"/>
              <a:gd name="T13" fmla="*/ 19 h 258"/>
              <a:gd name="T14" fmla="*/ 46 w 46"/>
              <a:gd name="T15" fmla="*/ 22 h 258"/>
              <a:gd name="T16" fmla="*/ 46 w 46"/>
              <a:gd name="T17" fmla="*/ 25 h 258"/>
              <a:gd name="T18" fmla="*/ 46 w 46"/>
              <a:gd name="T19" fmla="*/ 32 h 258"/>
              <a:gd name="T20" fmla="*/ 45 w 46"/>
              <a:gd name="T21" fmla="*/ 41 h 258"/>
              <a:gd name="T22" fmla="*/ 44 w 46"/>
              <a:gd name="T23" fmla="*/ 52 h 258"/>
              <a:gd name="T24" fmla="*/ 43 w 46"/>
              <a:gd name="T25" fmla="*/ 65 h 258"/>
              <a:gd name="T26" fmla="*/ 42 w 46"/>
              <a:gd name="T27" fmla="*/ 74 h 258"/>
              <a:gd name="T28" fmla="*/ 41 w 46"/>
              <a:gd name="T29" fmla="*/ 84 h 258"/>
              <a:gd name="T30" fmla="*/ 41 w 46"/>
              <a:gd name="T31" fmla="*/ 96 h 258"/>
              <a:gd name="T32" fmla="*/ 40 w 46"/>
              <a:gd name="T33" fmla="*/ 109 h 258"/>
              <a:gd name="T34" fmla="*/ 39 w 46"/>
              <a:gd name="T35" fmla="*/ 124 h 258"/>
              <a:gd name="T36" fmla="*/ 39 w 46"/>
              <a:gd name="T37" fmla="*/ 140 h 258"/>
              <a:gd name="T38" fmla="*/ 39 w 46"/>
              <a:gd name="T39" fmla="*/ 157 h 258"/>
              <a:gd name="T40" fmla="*/ 39 w 46"/>
              <a:gd name="T41" fmla="*/ 174 h 258"/>
              <a:gd name="T42" fmla="*/ 39 w 46"/>
              <a:gd name="T43" fmla="*/ 192 h 258"/>
              <a:gd name="T44" fmla="*/ 38 w 46"/>
              <a:gd name="T45" fmla="*/ 206 h 258"/>
              <a:gd name="T46" fmla="*/ 38 w 46"/>
              <a:gd name="T47" fmla="*/ 219 h 258"/>
              <a:gd name="T48" fmla="*/ 37 w 46"/>
              <a:gd name="T49" fmla="*/ 229 h 258"/>
              <a:gd name="T50" fmla="*/ 36 w 46"/>
              <a:gd name="T51" fmla="*/ 239 h 258"/>
              <a:gd name="T52" fmla="*/ 35 w 46"/>
              <a:gd name="T53" fmla="*/ 246 h 258"/>
              <a:gd name="T54" fmla="*/ 34 w 46"/>
              <a:gd name="T55" fmla="*/ 251 h 258"/>
              <a:gd name="T56" fmla="*/ 32 w 46"/>
              <a:gd name="T57" fmla="*/ 255 h 258"/>
              <a:gd name="T58" fmla="*/ 29 w 46"/>
              <a:gd name="T59" fmla="*/ 257 h 258"/>
              <a:gd name="T60" fmla="*/ 23 w 46"/>
              <a:gd name="T61" fmla="*/ 257 h 258"/>
              <a:gd name="T62" fmla="*/ 19 w 46"/>
              <a:gd name="T63" fmla="*/ 255 h 258"/>
              <a:gd name="T64" fmla="*/ 14 w 46"/>
              <a:gd name="T65" fmla="*/ 249 h 258"/>
              <a:gd name="T66" fmla="*/ 11 w 46"/>
              <a:gd name="T67" fmla="*/ 240 h 258"/>
              <a:gd name="T68" fmla="*/ 10 w 46"/>
              <a:gd name="T69" fmla="*/ 226 h 258"/>
              <a:gd name="T70" fmla="*/ 11 w 46"/>
              <a:gd name="T71" fmla="*/ 210 h 258"/>
              <a:gd name="T72" fmla="*/ 12 w 46"/>
              <a:gd name="T73" fmla="*/ 190 h 258"/>
              <a:gd name="T74" fmla="*/ 13 w 46"/>
              <a:gd name="T75" fmla="*/ 168 h 258"/>
              <a:gd name="T76" fmla="*/ 14 w 46"/>
              <a:gd name="T77" fmla="*/ 146 h 258"/>
              <a:gd name="T78" fmla="*/ 14 w 46"/>
              <a:gd name="T79" fmla="*/ 122 h 258"/>
              <a:gd name="T80" fmla="*/ 14 w 46"/>
              <a:gd name="T81" fmla="*/ 96 h 258"/>
              <a:gd name="T82" fmla="*/ 12 w 46"/>
              <a:gd name="T83" fmla="*/ 71 h 258"/>
              <a:gd name="T84" fmla="*/ 8 w 46"/>
              <a:gd name="T85" fmla="*/ 44 h 258"/>
              <a:gd name="T86" fmla="*/ 3 w 46"/>
              <a:gd name="T87" fmla="*/ 17 h 258"/>
              <a:gd name="T88" fmla="*/ 0 w 46"/>
              <a:gd name="T89" fmla="*/ 4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" h="258">
                <a:moveTo>
                  <a:pt x="0" y="4"/>
                </a:moveTo>
                <a:lnTo>
                  <a:pt x="2" y="2"/>
                </a:lnTo>
                <a:lnTo>
                  <a:pt x="5" y="1"/>
                </a:lnTo>
                <a:lnTo>
                  <a:pt x="9" y="0"/>
                </a:lnTo>
                <a:lnTo>
                  <a:pt x="12" y="0"/>
                </a:lnTo>
                <a:lnTo>
                  <a:pt x="16" y="1"/>
                </a:lnTo>
                <a:lnTo>
                  <a:pt x="20" y="2"/>
                </a:lnTo>
                <a:lnTo>
                  <a:pt x="25" y="4"/>
                </a:lnTo>
                <a:lnTo>
                  <a:pt x="29" y="6"/>
                </a:lnTo>
                <a:lnTo>
                  <a:pt x="33" y="9"/>
                </a:lnTo>
                <a:lnTo>
                  <a:pt x="37" y="12"/>
                </a:lnTo>
                <a:lnTo>
                  <a:pt x="40" y="14"/>
                </a:lnTo>
                <a:lnTo>
                  <a:pt x="42" y="17"/>
                </a:lnTo>
                <a:lnTo>
                  <a:pt x="44" y="19"/>
                </a:lnTo>
                <a:lnTo>
                  <a:pt x="45" y="21"/>
                </a:lnTo>
                <a:lnTo>
                  <a:pt x="46" y="22"/>
                </a:lnTo>
                <a:lnTo>
                  <a:pt x="46" y="23"/>
                </a:lnTo>
                <a:lnTo>
                  <a:pt x="46" y="25"/>
                </a:lnTo>
                <a:lnTo>
                  <a:pt x="46" y="28"/>
                </a:lnTo>
                <a:lnTo>
                  <a:pt x="46" y="32"/>
                </a:lnTo>
                <a:lnTo>
                  <a:pt x="46" y="36"/>
                </a:lnTo>
                <a:lnTo>
                  <a:pt x="45" y="41"/>
                </a:lnTo>
                <a:lnTo>
                  <a:pt x="45" y="46"/>
                </a:lnTo>
                <a:lnTo>
                  <a:pt x="44" y="52"/>
                </a:lnTo>
                <a:lnTo>
                  <a:pt x="44" y="60"/>
                </a:lnTo>
                <a:lnTo>
                  <a:pt x="43" y="65"/>
                </a:lnTo>
                <a:lnTo>
                  <a:pt x="43" y="69"/>
                </a:lnTo>
                <a:lnTo>
                  <a:pt x="42" y="74"/>
                </a:lnTo>
                <a:lnTo>
                  <a:pt x="42" y="79"/>
                </a:lnTo>
                <a:lnTo>
                  <a:pt x="41" y="84"/>
                </a:lnTo>
                <a:lnTo>
                  <a:pt x="41" y="90"/>
                </a:lnTo>
                <a:lnTo>
                  <a:pt x="41" y="96"/>
                </a:lnTo>
                <a:lnTo>
                  <a:pt x="40" y="102"/>
                </a:lnTo>
                <a:lnTo>
                  <a:pt x="40" y="109"/>
                </a:lnTo>
                <a:lnTo>
                  <a:pt x="40" y="116"/>
                </a:lnTo>
                <a:lnTo>
                  <a:pt x="39" y="124"/>
                </a:lnTo>
                <a:lnTo>
                  <a:pt x="39" y="132"/>
                </a:lnTo>
                <a:lnTo>
                  <a:pt x="39" y="140"/>
                </a:lnTo>
                <a:lnTo>
                  <a:pt x="39" y="148"/>
                </a:lnTo>
                <a:lnTo>
                  <a:pt x="39" y="157"/>
                </a:lnTo>
                <a:lnTo>
                  <a:pt x="39" y="165"/>
                </a:lnTo>
                <a:lnTo>
                  <a:pt x="39" y="174"/>
                </a:lnTo>
                <a:lnTo>
                  <a:pt x="39" y="184"/>
                </a:lnTo>
                <a:lnTo>
                  <a:pt x="39" y="192"/>
                </a:lnTo>
                <a:lnTo>
                  <a:pt x="38" y="199"/>
                </a:lnTo>
                <a:lnTo>
                  <a:pt x="38" y="206"/>
                </a:lnTo>
                <a:lnTo>
                  <a:pt x="38" y="213"/>
                </a:lnTo>
                <a:lnTo>
                  <a:pt x="38" y="219"/>
                </a:lnTo>
                <a:lnTo>
                  <a:pt x="37" y="224"/>
                </a:lnTo>
                <a:lnTo>
                  <a:pt x="37" y="229"/>
                </a:lnTo>
                <a:lnTo>
                  <a:pt x="37" y="234"/>
                </a:lnTo>
                <a:lnTo>
                  <a:pt x="36" y="239"/>
                </a:lnTo>
                <a:lnTo>
                  <a:pt x="36" y="243"/>
                </a:lnTo>
                <a:lnTo>
                  <a:pt x="35" y="246"/>
                </a:lnTo>
                <a:lnTo>
                  <a:pt x="35" y="248"/>
                </a:lnTo>
                <a:lnTo>
                  <a:pt x="34" y="251"/>
                </a:lnTo>
                <a:lnTo>
                  <a:pt x="34" y="252"/>
                </a:lnTo>
                <a:lnTo>
                  <a:pt x="32" y="255"/>
                </a:lnTo>
                <a:lnTo>
                  <a:pt x="30" y="256"/>
                </a:lnTo>
                <a:lnTo>
                  <a:pt x="29" y="257"/>
                </a:lnTo>
                <a:lnTo>
                  <a:pt x="27" y="258"/>
                </a:lnTo>
                <a:lnTo>
                  <a:pt x="23" y="257"/>
                </a:lnTo>
                <a:lnTo>
                  <a:pt x="21" y="256"/>
                </a:lnTo>
                <a:lnTo>
                  <a:pt x="19" y="255"/>
                </a:lnTo>
                <a:lnTo>
                  <a:pt x="16" y="252"/>
                </a:lnTo>
                <a:lnTo>
                  <a:pt x="14" y="249"/>
                </a:lnTo>
                <a:lnTo>
                  <a:pt x="12" y="245"/>
                </a:lnTo>
                <a:lnTo>
                  <a:pt x="11" y="240"/>
                </a:lnTo>
                <a:lnTo>
                  <a:pt x="10" y="233"/>
                </a:lnTo>
                <a:lnTo>
                  <a:pt x="10" y="226"/>
                </a:lnTo>
                <a:lnTo>
                  <a:pt x="10" y="219"/>
                </a:lnTo>
                <a:lnTo>
                  <a:pt x="11" y="210"/>
                </a:lnTo>
                <a:lnTo>
                  <a:pt x="12" y="200"/>
                </a:lnTo>
                <a:lnTo>
                  <a:pt x="12" y="190"/>
                </a:lnTo>
                <a:lnTo>
                  <a:pt x="13" y="180"/>
                </a:lnTo>
                <a:lnTo>
                  <a:pt x="13" y="168"/>
                </a:lnTo>
                <a:lnTo>
                  <a:pt x="14" y="157"/>
                </a:lnTo>
                <a:lnTo>
                  <a:pt x="14" y="146"/>
                </a:lnTo>
                <a:lnTo>
                  <a:pt x="14" y="134"/>
                </a:lnTo>
                <a:lnTo>
                  <a:pt x="14" y="122"/>
                </a:lnTo>
                <a:lnTo>
                  <a:pt x="14" y="109"/>
                </a:lnTo>
                <a:lnTo>
                  <a:pt x="14" y="96"/>
                </a:lnTo>
                <a:lnTo>
                  <a:pt x="13" y="83"/>
                </a:lnTo>
                <a:lnTo>
                  <a:pt x="12" y="71"/>
                </a:lnTo>
                <a:lnTo>
                  <a:pt x="10" y="57"/>
                </a:lnTo>
                <a:lnTo>
                  <a:pt x="8" y="44"/>
                </a:lnTo>
                <a:lnTo>
                  <a:pt x="6" y="31"/>
                </a:lnTo>
                <a:lnTo>
                  <a:pt x="3" y="17"/>
                </a:lnTo>
                <a:lnTo>
                  <a:pt x="0" y="4"/>
                </a:lnTo>
                <a:lnTo>
                  <a:pt x="0" y="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9"/>
          <p:cNvSpPr/>
          <p:nvPr/>
        </p:nvSpPr>
        <p:spPr bwMode="auto">
          <a:xfrm>
            <a:off x="2620289" y="2542923"/>
            <a:ext cx="583559" cy="140441"/>
          </a:xfrm>
          <a:custGeom>
            <a:avLst/>
            <a:gdLst>
              <a:gd name="T0" fmla="*/ 16 w 303"/>
              <a:gd name="T1" fmla="*/ 56 h 75"/>
              <a:gd name="T2" fmla="*/ 46 w 303"/>
              <a:gd name="T3" fmla="*/ 49 h 75"/>
              <a:gd name="T4" fmla="*/ 73 w 303"/>
              <a:gd name="T5" fmla="*/ 43 h 75"/>
              <a:gd name="T6" fmla="*/ 99 w 303"/>
              <a:gd name="T7" fmla="*/ 37 h 75"/>
              <a:gd name="T8" fmla="*/ 122 w 303"/>
              <a:gd name="T9" fmla="*/ 31 h 75"/>
              <a:gd name="T10" fmla="*/ 144 w 303"/>
              <a:gd name="T11" fmla="*/ 25 h 75"/>
              <a:gd name="T12" fmla="*/ 165 w 303"/>
              <a:gd name="T13" fmla="*/ 21 h 75"/>
              <a:gd name="T14" fmla="*/ 183 w 303"/>
              <a:gd name="T15" fmla="*/ 17 h 75"/>
              <a:gd name="T16" fmla="*/ 199 w 303"/>
              <a:gd name="T17" fmla="*/ 13 h 75"/>
              <a:gd name="T18" fmla="*/ 214 w 303"/>
              <a:gd name="T19" fmla="*/ 10 h 75"/>
              <a:gd name="T20" fmla="*/ 227 w 303"/>
              <a:gd name="T21" fmla="*/ 7 h 75"/>
              <a:gd name="T22" fmla="*/ 237 w 303"/>
              <a:gd name="T23" fmla="*/ 5 h 75"/>
              <a:gd name="T24" fmla="*/ 246 w 303"/>
              <a:gd name="T25" fmla="*/ 3 h 75"/>
              <a:gd name="T26" fmla="*/ 253 w 303"/>
              <a:gd name="T27" fmla="*/ 2 h 75"/>
              <a:gd name="T28" fmla="*/ 258 w 303"/>
              <a:gd name="T29" fmla="*/ 1 h 75"/>
              <a:gd name="T30" fmla="*/ 261 w 303"/>
              <a:gd name="T31" fmla="*/ 1 h 75"/>
              <a:gd name="T32" fmla="*/ 267 w 303"/>
              <a:gd name="T33" fmla="*/ 1 h 75"/>
              <a:gd name="T34" fmla="*/ 277 w 303"/>
              <a:gd name="T35" fmla="*/ 1 h 75"/>
              <a:gd name="T36" fmla="*/ 285 w 303"/>
              <a:gd name="T37" fmla="*/ 2 h 75"/>
              <a:gd name="T38" fmla="*/ 292 w 303"/>
              <a:gd name="T39" fmla="*/ 4 h 75"/>
              <a:gd name="T40" fmla="*/ 298 w 303"/>
              <a:gd name="T41" fmla="*/ 6 h 75"/>
              <a:gd name="T42" fmla="*/ 301 w 303"/>
              <a:gd name="T43" fmla="*/ 9 h 75"/>
              <a:gd name="T44" fmla="*/ 303 w 303"/>
              <a:gd name="T45" fmla="*/ 12 h 75"/>
              <a:gd name="T46" fmla="*/ 303 w 303"/>
              <a:gd name="T47" fmla="*/ 16 h 75"/>
              <a:gd name="T48" fmla="*/ 302 w 303"/>
              <a:gd name="T49" fmla="*/ 20 h 75"/>
              <a:gd name="T50" fmla="*/ 299 w 303"/>
              <a:gd name="T51" fmla="*/ 24 h 75"/>
              <a:gd name="T52" fmla="*/ 292 w 303"/>
              <a:gd name="T53" fmla="*/ 27 h 75"/>
              <a:gd name="T54" fmla="*/ 283 w 303"/>
              <a:gd name="T55" fmla="*/ 27 h 75"/>
              <a:gd name="T56" fmla="*/ 272 w 303"/>
              <a:gd name="T57" fmla="*/ 29 h 75"/>
              <a:gd name="T58" fmla="*/ 257 w 303"/>
              <a:gd name="T59" fmla="*/ 30 h 75"/>
              <a:gd name="T60" fmla="*/ 239 w 303"/>
              <a:gd name="T61" fmla="*/ 32 h 75"/>
              <a:gd name="T62" fmla="*/ 205 w 303"/>
              <a:gd name="T63" fmla="*/ 37 h 75"/>
              <a:gd name="T64" fmla="*/ 160 w 303"/>
              <a:gd name="T65" fmla="*/ 45 h 75"/>
              <a:gd name="T66" fmla="*/ 136 w 303"/>
              <a:gd name="T67" fmla="*/ 50 h 75"/>
              <a:gd name="T68" fmla="*/ 114 w 303"/>
              <a:gd name="T69" fmla="*/ 55 h 75"/>
              <a:gd name="T70" fmla="*/ 94 w 303"/>
              <a:gd name="T71" fmla="*/ 60 h 75"/>
              <a:gd name="T72" fmla="*/ 75 w 303"/>
              <a:gd name="T73" fmla="*/ 64 h 75"/>
              <a:gd name="T74" fmla="*/ 59 w 303"/>
              <a:gd name="T75" fmla="*/ 69 h 75"/>
              <a:gd name="T76" fmla="*/ 44 w 303"/>
              <a:gd name="T77" fmla="*/ 73 h 75"/>
              <a:gd name="T78" fmla="*/ 32 w 303"/>
              <a:gd name="T79" fmla="*/ 75 h 75"/>
              <a:gd name="T80" fmla="*/ 22 w 303"/>
              <a:gd name="T81" fmla="*/ 74 h 75"/>
              <a:gd name="T82" fmla="*/ 15 w 303"/>
              <a:gd name="T83" fmla="*/ 72 h 75"/>
              <a:gd name="T84" fmla="*/ 9 w 303"/>
              <a:gd name="T85" fmla="*/ 69 h 75"/>
              <a:gd name="T86" fmla="*/ 4 w 303"/>
              <a:gd name="T87" fmla="*/ 66 h 75"/>
              <a:gd name="T88" fmla="*/ 1 w 303"/>
              <a:gd name="T89" fmla="*/ 63 h 75"/>
              <a:gd name="T90" fmla="*/ 0 w 303"/>
              <a:gd name="T91" fmla="*/ 6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3" h="75">
                <a:moveTo>
                  <a:pt x="0" y="60"/>
                </a:moveTo>
                <a:lnTo>
                  <a:pt x="16" y="56"/>
                </a:lnTo>
                <a:lnTo>
                  <a:pt x="31" y="52"/>
                </a:lnTo>
                <a:lnTo>
                  <a:pt x="46" y="49"/>
                </a:lnTo>
                <a:lnTo>
                  <a:pt x="59" y="46"/>
                </a:lnTo>
                <a:lnTo>
                  <a:pt x="73" y="43"/>
                </a:lnTo>
                <a:lnTo>
                  <a:pt x="87" y="40"/>
                </a:lnTo>
                <a:lnTo>
                  <a:pt x="99" y="37"/>
                </a:lnTo>
                <a:lnTo>
                  <a:pt x="111" y="34"/>
                </a:lnTo>
                <a:lnTo>
                  <a:pt x="122" y="31"/>
                </a:lnTo>
                <a:lnTo>
                  <a:pt x="134" y="29"/>
                </a:lnTo>
                <a:lnTo>
                  <a:pt x="144" y="25"/>
                </a:lnTo>
                <a:lnTo>
                  <a:pt x="155" y="23"/>
                </a:lnTo>
                <a:lnTo>
                  <a:pt x="165" y="21"/>
                </a:lnTo>
                <a:lnTo>
                  <a:pt x="174" y="19"/>
                </a:lnTo>
                <a:lnTo>
                  <a:pt x="183" y="17"/>
                </a:lnTo>
                <a:lnTo>
                  <a:pt x="191" y="15"/>
                </a:lnTo>
                <a:lnTo>
                  <a:pt x="199" y="13"/>
                </a:lnTo>
                <a:lnTo>
                  <a:pt x="206" y="11"/>
                </a:lnTo>
                <a:lnTo>
                  <a:pt x="214" y="10"/>
                </a:lnTo>
                <a:lnTo>
                  <a:pt x="221" y="8"/>
                </a:lnTo>
                <a:lnTo>
                  <a:pt x="227" y="7"/>
                </a:lnTo>
                <a:lnTo>
                  <a:pt x="232" y="6"/>
                </a:lnTo>
                <a:lnTo>
                  <a:pt x="237" y="5"/>
                </a:lnTo>
                <a:lnTo>
                  <a:pt x="242" y="4"/>
                </a:lnTo>
                <a:lnTo>
                  <a:pt x="246" y="3"/>
                </a:lnTo>
                <a:lnTo>
                  <a:pt x="250" y="2"/>
                </a:lnTo>
                <a:lnTo>
                  <a:pt x="253" y="2"/>
                </a:lnTo>
                <a:lnTo>
                  <a:pt x="255" y="1"/>
                </a:lnTo>
                <a:lnTo>
                  <a:pt x="258" y="1"/>
                </a:lnTo>
                <a:lnTo>
                  <a:pt x="260" y="1"/>
                </a:lnTo>
                <a:lnTo>
                  <a:pt x="261" y="1"/>
                </a:lnTo>
                <a:lnTo>
                  <a:pt x="262" y="0"/>
                </a:lnTo>
                <a:lnTo>
                  <a:pt x="267" y="1"/>
                </a:lnTo>
                <a:lnTo>
                  <a:pt x="274" y="1"/>
                </a:lnTo>
                <a:lnTo>
                  <a:pt x="277" y="1"/>
                </a:lnTo>
                <a:lnTo>
                  <a:pt x="281" y="1"/>
                </a:lnTo>
                <a:lnTo>
                  <a:pt x="285" y="2"/>
                </a:lnTo>
                <a:lnTo>
                  <a:pt x="289" y="3"/>
                </a:lnTo>
                <a:lnTo>
                  <a:pt x="292" y="4"/>
                </a:lnTo>
                <a:lnTo>
                  <a:pt x="295" y="5"/>
                </a:lnTo>
                <a:lnTo>
                  <a:pt x="298" y="6"/>
                </a:lnTo>
                <a:lnTo>
                  <a:pt x="300" y="8"/>
                </a:lnTo>
                <a:lnTo>
                  <a:pt x="301" y="9"/>
                </a:lnTo>
                <a:lnTo>
                  <a:pt x="302" y="10"/>
                </a:lnTo>
                <a:lnTo>
                  <a:pt x="303" y="12"/>
                </a:lnTo>
                <a:lnTo>
                  <a:pt x="303" y="13"/>
                </a:lnTo>
                <a:lnTo>
                  <a:pt x="303" y="16"/>
                </a:lnTo>
                <a:lnTo>
                  <a:pt x="303" y="18"/>
                </a:lnTo>
                <a:lnTo>
                  <a:pt x="302" y="20"/>
                </a:lnTo>
                <a:lnTo>
                  <a:pt x="301" y="22"/>
                </a:lnTo>
                <a:lnTo>
                  <a:pt x="299" y="24"/>
                </a:lnTo>
                <a:lnTo>
                  <a:pt x="296" y="26"/>
                </a:lnTo>
                <a:lnTo>
                  <a:pt x="292" y="27"/>
                </a:lnTo>
                <a:lnTo>
                  <a:pt x="287" y="27"/>
                </a:lnTo>
                <a:lnTo>
                  <a:pt x="283" y="27"/>
                </a:lnTo>
                <a:lnTo>
                  <a:pt x="278" y="29"/>
                </a:lnTo>
                <a:lnTo>
                  <a:pt x="272" y="29"/>
                </a:lnTo>
                <a:lnTo>
                  <a:pt x="264" y="30"/>
                </a:lnTo>
                <a:lnTo>
                  <a:pt x="257" y="30"/>
                </a:lnTo>
                <a:lnTo>
                  <a:pt x="248" y="31"/>
                </a:lnTo>
                <a:lnTo>
                  <a:pt x="239" y="32"/>
                </a:lnTo>
                <a:lnTo>
                  <a:pt x="228" y="33"/>
                </a:lnTo>
                <a:lnTo>
                  <a:pt x="205" y="37"/>
                </a:lnTo>
                <a:lnTo>
                  <a:pt x="182" y="40"/>
                </a:lnTo>
                <a:lnTo>
                  <a:pt x="160" y="45"/>
                </a:lnTo>
                <a:lnTo>
                  <a:pt x="148" y="47"/>
                </a:lnTo>
                <a:lnTo>
                  <a:pt x="136" y="50"/>
                </a:lnTo>
                <a:lnTo>
                  <a:pt x="125" y="53"/>
                </a:lnTo>
                <a:lnTo>
                  <a:pt x="114" y="55"/>
                </a:lnTo>
                <a:lnTo>
                  <a:pt x="104" y="57"/>
                </a:lnTo>
                <a:lnTo>
                  <a:pt x="94" y="60"/>
                </a:lnTo>
                <a:lnTo>
                  <a:pt x="85" y="62"/>
                </a:lnTo>
                <a:lnTo>
                  <a:pt x="75" y="64"/>
                </a:lnTo>
                <a:lnTo>
                  <a:pt x="67" y="67"/>
                </a:lnTo>
                <a:lnTo>
                  <a:pt x="59" y="69"/>
                </a:lnTo>
                <a:lnTo>
                  <a:pt x="51" y="72"/>
                </a:lnTo>
                <a:lnTo>
                  <a:pt x="44" y="73"/>
                </a:lnTo>
                <a:lnTo>
                  <a:pt x="38" y="75"/>
                </a:lnTo>
                <a:lnTo>
                  <a:pt x="32" y="75"/>
                </a:lnTo>
                <a:lnTo>
                  <a:pt x="27" y="75"/>
                </a:lnTo>
                <a:lnTo>
                  <a:pt x="22" y="74"/>
                </a:lnTo>
                <a:lnTo>
                  <a:pt x="18" y="73"/>
                </a:lnTo>
                <a:lnTo>
                  <a:pt x="15" y="72"/>
                </a:lnTo>
                <a:lnTo>
                  <a:pt x="11" y="71"/>
                </a:lnTo>
                <a:lnTo>
                  <a:pt x="9" y="69"/>
                </a:lnTo>
                <a:lnTo>
                  <a:pt x="6" y="68"/>
                </a:lnTo>
                <a:lnTo>
                  <a:pt x="4" y="66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6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30"/>
          <p:cNvSpPr/>
          <p:nvPr/>
        </p:nvSpPr>
        <p:spPr bwMode="auto">
          <a:xfrm rot="20861498">
            <a:off x="2568348" y="2672923"/>
            <a:ext cx="327713" cy="207153"/>
          </a:xfrm>
          <a:custGeom>
            <a:avLst/>
            <a:gdLst>
              <a:gd name="T0" fmla="*/ 43 w 170"/>
              <a:gd name="T1" fmla="*/ 112 h 148"/>
              <a:gd name="T2" fmla="*/ 62 w 170"/>
              <a:gd name="T3" fmla="*/ 96 h 148"/>
              <a:gd name="T4" fmla="*/ 79 w 170"/>
              <a:gd name="T5" fmla="*/ 81 h 148"/>
              <a:gd name="T6" fmla="*/ 94 w 170"/>
              <a:gd name="T7" fmla="*/ 63 h 148"/>
              <a:gd name="T8" fmla="*/ 109 w 170"/>
              <a:gd name="T9" fmla="*/ 45 h 148"/>
              <a:gd name="T10" fmla="*/ 121 w 170"/>
              <a:gd name="T11" fmla="*/ 30 h 148"/>
              <a:gd name="T12" fmla="*/ 132 w 170"/>
              <a:gd name="T13" fmla="*/ 17 h 148"/>
              <a:gd name="T14" fmla="*/ 140 w 170"/>
              <a:gd name="T15" fmla="*/ 5 h 148"/>
              <a:gd name="T16" fmla="*/ 170 w 170"/>
              <a:gd name="T17" fmla="*/ 0 h 148"/>
              <a:gd name="T18" fmla="*/ 156 w 170"/>
              <a:gd name="T19" fmla="*/ 24 h 148"/>
              <a:gd name="T20" fmla="*/ 142 w 170"/>
              <a:gd name="T21" fmla="*/ 46 h 148"/>
              <a:gd name="T22" fmla="*/ 127 w 170"/>
              <a:gd name="T23" fmla="*/ 65 h 148"/>
              <a:gd name="T24" fmla="*/ 112 w 170"/>
              <a:gd name="T25" fmla="*/ 81 h 148"/>
              <a:gd name="T26" fmla="*/ 95 w 170"/>
              <a:gd name="T27" fmla="*/ 95 h 148"/>
              <a:gd name="T28" fmla="*/ 78 w 170"/>
              <a:gd name="T29" fmla="*/ 109 h 148"/>
              <a:gd name="T30" fmla="*/ 60 w 170"/>
              <a:gd name="T31" fmla="*/ 120 h 148"/>
              <a:gd name="T32" fmla="*/ 41 w 170"/>
              <a:gd name="T33" fmla="*/ 130 h 148"/>
              <a:gd name="T34" fmla="*/ 31 w 170"/>
              <a:gd name="T35" fmla="*/ 136 h 148"/>
              <a:gd name="T36" fmla="*/ 24 w 170"/>
              <a:gd name="T37" fmla="*/ 140 h 148"/>
              <a:gd name="T38" fmla="*/ 17 w 170"/>
              <a:gd name="T39" fmla="*/ 143 h 148"/>
              <a:gd name="T40" fmla="*/ 11 w 170"/>
              <a:gd name="T41" fmla="*/ 145 h 148"/>
              <a:gd name="T42" fmla="*/ 7 w 170"/>
              <a:gd name="T43" fmla="*/ 147 h 148"/>
              <a:gd name="T44" fmla="*/ 4 w 170"/>
              <a:gd name="T45" fmla="*/ 148 h 148"/>
              <a:gd name="T46" fmla="*/ 1 w 170"/>
              <a:gd name="T47" fmla="*/ 148 h 148"/>
              <a:gd name="T48" fmla="*/ 0 w 170"/>
              <a:gd name="T49" fmla="*/ 147 h 148"/>
              <a:gd name="T50" fmla="*/ 0 w 170"/>
              <a:gd name="T51" fmla="*/ 145 h 148"/>
              <a:gd name="T52" fmla="*/ 2 w 170"/>
              <a:gd name="T53" fmla="*/ 143 h 148"/>
              <a:gd name="T54" fmla="*/ 4 w 170"/>
              <a:gd name="T55" fmla="*/ 140 h 148"/>
              <a:gd name="T56" fmla="*/ 8 w 170"/>
              <a:gd name="T57" fmla="*/ 137 h 148"/>
              <a:gd name="T58" fmla="*/ 14 w 170"/>
              <a:gd name="T59" fmla="*/ 132 h 148"/>
              <a:gd name="T60" fmla="*/ 21 w 170"/>
              <a:gd name="T61" fmla="*/ 127 h 148"/>
              <a:gd name="T62" fmla="*/ 29 w 170"/>
              <a:gd name="T63" fmla="*/ 121 h 148"/>
              <a:gd name="T64" fmla="*/ 33 w 170"/>
              <a:gd name="T65" fmla="*/ 11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48">
                <a:moveTo>
                  <a:pt x="33" y="118"/>
                </a:moveTo>
                <a:lnTo>
                  <a:pt x="43" y="112"/>
                </a:lnTo>
                <a:lnTo>
                  <a:pt x="53" y="104"/>
                </a:lnTo>
                <a:lnTo>
                  <a:pt x="62" y="96"/>
                </a:lnTo>
                <a:lnTo>
                  <a:pt x="71" y="89"/>
                </a:lnTo>
                <a:lnTo>
                  <a:pt x="79" y="81"/>
                </a:lnTo>
                <a:lnTo>
                  <a:pt x="86" y="72"/>
                </a:lnTo>
                <a:lnTo>
                  <a:pt x="94" y="63"/>
                </a:lnTo>
                <a:lnTo>
                  <a:pt x="101" y="54"/>
                </a:lnTo>
                <a:lnTo>
                  <a:pt x="109" y="45"/>
                </a:lnTo>
                <a:lnTo>
                  <a:pt x="115" y="38"/>
                </a:lnTo>
                <a:lnTo>
                  <a:pt x="121" y="30"/>
                </a:lnTo>
                <a:lnTo>
                  <a:pt x="127" y="23"/>
                </a:lnTo>
                <a:lnTo>
                  <a:pt x="132" y="17"/>
                </a:lnTo>
                <a:lnTo>
                  <a:pt x="136" y="11"/>
                </a:lnTo>
                <a:lnTo>
                  <a:pt x="140" y="5"/>
                </a:lnTo>
                <a:lnTo>
                  <a:pt x="143" y="0"/>
                </a:lnTo>
                <a:lnTo>
                  <a:pt x="170" y="0"/>
                </a:lnTo>
                <a:lnTo>
                  <a:pt x="163" y="13"/>
                </a:lnTo>
                <a:lnTo>
                  <a:pt x="156" y="24"/>
                </a:lnTo>
                <a:lnTo>
                  <a:pt x="149" y="35"/>
                </a:lnTo>
                <a:lnTo>
                  <a:pt x="142" y="46"/>
                </a:lnTo>
                <a:lnTo>
                  <a:pt x="135" y="56"/>
                </a:lnTo>
                <a:lnTo>
                  <a:pt x="127" y="65"/>
                </a:lnTo>
                <a:lnTo>
                  <a:pt x="120" y="73"/>
                </a:lnTo>
                <a:lnTo>
                  <a:pt x="112" y="81"/>
                </a:lnTo>
                <a:lnTo>
                  <a:pt x="103" y="88"/>
                </a:lnTo>
                <a:lnTo>
                  <a:pt x="95" y="95"/>
                </a:lnTo>
                <a:lnTo>
                  <a:pt x="86" y="102"/>
                </a:lnTo>
                <a:lnTo>
                  <a:pt x="78" y="109"/>
                </a:lnTo>
                <a:lnTo>
                  <a:pt x="69" y="115"/>
                </a:lnTo>
                <a:lnTo>
                  <a:pt x="60" y="120"/>
                </a:lnTo>
                <a:lnTo>
                  <a:pt x="51" y="126"/>
                </a:lnTo>
                <a:lnTo>
                  <a:pt x="41" y="130"/>
                </a:lnTo>
                <a:lnTo>
                  <a:pt x="36" y="133"/>
                </a:lnTo>
                <a:lnTo>
                  <a:pt x="31" y="136"/>
                </a:lnTo>
                <a:lnTo>
                  <a:pt x="27" y="138"/>
                </a:lnTo>
                <a:lnTo>
                  <a:pt x="24" y="140"/>
                </a:lnTo>
                <a:lnTo>
                  <a:pt x="20" y="141"/>
                </a:lnTo>
                <a:lnTo>
                  <a:pt x="17" y="143"/>
                </a:lnTo>
                <a:lnTo>
                  <a:pt x="14" y="144"/>
                </a:lnTo>
                <a:lnTo>
                  <a:pt x="11" y="145"/>
                </a:lnTo>
                <a:lnTo>
                  <a:pt x="9" y="146"/>
                </a:lnTo>
                <a:lnTo>
                  <a:pt x="7" y="147"/>
                </a:lnTo>
                <a:lnTo>
                  <a:pt x="5" y="148"/>
                </a:lnTo>
                <a:lnTo>
                  <a:pt x="4" y="148"/>
                </a:lnTo>
                <a:lnTo>
                  <a:pt x="2" y="148"/>
                </a:lnTo>
                <a:lnTo>
                  <a:pt x="1" y="148"/>
                </a:lnTo>
                <a:lnTo>
                  <a:pt x="0" y="147"/>
                </a:lnTo>
                <a:lnTo>
                  <a:pt x="0" y="147"/>
                </a:lnTo>
                <a:lnTo>
                  <a:pt x="0" y="146"/>
                </a:lnTo>
                <a:lnTo>
                  <a:pt x="0" y="145"/>
                </a:lnTo>
                <a:lnTo>
                  <a:pt x="1" y="144"/>
                </a:lnTo>
                <a:lnTo>
                  <a:pt x="2" y="143"/>
                </a:lnTo>
                <a:lnTo>
                  <a:pt x="3" y="142"/>
                </a:lnTo>
                <a:lnTo>
                  <a:pt x="4" y="140"/>
                </a:lnTo>
                <a:lnTo>
                  <a:pt x="6" y="138"/>
                </a:lnTo>
                <a:lnTo>
                  <a:pt x="8" y="137"/>
                </a:lnTo>
                <a:lnTo>
                  <a:pt x="11" y="134"/>
                </a:lnTo>
                <a:lnTo>
                  <a:pt x="14" y="132"/>
                </a:lnTo>
                <a:lnTo>
                  <a:pt x="17" y="130"/>
                </a:lnTo>
                <a:lnTo>
                  <a:pt x="21" y="127"/>
                </a:lnTo>
                <a:lnTo>
                  <a:pt x="24" y="124"/>
                </a:lnTo>
                <a:lnTo>
                  <a:pt x="29" y="121"/>
                </a:lnTo>
                <a:lnTo>
                  <a:pt x="33" y="118"/>
                </a:lnTo>
                <a:lnTo>
                  <a:pt x="33" y="11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31"/>
          <p:cNvSpPr/>
          <p:nvPr/>
        </p:nvSpPr>
        <p:spPr bwMode="auto">
          <a:xfrm>
            <a:off x="2931442" y="2627629"/>
            <a:ext cx="416422" cy="270344"/>
          </a:xfrm>
          <a:custGeom>
            <a:avLst/>
            <a:gdLst>
              <a:gd name="T0" fmla="*/ 222 w 245"/>
              <a:gd name="T1" fmla="*/ 94 h 124"/>
              <a:gd name="T2" fmla="*/ 232 w 245"/>
              <a:gd name="T3" fmla="*/ 96 h 124"/>
              <a:gd name="T4" fmla="*/ 240 w 245"/>
              <a:gd name="T5" fmla="*/ 98 h 124"/>
              <a:gd name="T6" fmla="*/ 244 w 245"/>
              <a:gd name="T7" fmla="*/ 100 h 124"/>
              <a:gd name="T8" fmla="*/ 244 w 245"/>
              <a:gd name="T9" fmla="*/ 101 h 124"/>
              <a:gd name="T10" fmla="*/ 240 w 245"/>
              <a:gd name="T11" fmla="*/ 104 h 124"/>
              <a:gd name="T12" fmla="*/ 233 w 245"/>
              <a:gd name="T13" fmla="*/ 108 h 124"/>
              <a:gd name="T14" fmla="*/ 223 w 245"/>
              <a:gd name="T15" fmla="*/ 112 h 124"/>
              <a:gd name="T16" fmla="*/ 210 w 245"/>
              <a:gd name="T17" fmla="*/ 115 h 124"/>
              <a:gd name="T18" fmla="*/ 198 w 245"/>
              <a:gd name="T19" fmla="*/ 118 h 124"/>
              <a:gd name="T20" fmla="*/ 187 w 245"/>
              <a:gd name="T21" fmla="*/ 120 h 124"/>
              <a:gd name="T22" fmla="*/ 176 w 245"/>
              <a:gd name="T23" fmla="*/ 122 h 124"/>
              <a:gd name="T24" fmla="*/ 167 w 245"/>
              <a:gd name="T25" fmla="*/ 124 h 124"/>
              <a:gd name="T26" fmla="*/ 159 w 245"/>
              <a:gd name="T27" fmla="*/ 124 h 124"/>
              <a:gd name="T28" fmla="*/ 148 w 245"/>
              <a:gd name="T29" fmla="*/ 123 h 124"/>
              <a:gd name="T30" fmla="*/ 141 w 245"/>
              <a:gd name="T31" fmla="*/ 120 h 124"/>
              <a:gd name="T32" fmla="*/ 136 w 245"/>
              <a:gd name="T33" fmla="*/ 118 h 124"/>
              <a:gd name="T34" fmla="*/ 129 w 245"/>
              <a:gd name="T35" fmla="*/ 115 h 124"/>
              <a:gd name="T36" fmla="*/ 121 w 245"/>
              <a:gd name="T37" fmla="*/ 110 h 124"/>
              <a:gd name="T38" fmla="*/ 111 w 245"/>
              <a:gd name="T39" fmla="*/ 104 h 124"/>
              <a:gd name="T40" fmla="*/ 101 w 245"/>
              <a:gd name="T41" fmla="*/ 96 h 124"/>
              <a:gd name="T42" fmla="*/ 89 w 245"/>
              <a:gd name="T43" fmla="*/ 87 h 124"/>
              <a:gd name="T44" fmla="*/ 75 w 245"/>
              <a:gd name="T45" fmla="*/ 77 h 124"/>
              <a:gd name="T46" fmla="*/ 60 w 245"/>
              <a:gd name="T47" fmla="*/ 66 h 124"/>
              <a:gd name="T48" fmla="*/ 46 w 245"/>
              <a:gd name="T49" fmla="*/ 55 h 124"/>
              <a:gd name="T50" fmla="*/ 34 w 245"/>
              <a:gd name="T51" fmla="*/ 44 h 124"/>
              <a:gd name="T52" fmla="*/ 24 w 245"/>
              <a:gd name="T53" fmla="*/ 35 h 124"/>
              <a:gd name="T54" fmla="*/ 16 w 245"/>
              <a:gd name="T55" fmla="*/ 26 h 124"/>
              <a:gd name="T56" fmla="*/ 9 w 245"/>
              <a:gd name="T57" fmla="*/ 18 h 124"/>
              <a:gd name="T58" fmla="*/ 4 w 245"/>
              <a:gd name="T59" fmla="*/ 10 h 124"/>
              <a:gd name="T60" fmla="*/ 1 w 245"/>
              <a:gd name="T61" fmla="*/ 3 h 124"/>
              <a:gd name="T62" fmla="*/ 1 w 245"/>
              <a:gd name="T63" fmla="*/ 2 h 124"/>
              <a:gd name="T64" fmla="*/ 6 w 245"/>
              <a:gd name="T65" fmla="*/ 5 h 124"/>
              <a:gd name="T66" fmla="*/ 12 w 245"/>
              <a:gd name="T67" fmla="*/ 9 h 124"/>
              <a:gd name="T68" fmla="*/ 20 w 245"/>
              <a:gd name="T69" fmla="*/ 14 h 124"/>
              <a:gd name="T70" fmla="*/ 29 w 245"/>
              <a:gd name="T71" fmla="*/ 19 h 124"/>
              <a:gd name="T72" fmla="*/ 40 w 245"/>
              <a:gd name="T73" fmla="*/ 25 h 124"/>
              <a:gd name="T74" fmla="*/ 53 w 245"/>
              <a:gd name="T75" fmla="*/ 31 h 124"/>
              <a:gd name="T76" fmla="*/ 67 w 245"/>
              <a:gd name="T77" fmla="*/ 38 h 124"/>
              <a:gd name="T78" fmla="*/ 89 w 245"/>
              <a:gd name="T79" fmla="*/ 49 h 124"/>
              <a:gd name="T80" fmla="*/ 110 w 245"/>
              <a:gd name="T81" fmla="*/ 58 h 124"/>
              <a:gd name="T82" fmla="*/ 123 w 245"/>
              <a:gd name="T83" fmla="*/ 64 h 124"/>
              <a:gd name="T84" fmla="*/ 134 w 245"/>
              <a:gd name="T85" fmla="*/ 68 h 124"/>
              <a:gd name="T86" fmla="*/ 144 w 245"/>
              <a:gd name="T87" fmla="*/ 72 h 124"/>
              <a:gd name="T88" fmla="*/ 153 w 245"/>
              <a:gd name="T89" fmla="*/ 75 h 124"/>
              <a:gd name="T90" fmla="*/ 161 w 245"/>
              <a:gd name="T91" fmla="*/ 78 h 124"/>
              <a:gd name="T92" fmla="*/ 190 w 245"/>
              <a:gd name="T93" fmla="*/ 86 h 124"/>
              <a:gd name="T94" fmla="*/ 215 w 245"/>
              <a:gd name="T95" fmla="*/ 9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5" h="124">
                <a:moveTo>
                  <a:pt x="215" y="93"/>
                </a:moveTo>
                <a:lnTo>
                  <a:pt x="222" y="94"/>
                </a:lnTo>
                <a:lnTo>
                  <a:pt x="227" y="95"/>
                </a:lnTo>
                <a:lnTo>
                  <a:pt x="232" y="96"/>
                </a:lnTo>
                <a:lnTo>
                  <a:pt x="236" y="97"/>
                </a:lnTo>
                <a:lnTo>
                  <a:pt x="240" y="98"/>
                </a:lnTo>
                <a:lnTo>
                  <a:pt x="243" y="99"/>
                </a:lnTo>
                <a:lnTo>
                  <a:pt x="244" y="100"/>
                </a:lnTo>
                <a:lnTo>
                  <a:pt x="245" y="100"/>
                </a:lnTo>
                <a:lnTo>
                  <a:pt x="244" y="101"/>
                </a:lnTo>
                <a:lnTo>
                  <a:pt x="243" y="103"/>
                </a:lnTo>
                <a:lnTo>
                  <a:pt x="240" y="104"/>
                </a:lnTo>
                <a:lnTo>
                  <a:pt x="237" y="106"/>
                </a:lnTo>
                <a:lnTo>
                  <a:pt x="233" y="108"/>
                </a:lnTo>
                <a:lnTo>
                  <a:pt x="228" y="110"/>
                </a:lnTo>
                <a:lnTo>
                  <a:pt x="223" y="112"/>
                </a:lnTo>
                <a:lnTo>
                  <a:pt x="217" y="114"/>
                </a:lnTo>
                <a:lnTo>
                  <a:pt x="210" y="115"/>
                </a:lnTo>
                <a:lnTo>
                  <a:pt x="204" y="117"/>
                </a:lnTo>
                <a:lnTo>
                  <a:pt x="198" y="118"/>
                </a:lnTo>
                <a:lnTo>
                  <a:pt x="192" y="119"/>
                </a:lnTo>
                <a:lnTo>
                  <a:pt x="187" y="120"/>
                </a:lnTo>
                <a:lnTo>
                  <a:pt x="182" y="121"/>
                </a:lnTo>
                <a:lnTo>
                  <a:pt x="176" y="122"/>
                </a:lnTo>
                <a:lnTo>
                  <a:pt x="171" y="123"/>
                </a:lnTo>
                <a:lnTo>
                  <a:pt x="167" y="124"/>
                </a:lnTo>
                <a:lnTo>
                  <a:pt x="163" y="124"/>
                </a:lnTo>
                <a:lnTo>
                  <a:pt x="159" y="124"/>
                </a:lnTo>
                <a:lnTo>
                  <a:pt x="155" y="124"/>
                </a:lnTo>
                <a:lnTo>
                  <a:pt x="148" y="123"/>
                </a:lnTo>
                <a:lnTo>
                  <a:pt x="142" y="121"/>
                </a:lnTo>
                <a:lnTo>
                  <a:pt x="141" y="120"/>
                </a:lnTo>
                <a:lnTo>
                  <a:pt x="138" y="119"/>
                </a:lnTo>
                <a:lnTo>
                  <a:pt x="136" y="118"/>
                </a:lnTo>
                <a:lnTo>
                  <a:pt x="133" y="117"/>
                </a:lnTo>
                <a:lnTo>
                  <a:pt x="129" y="115"/>
                </a:lnTo>
                <a:lnTo>
                  <a:pt x="125" y="113"/>
                </a:lnTo>
                <a:lnTo>
                  <a:pt x="121" y="110"/>
                </a:lnTo>
                <a:lnTo>
                  <a:pt x="116" y="108"/>
                </a:lnTo>
                <a:lnTo>
                  <a:pt x="111" y="104"/>
                </a:lnTo>
                <a:lnTo>
                  <a:pt x="106" y="100"/>
                </a:lnTo>
                <a:lnTo>
                  <a:pt x="101" y="96"/>
                </a:lnTo>
                <a:lnTo>
                  <a:pt x="95" y="92"/>
                </a:lnTo>
                <a:lnTo>
                  <a:pt x="89" y="87"/>
                </a:lnTo>
                <a:lnTo>
                  <a:pt x="82" y="82"/>
                </a:lnTo>
                <a:lnTo>
                  <a:pt x="75" y="77"/>
                </a:lnTo>
                <a:lnTo>
                  <a:pt x="68" y="71"/>
                </a:lnTo>
                <a:lnTo>
                  <a:pt x="60" y="66"/>
                </a:lnTo>
                <a:lnTo>
                  <a:pt x="52" y="61"/>
                </a:lnTo>
                <a:lnTo>
                  <a:pt x="46" y="55"/>
                </a:lnTo>
                <a:lnTo>
                  <a:pt x="40" y="50"/>
                </a:lnTo>
                <a:lnTo>
                  <a:pt x="34" y="44"/>
                </a:lnTo>
                <a:lnTo>
                  <a:pt x="29" y="40"/>
                </a:lnTo>
                <a:lnTo>
                  <a:pt x="24" y="35"/>
                </a:lnTo>
                <a:lnTo>
                  <a:pt x="20" y="31"/>
                </a:lnTo>
                <a:lnTo>
                  <a:pt x="16" y="26"/>
                </a:lnTo>
                <a:lnTo>
                  <a:pt x="12" y="22"/>
                </a:lnTo>
                <a:lnTo>
                  <a:pt x="9" y="18"/>
                </a:lnTo>
                <a:lnTo>
                  <a:pt x="7" y="14"/>
                </a:lnTo>
                <a:lnTo>
                  <a:pt x="4" y="10"/>
                </a:lnTo>
                <a:lnTo>
                  <a:pt x="2" y="7"/>
                </a:lnTo>
                <a:lnTo>
                  <a:pt x="1" y="3"/>
                </a:lnTo>
                <a:lnTo>
                  <a:pt x="0" y="0"/>
                </a:lnTo>
                <a:lnTo>
                  <a:pt x="1" y="2"/>
                </a:lnTo>
                <a:lnTo>
                  <a:pt x="3" y="3"/>
                </a:lnTo>
                <a:lnTo>
                  <a:pt x="6" y="5"/>
                </a:lnTo>
                <a:lnTo>
                  <a:pt x="9" y="7"/>
                </a:lnTo>
                <a:lnTo>
                  <a:pt x="12" y="9"/>
                </a:lnTo>
                <a:lnTo>
                  <a:pt x="16" y="11"/>
                </a:lnTo>
                <a:lnTo>
                  <a:pt x="20" y="14"/>
                </a:lnTo>
                <a:lnTo>
                  <a:pt x="24" y="16"/>
                </a:lnTo>
                <a:lnTo>
                  <a:pt x="29" y="19"/>
                </a:lnTo>
                <a:lnTo>
                  <a:pt x="34" y="22"/>
                </a:lnTo>
                <a:lnTo>
                  <a:pt x="40" y="25"/>
                </a:lnTo>
                <a:lnTo>
                  <a:pt x="46" y="28"/>
                </a:lnTo>
                <a:lnTo>
                  <a:pt x="53" y="31"/>
                </a:lnTo>
                <a:lnTo>
                  <a:pt x="60" y="34"/>
                </a:lnTo>
                <a:lnTo>
                  <a:pt x="67" y="38"/>
                </a:lnTo>
                <a:lnTo>
                  <a:pt x="75" y="41"/>
                </a:lnTo>
                <a:lnTo>
                  <a:pt x="89" y="49"/>
                </a:lnTo>
                <a:lnTo>
                  <a:pt x="103" y="56"/>
                </a:lnTo>
                <a:lnTo>
                  <a:pt x="110" y="58"/>
                </a:lnTo>
                <a:lnTo>
                  <a:pt x="116" y="61"/>
                </a:lnTo>
                <a:lnTo>
                  <a:pt x="123" y="64"/>
                </a:lnTo>
                <a:lnTo>
                  <a:pt x="129" y="66"/>
                </a:lnTo>
                <a:lnTo>
                  <a:pt x="134" y="68"/>
                </a:lnTo>
                <a:lnTo>
                  <a:pt x="139" y="70"/>
                </a:lnTo>
                <a:lnTo>
                  <a:pt x="144" y="72"/>
                </a:lnTo>
                <a:lnTo>
                  <a:pt x="149" y="74"/>
                </a:lnTo>
                <a:lnTo>
                  <a:pt x="153" y="75"/>
                </a:lnTo>
                <a:lnTo>
                  <a:pt x="157" y="76"/>
                </a:lnTo>
                <a:lnTo>
                  <a:pt x="161" y="78"/>
                </a:lnTo>
                <a:lnTo>
                  <a:pt x="164" y="79"/>
                </a:lnTo>
                <a:lnTo>
                  <a:pt x="190" y="86"/>
                </a:lnTo>
                <a:lnTo>
                  <a:pt x="215" y="93"/>
                </a:lnTo>
                <a:lnTo>
                  <a:pt x="215" y="9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619672" y="21195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780" name="TextBox 23"/>
          <p:cNvSpPr txBox="1">
            <a:spLocks noChangeArrowheads="1"/>
          </p:cNvSpPr>
          <p:nvPr/>
        </p:nvSpPr>
        <p:spPr bwMode="auto">
          <a:xfrm>
            <a:off x="1657772" y="2019573"/>
            <a:ext cx="1420812" cy="167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0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浇</a:t>
            </a:r>
            <a:endParaRPr lang="zh-CN" altLang="en-US" sz="10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1672059" y="1203598"/>
            <a:ext cx="1800225" cy="90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5400" dirty="0" err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jiāo</a:t>
            </a:r>
            <a:endParaRPr lang="zh-CN" altLang="en-US" sz="5000" dirty="0">
              <a:solidFill>
                <a:srgbClr val="00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60093" y="1480214"/>
            <a:ext cx="3975051" cy="540060"/>
          </a:xfrm>
          <a:prstGeom prst="borderCallout2">
            <a:avLst>
              <a:gd name="adj1" fmla="val 16986"/>
              <a:gd name="adj2" fmla="val 54"/>
              <a:gd name="adj3" fmla="val 18750"/>
              <a:gd name="adj4" fmla="val -16667"/>
              <a:gd name="adj5" fmla="val 178657"/>
              <a:gd name="adj6" fmla="val -34920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右边是“尧”，没有点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619672" y="205970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4828" name="TextBox 23"/>
          <p:cNvSpPr txBox="1">
            <a:spLocks noChangeArrowheads="1"/>
          </p:cNvSpPr>
          <p:nvPr/>
        </p:nvSpPr>
        <p:spPr bwMode="auto">
          <a:xfrm>
            <a:off x="1657772" y="1959694"/>
            <a:ext cx="1420812" cy="1662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0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慕</a:t>
            </a:r>
            <a:endParaRPr lang="zh-CN" altLang="en-US" sz="10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1745084" y="1059582"/>
            <a:ext cx="1244600" cy="900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540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mù</a:t>
            </a:r>
            <a:endParaRPr lang="zh-CN" altLang="en-US" sz="5000">
              <a:solidFill>
                <a:srgbClr val="00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025589" y="1160912"/>
            <a:ext cx="2490627" cy="540060"/>
          </a:xfrm>
          <a:prstGeom prst="borderCallout2">
            <a:avLst>
              <a:gd name="adj1" fmla="val 29332"/>
              <a:gd name="adj2" fmla="val -638"/>
              <a:gd name="adj3" fmla="val 101644"/>
              <a:gd name="adj4" fmla="val -8651"/>
              <a:gd name="adj5" fmla="val 368306"/>
              <a:gd name="adj6" fmla="val -51201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注意是两点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Freeform 314"/>
          <p:cNvSpPr/>
          <p:nvPr/>
        </p:nvSpPr>
        <p:spPr bwMode="auto">
          <a:xfrm>
            <a:off x="2439834" y="3202872"/>
            <a:ext cx="91418" cy="132949"/>
          </a:xfrm>
          <a:custGeom>
            <a:avLst/>
            <a:gdLst>
              <a:gd name="T0" fmla="*/ 60 w 85"/>
              <a:gd name="T1" fmla="*/ 39 h 142"/>
              <a:gd name="T2" fmla="*/ 69 w 85"/>
              <a:gd name="T3" fmla="*/ 48 h 142"/>
              <a:gd name="T4" fmla="*/ 75 w 85"/>
              <a:gd name="T5" fmla="*/ 58 h 142"/>
              <a:gd name="T6" fmla="*/ 79 w 85"/>
              <a:gd name="T7" fmla="*/ 63 h 142"/>
              <a:gd name="T8" fmla="*/ 81 w 85"/>
              <a:gd name="T9" fmla="*/ 69 h 142"/>
              <a:gd name="T10" fmla="*/ 83 w 85"/>
              <a:gd name="T11" fmla="*/ 77 h 142"/>
              <a:gd name="T12" fmla="*/ 85 w 85"/>
              <a:gd name="T13" fmla="*/ 85 h 142"/>
              <a:gd name="T14" fmla="*/ 85 w 85"/>
              <a:gd name="T15" fmla="*/ 92 h 142"/>
              <a:gd name="T16" fmla="*/ 85 w 85"/>
              <a:gd name="T17" fmla="*/ 98 h 142"/>
              <a:gd name="T18" fmla="*/ 85 w 85"/>
              <a:gd name="T19" fmla="*/ 104 h 142"/>
              <a:gd name="T20" fmla="*/ 83 w 85"/>
              <a:gd name="T21" fmla="*/ 109 h 142"/>
              <a:gd name="T22" fmla="*/ 81 w 85"/>
              <a:gd name="T23" fmla="*/ 121 h 142"/>
              <a:gd name="T24" fmla="*/ 77 w 85"/>
              <a:gd name="T25" fmla="*/ 129 h 142"/>
              <a:gd name="T26" fmla="*/ 71 w 85"/>
              <a:gd name="T27" fmla="*/ 134 h 142"/>
              <a:gd name="T28" fmla="*/ 65 w 85"/>
              <a:gd name="T29" fmla="*/ 138 h 142"/>
              <a:gd name="T30" fmla="*/ 60 w 85"/>
              <a:gd name="T31" fmla="*/ 140 h 142"/>
              <a:gd name="T32" fmla="*/ 56 w 85"/>
              <a:gd name="T33" fmla="*/ 142 h 142"/>
              <a:gd name="T34" fmla="*/ 54 w 85"/>
              <a:gd name="T35" fmla="*/ 140 h 142"/>
              <a:gd name="T36" fmla="*/ 52 w 85"/>
              <a:gd name="T37" fmla="*/ 136 h 142"/>
              <a:gd name="T38" fmla="*/ 48 w 85"/>
              <a:gd name="T39" fmla="*/ 130 h 142"/>
              <a:gd name="T40" fmla="*/ 46 w 85"/>
              <a:gd name="T41" fmla="*/ 127 h 142"/>
              <a:gd name="T42" fmla="*/ 44 w 85"/>
              <a:gd name="T43" fmla="*/ 123 h 142"/>
              <a:gd name="T44" fmla="*/ 41 w 85"/>
              <a:gd name="T45" fmla="*/ 117 h 142"/>
              <a:gd name="T46" fmla="*/ 39 w 85"/>
              <a:gd name="T47" fmla="*/ 113 h 142"/>
              <a:gd name="T48" fmla="*/ 37 w 85"/>
              <a:gd name="T49" fmla="*/ 108 h 142"/>
              <a:gd name="T50" fmla="*/ 35 w 85"/>
              <a:gd name="T51" fmla="*/ 102 h 142"/>
              <a:gd name="T52" fmla="*/ 31 w 85"/>
              <a:gd name="T53" fmla="*/ 94 h 142"/>
              <a:gd name="T54" fmla="*/ 29 w 85"/>
              <a:gd name="T55" fmla="*/ 88 h 142"/>
              <a:gd name="T56" fmla="*/ 25 w 85"/>
              <a:gd name="T57" fmla="*/ 81 h 142"/>
              <a:gd name="T58" fmla="*/ 21 w 85"/>
              <a:gd name="T59" fmla="*/ 71 h 142"/>
              <a:gd name="T60" fmla="*/ 19 w 85"/>
              <a:gd name="T61" fmla="*/ 63 h 142"/>
              <a:gd name="T62" fmla="*/ 16 w 85"/>
              <a:gd name="T63" fmla="*/ 56 h 142"/>
              <a:gd name="T64" fmla="*/ 12 w 85"/>
              <a:gd name="T65" fmla="*/ 48 h 142"/>
              <a:gd name="T66" fmla="*/ 10 w 85"/>
              <a:gd name="T67" fmla="*/ 42 h 142"/>
              <a:gd name="T68" fmla="*/ 8 w 85"/>
              <a:gd name="T69" fmla="*/ 37 h 142"/>
              <a:gd name="T70" fmla="*/ 6 w 85"/>
              <a:gd name="T71" fmla="*/ 31 h 142"/>
              <a:gd name="T72" fmla="*/ 4 w 85"/>
              <a:gd name="T73" fmla="*/ 25 h 142"/>
              <a:gd name="T74" fmla="*/ 2 w 85"/>
              <a:gd name="T75" fmla="*/ 21 h 142"/>
              <a:gd name="T76" fmla="*/ 2 w 85"/>
              <a:gd name="T77" fmla="*/ 18 h 142"/>
              <a:gd name="T78" fmla="*/ 0 w 85"/>
              <a:gd name="T79" fmla="*/ 14 h 142"/>
              <a:gd name="T80" fmla="*/ 0 w 85"/>
              <a:gd name="T81" fmla="*/ 8 h 142"/>
              <a:gd name="T82" fmla="*/ 0 w 85"/>
              <a:gd name="T83" fmla="*/ 4 h 142"/>
              <a:gd name="T84" fmla="*/ 2 w 85"/>
              <a:gd name="T85" fmla="*/ 2 h 142"/>
              <a:gd name="T86" fmla="*/ 2 w 85"/>
              <a:gd name="T87" fmla="*/ 0 h 142"/>
              <a:gd name="T88" fmla="*/ 6 w 85"/>
              <a:gd name="T89" fmla="*/ 0 h 142"/>
              <a:gd name="T90" fmla="*/ 8 w 85"/>
              <a:gd name="T91" fmla="*/ 0 h 142"/>
              <a:gd name="T92" fmla="*/ 10 w 85"/>
              <a:gd name="T93" fmla="*/ 0 h 142"/>
              <a:gd name="T94" fmla="*/ 18 w 85"/>
              <a:gd name="T95" fmla="*/ 2 h 142"/>
              <a:gd name="T96" fmla="*/ 27 w 85"/>
              <a:gd name="T97" fmla="*/ 6 h 142"/>
              <a:gd name="T98" fmla="*/ 35 w 85"/>
              <a:gd name="T99" fmla="*/ 14 h 142"/>
              <a:gd name="T100" fmla="*/ 42 w 85"/>
              <a:gd name="T101" fmla="*/ 21 h 142"/>
              <a:gd name="T102" fmla="*/ 52 w 85"/>
              <a:gd name="T103" fmla="*/ 29 h 142"/>
              <a:gd name="T104" fmla="*/ 60 w 85"/>
              <a:gd name="T105" fmla="*/ 39 h 142"/>
              <a:gd name="T106" fmla="*/ 60 w 85"/>
              <a:gd name="T107" fmla="*/ 3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" h="142">
                <a:moveTo>
                  <a:pt x="60" y="39"/>
                </a:moveTo>
                <a:lnTo>
                  <a:pt x="69" y="48"/>
                </a:lnTo>
                <a:lnTo>
                  <a:pt x="75" y="58"/>
                </a:lnTo>
                <a:lnTo>
                  <a:pt x="79" y="63"/>
                </a:lnTo>
                <a:lnTo>
                  <a:pt x="81" y="69"/>
                </a:lnTo>
                <a:lnTo>
                  <a:pt x="83" y="77"/>
                </a:lnTo>
                <a:lnTo>
                  <a:pt x="85" y="85"/>
                </a:lnTo>
                <a:lnTo>
                  <a:pt x="85" y="92"/>
                </a:lnTo>
                <a:lnTo>
                  <a:pt x="85" y="98"/>
                </a:lnTo>
                <a:lnTo>
                  <a:pt x="85" y="104"/>
                </a:lnTo>
                <a:lnTo>
                  <a:pt x="83" y="109"/>
                </a:lnTo>
                <a:lnTo>
                  <a:pt x="81" y="121"/>
                </a:lnTo>
                <a:lnTo>
                  <a:pt x="77" y="129"/>
                </a:lnTo>
                <a:lnTo>
                  <a:pt x="71" y="134"/>
                </a:lnTo>
                <a:lnTo>
                  <a:pt x="65" y="138"/>
                </a:lnTo>
                <a:lnTo>
                  <a:pt x="60" y="140"/>
                </a:lnTo>
                <a:lnTo>
                  <a:pt x="56" y="142"/>
                </a:lnTo>
                <a:lnTo>
                  <a:pt x="54" y="140"/>
                </a:lnTo>
                <a:lnTo>
                  <a:pt x="52" y="136"/>
                </a:lnTo>
                <a:lnTo>
                  <a:pt x="48" y="130"/>
                </a:lnTo>
                <a:lnTo>
                  <a:pt x="46" y="127"/>
                </a:lnTo>
                <a:lnTo>
                  <a:pt x="44" y="123"/>
                </a:lnTo>
                <a:lnTo>
                  <a:pt x="41" y="117"/>
                </a:lnTo>
                <a:lnTo>
                  <a:pt x="39" y="113"/>
                </a:lnTo>
                <a:lnTo>
                  <a:pt x="37" y="108"/>
                </a:lnTo>
                <a:lnTo>
                  <a:pt x="35" y="102"/>
                </a:lnTo>
                <a:lnTo>
                  <a:pt x="31" y="94"/>
                </a:lnTo>
                <a:lnTo>
                  <a:pt x="29" y="88"/>
                </a:lnTo>
                <a:lnTo>
                  <a:pt x="25" y="81"/>
                </a:lnTo>
                <a:lnTo>
                  <a:pt x="21" y="71"/>
                </a:lnTo>
                <a:lnTo>
                  <a:pt x="19" y="63"/>
                </a:lnTo>
                <a:lnTo>
                  <a:pt x="16" y="56"/>
                </a:lnTo>
                <a:lnTo>
                  <a:pt x="12" y="48"/>
                </a:lnTo>
                <a:lnTo>
                  <a:pt x="10" y="42"/>
                </a:lnTo>
                <a:lnTo>
                  <a:pt x="8" y="37"/>
                </a:lnTo>
                <a:lnTo>
                  <a:pt x="6" y="31"/>
                </a:lnTo>
                <a:lnTo>
                  <a:pt x="4" y="25"/>
                </a:lnTo>
                <a:lnTo>
                  <a:pt x="2" y="21"/>
                </a:lnTo>
                <a:lnTo>
                  <a:pt x="2" y="18"/>
                </a:lnTo>
                <a:lnTo>
                  <a:pt x="0" y="14"/>
                </a:lnTo>
                <a:lnTo>
                  <a:pt x="0" y="8"/>
                </a:lnTo>
                <a:lnTo>
                  <a:pt x="0" y="4"/>
                </a:lnTo>
                <a:lnTo>
                  <a:pt x="2" y="2"/>
                </a:lnTo>
                <a:lnTo>
                  <a:pt x="2" y="0"/>
                </a:lnTo>
                <a:lnTo>
                  <a:pt x="6" y="0"/>
                </a:lnTo>
                <a:lnTo>
                  <a:pt x="8" y="0"/>
                </a:lnTo>
                <a:lnTo>
                  <a:pt x="10" y="0"/>
                </a:lnTo>
                <a:lnTo>
                  <a:pt x="18" y="2"/>
                </a:lnTo>
                <a:lnTo>
                  <a:pt x="27" y="6"/>
                </a:lnTo>
                <a:lnTo>
                  <a:pt x="35" y="14"/>
                </a:lnTo>
                <a:lnTo>
                  <a:pt x="42" y="21"/>
                </a:lnTo>
                <a:lnTo>
                  <a:pt x="52" y="29"/>
                </a:lnTo>
                <a:lnTo>
                  <a:pt x="60" y="39"/>
                </a:lnTo>
                <a:lnTo>
                  <a:pt x="60" y="3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15"/>
          <p:cNvSpPr/>
          <p:nvPr/>
        </p:nvSpPr>
        <p:spPr bwMode="auto">
          <a:xfrm>
            <a:off x="2555776" y="3179113"/>
            <a:ext cx="127495" cy="151674"/>
          </a:xfrm>
          <a:custGeom>
            <a:avLst/>
            <a:gdLst>
              <a:gd name="T0" fmla="*/ 95 w 101"/>
              <a:gd name="T1" fmla="*/ 140 h 161"/>
              <a:gd name="T2" fmla="*/ 92 w 101"/>
              <a:gd name="T3" fmla="*/ 151 h 161"/>
              <a:gd name="T4" fmla="*/ 86 w 101"/>
              <a:gd name="T5" fmla="*/ 157 h 161"/>
              <a:gd name="T6" fmla="*/ 82 w 101"/>
              <a:gd name="T7" fmla="*/ 161 h 161"/>
              <a:gd name="T8" fmla="*/ 78 w 101"/>
              <a:gd name="T9" fmla="*/ 161 h 161"/>
              <a:gd name="T10" fmla="*/ 74 w 101"/>
              <a:gd name="T11" fmla="*/ 159 h 161"/>
              <a:gd name="T12" fmla="*/ 70 w 101"/>
              <a:gd name="T13" fmla="*/ 153 h 161"/>
              <a:gd name="T14" fmla="*/ 65 w 101"/>
              <a:gd name="T15" fmla="*/ 147 h 161"/>
              <a:gd name="T16" fmla="*/ 57 w 101"/>
              <a:gd name="T17" fmla="*/ 138 h 161"/>
              <a:gd name="T18" fmla="*/ 51 w 101"/>
              <a:gd name="T19" fmla="*/ 124 h 161"/>
              <a:gd name="T20" fmla="*/ 42 w 101"/>
              <a:gd name="T21" fmla="*/ 111 h 161"/>
              <a:gd name="T22" fmla="*/ 34 w 101"/>
              <a:gd name="T23" fmla="*/ 92 h 161"/>
              <a:gd name="T24" fmla="*/ 25 w 101"/>
              <a:gd name="T25" fmla="*/ 73 h 161"/>
              <a:gd name="T26" fmla="*/ 17 w 101"/>
              <a:gd name="T27" fmla="*/ 55 h 161"/>
              <a:gd name="T28" fmla="*/ 11 w 101"/>
              <a:gd name="T29" fmla="*/ 40 h 161"/>
              <a:gd name="T30" fmla="*/ 5 w 101"/>
              <a:gd name="T31" fmla="*/ 29 h 161"/>
              <a:gd name="T32" fmla="*/ 2 w 101"/>
              <a:gd name="T33" fmla="*/ 19 h 161"/>
              <a:gd name="T34" fmla="*/ 0 w 101"/>
              <a:gd name="T35" fmla="*/ 11 h 161"/>
              <a:gd name="T36" fmla="*/ 0 w 101"/>
              <a:gd name="T37" fmla="*/ 6 h 161"/>
              <a:gd name="T38" fmla="*/ 0 w 101"/>
              <a:gd name="T39" fmla="*/ 2 h 161"/>
              <a:gd name="T40" fmla="*/ 2 w 101"/>
              <a:gd name="T41" fmla="*/ 2 h 161"/>
              <a:gd name="T42" fmla="*/ 7 w 101"/>
              <a:gd name="T43" fmla="*/ 2 h 161"/>
              <a:gd name="T44" fmla="*/ 21 w 101"/>
              <a:gd name="T45" fmla="*/ 7 h 161"/>
              <a:gd name="T46" fmla="*/ 34 w 101"/>
              <a:gd name="T47" fmla="*/ 17 h 161"/>
              <a:gd name="T48" fmla="*/ 46 w 101"/>
              <a:gd name="T49" fmla="*/ 25 h 161"/>
              <a:gd name="T50" fmla="*/ 59 w 101"/>
              <a:gd name="T51" fmla="*/ 38 h 161"/>
              <a:gd name="T52" fmla="*/ 72 w 101"/>
              <a:gd name="T53" fmla="*/ 53 h 161"/>
              <a:gd name="T54" fmla="*/ 88 w 101"/>
              <a:gd name="T55" fmla="*/ 73 h 161"/>
              <a:gd name="T56" fmla="*/ 97 w 101"/>
              <a:gd name="T57" fmla="*/ 92 h 161"/>
              <a:gd name="T58" fmla="*/ 101 w 101"/>
              <a:gd name="T59" fmla="*/ 109 h 161"/>
              <a:gd name="T60" fmla="*/ 99 w 101"/>
              <a:gd name="T61" fmla="*/ 124 h 161"/>
              <a:gd name="T62" fmla="*/ 97 w 101"/>
              <a:gd name="T63" fmla="*/ 13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61">
                <a:moveTo>
                  <a:pt x="97" y="132"/>
                </a:moveTo>
                <a:lnTo>
                  <a:pt x="95" y="140"/>
                </a:lnTo>
                <a:lnTo>
                  <a:pt x="93" y="145"/>
                </a:lnTo>
                <a:lnTo>
                  <a:pt x="92" y="151"/>
                </a:lnTo>
                <a:lnTo>
                  <a:pt x="88" y="155"/>
                </a:lnTo>
                <a:lnTo>
                  <a:pt x="86" y="157"/>
                </a:lnTo>
                <a:lnTo>
                  <a:pt x="84" y="159"/>
                </a:lnTo>
                <a:lnTo>
                  <a:pt x="82" y="161"/>
                </a:lnTo>
                <a:lnTo>
                  <a:pt x="80" y="161"/>
                </a:lnTo>
                <a:lnTo>
                  <a:pt x="78" y="161"/>
                </a:lnTo>
                <a:lnTo>
                  <a:pt x="76" y="161"/>
                </a:lnTo>
                <a:lnTo>
                  <a:pt x="74" y="159"/>
                </a:lnTo>
                <a:lnTo>
                  <a:pt x="72" y="157"/>
                </a:lnTo>
                <a:lnTo>
                  <a:pt x="70" y="153"/>
                </a:lnTo>
                <a:lnTo>
                  <a:pt x="67" y="151"/>
                </a:lnTo>
                <a:lnTo>
                  <a:pt x="65" y="147"/>
                </a:lnTo>
                <a:lnTo>
                  <a:pt x="61" y="141"/>
                </a:lnTo>
                <a:lnTo>
                  <a:pt x="57" y="138"/>
                </a:lnTo>
                <a:lnTo>
                  <a:pt x="55" y="132"/>
                </a:lnTo>
                <a:lnTo>
                  <a:pt x="51" y="124"/>
                </a:lnTo>
                <a:lnTo>
                  <a:pt x="47" y="119"/>
                </a:lnTo>
                <a:lnTo>
                  <a:pt x="42" y="111"/>
                </a:lnTo>
                <a:lnTo>
                  <a:pt x="38" y="101"/>
                </a:lnTo>
                <a:lnTo>
                  <a:pt x="34" y="92"/>
                </a:lnTo>
                <a:lnTo>
                  <a:pt x="30" y="82"/>
                </a:lnTo>
                <a:lnTo>
                  <a:pt x="25" y="73"/>
                </a:lnTo>
                <a:lnTo>
                  <a:pt x="21" y="65"/>
                </a:lnTo>
                <a:lnTo>
                  <a:pt x="17" y="55"/>
                </a:lnTo>
                <a:lnTo>
                  <a:pt x="13" y="48"/>
                </a:lnTo>
                <a:lnTo>
                  <a:pt x="11" y="40"/>
                </a:lnTo>
                <a:lnTo>
                  <a:pt x="9" y="34"/>
                </a:lnTo>
                <a:lnTo>
                  <a:pt x="5" y="29"/>
                </a:lnTo>
                <a:lnTo>
                  <a:pt x="3" y="23"/>
                </a:lnTo>
                <a:lnTo>
                  <a:pt x="2" y="19"/>
                </a:lnTo>
                <a:lnTo>
                  <a:pt x="2" y="15"/>
                </a:lnTo>
                <a:lnTo>
                  <a:pt x="0" y="11"/>
                </a:lnTo>
                <a:lnTo>
                  <a:pt x="0" y="7"/>
                </a:lnTo>
                <a:lnTo>
                  <a:pt x="0" y="6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2" y="2"/>
                </a:lnTo>
                <a:lnTo>
                  <a:pt x="5" y="2"/>
                </a:lnTo>
                <a:lnTo>
                  <a:pt x="7" y="2"/>
                </a:lnTo>
                <a:lnTo>
                  <a:pt x="11" y="4"/>
                </a:lnTo>
                <a:lnTo>
                  <a:pt x="21" y="7"/>
                </a:lnTo>
                <a:lnTo>
                  <a:pt x="30" y="13"/>
                </a:lnTo>
                <a:lnTo>
                  <a:pt x="34" y="17"/>
                </a:lnTo>
                <a:lnTo>
                  <a:pt x="40" y="21"/>
                </a:lnTo>
                <a:lnTo>
                  <a:pt x="46" y="25"/>
                </a:lnTo>
                <a:lnTo>
                  <a:pt x="51" y="32"/>
                </a:lnTo>
                <a:lnTo>
                  <a:pt x="59" y="38"/>
                </a:lnTo>
                <a:lnTo>
                  <a:pt x="65" y="46"/>
                </a:lnTo>
                <a:lnTo>
                  <a:pt x="72" y="53"/>
                </a:lnTo>
                <a:lnTo>
                  <a:pt x="80" y="63"/>
                </a:lnTo>
                <a:lnTo>
                  <a:pt x="88" y="73"/>
                </a:lnTo>
                <a:lnTo>
                  <a:pt x="92" y="82"/>
                </a:lnTo>
                <a:lnTo>
                  <a:pt x="97" y="92"/>
                </a:lnTo>
                <a:lnTo>
                  <a:pt x="99" y="101"/>
                </a:lnTo>
                <a:lnTo>
                  <a:pt x="101" y="109"/>
                </a:lnTo>
                <a:lnTo>
                  <a:pt x="101" y="117"/>
                </a:lnTo>
                <a:lnTo>
                  <a:pt x="99" y="124"/>
                </a:lnTo>
                <a:lnTo>
                  <a:pt x="97" y="132"/>
                </a:lnTo>
                <a:lnTo>
                  <a:pt x="97" y="13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6"/>
          <p:cNvSpPr txBox="1">
            <a:spLocks noChangeArrowheads="1"/>
          </p:cNvSpPr>
          <p:nvPr/>
        </p:nvSpPr>
        <p:spPr bwMode="auto">
          <a:xfrm>
            <a:off x="1600919" y="1991155"/>
            <a:ext cx="5942162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自由读课文，想想课文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围绕“落花生”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写了哪些内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容。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1547813" y="885825"/>
            <a:ext cx="2519362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66" y="483255"/>
            <a:ext cx="3441476" cy="4248735"/>
          </a:xfrm>
          <a:prstGeom prst="rect">
            <a:avLst/>
          </a:prstGeom>
        </p:spPr>
      </p:pic>
      <p:pic>
        <p:nvPicPr>
          <p:cNvPr id="25" name="图片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94"/>
          <a:stretch>
            <a:fillRect/>
          </a:stretch>
        </p:blipFill>
        <p:spPr bwMode="auto">
          <a:xfrm>
            <a:off x="4685134" y="631657"/>
            <a:ext cx="3673280" cy="244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899592" y="1281240"/>
            <a:ext cx="3441476" cy="648072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-5147" y="757178"/>
            <a:ext cx="272024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99592" y="1968926"/>
            <a:ext cx="3441476" cy="575763"/>
          </a:xfrm>
          <a:prstGeom prst="roundRect">
            <a:avLst/>
          </a:prstGeom>
          <a:grp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-5147" y="1942628"/>
            <a:ext cx="169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5166" y="249838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99592" y="2544689"/>
            <a:ext cx="3503316" cy="2148065"/>
          </a:xfrm>
          <a:prstGeom prst="roundRect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725380" y="678544"/>
            <a:ext cx="3663044" cy="2253246"/>
          </a:xfrm>
          <a:prstGeom prst="roundRect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943025" y="3138289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6107" y="2859782"/>
            <a:ext cx="1275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议花生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5166" y="1297499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3500" y="1906467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167" y="2705893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7692" y="2920701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3025" y="3320405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34691" y="3507159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38071" y="3718991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2157" y="4093443"/>
            <a:ext cx="4298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87044" y="1107459"/>
            <a:ext cx="465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56956" y="2388591"/>
            <a:ext cx="611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58703" y="1326073"/>
            <a:ext cx="566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63058" y="1757654"/>
            <a:ext cx="500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58705" y="2189601"/>
            <a:ext cx="638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14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5" grpId="0" animBg="1"/>
      <p:bldP spid="6" grpId="0"/>
      <p:bldP spid="7" grpId="0" animBg="1"/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539750" y="627063"/>
            <a:ext cx="955199" cy="578882"/>
          </a:xfrm>
          <a:prstGeom prst="flowChartAlternateProcess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交流</a:t>
            </a:r>
            <a:endParaRPr lang="zh-CN" altLang="en-US" dirty="0"/>
          </a:p>
        </p:txBody>
      </p:sp>
      <p:sp>
        <p:nvSpPr>
          <p:cNvPr id="39938" name="文本框 6"/>
          <p:cNvSpPr txBox="1">
            <a:spLocks noChangeArrowheads="1"/>
          </p:cNvSpPr>
          <p:nvPr/>
        </p:nvSpPr>
        <p:spPr bwMode="auto">
          <a:xfrm>
            <a:off x="1442560" y="1590600"/>
            <a:ext cx="6513816" cy="20928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作者写种花生、收花生和尝花</a:t>
            </a:r>
            <a:r>
              <a:rPr lang="zh-CN" altLang="en-US" sz="3200" spc="60" dirty="0">
                <a:latin typeface="黑体" panose="02010609060101010101" pitchFamily="49" charset="-122"/>
                <a:ea typeface="黑体" panose="02010609060101010101" pitchFamily="49" charset="-122"/>
              </a:rPr>
              <a:t>生都只有寥寥几笔，而议花生却花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了很多的笔墨，为什么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2"/>
          <p:cNvSpPr>
            <a:spLocks noChangeArrowheads="1"/>
          </p:cNvSpPr>
          <p:nvPr/>
        </p:nvSpPr>
        <p:spPr bwMode="auto">
          <a:xfrm>
            <a:off x="1187450" y="987425"/>
            <a:ext cx="6769100" cy="29315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课文主要是借花生说明做人的道理，表达自己的人生观和价值观，因此叙述上有详略之分，目的是要突出主旨。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"/>
          <p:cNvGrpSpPr/>
          <p:nvPr/>
        </p:nvGrpSpPr>
        <p:grpSpPr bwMode="auto">
          <a:xfrm>
            <a:off x="827584" y="988579"/>
            <a:ext cx="4896543" cy="546100"/>
            <a:chOff x="755576" y="411510"/>
            <a:chExt cx="4393172" cy="545460"/>
          </a:xfrm>
        </p:grpSpPr>
        <p:sp>
          <p:nvSpPr>
            <p:cNvPr id="7" name="文本框 9"/>
            <p:cNvSpPr txBox="1">
              <a:spLocks noChangeArrowheads="1"/>
            </p:cNvSpPr>
            <p:nvPr/>
          </p:nvSpPr>
          <p:spPr bwMode="auto">
            <a:xfrm>
              <a:off x="1331640" y="426351"/>
              <a:ext cx="3817108" cy="499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学习课</a:t>
              </a: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文</a:t>
              </a:r>
              <a:r>
                <a:rPr lang="en-US" altLang="zh-CN" sz="28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1—3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自</a:t>
              </a:r>
              <a:r>
                <a:rPr lang="zh-CN" altLang="en-US" sz="28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然段。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3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55576" y="411510"/>
              <a:ext cx="559476" cy="545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矩形 1"/>
          <p:cNvSpPr/>
          <p:nvPr/>
        </p:nvSpPr>
        <p:spPr>
          <a:xfrm>
            <a:off x="729619" y="1923678"/>
            <a:ext cx="77768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默读思考：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写“种花生”和“收花生”时，为什么说“居然收获了”？你从中体会到什么？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为什么说父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亲的到来“实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在很难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得”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http://p2.so.qhimgs1.com/bdr/732__/t011003c9e27671eb9e.jpg"/>
          <p:cNvPicPr>
            <a:picLocks noChangeAspect="1" noChangeArrowheads="1"/>
          </p:cNvPicPr>
          <p:nvPr/>
        </p:nvPicPr>
        <p:blipFill>
          <a:blip r:embed="rId1"/>
          <a:srcRect r="32870"/>
          <a:stretch>
            <a:fillRect/>
          </a:stretch>
        </p:blipFill>
        <p:spPr bwMode="auto">
          <a:xfrm>
            <a:off x="468313" y="1131888"/>
            <a:ext cx="2749550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467544" y="3003798"/>
            <a:ext cx="504056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87624" y="2283718"/>
            <a:ext cx="504056" cy="6480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22" name="矩形 8"/>
          <p:cNvSpPr>
            <a:spLocks noChangeArrowheads="1"/>
          </p:cNvSpPr>
          <p:nvPr/>
        </p:nvSpPr>
        <p:spPr bwMode="auto">
          <a:xfrm>
            <a:off x="3647595" y="1275606"/>
            <a:ext cx="4895850" cy="2862322"/>
          </a:xfrm>
          <a:prstGeom prst="rect">
            <a:avLst/>
          </a:prstGeom>
          <a:solidFill>
            <a:schemeClr val="bg1">
              <a:alpha val="85000"/>
            </a:schemeClr>
          </a:solidFill>
          <a:ln w="38100" algn="ctr">
            <a:solidFill>
              <a:schemeClr val="bg1"/>
            </a:solidFill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    花生幼苗出土以后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经过</a:t>
            </a:r>
            <a:r>
              <a:rPr lang="en-US" altLang="zh-CN" sz="2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18-25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天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就开始开花。开过花后的花柄接触到地面，就伸入土中。在土壤里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果实开始生长发育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长成饱满的花生。因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此，人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们又称花生为“落花生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”。另外，</a:t>
            </a:r>
            <a:r>
              <a:rPr lang="zh-CN" altLang="en-US" sz="2000" b="1" dirty="0" smtClean="0"/>
              <a:t>花</a:t>
            </a:r>
            <a:r>
              <a:rPr lang="zh-CN" altLang="en-US" sz="2000" b="1" dirty="0"/>
              <a:t>生具有很高的营养价值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6"/>
          <p:cNvSpPr txBox="1">
            <a:spLocks noChangeArrowheads="1"/>
          </p:cNvSpPr>
          <p:nvPr/>
        </p:nvSpPr>
        <p:spPr bwMode="auto">
          <a:xfrm>
            <a:off x="1215637" y="2931790"/>
            <a:ext cx="7272958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什么说“居然收获了”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你从中体会到什么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507412" y="590798"/>
            <a:ext cx="6624736" cy="1922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我们姐弟几个都很高兴，买种，翻地，播种，浇水，没过几个月，</a:t>
            </a:r>
            <a:r>
              <a:rPr lang="zh-CN" altLang="en-US" sz="3200" b="1" dirty="0">
                <a:solidFill>
                  <a:srgbClr val="E7242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居然</a:t>
            </a:r>
            <a:r>
              <a:rPr lang="zh-CN" altLang="en-US" sz="3200" b="1" dirty="0">
                <a:solidFill>
                  <a:srgbClr val="00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收获了。</a:t>
            </a:r>
            <a:endParaRPr lang="en-US" altLang="zh-CN" sz="3200" b="1" dirty="0">
              <a:solidFill>
                <a:srgbClr val="00080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250" y="842963"/>
            <a:ext cx="6841182" cy="18161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我”从母亲的话里知道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这里本是荒地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而且姐弟几个又是第一次种花生，时间也仅仅几个月。这种结果当然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令“我”感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到意外。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623888" y="1270000"/>
            <a:ext cx="666750" cy="677863"/>
          </a:xfrm>
          <a:prstGeom prst="ellipse">
            <a:avLst/>
          </a:prstGeom>
          <a:solidFill>
            <a:srgbClr val="92D050"/>
          </a:solidFill>
          <a:ln w="76200">
            <a:solidFill>
              <a:srgbClr val="D9D9D9">
                <a:alpha val="63922"/>
              </a:srgb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>
                    <a:alpha val="99000"/>
                  </a:scheme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2800" b="1" dirty="0">
              <a:solidFill>
                <a:schemeClr val="bg1">
                  <a:alpha val="99000"/>
                </a:scheme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4035" name="Picture 2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9463" y="2860675"/>
            <a:ext cx="2519362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4036" name="Picture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3288" y="2859088"/>
            <a:ext cx="2520950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4037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0138" y="2859088"/>
            <a:ext cx="2519362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 bwMode="auto">
          <a:xfrm>
            <a:off x="792163" y="3292475"/>
            <a:ext cx="693737" cy="719138"/>
          </a:xfrm>
          <a:prstGeom prst="ellipse">
            <a:avLst/>
          </a:prstGeom>
          <a:solidFill>
            <a:srgbClr val="63D6FF"/>
          </a:solidFill>
          <a:ln w="76200">
            <a:solidFill>
              <a:srgbClr val="D9D9D9">
                <a:alpha val="63922"/>
              </a:srgb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>
                    <a:alpha val="99000"/>
                  </a:scheme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2800" b="1" dirty="0">
              <a:solidFill>
                <a:schemeClr val="bg1">
                  <a:alpha val="99000"/>
                </a:scheme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3875" y="3148013"/>
            <a:ext cx="6553200" cy="9540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这意外的收获，也可以看出花生的好种，易活，生命力强。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792163" y="1203325"/>
            <a:ext cx="693737" cy="720725"/>
          </a:xfrm>
          <a:prstGeom prst="ellipse">
            <a:avLst/>
          </a:prstGeom>
          <a:solidFill>
            <a:srgbClr val="FFC000"/>
          </a:solidFill>
          <a:ln w="76200">
            <a:solidFill>
              <a:srgbClr val="D9D9D9">
                <a:alpha val="63922"/>
              </a:srgb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>
                    <a:alpha val="99000"/>
                  </a:scheme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2800" b="1" dirty="0">
              <a:solidFill>
                <a:schemeClr val="bg1">
                  <a:alpha val="99000"/>
                </a:scheme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3875" y="1058863"/>
            <a:ext cx="6553200" cy="1385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居然”的意思是“竟然”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表示“出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乎意料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”。收获了花生出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乎“我们”一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家人的意料。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1234480" y="898840"/>
            <a:ext cx="6624736" cy="14305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那晚的天色不大好，可是父亲也来了，实在很难得。</a:t>
            </a:r>
            <a:endParaRPr lang="en-US" altLang="zh-CN" sz="3600" b="1" dirty="0">
              <a:solidFill>
                <a:srgbClr val="00080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003798"/>
            <a:ext cx="8064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为什么说父亲的到来“实在很难得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17154" y="1700389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实在很难得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395536" y="411510"/>
            <a:ext cx="1728191" cy="578882"/>
          </a:xfrm>
          <a:prstGeom prst="flowChartAlternateProcess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补充资料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99592" y="1635646"/>
            <a:ext cx="7671435" cy="248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许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地山的父亲叫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许南英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进士出身，是位爱国诗人，也是颇受百姓爱戴的好官。中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日甲午战争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爆发后，他曾率领台湾人民苦撑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危局，死守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孤城台南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。战争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失败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之后，他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不愿当亡国奴，就携家眷搬到祖籍福建龙溪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。他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曾出任广东省三水县县令，因公务繁忙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很少参与家庭活动。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80278" y="1825174"/>
            <a:ext cx="7103745" cy="2330450"/>
          </a:xfrm>
          <a:prstGeom prst="rect">
            <a:avLst/>
          </a:prstGeom>
          <a:solidFill>
            <a:schemeClr val="lt1">
              <a:alpha val="83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资料帮助我们理解了为什么作者说父亲的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到来“实在很难得”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“请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你们的父亲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实在很难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得”也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为后文父亲的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出场以及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他对孩子的教育打下基础。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043608" y="1779662"/>
            <a:ext cx="518457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学习了课文的生字词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了解了课文的主要内容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了一些词语的意思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520" y="511021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15264"/>
            <a:ext cx="450000" cy="559756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48351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20"/>
          <p:cNvSpPr>
            <a:spLocks noChangeArrowheads="1"/>
          </p:cNvSpPr>
          <p:nvPr/>
        </p:nvSpPr>
        <p:spPr bwMode="auto">
          <a:xfrm>
            <a:off x="467866" y="1650281"/>
            <a:ext cx="8064574" cy="2433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</a:rPr>
              <a:t>.“</a:t>
            </a:r>
            <a:r>
              <a:rPr lang="zh-CN" altLang="en-US" sz="3200" b="1" dirty="0">
                <a:latin typeface="宋体" panose="02010600030101010101" pitchFamily="2" charset="-122"/>
              </a:rPr>
              <a:t>吩咐”的 “吩”读</a:t>
            </a:r>
            <a:r>
              <a:rPr lang="en-US" altLang="zh-CN" sz="32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fēn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宋体" panose="02010600030101010101" pitchFamily="2" charset="-122"/>
              </a:rPr>
              <a:t>不读</a:t>
            </a:r>
            <a:r>
              <a:rPr lang="en-US" altLang="zh-CN" sz="32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fèn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</a:rPr>
              <a:t>（</a:t>
            </a:r>
            <a:r>
              <a:rPr lang="zh-CN" altLang="en-US" sz="3200" b="1" dirty="0">
                <a:latin typeface="宋体" panose="02010600030101010101" pitchFamily="2" charset="-122"/>
              </a:rPr>
              <a:t>　　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</a:rPr>
              <a:t>.“</a:t>
            </a:r>
            <a:r>
              <a:rPr lang="zh-CN" altLang="en-US" sz="3200" b="1" dirty="0">
                <a:latin typeface="宋体" panose="02010600030101010101" pitchFamily="2" charset="-122"/>
              </a:rPr>
              <a:t>榨油”的“榨”读</a:t>
            </a:r>
            <a:r>
              <a:rPr lang="en-US" altLang="zh-CN" sz="32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zhǎi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宋体" panose="02010600030101010101" pitchFamily="2" charset="-122"/>
              </a:rPr>
              <a:t>不读</a:t>
            </a:r>
            <a:r>
              <a:rPr lang="en-US" altLang="zh-CN" sz="32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zhà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</a:rPr>
              <a:t>（</a:t>
            </a:r>
            <a:r>
              <a:rPr lang="zh-CN" altLang="en-US" sz="3200" b="1" dirty="0">
                <a:latin typeface="宋体" panose="02010600030101010101" pitchFamily="2" charset="-122"/>
              </a:rPr>
              <a:t>　　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385893" y="2287712"/>
            <a:ext cx="498475" cy="500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385893" y="3511847"/>
            <a:ext cx="498475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4276" name="矩形 1"/>
          <p:cNvSpPr>
            <a:spLocks noChangeArrowheads="1"/>
          </p:cNvSpPr>
          <p:nvPr/>
        </p:nvSpPr>
        <p:spPr bwMode="auto">
          <a:xfrm>
            <a:off x="323850" y="1053778"/>
            <a:ext cx="306846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判断对错。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60" y="29499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92925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76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20"/>
          <p:cNvSpPr>
            <a:spLocks noChangeArrowheads="1"/>
          </p:cNvSpPr>
          <p:nvPr/>
        </p:nvSpPr>
        <p:spPr bwMode="auto">
          <a:xfrm>
            <a:off x="592138" y="1035050"/>
            <a:ext cx="8455025" cy="302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选择题。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/>
                <a:ea typeface="Songti SC"/>
                <a:cs typeface="Songti SC"/>
              </a:rPr>
              <a:t>　　</a:t>
            </a:r>
            <a:r>
              <a:rPr lang="zh-CN" altLang="en-US" sz="3200" b="1" dirty="0">
                <a:latin typeface="宋体" panose="02010600030101010101" pitchFamily="2" charset="-122"/>
              </a:rPr>
              <a:t>本文是按照</a:t>
            </a:r>
            <a:r>
              <a:rPr lang="en-US" altLang="zh-CN" sz="3200" b="1" dirty="0">
                <a:latin typeface="宋体" panose="02010600030101010101" pitchFamily="2" charset="-122"/>
              </a:rPr>
              <a:t>_____</a:t>
            </a:r>
            <a:r>
              <a:rPr lang="zh-CN" altLang="en-US" sz="3200" b="1" dirty="0">
                <a:latin typeface="宋体" panose="02010600030101010101" pitchFamily="2" charset="-122"/>
              </a:rPr>
              <a:t>的顺序写的。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</a:rPr>
              <a:t>议花生 种花生 收花生 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尝花</a:t>
            </a:r>
            <a:r>
              <a:rPr lang="zh-CN" altLang="en-US" sz="3200" b="1" dirty="0">
                <a:latin typeface="宋体" panose="02010600030101010101" pitchFamily="2" charset="-122"/>
              </a:rPr>
              <a:t>生　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</a:rPr>
              <a:t>种花生 收花生 议花生 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尝花</a:t>
            </a:r>
            <a:r>
              <a:rPr lang="zh-CN" altLang="en-US" sz="3200" b="1" dirty="0">
                <a:latin typeface="宋体" panose="02010600030101010101" pitchFamily="2" charset="-122"/>
              </a:rPr>
              <a:t>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</a:rPr>
              <a:t>种花生 收花生 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尝花</a:t>
            </a:r>
            <a:r>
              <a:rPr lang="zh-CN" altLang="en-US" sz="3200" b="1" dirty="0">
                <a:latin typeface="宋体" panose="02010600030101010101" pitchFamily="2" charset="-122"/>
              </a:rPr>
              <a:t>生 议花生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92872" y="1593850"/>
            <a:ext cx="319088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文本框 3"/>
          <p:cNvSpPr txBox="1">
            <a:spLocks noChangeArrowheads="1"/>
          </p:cNvSpPr>
          <p:nvPr/>
        </p:nvSpPr>
        <p:spPr bwMode="auto">
          <a:xfrm>
            <a:off x="884238" y="1419225"/>
            <a:ext cx="736917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6600" b="1">
                <a:solidFill>
                  <a:srgbClr val="FF6600"/>
                </a:solidFill>
                <a:latin typeface="Xingkai SC"/>
                <a:ea typeface="Xingkai SC"/>
                <a:cs typeface="Xingkai SC"/>
              </a:rPr>
              <a:t>七彩课堂  伴你成长</a:t>
            </a:r>
            <a:endParaRPr kumimoji="1" lang="zh-CN" altLang="en-US" sz="6600" b="1">
              <a:solidFill>
                <a:srgbClr val="FF6600"/>
              </a:solidFill>
              <a:latin typeface="Xingkai SC"/>
              <a:ea typeface="Xingkai SC"/>
              <a:cs typeface="Xingkai SC"/>
            </a:endParaRPr>
          </a:p>
        </p:txBody>
      </p:sp>
      <p:grpSp>
        <p:nvGrpSpPr>
          <p:cNvPr id="83971" name="组合 32"/>
          <p:cNvGrpSpPr/>
          <p:nvPr/>
        </p:nvGrpSpPr>
        <p:grpSpPr bwMode="auto">
          <a:xfrm>
            <a:off x="6967538" y="0"/>
            <a:ext cx="1928812" cy="771525"/>
            <a:chOff x="6968256" y="-1"/>
            <a:chExt cx="1927372" cy="771551"/>
          </a:xfrm>
        </p:grpSpPr>
        <p:pic>
          <p:nvPicPr>
            <p:cNvPr id="83972" name="图片 33"/>
            <p:cNvPicPr>
              <a:picLocks noChangeAspect="1"/>
            </p:cNvPicPr>
            <p:nvPr/>
          </p:nvPicPr>
          <p:blipFill>
            <a:blip r:embed="rId2"/>
            <a:srcRect r="5469"/>
            <a:stretch>
              <a:fillRect/>
            </a:stretch>
          </p:blipFill>
          <p:spPr bwMode="auto">
            <a:xfrm>
              <a:off x="6968256" y="-1"/>
              <a:ext cx="961585" cy="771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973" name="图片 3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49408" y="124932"/>
              <a:ext cx="1346220" cy="553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文本框 35"/>
            <p:cNvSpPr txBox="1"/>
            <p:nvPr/>
          </p:nvSpPr>
          <p:spPr>
            <a:xfrm>
              <a:off x="7164959" y="509604"/>
              <a:ext cx="980343" cy="2619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  <a:latin typeface="+mn-lt"/>
                  <a:ea typeface="+mn-ea"/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决策 1"/>
          <p:cNvSpPr/>
          <p:nvPr/>
        </p:nvSpPr>
        <p:spPr>
          <a:xfrm>
            <a:off x="1727200" y="1209674"/>
            <a:ext cx="5689600" cy="930275"/>
          </a:xfrm>
          <a:prstGeom prst="flowChartDecision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读词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36650" y="2427734"/>
            <a:ext cx="7146925" cy="1975349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播种    浇水    吩咐    半亩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爱慕    凉亭    榨菜    矮小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86264" y="195486"/>
            <a:ext cx="2771472" cy="646331"/>
            <a:chOff x="3024664" y="195486"/>
            <a:chExt cx="2771472" cy="646331"/>
          </a:xfrm>
        </p:grpSpPr>
        <p:sp>
          <p:nvSpPr>
            <p:cNvPr id="4" name="文本框 15"/>
            <p:cNvSpPr txBox="1"/>
            <p:nvPr/>
          </p:nvSpPr>
          <p:spPr>
            <a:xfrm>
              <a:off x="3159123" y="19548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+mn-ea"/>
                </a:rPr>
                <a:t>第二课时</a:t>
              </a:r>
              <a:endParaRPr kumimoji="1" lang="zh-CN" altLang="en-US" sz="3600" b="1" dirty="0">
                <a:latin typeface="+mn-ea"/>
              </a:endParaRPr>
            </a:p>
          </p:txBody>
        </p:sp>
        <p:sp>
          <p:nvSpPr>
            <p:cNvPr id="5" name="iconfont-1191-870150"/>
            <p:cNvSpPr>
              <a:spLocks noChangeAspect="1"/>
            </p:cNvSpPr>
            <p:nvPr/>
          </p:nvSpPr>
          <p:spPr bwMode="auto">
            <a:xfrm>
              <a:off x="5513166" y="30642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6" name="iconfont-1191-870150"/>
            <p:cNvSpPr>
              <a:spLocks noChangeAspect="1"/>
            </p:cNvSpPr>
            <p:nvPr/>
          </p:nvSpPr>
          <p:spPr bwMode="auto">
            <a:xfrm rot="10800000">
              <a:off x="3024664" y="30642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1707654"/>
            <a:ext cx="6840760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许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1893-1941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），我国现代著名的小说家、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文家，笔名落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生。著有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空山灵雨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缀网劳蛛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等作品。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11510"/>
            <a:ext cx="1944216" cy="584775"/>
          </a:xfrm>
          <a:prstGeom prst="flowChart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222833" y="1238250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种花生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084168" y="1239182"/>
            <a:ext cx="12652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收花生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96715" y="1902221"/>
            <a:ext cx="1266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尝花生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699792" y="1902221"/>
            <a:ext cx="1266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议花生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8" name="Picture 2" descr="tp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2327" y="2715766"/>
            <a:ext cx="1646238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Picture 4" descr="http://p0.so.qhimgs1.com/bdr/450__/t0172d1d9559cccaf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5927" y="2904679"/>
            <a:ext cx="1836738" cy="1409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pic>
        <p:nvPicPr>
          <p:cNvPr id="10" name="Picture 2" descr="http://image1.suning.cn/content/catentries/00000000010363/000000000103637345/fullimage/000000000103637345_2f.jpg"/>
          <p:cNvPicPr>
            <a:picLocks noChangeAspect="1" noChangeArrowheads="1"/>
          </p:cNvPicPr>
          <p:nvPr/>
        </p:nvPicPr>
        <p:blipFill>
          <a:blip r:embed="rId3" cstate="print"/>
          <a:srcRect t="25656"/>
          <a:stretch>
            <a:fillRect/>
          </a:stretch>
        </p:blipFill>
        <p:spPr bwMode="auto">
          <a:xfrm>
            <a:off x="6221165" y="2936429"/>
            <a:ext cx="183038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467544" y="1203597"/>
            <a:ext cx="7777162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课文写了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的过程。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3"/>
          <p:cNvSpPr>
            <a:spLocks noChangeArrowheads="1"/>
          </p:cNvSpPr>
          <p:nvPr/>
        </p:nvSpPr>
        <p:spPr bwMode="auto">
          <a:xfrm>
            <a:off x="1259632" y="1440517"/>
            <a:ext cx="655302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默读思考：从中可以看出，花生具有什么特点？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9395" name="组合 4"/>
          <p:cNvGrpSpPr/>
          <p:nvPr/>
        </p:nvGrpSpPr>
        <p:grpSpPr bwMode="auto">
          <a:xfrm>
            <a:off x="827088" y="771525"/>
            <a:ext cx="4032250" cy="546100"/>
            <a:chOff x="755576" y="411510"/>
            <a:chExt cx="4032448" cy="545460"/>
          </a:xfrm>
        </p:grpSpPr>
        <p:sp>
          <p:nvSpPr>
            <p:cNvPr id="59397" name="文本框 9"/>
            <p:cNvSpPr txBox="1">
              <a:spLocks noChangeArrowheads="1"/>
            </p:cNvSpPr>
            <p:nvPr/>
          </p:nvSpPr>
          <p:spPr bwMode="auto">
            <a:xfrm>
              <a:off x="1331867" y="411510"/>
              <a:ext cx="3456157" cy="4963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学</a:t>
              </a:r>
              <a:r>
                <a:rPr lang="zh-CN" altLang="en-US" sz="28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习第</a:t>
              </a:r>
              <a:r>
                <a:rPr lang="en-US" altLang="zh-CN" sz="28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4-14</a:t>
              </a: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自然段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9398" name="图片 6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55576" y="411510"/>
              <a:ext cx="559476" cy="545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9396" name="图片 7" descr="3801213fb80e7becd4f8c314252eb9389b506b21.jpg"/>
          <p:cNvPicPr>
            <a:picLocks noChangeAspect="1"/>
          </p:cNvPicPr>
          <p:nvPr/>
        </p:nvPicPr>
        <p:blipFill rotWithShape="1">
          <a:blip r:embed="rId2"/>
          <a:srcRect l="1" r="-122"/>
          <a:stretch>
            <a:fillRect/>
          </a:stretch>
        </p:blipFill>
        <p:spPr bwMode="auto">
          <a:xfrm>
            <a:off x="4823495" y="2787774"/>
            <a:ext cx="26003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1517" y="1190238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父亲说：“你们爱吃花生吗？”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我们争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着回答：“爱！”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“谁能把花生的好处说出来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姐姐说：“花生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的味道很美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哥哥说：“花生可以榨油。”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我说：“花生的价钱便宜，谁都可以买来吃，都喜欢吃。这就是它的好处。”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1560" y="1203598"/>
            <a:ext cx="7381167" cy="2808312"/>
          </a:xfrm>
          <a:prstGeom prst="roundRect">
            <a:avLst/>
          </a:prstGeom>
          <a:grp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29494" y="526490"/>
            <a:ext cx="4446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花生具有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什么特点？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600" dirty="0"/>
          </a:p>
        </p:txBody>
      </p:sp>
      <p:sp>
        <p:nvSpPr>
          <p:cNvPr id="5" name="圆角矩形 4"/>
          <p:cNvSpPr/>
          <p:nvPr/>
        </p:nvSpPr>
        <p:spPr>
          <a:xfrm>
            <a:off x="3851920" y="2355726"/>
            <a:ext cx="1224136" cy="36004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593933" y="2762039"/>
            <a:ext cx="1207132" cy="313767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593933" y="3075806"/>
            <a:ext cx="1224136" cy="36004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72740" y="4083918"/>
            <a:ext cx="6895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其他好处：可以做肥料   可以做饲料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611188" y="915988"/>
            <a:ext cx="1310700" cy="578882"/>
          </a:xfrm>
          <a:prstGeom prst="flowChartAlternateProcess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endParaRPr lang="zh-CN" altLang="en-US" dirty="0"/>
          </a:p>
        </p:txBody>
      </p:sp>
      <p:sp>
        <p:nvSpPr>
          <p:cNvPr id="62466" name="矩形 4"/>
          <p:cNvSpPr>
            <a:spLocks noChangeArrowheads="1"/>
          </p:cNvSpPr>
          <p:nvPr/>
        </p:nvSpPr>
        <p:spPr bwMode="auto">
          <a:xfrm>
            <a:off x="2916238" y="915988"/>
            <a:ext cx="451277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都好吃，都对我们有好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处。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611188" y="2066925"/>
            <a:ext cx="1310700" cy="578882"/>
          </a:xfrm>
          <a:prstGeom prst="flowChartAlternateProcess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endParaRPr lang="zh-CN" altLang="en-US" dirty="0"/>
          </a:p>
        </p:txBody>
      </p:sp>
      <p:sp>
        <p:nvSpPr>
          <p:cNvPr id="62468" name="矩形 6"/>
          <p:cNvSpPr>
            <a:spLocks noChangeArrowheads="1"/>
          </p:cNvSpPr>
          <p:nvPr/>
        </p:nvSpPr>
        <p:spPr bwMode="auto">
          <a:xfrm>
            <a:off x="2916238" y="2066925"/>
            <a:ext cx="52117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果实的外表和长的位置不一样。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00113" y="3075806"/>
            <a:ext cx="7366119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父亲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把它们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放在一起比较，是想强调花生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默默无闻、朴实无华的特点。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7247" y="606339"/>
            <a:ext cx="7407161" cy="1677379"/>
            <a:chOff x="1619672" y="555526"/>
            <a:chExt cx="7407161" cy="1677379"/>
          </a:xfrm>
        </p:grpSpPr>
        <p:pic>
          <p:nvPicPr>
            <p:cNvPr id="90119" name="Picture 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19672" y="555526"/>
              <a:ext cx="7407160" cy="980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0120" name="Picture 8"/>
            <p:cNvPicPr>
              <a:picLocks noChangeAspect="1" noChangeArrowheads="1"/>
            </p:cNvPicPr>
            <p:nvPr/>
          </p:nvPicPr>
          <p:blipFill rotWithShape="1">
            <a:blip r:embed="rId2"/>
            <a:srcRect l="2882" t="9843"/>
            <a:stretch>
              <a:fillRect/>
            </a:stretch>
          </p:blipFill>
          <p:spPr bwMode="auto">
            <a:xfrm>
              <a:off x="1619673" y="1257219"/>
              <a:ext cx="7407160" cy="975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0121" name="AutoShape 9"/>
          <p:cNvSpPr>
            <a:spLocks noChangeArrowheads="1"/>
          </p:cNvSpPr>
          <p:nvPr/>
        </p:nvSpPr>
        <p:spPr bwMode="auto">
          <a:xfrm flipH="1">
            <a:off x="7389972" y="914720"/>
            <a:ext cx="144017" cy="2015446"/>
          </a:xfrm>
          <a:prstGeom prst="downArrow">
            <a:avLst>
              <a:gd name="adj1" fmla="val 50000"/>
              <a:gd name="adj2" fmla="val 3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0122" name="AutoShape 10"/>
          <p:cNvSpPr>
            <a:spLocks noChangeArrowheads="1"/>
          </p:cNvSpPr>
          <p:nvPr/>
        </p:nvSpPr>
        <p:spPr bwMode="auto">
          <a:xfrm flipH="1">
            <a:off x="5146510" y="1851670"/>
            <a:ext cx="115881" cy="1681490"/>
          </a:xfrm>
          <a:prstGeom prst="downArrow">
            <a:avLst>
              <a:gd name="adj1" fmla="val 50000"/>
              <a:gd name="adj2" fmla="val 3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0123" name="AutoShape 11"/>
          <p:cNvSpPr>
            <a:spLocks noChangeArrowheads="1"/>
          </p:cNvSpPr>
          <p:nvPr/>
        </p:nvSpPr>
        <p:spPr bwMode="auto">
          <a:xfrm flipH="1">
            <a:off x="6093828" y="2283718"/>
            <a:ext cx="142875" cy="1939046"/>
          </a:xfrm>
          <a:prstGeom prst="downArrow">
            <a:avLst>
              <a:gd name="adj1" fmla="val 50000"/>
              <a:gd name="adj2" fmla="val 3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0124" name="Text Box 12"/>
          <p:cNvSpPr txBox="1">
            <a:spLocks noChangeArrowheads="1"/>
          </p:cNvSpPr>
          <p:nvPr/>
        </p:nvSpPr>
        <p:spPr bwMode="auto">
          <a:xfrm>
            <a:off x="4376570" y="3621609"/>
            <a:ext cx="165576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朴实无华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0125" name="Text Box 13"/>
          <p:cNvSpPr txBox="1">
            <a:spLocks noChangeArrowheads="1"/>
          </p:cNvSpPr>
          <p:nvPr/>
        </p:nvSpPr>
        <p:spPr bwMode="auto">
          <a:xfrm>
            <a:off x="7003962" y="2930166"/>
            <a:ext cx="106005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默默无闻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0126" name="Text Box 14"/>
          <p:cNvSpPr txBox="1">
            <a:spLocks noChangeArrowheads="1"/>
          </p:cNvSpPr>
          <p:nvPr/>
        </p:nvSpPr>
        <p:spPr bwMode="auto">
          <a:xfrm>
            <a:off x="5661782" y="4243441"/>
            <a:ext cx="140436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不炫耀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1" grpId="0" animBg="1"/>
      <p:bldP spid="90122" grpId="0" animBg="1"/>
      <p:bldP spid="90123" grpId="0" animBg="1"/>
      <p:bldP spid="90124" grpId="0"/>
      <p:bldP spid="90125" grpId="0"/>
      <p:bldP spid="901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3" name="Group 2"/>
          <p:cNvGrpSpPr/>
          <p:nvPr/>
        </p:nvGrpSpPr>
        <p:grpSpPr bwMode="auto">
          <a:xfrm>
            <a:off x="792163" y="1851670"/>
            <a:ext cx="7235825" cy="2212975"/>
            <a:chOff x="0" y="44"/>
            <a:chExt cx="5783" cy="2631"/>
          </a:xfrm>
        </p:grpSpPr>
        <p:pic>
          <p:nvPicPr>
            <p:cNvPr id="64523" name="Picture 3" descr="半透明底"/>
            <p:cNvPicPr>
              <a:picLocks noChangeAspect="1" noChangeArrowheads="1"/>
            </p:cNvPicPr>
            <p:nvPr/>
          </p:nvPicPr>
          <p:blipFill>
            <a:blip r:embed="rId1"/>
            <a:srcRect l="4657" t="1437" r="3729" b="5815"/>
            <a:stretch>
              <a:fillRect/>
            </a:stretch>
          </p:blipFill>
          <p:spPr bwMode="auto">
            <a:xfrm>
              <a:off x="0" y="44"/>
              <a:ext cx="5783" cy="2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524" name="Picture 4" descr="半透明底"/>
            <p:cNvPicPr>
              <a:picLocks noChangeAspect="1" noChangeArrowheads="1"/>
            </p:cNvPicPr>
            <p:nvPr/>
          </p:nvPicPr>
          <p:blipFill>
            <a:blip r:embed="rId1"/>
            <a:srcRect l="4657" t="1437" r="3729" b="5815"/>
            <a:stretch>
              <a:fillRect/>
            </a:stretch>
          </p:blipFill>
          <p:spPr bwMode="auto">
            <a:xfrm>
              <a:off x="0" y="44"/>
              <a:ext cx="5783" cy="2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Picture 2" descr="送报人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3509" y="3794793"/>
            <a:ext cx="1440000" cy="961200"/>
          </a:xfrm>
          <a:prstGeom prst="roundRect">
            <a:avLst/>
          </a:prstGeom>
          <a:noFill/>
        </p:spPr>
      </p:pic>
      <p:pic>
        <p:nvPicPr>
          <p:cNvPr id="6" name="Picture 2" descr="http://p0.so.qhmsg.com/bdr/_240_/t018ca91ab305296d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9" y="3795886"/>
            <a:ext cx="1440160" cy="960107"/>
          </a:xfrm>
          <a:prstGeom prst="roundRect">
            <a:avLst/>
          </a:prstGeom>
          <a:noFill/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81125" y="2841798"/>
            <a:ext cx="640873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借物喻人</a:t>
            </a:r>
            <a:r>
              <a:rPr lang="zh-CN" altLang="en-US" sz="2800" b="1" dirty="0">
                <a:latin typeface="宋体" panose="02010600030101010101" pitchFamily="2" charset="-122"/>
              </a:rPr>
              <a:t>，由花生的品质总结出做人的道理。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63713" y="2715766"/>
            <a:ext cx="59039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1763713" y="2080922"/>
            <a:ext cx="65881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做人不要只重外表，要做有用的人。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4520" name="矩形 10"/>
          <p:cNvSpPr>
            <a:spLocks noChangeArrowheads="1"/>
          </p:cNvSpPr>
          <p:nvPr/>
        </p:nvSpPr>
        <p:spPr bwMode="auto">
          <a:xfrm>
            <a:off x="1065584" y="1545407"/>
            <a:ext cx="41544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父亲借花生教育孩子：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5097" y="483518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你对父亲的话“所以你们要像花生，它虽然不好看，可是很有用”是怎么理解的？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645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矩形 1"/>
          <p:cNvSpPr>
            <a:spLocks noChangeArrowheads="1"/>
          </p:cNvSpPr>
          <p:nvPr/>
        </p:nvSpPr>
        <p:spPr bwMode="auto">
          <a:xfrm>
            <a:off x="755650" y="1176338"/>
            <a:ext cx="7920038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父亲的价值观和当时的时代背景有关系。中日甲午战争爆发后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因清政府的腐败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台湾沦为日本殖民地。作者许地山的父亲鄙弃荣华富贵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反对浮华虚荣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毅然抛弃家产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携全家回福建定居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宁可过清贫的生活。也正因为他崇尚质朴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力求老老实实地做一个对社会有用的人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因而也会教育子女为人做事要踏踏实实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不求虚荣。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411510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父亲为什么会这样教育“我们”？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0022" y="771550"/>
            <a:ext cx="73657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0030101010101" charset="-122"/>
                <a:ea typeface="楷体_GB2312" panose="02010600030101010101" charset="-122"/>
              </a:rPr>
              <a:t>借物喻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anose="02010600030101010101" charset="-122"/>
                <a:ea typeface="楷体_GB2312" panose="02010600030101010101" charset="-122"/>
              </a:rPr>
              <a:t>人</a:t>
            </a:r>
            <a:r>
              <a:rPr lang="zh-CN" altLang="en-US" sz="2800" b="1" smtClean="0">
                <a:latin typeface="楷体_GB2312" panose="02010600030101010101" charset="-122"/>
                <a:ea typeface="楷体_GB2312" panose="02010600030101010101" charset="-122"/>
              </a:rPr>
              <a:t>：借</a:t>
            </a:r>
            <a:r>
              <a:rPr lang="zh-CN" altLang="en-US" sz="2800" b="1" dirty="0" smtClean="0">
                <a:latin typeface="楷体_GB2312" panose="02010600030101010101" charset="-122"/>
                <a:ea typeface="楷体_GB2312" panose="02010600030101010101" charset="-122"/>
              </a:rPr>
              <a:t>助某一事物的特点，来描写人的一种品格。</a:t>
            </a:r>
            <a:endParaRPr lang="zh-CN" altLang="en-US" sz="1800" dirty="0"/>
          </a:p>
        </p:txBody>
      </p:sp>
      <p:sp>
        <p:nvSpPr>
          <p:cNvPr id="3" name="矩形 2"/>
          <p:cNvSpPr/>
          <p:nvPr/>
        </p:nvSpPr>
        <p:spPr>
          <a:xfrm>
            <a:off x="704467" y="2427734"/>
            <a:ext cx="7416824" cy="1947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800" b="1" dirty="0" smtClean="0">
                <a:latin typeface="楷体_GB2312" panose="02010600030101010101" charset="-122"/>
                <a:ea typeface="楷体_GB2312" panose="02010600030101010101" charset="-122"/>
              </a:rPr>
              <a:t>本文运用了“借物喻人”的写法。由物及人，借物喻人。借助具体事物“花生”，抒发了对于不计名利、默默奉献的追求。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矩形 3"/>
          <p:cNvSpPr>
            <a:spLocks noChangeArrowheads="1"/>
          </p:cNvSpPr>
          <p:nvPr/>
        </p:nvSpPr>
        <p:spPr bwMode="auto">
          <a:xfrm>
            <a:off x="1403350" y="1602978"/>
            <a:ext cx="6337300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你是怎么理解“人要做有用的人，不要做只讲体面，而对别人没有好处的人”的？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577" y="510027"/>
            <a:ext cx="1928466" cy="6271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9"/>
          <p:cNvSpPr txBox="1">
            <a:spLocks noChangeArrowheads="1"/>
          </p:cNvSpPr>
          <p:nvPr/>
        </p:nvSpPr>
        <p:spPr bwMode="auto">
          <a:xfrm>
            <a:off x="899592" y="637027"/>
            <a:ext cx="2188046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rPr>
              <a:t>借物喻人</a:t>
            </a:r>
            <a:endParaRPr lang="en-US" altLang="zh-CN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Heiti SC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031343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结合生活实际说说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什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么是“体面”？生活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哪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些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人比较体面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0748" y="2931790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什么是“好处”？生活中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哪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些人是对别人有好处的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23628" y="1203598"/>
            <a:ext cx="66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  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思考：作者为什么用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这种普普通通的农作物的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名称作为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自己的笔名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带着疑问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进入课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文的学习。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 3"/>
          <p:cNvSpPr>
            <a:spLocks noChangeArrowheads="1"/>
          </p:cNvSpPr>
          <p:nvPr/>
        </p:nvSpPr>
        <p:spPr bwMode="auto">
          <a:xfrm>
            <a:off x="611560" y="1446888"/>
            <a:ext cx="8064896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好处就是对人或事物有利的因素。像清洁工、义工、老农、边疆战士等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看着虽然不起眼，但一直在为他人和社会默默奉献。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 descr="送报人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3521075"/>
            <a:ext cx="1871663" cy="1052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4" descr="xin_060505131114468701820"/>
          <p:cNvPicPr>
            <a:picLocks noChangeArrowheads="1"/>
          </p:cNvPicPr>
          <p:nvPr/>
        </p:nvPicPr>
        <p:blipFill>
          <a:blip r:embed="rId2"/>
          <a:srcRect b="20737"/>
          <a:stretch>
            <a:fillRect/>
          </a:stretch>
        </p:blipFill>
        <p:spPr bwMode="auto">
          <a:xfrm>
            <a:off x="3563938" y="3497263"/>
            <a:ext cx="1871662" cy="1076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5" descr="xin_1305051717086551536216"/>
          <p:cNvPicPr>
            <a:picLocks noChangeArrowheads="1"/>
          </p:cNvPicPr>
          <p:nvPr/>
        </p:nvPicPr>
        <p:blipFill>
          <a:blip r:embed="rId3"/>
          <a:srcRect b="21720"/>
          <a:stretch>
            <a:fillRect/>
          </a:stretch>
        </p:blipFill>
        <p:spPr bwMode="auto">
          <a:xfrm>
            <a:off x="5940425" y="3478213"/>
            <a:ext cx="1871663" cy="1050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611560" y="537523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有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面子、有身份的人；衣着光彩的人；样子好看的人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矩形 1"/>
          <p:cNvSpPr>
            <a:spLocks noChangeArrowheads="1"/>
          </p:cNvSpPr>
          <p:nvPr/>
        </p:nvSpPr>
        <p:spPr bwMode="auto">
          <a:xfrm>
            <a:off x="611758" y="1295078"/>
            <a:ext cx="7848674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父亲的话深深地印在作者心上，对他产生了很深的影响。他以“落华生”作为自己的笔名，就是为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刻激励自己，做一个有用的人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395289" y="535707"/>
            <a:ext cx="6192936" cy="578882"/>
          </a:xfrm>
          <a:prstGeom prst="flowChartAlternateProcess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结合时代背景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深入体会课文中的道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理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1187624" y="1602978"/>
            <a:ext cx="691276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想象父亲和“我们”对话时的情景，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个人兴趣选择角色，在小组内练习分角色朗读。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 bwMode="auto">
          <a:xfrm>
            <a:off x="647564" y="1491630"/>
            <a:ext cx="7848872" cy="3109124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sp>
        <p:nvSpPr>
          <p:cNvPr id="3" name="文本框 10"/>
          <p:cNvSpPr txBox="1"/>
          <p:nvPr/>
        </p:nvSpPr>
        <p:spPr>
          <a:xfrm>
            <a:off x="1331640" y="628620"/>
            <a:ext cx="2143101" cy="646986"/>
          </a:xfrm>
          <a:prstGeom prst="flowChartAlternateProcess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+mn-ea"/>
              </a:rPr>
              <a:t>朗读指</a:t>
            </a:r>
            <a:r>
              <a:rPr lang="zh-CN" altLang="en-US" sz="3200" b="1" dirty="0" smtClean="0">
                <a:latin typeface="+mn-ea"/>
              </a:rPr>
              <a:t>导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0490" y="1599642"/>
            <a:ext cx="747184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话中没有人物的心情、神态、动作等提示语，可联系第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自然段，读出大家种花生、收花生的喜悦，再揣摩父亲说话的语气和“我们”有什么不同，读出父亲的语重心长，在读中体会大家对花生的喜爱。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七彩-课文朗读-五上-2 落花生（第4-14自然段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04146" y="66600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4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组合 1"/>
          <p:cNvGrpSpPr/>
          <p:nvPr/>
        </p:nvGrpSpPr>
        <p:grpSpPr bwMode="auto">
          <a:xfrm>
            <a:off x="685924" y="432643"/>
            <a:ext cx="2098675" cy="561975"/>
            <a:chOff x="755576" y="411510"/>
            <a:chExt cx="2099196" cy="561692"/>
          </a:xfrm>
        </p:grpSpPr>
        <p:sp>
          <p:nvSpPr>
            <p:cNvPr id="72707" name="文本框 9"/>
            <p:cNvSpPr txBox="1">
              <a:spLocks noChangeArrowheads="1"/>
            </p:cNvSpPr>
            <p:nvPr/>
          </p:nvSpPr>
          <p:spPr bwMode="auto">
            <a:xfrm>
              <a:off x="1331640" y="411510"/>
              <a:ext cx="152313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2708" name="图片 3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55576" y="411510"/>
              <a:ext cx="559476" cy="545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2706" name="矩形 4"/>
          <p:cNvSpPr>
            <a:spLocks noChangeArrowheads="1"/>
          </p:cNvSpPr>
          <p:nvPr/>
        </p:nvSpPr>
        <p:spPr bwMode="auto">
          <a:xfrm>
            <a:off x="684213" y="1059582"/>
            <a:ext cx="7416179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联系生活实际说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说，哪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些事物也像落花生一样能引发思考，让你想到身边的某些人。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700836" y="2571750"/>
            <a:ext cx="7687588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可思考一下事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物特点与人物品质之间的关联。如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由“蜜蜂”可能会想到勤劳创造美好生活的道理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由“落叶”可能会引发“叶落归根”“生命轮回”“无私奉献”“自由快乐”等情感。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499742"/>
            <a:ext cx="1728192" cy="523220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温馨提示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3"/>
          <p:cNvSpPr txBox="1">
            <a:spLocks noChangeArrowheads="1"/>
          </p:cNvSpPr>
          <p:nvPr/>
        </p:nvSpPr>
        <p:spPr bwMode="auto">
          <a:xfrm>
            <a:off x="2361056" y="2621987"/>
            <a:ext cx="6459416" cy="16435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5" tIns="45718" rIns="91435" bIns="4571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 我们亲爱的</a:t>
            </a:r>
            <a:r>
              <a:rPr lang="zh-CN" altLang="en-US" sz="2800" b="1" u="sng" dirty="0">
                <a:latin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</a:rPr>
              <a:t> ，他像</a:t>
            </a:r>
            <a:r>
              <a:rPr lang="zh-CN" altLang="en-US" sz="2800" b="1" u="sng" dirty="0">
                <a:latin typeface="宋体" panose="02010600030101010101" pitchFamily="2" charset="-122"/>
              </a:rPr>
              <a:t>         </a:t>
            </a:r>
            <a:r>
              <a:rPr lang="zh-CN" altLang="en-US" sz="2800" b="1" dirty="0">
                <a:latin typeface="宋体" panose="02010600030101010101" pitchFamily="2" charset="-122"/>
              </a:rPr>
              <a:t>一样，</a:t>
            </a:r>
            <a:r>
              <a:rPr lang="zh-CN" altLang="en-US" sz="2800" b="1" u="sng" dirty="0">
                <a:latin typeface="宋体" panose="02010600030101010101" pitchFamily="2" charset="-122"/>
              </a:rPr>
              <a:t>                    </a:t>
            </a:r>
            <a:r>
              <a:rPr lang="zh-CN" altLang="en-US" sz="2800" b="1" dirty="0">
                <a:latin typeface="宋体" panose="02010600030101010101" pitchFamily="2" charset="-122"/>
              </a:rPr>
              <a:t>，默默奉献，不求回报。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56336" y="2631189"/>
            <a:ext cx="11878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96336" y="2621987"/>
            <a:ext cx="12241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蜡烛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636417" y="3092854"/>
            <a:ext cx="36718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燃烧自己、照亮别人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475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81675" y="1015174"/>
            <a:ext cx="1008112" cy="143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标注 15"/>
          <p:cNvSpPr/>
          <p:nvPr/>
        </p:nvSpPr>
        <p:spPr>
          <a:xfrm>
            <a:off x="3203848" y="1347614"/>
            <a:ext cx="1745940" cy="576064"/>
          </a:xfrm>
          <a:prstGeom prst="wedgeRoundRectCallout">
            <a:avLst>
              <a:gd name="adj1" fmla="val 84494"/>
              <a:gd name="adj2" fmla="val 41005"/>
              <a:gd name="adj3" fmla="val 16667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楷体_GB2312" panose="02010600030101010101" charset="-122"/>
                <a:ea typeface="楷体_GB2312" panose="02010600030101010101" charset="-122"/>
              </a:rPr>
              <a:t>借物喻人</a:t>
            </a:r>
            <a:endParaRPr lang="zh-CN" altLang="en-US" sz="2800" dirty="0">
              <a:solidFill>
                <a:srgbClr val="FF0000"/>
              </a:solidFill>
              <a:latin typeface="楷体_GB2312" panose="02010600030101010101" charset="-122"/>
              <a:ea typeface="楷体_GB2312" panose="02010600030101010101" charset="-122"/>
            </a:endParaRPr>
          </a:p>
        </p:txBody>
      </p:sp>
      <p:sp>
        <p:nvSpPr>
          <p:cNvPr id="2" name="AutoShape 2" descr="https://gimg2.baidu.com/image_search/src=http%3A%2F%2Fbpic.588ku.com%2Felement_water_img%2F18%2F06%2F12%2Ffc98895faef2665a81aab9161be59381.jpg&amp;refer=http%3A%2F%2Fbpic.588ku.com&amp;app=2002&amp;size=f9999,10000&amp;q=a80&amp;n=0&amp;g=0n&amp;fmt=jpeg?sec=1612937393&amp;t=f5c2f0bd756ce5257e9922b5495e0d0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AutoShape 4" descr="https://gimg2.baidu.com/image_search/src=http%3A%2F%2Fbpic.588ku.com%2Felement_water_img%2F18%2F06%2F12%2Ffc98895faef2665a81aab9161be59381.jpg&amp;refer=http%3A%2F%2Fbpic.588ku.com&amp;app=2002&amp;size=f9999,10000&amp;q=a80&amp;n=0&amp;g=0n&amp;fmt=jpeg?sec=1612937393&amp;t=f5c2f0bd756ce5257e9922b5495e0d08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6" y="1753095"/>
            <a:ext cx="1552213" cy="226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3"/>
          <p:cNvGrpSpPr/>
          <p:nvPr/>
        </p:nvGrpSpPr>
        <p:grpSpPr bwMode="auto">
          <a:xfrm>
            <a:off x="684213" y="520700"/>
            <a:ext cx="2374900" cy="561975"/>
            <a:chOff x="755576" y="411510"/>
            <a:chExt cx="2376264" cy="561692"/>
          </a:xfrm>
        </p:grpSpPr>
        <p:sp>
          <p:nvSpPr>
            <p:cNvPr id="12" name="文本框 9"/>
            <p:cNvSpPr txBox="1">
              <a:spLocks noChangeArrowheads="1"/>
            </p:cNvSpPr>
            <p:nvPr/>
          </p:nvSpPr>
          <p:spPr bwMode="auto">
            <a:xfrm>
              <a:off x="1331640" y="411510"/>
              <a:ext cx="1800200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5576" y="411510"/>
              <a:ext cx="559476" cy="545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" name="直接连接符 4"/>
          <p:cNvCxnSpPr/>
          <p:nvPr/>
        </p:nvCxnSpPr>
        <p:spPr>
          <a:xfrm>
            <a:off x="7596336" y="3092854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6" grpId="0" animBg="1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矩形 4"/>
          <p:cNvSpPr>
            <a:spLocks noChangeArrowheads="1"/>
          </p:cNvSpPr>
          <p:nvPr/>
        </p:nvSpPr>
        <p:spPr bwMode="auto">
          <a:xfrm>
            <a:off x="1331913" y="1779588"/>
            <a:ext cx="6408737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叙述时要注意说清楚事物的特点和由此想到的人的品质，抒发感受时不用大段议论或抒情。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900113" y="915988"/>
            <a:ext cx="1007591" cy="578882"/>
          </a:xfrm>
          <a:prstGeom prst="flowChartAlternateProcess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3"/>
          <p:cNvSpPr>
            <a:spLocks noChangeArrowheads="1"/>
          </p:cNvSpPr>
          <p:nvPr/>
        </p:nvSpPr>
        <p:spPr bwMode="auto">
          <a:xfrm>
            <a:off x="0" y="571500"/>
            <a:ext cx="138113" cy="28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zh-CN"/>
          </a:p>
        </p:txBody>
      </p:sp>
      <p:sp>
        <p:nvSpPr>
          <p:cNvPr id="19" name="圆角矩形 18"/>
          <p:cNvSpPr/>
          <p:nvPr/>
        </p:nvSpPr>
        <p:spPr>
          <a:xfrm>
            <a:off x="1026492" y="1335137"/>
            <a:ext cx="7073900" cy="298450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mtClean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307398" y="1747093"/>
            <a:ext cx="1583356" cy="2160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花生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议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131840" y="1995686"/>
            <a:ext cx="144462" cy="172819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 flipH="1">
            <a:off x="5419106" y="1995686"/>
            <a:ext cx="377030" cy="1728192"/>
          </a:xfrm>
          <a:prstGeom prst="leftBrace">
            <a:avLst>
              <a:gd name="adj1" fmla="val 0"/>
              <a:gd name="adj2" fmla="val 490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796136" y="2535081"/>
            <a:ext cx="2232025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做</a:t>
            </a:r>
            <a:r>
              <a:rPr lang="zh-CN" altLang="en-US" sz="2800" b="1" dirty="0">
                <a:latin typeface="宋体" panose="02010600030101010101" pitchFamily="2" charset="-122"/>
              </a:rPr>
              <a:t>有用的人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808" y="458694"/>
            <a:ext cx="2268000" cy="6925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2636"/>
            <a:ext cx="450000" cy="559756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755576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05452" y="230208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</a:rPr>
              <a:t>略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46738" y="330904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</a:rPr>
              <a:t>详</a:t>
            </a:r>
            <a:endParaRPr lang="zh-CN" altLang="en-US"/>
          </a:p>
        </p:txBody>
      </p:sp>
      <p:sp>
        <p:nvSpPr>
          <p:cNvPr id="4" name="右大括号 3"/>
          <p:cNvSpPr/>
          <p:nvPr/>
        </p:nvSpPr>
        <p:spPr>
          <a:xfrm>
            <a:off x="4608889" y="1995686"/>
            <a:ext cx="45719" cy="10801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03648" y="259817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落花生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 animBg="1"/>
      <p:bldP spid="22" grpId="0"/>
      <p:bldP spid="2" grpId="0"/>
      <p:bldP spid="3" grpId="0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矩形 10"/>
          <p:cNvSpPr>
            <a:spLocks noChangeArrowheads="1"/>
          </p:cNvSpPr>
          <p:nvPr/>
        </p:nvSpPr>
        <p:spPr bwMode="auto">
          <a:xfrm>
            <a:off x="467544" y="1272321"/>
            <a:ext cx="8064896" cy="3171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课文围绕落花生写了种花生、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、尝花生、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的过程，着重写了一家人过“花生收获节”时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的情景，由花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点道出“人要做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，不要做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，而对别人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有好处的人”这个耐人寻味的道理，体现了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的人生观与价值观。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91296" y="2787774"/>
            <a:ext cx="171211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有用的人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76256" y="3310994"/>
            <a:ext cx="1800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不为名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27800" y="1256442"/>
            <a:ext cx="14805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收花生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39368" y="2264554"/>
            <a:ext cx="14805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议花生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59632" y="1760498"/>
            <a:ext cx="14805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议花生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355976" y="2787774"/>
            <a:ext cx="16561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讲体面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6100" y="3848730"/>
            <a:ext cx="32403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只求有益于社会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  <p:bldP spid="14" grpId="0"/>
      <p:bldP spid="15" grpId="0"/>
      <p:bldP spid="1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矩形 1"/>
          <p:cNvSpPr>
            <a:spLocks noChangeArrowheads="1"/>
          </p:cNvSpPr>
          <p:nvPr/>
        </p:nvSpPr>
        <p:spPr bwMode="auto">
          <a:xfrm>
            <a:off x="395535" y="1037761"/>
            <a:ext cx="809466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一、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下面的事物代表什么品质呢？用线连一连。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874" name="Text Box 3"/>
          <p:cNvSpPr txBox="1">
            <a:spLocks noChangeArrowheads="1"/>
          </p:cNvSpPr>
          <p:nvPr/>
        </p:nvSpPr>
        <p:spPr bwMode="auto">
          <a:xfrm>
            <a:off x="1336675" y="2120552"/>
            <a:ext cx="12620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5" tIns="45718" rIns="91435" bIns="45718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花  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9875" name="Text Box 4"/>
          <p:cNvSpPr txBox="1">
            <a:spLocks noChangeArrowheads="1"/>
          </p:cNvSpPr>
          <p:nvPr/>
        </p:nvSpPr>
        <p:spPr bwMode="auto">
          <a:xfrm>
            <a:off x="1336675" y="2769542"/>
            <a:ext cx="12620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5" tIns="45718" rIns="91435" bIns="45718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老  牛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9876" name="Text Box 5"/>
          <p:cNvSpPr txBox="1">
            <a:spLocks noChangeArrowheads="1"/>
          </p:cNvSpPr>
          <p:nvPr/>
        </p:nvSpPr>
        <p:spPr bwMode="auto">
          <a:xfrm>
            <a:off x="1293813" y="3458716"/>
            <a:ext cx="12620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5" tIns="45718" rIns="91435" bIns="45718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小  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9877" name="Text Box 6"/>
          <p:cNvSpPr txBox="1">
            <a:spLocks noChangeArrowheads="1"/>
          </p:cNvSpPr>
          <p:nvPr/>
        </p:nvSpPr>
        <p:spPr bwMode="auto">
          <a:xfrm>
            <a:off x="1317625" y="4117529"/>
            <a:ext cx="1262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5" tIns="45718" rIns="91435" bIns="45718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蜡  烛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9879" name="Text Box 8"/>
          <p:cNvSpPr txBox="1">
            <a:spLocks noChangeArrowheads="1"/>
          </p:cNvSpPr>
          <p:nvPr/>
        </p:nvSpPr>
        <p:spPr bwMode="auto">
          <a:xfrm>
            <a:off x="3589338" y="2192560"/>
            <a:ext cx="34163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5" tIns="45718" rIns="91435" bIns="45718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牺牲自己、照亮他人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9880" name="Text Box 9"/>
          <p:cNvSpPr txBox="1">
            <a:spLocks noChangeArrowheads="1"/>
          </p:cNvSpPr>
          <p:nvPr/>
        </p:nvSpPr>
        <p:spPr bwMode="auto">
          <a:xfrm>
            <a:off x="3589338" y="2787774"/>
            <a:ext cx="34163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5" tIns="45718" rIns="91435" bIns="45718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勤勤恳恳、默默无闻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9881" name="Text Box 10"/>
          <p:cNvSpPr txBox="1">
            <a:spLocks noChangeArrowheads="1"/>
          </p:cNvSpPr>
          <p:nvPr/>
        </p:nvSpPr>
        <p:spPr bwMode="auto">
          <a:xfrm>
            <a:off x="3589338" y="3473574"/>
            <a:ext cx="34163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5" tIns="45718" rIns="91435" bIns="45718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生生不息、顽强不屈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9883" name="Text Box 12"/>
          <p:cNvSpPr txBox="1">
            <a:spLocks noChangeArrowheads="1"/>
          </p:cNvSpPr>
          <p:nvPr/>
        </p:nvSpPr>
        <p:spPr bwMode="auto">
          <a:xfrm>
            <a:off x="3589338" y="4121274"/>
            <a:ext cx="3416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5" tIns="45718" rIns="91435" bIns="45718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不求虚名、默默奉献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cxnSp>
        <p:nvCxnSpPr>
          <p:cNvPr id="17" name="直接连接符 16"/>
          <p:cNvCxnSpPr>
            <a:stCxn id="79874" idx="3"/>
          </p:cNvCxnSpPr>
          <p:nvPr/>
        </p:nvCxnSpPr>
        <p:spPr>
          <a:xfrm>
            <a:off x="2598738" y="2381696"/>
            <a:ext cx="1109662" cy="2047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79875" idx="3"/>
          </p:cNvCxnSpPr>
          <p:nvPr/>
        </p:nvCxnSpPr>
        <p:spPr>
          <a:xfrm flipV="1">
            <a:off x="2598738" y="3024113"/>
            <a:ext cx="1109662" cy="65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79876" idx="3"/>
          </p:cNvCxnSpPr>
          <p:nvPr/>
        </p:nvCxnSpPr>
        <p:spPr>
          <a:xfrm flipV="1">
            <a:off x="2555875" y="3689474"/>
            <a:ext cx="1079500" cy="303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9877" idx="3"/>
            <a:endCxn id="79879" idx="1"/>
          </p:cNvCxnSpPr>
          <p:nvPr/>
        </p:nvCxnSpPr>
        <p:spPr>
          <a:xfrm flipV="1">
            <a:off x="2579688" y="2453704"/>
            <a:ext cx="1009650" cy="19257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314678"/>
            <a:ext cx="2268000" cy="692577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文本框 64"/>
          <p:cNvSpPr txBox="1">
            <a:spLocks noChangeArrowheads="1"/>
          </p:cNvSpPr>
          <p:nvPr/>
        </p:nvSpPr>
        <p:spPr bwMode="auto">
          <a:xfrm>
            <a:off x="1475656" y="1851669"/>
            <a:ext cx="6337300" cy="143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课文，读准本课生字的字音，交流识字方法。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3" y="382588"/>
            <a:ext cx="22701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2113"/>
            <a:ext cx="44291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hlinkClick r:id="rId3" action="ppaction://hlinkfile"/>
          </p:cNvPr>
          <p:cNvSpPr txBox="1"/>
          <p:nvPr/>
        </p:nvSpPr>
        <p:spPr>
          <a:xfrm>
            <a:off x="838200" y="33950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3133512" y="1030594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0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53999" y="500369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矩形 2"/>
          <p:cNvSpPr>
            <a:spLocks noChangeArrowheads="1"/>
          </p:cNvSpPr>
          <p:nvPr/>
        </p:nvSpPr>
        <p:spPr bwMode="auto">
          <a:xfrm>
            <a:off x="611188" y="555625"/>
            <a:ext cx="80645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果你有选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择的权利，你愿意做一个表面上“体面”的人，还是做落花生一样的人？为什么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99740" y="2211388"/>
            <a:ext cx="7632700" cy="2400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示例：我愿意做一个像落花生一样的人，因为它虽然很普通，但是很有用，我们都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通的人，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们要像花生一样，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社会有用的人。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矩形 3"/>
          <p:cNvSpPr>
            <a:spLocks noChangeArrowheads="1"/>
          </p:cNvSpPr>
          <p:nvPr/>
        </p:nvSpPr>
        <p:spPr bwMode="auto">
          <a:xfrm>
            <a:off x="323850" y="1185595"/>
            <a:ext cx="82804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23900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身边有像落花生一样的人吗？拿起你的笔写一写他（她）的故事吧。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>
            <a:spLocks noChangeArrowheads="1"/>
          </p:cNvSpPr>
          <p:nvPr/>
        </p:nvSpPr>
        <p:spPr bwMode="auto">
          <a:xfrm>
            <a:off x="684213" y="2566144"/>
            <a:ext cx="2016125" cy="5111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</a:rPr>
              <a:t>环卫工人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>
            <a:spLocks noChangeArrowheads="1"/>
          </p:cNvSpPr>
          <p:nvPr/>
        </p:nvSpPr>
        <p:spPr bwMode="auto">
          <a:xfrm>
            <a:off x="2916238" y="2566144"/>
            <a:ext cx="3095625" cy="5111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建筑工地上的工人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6" name="TextBox 5"/>
          <p:cNvSpPr>
            <a:spLocks noChangeArrowheads="1"/>
          </p:cNvSpPr>
          <p:nvPr/>
        </p:nvSpPr>
        <p:spPr bwMode="auto">
          <a:xfrm>
            <a:off x="684213" y="3358307"/>
            <a:ext cx="2016125" cy="50958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田里的农民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916238" y="3358307"/>
            <a:ext cx="3095625" cy="50958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保卫国家的战士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82952" name="AutoShape 2" descr="data:image/jpeg;base64,/9j/4AAQSkZJRgABAQAAAQABAAD/2wBDAAYEBQYFBAYGBQYHBwYIChAKCgkJChQODwwQFxQYGBcUFhYaHSUfGhsjHBYWICwgIyYnKSopGR8tMC0oMCUoKSj/2wBDAQcHBwoIChMKChMoGhYaKCgoKCgoKCgoKCgoKCgoKCgoKCgoKCgoKCgoKCgoKCgoKCgoKCgoKCgoKCgoKCgoKCj/wAARCAFvAaUDASIAAhEBAxEB/8QAHQAAAQQDAQEAAAAAAAAAAAAAAAEFBgcCBAgDCf/EAFMQAAEDAwEGAgYFCAcFBwEJAAECAwQABREGBxIhMUFRE2EUIjJxgaEIQlKRsRUjM2JygpLBFiRDU6LC0SU0Y7LSF0RUc7Ph8PEmVVZkZnSDk5T/xAAaAQEAAwEBAQAAAAAAAAAAAAAAAQIDBAUG/8QAMREAAgICAQMCBAQGAwEAAAAAAAECAwQRMQUSIRNBFCIyURVCcYEjM1JhkbEGofAW/9oADAMBAAIRAxEAPwDqmiiigCiiigCiiigCiiigCiiigCiiigCiiigCiiigCiiigCiiigCiiigCiiigCiiigCiio1q3WNh0jAEvUt1jQ0KSQhKjlbn7CRxV8BQEkJxUO1VqK56cUqWu0SLnZsZWuAd59juS2fbT5pOR261TWp/pNsgra0nYnHwBgSrirw0n3ITxP3iqxvm2bX16UtLl+Vb2j/ZW9pLO77l8VfOqOaRrCmUuDpmDtr0NLYDhvSY56okMOII+VeMvbloePwbuL0pXZiMs/iBXGq3XX33X5L70h91W+t15alrUruTWaVYNZeozp+Fj7nYUPbvouS7uKlTY36z0RQHyzU/sd9tt9hCXaJ7E2OeG+yvIB7Ht8a4ESrIp301qC6abuaJ9mmOR5KeCiD6rifsrHIj309RlZYq14O+Rima6arsFqcKLle7XEUOaX5baFD4E1xxrLaDqPVryzcZ8hmKT6sOKstMjzIByo+aiaiIjx0klLDQV33BUu1FY4z92d2RNc6Vmf7pqSyPnolue0Sf8VPrb7UhAWy4lae6TkfKvnouKwQAphlWO7YrOGlcFzxbdJlwHftRJC2j8jRWxEsZ+zPoZkms0jFcSWLavr6xEFjUC7iykfoLm2Hgr97gv51bOkPpGQHltR9YWty1KPqmZFy9Hz5j2kfOtFNPgxlTKPJ0HRTfaLnDu0FubbJTEuI6MoeZWFoUO4IrfCqsZ6FoozRQBRRRQBRRRQBRRRQBRRRQBRRRQBRRRUgKKKKAKKKKAKKKKAKKKKAKKKKAKKKKAKKKKAKKKKAKKKKAKKKKAKKKM0AUhOKCa5i+kJtnejyZOltITNyQkFufOaP6M9Wmz348VdOQ45qG9EpNvSJFtr25R9MLfs2lTHl3xO8h2Qv1mYiscv1nPLkOvauVLndJ97uDs+9TX501w5U88vJ9w7DyFNIFegVjhWbmd9WOovb5NsGvVK600rr1SqqPydRtpXmvYLrSSrFbcVCpD6GkEJKjzNUDNhC69EOUS4qoqkhR3kq5KxjjSsRHn2yttG8B26+6oIPRK81mDmtdgFbiUJ4knFb8mC9HRv4C0jmQarog8aKTNLmqkhRRRQD5ovVl60TdBN09KLaFr3pENwksSB5p6H9Yca642ea/tGuraXbc54U6Pj0uC4r87HV5909lDgflXFhFEKTNttwZuFnmvQbgzxbkMnB9x7jyNb13aWpHJdRvzHk+hJpR1rnTQP0iI6kIg69jGFIGEi4x0lxhfcqQOKfhke6rrt2sNPXGGJcG9W1+ORvb6JTZA9/HhXQ2cbi09MkNFVvqvbHofTTClS77HlPjgI8Eh9xR/c4D94ippp+cbnZ4c1Ud2KqSyl4sO48RveGcKxwzxoRodKKByooQFFFFAFFFFAFFFFAFFFFSAooooAooooAooooAooooAooooAooooAooooAooooAooooAooooANYqpScVVO2XazbdnsExmNyXf30Esxc8G8/2jvZPlzPzoO1vgaPpG7UDo+xotFnkBGobggkFCvWjM8i5+0eIT8T0rjHNOV7us+93eVcru8p+XKWXHVqPFR7DsByA6YpvxWcvJ6NFLgtvkSloorM6Nig1kFcaxpKEmwlVbUKQWJLTnRJ4+6m8KxXqldQGTlxDchsbyUqQRnjXpGbQw2ENjCaZLBM8RssKPrI5eYp6SeVQZmTcdpLpcCfXPWtmvBKq9EnNQNmk9bCuRvMYS2eY+zXjJt77KgEJLoPVIp3Br0Sqq6I2N7NoSY6fFWUuHtyFN0hhcd0trHrdPOpKDXjNjJlM7h4KHFJ7GoaJ2Rw0lKQoKUlYwpJxikqhIYrVchRVklcZok9kgVtikJ3VtrDTLqmlhwNyE7zThH1Vp6g1rCRWaj2lm7BNmp1Vemb3cIYRpyE6FoJRuia8g8AO7aTxJ6kEd668AxVe7HddWrWul2jb2GoEuClLMq3oAQY5wMbg+weh/mKsMV0x8nmSbb2zMcqKQUuasVCiiigCiiigCiiigCiiipAUUUUAUUUUAUUUUAUUUUAUUUUAUUUUAUUUUAUUUUAUUUUAUUUUBW20bROp9QPJXp/XVwsqCMGMGUlv4KTurHxJrl3a5s7Z2fqY/K+oDdb1PWp1LDbJACAfWccUtZUSTwA68ePCu5n1pbRvKOEjiT5V89Nqeql6z15dL0VlUVTpZiA/VYRwT9/E+8mqyNqE3LwRWkzS0mKy2em2LRRSVGiDKivWDDk3KW3Fgxn5Mlw4Syw2VrPwFOGorFc9OXL0C9RjFmeGh4tFQKkhXs5xyPlQd67tDTS0lLUFj2jPqjvpcbJCk0/wLv40ooe3G0KHq8eRqM5wazSqhVrZNJk5ENsKWCpR5JHWvS3XFqYk+HkEc0nmKhiXFH2jmtiHJcivh1s4I6dxQjtJ2lVZpNMcm7M+hlTSvXWCAOorRt1ydjEpWS40TndJ4j3UHaS5C816BVN7Elt5IU0sKFN16dWh9G4pSUlPIftVUg3r62kFt4cFE7ppqx514l5xwjxHFrxy3jnFZJVWckSZ0tJRUAdNKajn6P1DGvtmP8AWWBuusk4RJb+u2v+R6EZrtvSOoYWqtOW+9WpYciS299PHik8lJP6wOQfdXB5q4/ouasNp1RO0nIXiDckqmQgTwS8kfnEg+aBn93zropn7M5L60vmR1VRSBWaWug4wooooAooooAooooBaKKKAKKKKAKKKKAKKKKAKKKKAKKKKAKKKKAKKKKAKKKKAKKKKAKRXKlrUmSWYkZyRKdbZYbTvLccWEpQnuSeAoCDbeNSjTGy6+S0r3JL7JhxyOe+76uR7gSfhXAwG6hKTzq5/pI7QxrC9RrVbt78i28laHFJx6S6f7TB47oHAZ55J6iqaIzWcmd+LW18zETWVYk7tSTQejrxri8CFZIxU0jCnpTnqtMDuo/yHE1U6JWKJHGkuPOoaYaW66s7qW0DJJ7ACry2c/R+uF0Q1O1bIVbohIUIbWC+ofrHkj5n3VZmldhmmbE1Hdcfub13Z9YTmpKmFoV3SlPL4586tZltTbKEKdW6oAArWQSo9+HDNZys+xi5OQy6X0nZNKwjGsFuYhtkbqlJTla/2lnir4muP9uby39rOpFOHO5IS0nySltIFdvVxX9IOEYe1u9KxhErwZCf3m05+YNVrlvZMV5RXlLW7YLa9er5brXFH5+a+3HR2BWcZ+HP4U77S7VGsOu7zaoCSIkR7wmwTxxuDj8c5rQ2713dpGqKKKFjJJr1SrlXgaVKqA2kKzXsk8BWklflUtsGlH7vo7Ud/aK9yz+CShAyHN8+ur91IBqCspJcjMy6tpW82opPlXot9x3dLq1LUBjJNaYVWQXnFVJSNsKzXulea0kqxXslWKqDcSrIFZg5rVQuvVLlRoqe1LDub9hvVqvcPjIt0pEkJ+0AfWHxHCsAaVaQtBQoZSrmKmD0ys49y0d+2a4xrtbIs+A6HYkppD7SxyUlQyDThXI2xXbC1oaAdP6tbfXaGlkxJrSd8Mg8S2ocyM5IxxGTwxyvm1bXdD3abFiW2/sSZMlYbaZbadK1qPIBO7XYns8yUXF6ZYFFFFSVCiiigCiiigFooooAooooAooooAooooAooooAooooAooooAooooAooooAooooDBZykiuU9sGyfXrUt2TYbrc7/aAtTrcR2Ytb0fqAEqOFgdCOPlXVxFFCU9PZ8ypJfEl1uYh1ElCiHUupIUF9Qc8c571hWxfpPp2obvMUfWkTXnSfesn+dYW6DJut0i22A2XpcxwMtIHMqJwKzfJ6ddv8LbJHs00TdNoGpfyXakpbbaT4kmUsZQy338yeg6+7Ndk2PZ7+QNONWmx3uZbktDgqPHj4UrqtQWglRPcmon9HO3WjSVh1ZE9KQqRBujjUt90gEpbQkA/sZ8THvqktqO3HVN41LKasNyftVqjOrbYaj+opaQcBSzzJPDhnArRRPOstcpaXJclx11eNC6oTadXrj3O3rSlaJ0RrwnUoJOCpvkeXEDj2zVqQpDMuK1IjOIdjuoDjbiDlKgRkEVxzZNRP6sgynbo6t24tKHiOrOS4k8jV5fR5vDsmwXK0OqK/ya8CyD0acyQPgQr76tlYqhUrYFMXJlK11TLcxXNX0ttPKbkWjUjLZLRSYL6gPZKSVNk/esfu10oTimXVlghap05Os1yRvRpSN0nHFB5pUPMHBrza5dr2ejLaW0cf7AmfSNsGnUkZDanXceYaWR86c/pKWldr2pS5SkEN3NhqQ2ehIT4ah96PnWOl7RN2W7Z7G3qQBtgPFtEkfonWnAWw4D2BPEdKv3bnoL+nWlt2GQi8wFF2KVcPE+20T0zujHmBW8n8y+zMu593cuTjMHNLSvIdjvusSW1MvtKLbiFjdKSOBBHQ1iKs1o7IyUlsKKKKgsIVYrqX6KrMeVszu7DiG3kv3Bxt9s/WQWUDB+G9XLRGaun6KuqE2zVk3T8tzcZuiErYzy8ZGeHxQVfwijXgwuXBCtpekX9D6rkWt/eVDXvOQnscHGs+qM/aHI+7zqMoVxrufW+krTrKzrtt7j+I37TTqDhxpfRST0PyPWuUdo+yvUeipC3mWl3OzZyiYy2SpI7LQOKT58vOqQkprxyRGxR54IWF+VeqV03tSW1j2sHsa2UKqzRspRfBthdeiV8RWoFV6JVyqmgbyFcq9UmmtycywnLihvfZTxNanp0mX6kNrw0d+lWUSkrEh9UovyWYUZlyVMkKS21GbRvqcUeQA611bsO2Vt6OgpuV6QhzUTyeSfZhtn+zR5/aV15cucG+h/Z7a7/SGa+wh6+RJCWvSlDKkNKTkBOfZJIVk8zXTlbxWjz7ZuUvIUUUVcyCiiigCiiigFooooAooooAooooAooooAooooAooooAooooAooooAooooAoopCM0AilYqrr7tgtDV2ctOmIM7U11bOFNW1AU22f13DwHwzUT+ktqu5qm2XQWnXA1cb2oCQsKwQ0pW4lGegJ3ifJPnU30fp606I09HtsENNNISA48vCVyHMcVKPUnh7uArOdnabVw7jlaVsV16oSJblibwta3fDTMaKxnjjGalH0VdMiZqa56hkowi3J9Gj7w5POBWSPMJyP366WYvdrkSRHZudvcfCk5bRJQVDj2zmq42BBtOk7xIQ2EKkXuY4pI+rxSAKxlY3FnTFa+Qq/albX9M7Trg8sKMS6n05heeCgf0ifeFZ+BFQO/aONymuzrfLZQHfWU06T6p64IrrHWOnbZqi2eg3ZjfSk77biDuuMqH10K6K+R61VFz2QXNlw/ka8x3o54gS2y0oD3pyCfgK9DHy6nUoWnDkYV/qepV7lc2qAzpy0Osoc8SQ4d5xY9knoB5Vfv0f7E7btMSbrKRuPXdwOo4YPgJGGz8cqPuIqL6V2RJbnNv6ruLMxlviIcVJS2s/8RZ4keQAznnV4NPtBtKUAJSBgAcgKyzcyFkVXVwi2Hg21ydlq8s2zxpMUiVAjI5UteYekR/WekrRrCzrt18i+M1xU04jgtlfRSD0PyPWnOzRnYVqhxZEkynmGktrfUjdLpAxvEdzW8KatQQ5dwhejxJphJUcOOoTle52T2PnTfjRTtK52ubLbDrNxcqPMh2zUQT6rxWAh/HIOJ55/XHH39OXdW6Uvmj5pjaggrjk/onQd5t0d0rHA/jXYo2cWbwcLclrdJyXCsc/disrVYZcN1dquSGrtp99CgEvthXhKT0Uk54HH39q0Vj9yjWvpZw4lYNZV1vqXYFo67OKegNS7O+Tn+pLy3n9lecfAioDcPo0XNkq/JupYbqRyTKjqaP8AhKq1Uov3NFZJclDUsd16LJakxHVMSWlBbbqThSCDkEHoatx36POtkqw3Lsi09/SFj8UVnH+jtrJxWJE6yMjv461fgirKUfuRKaktNMl2zr6Q0VbDcLXbLjElICRcGEb7bnm4gcQfMZHkKu6y6nsV8ZDtovMGYk/3EhBPxT7Q+6qFtn0Z1koXedTJCOrcSOSf4lH+VWJp7Y3oTS7ZmvwvTXWEKcXIuLu8hsAZJ3OCAB5is5Rh7GOn78Dlq7ZTpDVW+5OtTceWrj6VDPguE9zj1VfFNVlcPo1oSsmyakeQno3Jj7/zQR+FXpZFz7xBaftqGbdblp/q6n2iXHG+iw0CA2COWTnyFMerZWsNKxXro2bTercwnefaDK4z6U9Sk7ywasoWSekQ7q4nNm0DYvqXSVgevCJ0efDYVl9EYOBbSftkEcu+OVVc1EL6MqfUpB5EV3dpDVdq1nbHnIXtIT4cqHISN9veH1hnBSePHka5Q2waO/oNrVcZhJFqnAvwyfqJzgt/unh7sVKcl8suUI6b2ntMhUa3x2+JBWfM05NkAYAArUSrFeyVVXbOtQjHgvr6H0rd1bq6N0djsO49ylD/ADV1QK5H+iAc7SNR+VtH/qIrrcV0xPMn9TFoooqSgUUUUAUUUUAtFFFAFFFFAFFFFAFFFFAFFFFAFFFFAFFFFAFFFFAFFFFAFFFFAc1a+jKR9LTSq5B/NvQgtpXQFKXhg/EfOrwzUI296LuV5iWzUmlwTqPT7npMdCRkvoBBUjzPDIHXiOtbOgNfWXWtuQ7AkNszxwfguKw60rqMcyM54iue5e500S9h3vmlrFqRsM360wpwUcbzrQK0+5fMfA1Wv0enWG9M361sDc9AvMhtLeclKTjd49eR4+VXIEq+wr7q512SzU2HbtrrTjyglq4POvNFJ4FSFlYA/ccP3VkvmizbuSs8lwSWpIu7T6HsQgwUFgAcXN8cfurUuExcV+E002FqkPbhyrAQkIKyflUhea5cflWk4xvK9bpWG9M9SuS0NN1uKLdbZE11ta0Mp3ilHEmnRpVa8iEmQ0tl9AWy4koWnuDW2wzuoAPShpKUWb0NxXAZ4Vvg1rRWN0AnnW1Unnzab8C0tJS1JUSloooQJS0UUICiiigCoVtNlR24+nrbMWlES63iPFkbyt0KaGXCg+Si2lJ8iamtVtt70+9e9BOOw0qXLtr6J6UJ5rQgEOAee6SfhWlPb3rZnbvsejZ2+7UTs+sbLdsQ2/eZZw2HBlDKcZKljr5D/Sua4+2LVV5kCDqG4LlQZKx4iUJCDz4cuYzjhWU2MjU1pDLshKXhhbTyjvZ4deXAimeyaHdYuTD9xkNCO2sL3WzkuY6V7kMeUZpx8o8WV8GtT8MsDTF4c0nriBObUUMOOBiQjnvtKIB+44Pwq1fpHaVTftnUyU2nem2g+mNkcygcHB/Dx/cFVLpm1Oar1va7cwk+F4yZEgj6jTagSf8AlHvNdTSozc2M/FeSFMvoW24k8ilSSD+NcfUHFWpx5Orp6k6Xs+e0R3fbHcVuIVyrXatExvUcqyRWHpc1ElUdDLaSpSlpURwHwq59OfR81JNjB29XKFaVqGfB3TIcT78EI+ZrkktPR6dd3dDXuPH0Novjan1XNHstsMtfesn/ACV1fXP2z3R+o9kTFyVaI8PU8OYpC5DbajFlpCQoDwwcoVzPDIPKrZ0Xq606xty5dqW5vMq8KRGfR4b0dzqlxB4pPD3GtotPg4ZpqXklNFIDS1czCiiigCiiigFooooAooooAooooAooooAooooAooooAooooAooooAooooAooooBFDNVVtE2K6Y1lLXcQl20XpR3jOhYSpau6k8ifPgfOrWooDnZn6PN0dcCJ20O9PwuRbQFpJHbi4R8qgW2vRKNkep9J6l0o04ILag0veWVKU+gknePXfQSP3TXYtRjXuloOtNLz7JcwQzJR6riebTg4pWPMH/AEpot3GhYbtE1DYoF2tzgXEmNB1pQ7HofMHIPmK3VMJJ4gVzTsp1TO2Varl6H1oPR7at3eZknO4yo8lg/wB0536H4102TkAjikjINefbW4yO6mblHyeQjprMNpHSvQGg1kbdzYYoxQDmlqwCiiipICitC+LnNWmQ5aWW356U/mW3FYBPnUKj2rX60+lO32Cy+Rn0ZbOWx5EgVOipYlFa8UPeA36Vuekbo8Xc9nexxx5Zr3qALWKqyrFVQDTkSCnJR0rVVNP1iRXtMTjex1qPXSKqWqGd/cQw8HlcfawDgfeQfhVTsrri4kD1Rslt02W9MsEs2l5wqWpjwt+OVHmQngU+4cPKo2jZHqV1Zbfutpaa6upLjhx5JwPxq17pLfjvQERwn8/IDayRyTukn8KdAc11wzbYrSZhZ02mb7mjR2e6StujLYtiGFSJj2DImOAb7p6DySOGAO3U1MgcHPJI5mo5pyf+UbTEl+EprxU53FHJHGmXbJqtGk9nlzmJcCJshPokUdS44CMj3DKvhWfc7JbZSdcaY6iQr6PzFsueo9a6nDTHpki5utxnCoZDSiVkIHnlOavQiuZdmewa2aj0bbbzebhdIsqYguhtgoSAjJ3DxBPFIB+NWZaNmt90upKtK63uIaCs+h3VsSmF9hwIKfeKvYot8mEG17FnVX2uoitL3mJr20JU25EUhq8tt/8Ae4RISpRHVTfBQPYGppZ3LguIBd2I7UscFGO4VoV5jIBHuNeOp2472m7u3MA9GXCfDu8OG5uHOaxhNxnpFrIqUfJNG1BaQpJyDWVR/QC1q0Rp9Tw/Om3RivPMnwk5zUgr0TgYUUUUICiiigFooooAooooAooooAooooAooooAooooAooooAooooAoozRQBRRRQBRRRQBRRSKOKArrats2tW0Oylialce4sgiJMQn1mieh+0k9R92DXPGiNpl52YXV7TWpPDvNjiSDHEiG74hZxj1W1clJGfYPEeVWvtt13JeuI0TpaQWrg8neuU1BwYjJA9QHo4oH4AjvwgLdkt7doRavRm1wEp3fDWMn357+db1YnrrfscmR1COK0mXzpjUVp1Ra0XCwzmZkZXMoVxQeyxzSfI07muP3NI3vTNx/Kug7m+w+nj4YXheO2eSh5Kqb6T+kE7ClC37QLU/HeBwqXERj4raP4pPwrhvwp18I78XPrtW9nRQpaYtOapsepY/jafucScnqGnPWT+0g8R8RT7XI4tcnepp8BRRQKIlkbd1Ky5qaTYLbHkTLjFYTIlYKW22Uq9gFR+uroAPfWNs1fb5t3VaJSJFtvQ4phTQEqdT9tpQJS4P2CfcKbdRafmwNVp1bpkJcnFj0adblK3BOZHLcUeCXR0zwPI4rfvFps2vtOsqeQ4WCfFjyGwWpER4clIPNtxJGCO4wa09jFyaZJ8UoqFaavVxtjMi0atUHp8KOt5mc2MIuLCBnxAOixyUnzBHA1GbJAuDOgGdbJnTJOonmE3WQ26+osvMEb5jhrO6AGz6pAyCAc9KjWyykW5SV4xZDUuM1IYUFsuoDjau6VDI+Sq9hVH4Lo83mwsYNNz0bBIxinWkxVTWNjjwR9UX1uVZJYPKnpTSSc4rxkliKw5IkOIaYaQVrW4oISkDqSeAFEtmnxGjWYaajx1LUUtNIyon2QkcyR2Fcf7b9dOa51QswEPO6ftPqNFOcLyoBTpOeG8rAHlip1tO2gXPaTe/6E7OWnH4rxxIkpG744HP1vqsjqTz93O6NnWyKw6Z0PMsVwjtXJ25IAuT60/pj9UI6hKenXPHnXZVU15Z5uRe5PSNjZ5qa0ap0xCm2IoREbQlhUf60UgY8NQ8unccalQFc3ag2K610Bd3LvsyuL8pnJPghwIf3PsqSfUcHH38eVaS9tO0u1KVHuuk2DJTz8a3yGlfEA4qtlLb2hC7S+Y6exVX7QNRo1JeWdnenFCTcLid26SGyCIUUfpAT9ojhjpnuRVeW+Rto2lI8BttWnbSs4XIDJijc8ifzq/h3q99mGzq0bPbQY9vSqRNf4yprw/OPHr7h2A+ZpXTp7kRZftaROGW0NNobbAShCQlIHYcq96xrKuk5hKKKKkBRRRQC0UUUAUUUUAUUUUAUUZooAorTmymYkdciU80wygZU46sISn3k8KrLU23zQljCkNXFy6vp/s7c2Xf8Zwn50BbGaQnNc2z9vuprjvf0W0Q6lv6r8504+4YHfrTDL1ntiu6lYudrtCFe0IzCCU/EhZ+daRplLgwlk1R+qSOsM1gV+VcZXL+l7+9+WtpsphJ5oRLU2B8N8UyP2W2SMena5nTe/wCfU5n5mr/DTXP+zL46n2bf6JncrkhtCiFuITjnvHFIJDa/ZdbVjsoGuFTo3TBBK7vdXD3S04R/yVkdGaZRzut1bSeJJaUBn+Cnw7+6Hx1f2f8AhndgVShfGuF2tPWdhWYGtpcZfT+sBv8AmMU+wImuISf/ALP7RZ76E8krfW6n8VCjxp+3kr8fSuW1+qOzs5pDXKEPaDtcsagZDlsvzaPaDjSQop/d3D+NSuxfSPhMutRtaWCfZXCOLzYLqPfukBf3Zqkqpx5R0V5FVv0STOhaKZNNaks+poAm2C5Rp8bkVsrzunsRzB8jT0DWZsZVBdretWdC6Ol3IhDk5eWIUc/2rx5cOw9o+QqdVyh9Jm4XKBtLsUu8wXV6YhozEUk5Q48ripR6bwO7wPRNSltkPwjT0ra3oMJyVcHVyLrPWZEx9ftLcPHB92R86e60bReLfd2Q5bpbTw6oB9ce8cxW+Rwr6GlRUEocHx+Q5ym3PkRakoQVKOEjmewpkgtRtS2YPXSG2/GfWtbKXkZ3G84ThXMcBn41hrJTzloTboQ/rt0fbgM+9w4PyzVzTNljMeCy1YpCkpYbS2GXjkHAAGCOXAVz23xjZ2y4OvHxrZU+pDnZzxN2bMIl+lacuUu2yEnKBvqKR5BYwofOnS3612q6UUEPPNX+GOBD6fGJH7Qw5+NWBdbBc7Vn02G6lHILSN5J+IpqIrKeJRetovX1LJoepiWX6SMFASzqbT02C8OC1R1hxI89xWCPnU/tG2HQ123RH1BFYcPJEsKYP3qGPnVcTYUWc14cyMzIR2dSFfjUbl7O9OTUqxDXGcP1mHCAPgciuOfSf6WenV12L+pHSwvVrcgPTmLhEfiMtqdddZfS4EoSCSfVJzwFRLQVwvN8ucm+C3tW3TdyZS9HZddKpLznIPlIG63vI5jPHCT3zzjdNmMWFGflR7w7HbaQpa99veO6Bx5EV1FstTNb2c6bRdGVNS0wWkrSrmABhOfPdCa8/IxpY60z1sbKhleYD1fLYzdbcqM8SgnPhuJ5tqIIyPgSnHUEjrWjp+1LtehLfaJS23XYluTFXu+wopb3TjPSn/NYvoLjS2xwK0FGfeK5Uzsa0RjZbI9K2c6ZdJyo25gHl0SB/KpUFeVcj6V13tPh2CPbrGxFEKFmM2sx0EpKSQQSTzrZf1BtkuC9xy8COD0aDKM/wDNdSwrZvaRyTzqYPUmdYfA/EVHb9rTTVjQVXW+22MR9RT4K/wCAZV8q5dl6U1peVn8u6pkupXzSqS66Pu4Cva27LLUwd6dKlyV9QnDST92T862h0yx8nLZ1aiPDLR1B9IjTkcqY03AnXqUoYQMBhGfjlR+ApkZ0dtL2vKS7rB86b07vBYh+GpsqT5NcyfNw+4VtbFbtbdD6va01cLdC8O4qP5OuyWUh/wATqy6rGT5H3d+HTaeJqHSq3pryaq92xUk/BE9BaEsWh7X6Hp+N4JV6zz6/WdfP2lq/lyHapiOFIOVLUlBcUYoooSJRRRQgWiiihIlFFFSAooooBaKKKAKKKKAKDyoozQGncZbEGI7JlvNMR2kla3XVhCEAdVE8hVD6u23y7rIdt2zW3iaE8F3aUCllH7KT7Xx+41G9p2oJW0bXNwsSHls6Vsr3hyENqwJcgdz2BBA92eow33+cxpjTT0llgJajpCG20DAyVYFdlOMpw75vSPLy+o+lYqa1uTGe+2aVd3BP2h6mk3FZV6jS3PDZB7ISPwAFSnTOi7lIbbOm9KtQY4HCbcv6vlPcJwXT9wqydnOh4lrixLvckon6gkNIdXKcAKWMjPhsjkhIzjI4nvVhVDtjH+Wtf7KwxpzfddNt/bgqyFsvmPbir3qZ7GOLVujpaSPLxF76vwp5jbK9JtYMqDInr+1OluvfLOPlU6pDWUrZS5Z1RprjxFDJb9J6dt276FYbSxu8lIht7334p5bbQyndabbbHZCQn8KyorE00Zbx6KX/ABUeI5/eL++saKA8pMaPJyH2GnknmHWwv8RUcuWgNKXFW9K0/bgr+9ZZ8Fz+NvBqUUVbehpPkq+87LHGULc0vepDL2fUi3I+ksq8t/8ASJ9+T7qrhKmp0ubZb9bkMXCEQJEN/DgweS0Hqg54EdxV9ax1bZdH24zNQTkRkYyhrm67+qhHM/h51z1CkTNU63uWr58VUFqWgR4kZQ9ZLScYK/3R8z0rtxLbJSUeUeb1Giqut2b1L20R272Gfo6d/STQ8p+I8yd56Og7wUnrw5KT3Sc10rsZ2iw9oWmRJQlpi7R8NzIqVY3VD66Rz3D0+I6VUtykNw4bjjp5jdSO56CotadF3FTTep9LTXbPfErK4hSdxuSB7QPTieHZXUdaZmMo2fIT0nMlbU/V9js3pUA25zIlv2Uakfnx25DfoqkIbcSFAuL9RBweylA/Co/sd2tNaqfcsGo2Ba9Wx8pcjrylMnHNSM8ld0fEZHJu+l7NVG2SeCk49JnstEdwN5f4oFcHB7K8lJ7LtjUnV2jGr7EvjtrnuyHG2CGiUqbRgZJBBB3t7vyqQO6P2p6dBSuLC1BHRwyy6C4R2wrCvkavTZnaU2PQGnrdu7rjUFouD9dQ3lf4iakornWVZXL5WdMsSu2PzI5m2YzJWqtsVghzbVJtjtnL02Qw8DvBQQAngQCDvEc667Fc97D3Grvt02mXhXruMqTGbP6u+pJ/9FNdDYrpdjs+ZnJCqNS1EwUkFBHemO4aXs81RVJgRys/XQjdV94p/rEipUmuCJQhL6lsgkjZrZnCSy5KZJ+y4D+IpsXsvbx+auSs/rtA/gas3HelxWiyLFwzneDQ/wApSWstlT0jS92bauKHHfRlqbQGeagN4Dnw4gVJtnt9XqfRlnvTzYbdmRwpaUjA3gSDjyyDVjmqZi6c1foKfKY03BjX/Sjrqn2IIfTHkwd9WVpbK/VUnJJAJ+7rz5Lnck37HVi1wxk1DxssWios1rNhh5pm+2q82Rbiw2l2fFwxvHkC82VNjjw4kVKq4HFo9FTUuDnXWtqc0Lrx51xGNO6hfLzTo9hiUfbbPYHmP/Y1vKFXVqOx2/Ulmk2u8x0yYUhJQtCunZST0I5g1z9LYnaLvyNP351b8Z7jbLksYEhv+7Weixy8/iK9zp+Yv5cz5vq3Tm361f7jtRRRXtI+aZHdeW4ztNyVtZTKi/1phaeaVp48PhmultmGohqrQNjvRIL0qMkvY/vU+qv/ABJVVEuoDrS21Dg4ko+/hUp+iJPW/oK52x04Vbrm4hKeyVBKvx3q8nPhqWz6LpNjlW4v2L4opcUYrzz1gooooSFFFFAFFFFAJRRRUgKKKKAWiiigCiikNALVY7U9oK9LpbtFiZbnammo3mI5PqsI6vO8PVSOg6077UdaM6M06ZgR6RcpCvAgQweL7x5D3DmT299V/s70o+wuRfb86ZV7uCvHkvHmT0A7JT7IHx+zWsK1JbfBhfb2LX3K1tNslaUu8yFfC4qTPX6aZSkbgeUvmd3pxPKni7QGLtbn4UtJUw6MEJPrA9CPMVbt+sMC/QTFuTIcb5pUOCkHuk9Kre5aH1DaVLXZpLd2iJ/sXlBDoH4H4fdXpVXRjD02vB8/lYs5z9aD+YatJa21doKM3brjB/pHYWRusvsq3ZTSOgwfaA7fOrBs+23RM8pblT37XJPtM3COpsp+IyPnVZybwqC6WbxBlwXU8CHG+H31k/OtE1rdkKiPI6pdSMfMVR4tU/pZrHqN1fi2G/7ovi36w05ct30DUFnkb3JKJje992c07okx3EgofZV33XQcfOuYndL6akjJgQST1aO5+BrUVs+0wpRLUJaO+4+v/WsnhT9mjWPV6Xymv2OrCpI5qAz3NeL06KyneelR20/rvIB/GuWlbPdPkAeDK4f/AJhVCdn2mE53oRJPVchZz86j4Gz7o0/F6Ps/8HR03WWmYCSZ2obOzjnvTG/9ajdz2zaCgZ3r+3IPRMVlx0n4hOPnVPN6Z0tDG8IMBIHVat78TW0iTYoI/qqYTO7/AHTQGfuFXWFr65JFfxWL+iDZNpW3NiQhQ05pW9XEn2HHkiO0f3uJqOXLWW0bUGEJmW3TcVX1IaPGfx+0c4PuxTU7qWKle6y0+6rsEYrBM6+TvWh2wtJVyccHP78VrHFqXL2c9nUcmf0xUf1MoOmYUWaZ81ci5T1HK5c5zxVZ8sjAr0n36HGwhkqkyCd1LbYzk++lY07LlOBy/T1qaPNpg8B/L5VNNNjT9gSDBtKg+BgyFrDjh+J5fu4rVbitVx0jj1GyXdfPbGHTuh7nfpjc7UqVxYA4ohg4cWPd9VPmeNWwIsZyEiEppCIyQEoS2N3cA5bvamM6nhq9pt9J/ZBrNq/25xXCUlGPtAiueULO7uZ6NdtPb2Ra0V/tO0M5c3ETICjD1BBCXIklv1VPY4gE9+x6HyqBbSdpf9O9DWSy3oKY1FBuQbloU2Uh1IQpO/2SckpI7+VdHyEs3OHutPNrUBlDiTnFc77c9IqU2rUltZU3LaUG56EjOd3gHfgQAfgawvqb+ZcnoY12np8HWDKN1vdHAIGAPIVmBUf0Lf4uqNK268QlApkNJ30/YWBhaT5g5qRV4Ul2vTPoIeUUt/2Yag0Zcp142X34NPy+MmFc0pcS/wASR+cx5nn3503ah2x7U9Ntb170PDbSgYXIS26ps+e8lRA++r4IpK0V7Rm6Is5lifSh1VKeDUfTlqkOH6jZdyfnTm79I/WMfe9K0U0nHUh9A+Yq1dT7N9JajWty52KIp9ZyX2E+C7/EnGfjUUVsjnWpWdJasnMNBWREuSBKZ92eBFbO9exkqN8kYY+lTJaKU3DRoz13JpH3BTdO0P6VFgc/33T9zY/8pxDv44rKfD1LZ2ydRacE6OPamWf+to95aVhwfDNR9UnSl1d9Gbsi7hJH9izZFlz4/mxj4msZ5MovTizT4WHtIsy0fSI2ez8B65S4Kj0kxVgfenIqwbBrHTeoSBZb5bZzh+oxISpf8Oc1zVJ2QT9RerC0na7BHVj89OkOF7HfwmlED3E15XL6OsKz6emXGZqpTb0Zhb4V6IENp3U5wTv58q6FYnyYyqa4Or7hCjzoj0WYw2/GeQW3WnE5StJGCCO1QjSqnoCZdimOuLdtikpaccOVuxV8WVk/WOAWye7Z71zdolvaPD01Bu+k9Uylsuo3zElO7wBCinADmUkcOmKe4u1nU1t11YntdWduAG9+FIlstlAcZcKeJPFJ3FAKBB+13rOU4T3FPyWjCcHtrwdMhVR3WulbbrCwSLVdkEtL9Zt1PBbKxycSe44+8cKkA3SMoUlSe4ormT0dMoqS0zlSfcZ+z+4uWPXCXVrR60S4NJ3kymeQVz5jr179ziNo+mv/ABb3u8BWa6N1npqJqW2NMPtsmXGeTJiuOoCktuoVniDzSR6pHUGkVojSjqyt3TNlU50V6E3w+VenDqU4wSZ49vSKbJOWjmF/araUZ8CLNWB1JSj+ZqzPoczTMc1o6lJS07JZeSD0KvE/limjafZ7ZF26bO7TbrdCiteKy462xHSgKBe4bwA48Eda6lix2Y6d1ltDY7JAAHwFWlkStSchViwxn2wNkUUUVmbBRRRQBRRRQBRRRQCUUUVICiiigFooooArwkPIZbW44oIQlJUpSjgADqa96qH6Q1+ej6fg6Ztzu5cNQPGKSnmiMBl5f3YHxNTFbeiJSUVtkSsTi9pevpGqJe8uyQ96Nam1cMNA7qnfMrI+73VaD77MRsF1xttH6xxUCtL6LNZmbdakFlpsBO9jjgDAA+FeK3FOK3lqWpXdRzXq1YrS0z5zI6iu5tLZLX9QRGshpLjyvIYH3mtB3UshefBYabJ6q9c1HwCfZSVe6vRoVtGiMeThllWze+DflXKZMa8J97KDzTujB+FMUjTtqk58SCyD3QndPyp2bFewbq3bH7FVZN+5EndFWlS8hDyf2XP9a1zoWAPZkyh+8n/SpvucK8y354qNRLepP7kHOgon/jZPxxQnQsAZ3pMs/vJH8qmq015KFFFFZXzjwyJt6LtSMbwkKx/xcfhW81puzsY3ILS8fbJX+NPShXkrhVlCJm77PuazEZiMMMMNNjshITXo4aycOK8VnhWiiZOTlyYLVivBxVZrrXXWiRB5rVXkpXGslV4HJOEgqPYVZFkjchyVx3gtp1bSvtIODTyJH5RS8iehLyHEeG8k8PFBGDn8KboNkmSDlaCyjuscfuqa221x24LsVJKlOJ3fEPPPT51zWygj0sSu5S7uEc86XuOp9nWv5WnLFLYMd9fiMxZgJZkpIyniPZVjhkEcRxq4mdr8uC2P6S6QvMYJOC7AKJTR8+hqutudqeNrt9/igtzrS+G3COYQVcD8FJH8VTTTlybvNihXFngmQ2FYB5Hqn4HIr5XqTeNPua2mfa9P1kw1vTRJ7btq0TNdDT91Nve/u5sdbOPjgj51ObVerXd2/EtNyhzm/tR30OfgaqiXBiTm9ydFYlD/AIyAr8aY39CaYdcS4m1NsupOQphxbXH90ivNWbVLlNHe8Wa4aOgqUVRcW03CDj8kaq1FECfZQZXjtj910Gtpm77QYGC1fLRdQnpOhlhR/faNaq+p/mKOma9i6aUZ6KV99V1a9okmOd3U9kdgNdZkR70qOPNeAHGx5kEedT1iQ1JZadZcQ604ApDiCFJWDyII5itd74Zlr7o98Yqt9cbPpV8nqnCYLokneFuubriWE/seH6o/eQv31ZVastL7jChEeaZe6KWjxAPeMj8aIMqc/lGANy62CdbkoT7bLaX4yQOy2s4HvAr1WmFeLc42ssyob7ZQ5ghaSCMEe+ps/cdR2tkuSrI3c2081WuRuuK9zTuPko1VUG7uah2h3K5QbLKs0FuP6PNbl4befkE5SpTQ9ghORnqO9cd2LGMXbF60b1XttQlwTLY1e312+Rpa6OFV2sZDSSs8X4p/ROjvwwk+4d6skiqL1JHmW65RNU2Rsu3O3ZS6wOUmMf0jR8+o86t7Tt9g6lskS62l4OxJCd5Kk+0k9UHsoHgRXVXZG6Kkv3MpxcHpjrRWVA4qA71Yb0jn25hV6+l9Y44O8LdHRvDtusrc/FQrqIVyRsx1ZYB9IbVd5vdxZh+Ot2LBW+SlCjvBHt8k+qjAz3rrZtQWkKScg13xjpJHmTe5GYoo5UVYgKKKKAKKKKAKKKKASiiipAUUUUAtFFFAITiudnHBrHbZfJqjvW+0gWuOM8Mp9Z4/xcKvbUVyRZ7Fcbk7jw4UdySvPZCCr+VUZsEguI0um4SzvSpu9LcPdbqion7sVvQvPd9jly38nb9yQ3KwSGipyMQ830TyWkUzuNLaOHELQf1hirHxSFIPBQBT1GK7VkyXJ4c8BSe09EWtTPgxhkesria2DDYcWVKRxPbhUtEKKoesw2fcMVl+TYqv7PHuUaq8hM1jg6WiHSIbDbClJSrPT1q00pqbS7NDW0C4paUpOc7+K0l2yzJxvTnDn9bP8qLJiuQ+n2PgjBTWBFSxq0Wd5QS3NUVeagPxFYRrRbpLCn4ypzsccA4lHqq8xwyR5ip+KgVfTrSIrTXg4mpydPwFJStBcUhQylQXwIrFWn7cP7Nw+9w1dZUDGfT7f7EDXwrXXwqYXiHbbd6L4jSENPObin3STuHBPXhx5caztjUCU06pliM4ht0tpcCB62AMn7zj4VeOVFrZT8Pl+ZkIWM0oiynOLUZ1Q77pFWOEJR7CEpPcDFeahR5WuCy6dH3ZX4stxV/3fHmpQAr3Tpp3iHZDaVdgCqpi5zrwUKr8RN8G0MCuPPkjqNNwm1hTpcdPmcD7hW+xEjxhiOy23+yK3VV4k5qHZKXLOuFFceEYVtRVbpFauONe8f2qpI2GHWlpZuDVxtrycMz4xTwPIkYz8CEmqn2GXBxNpuFllZS9BkEhJPshXBSR7lA/xVeGoUKcjxnhzbXuFXkr/wClULEQdP7eZjCRuxrogqQOQytO+P8AGDXn9Tr9Wjf2O7plvpX9v3LYFJSikr41n2CFFZViKzFQBMVqwpNz0u8uVp1CZEVRK5NqWrcbcV1Uyf7Jzy9g9geNbtLV6r3VLaM7K1NaJnpHWFo1Ow76C+pmcxwkwZKfDfYP6ye3mMjzpunXzTlxvLduvYetF6RlLIkkxnHBw4svIOHAewUfMVDrlZoVzcaffS61MY9ZiXGcLT7J/VWOI93KlnLvs+zP2e7ps2o4CwUpVc4623UHooqb4KI7gJPnXq15VcltnnzxprgnV7XfrFa5UuA8xdmI7SnFx5x8F1aUjJ3XUjBOB9dHxquWrlc9W6iteoX7TFtMJuGpGUyQ85LDmCjeIAASjORvceJ71qwtIQ2rU3b1z7y5EDSW3o/5QdDL/AZJbzyPblUmZZbYabbZbS2hCAhKUjAAHIVhkZkO3sh7mlOM09yPVIqGT42oNF3F++aISH47x8SbaXBvIeP942kcld8cffyEzFZVxUXyol3ROmypTWmNOnvpAaWntJbvol2aaOC23Wy63n9VSBn7wK8tZ7a7O/b1W7Qrkq7XyWlTLPhMKShpRTjfJUBnHPh8azvGm7JeXfFutqiSnOW+tv1vvHGvSzaetFmUtVpt0WGpSd0rbR65HbJ413/iNXb3KL2cnwk9634K5e2MW53TkZpuQti9NtguyM7zbi1cSCOw5ZHzrT0ftG1hshmtWm/sO3CxZAQwtW8Ep7su/wCU8PIVc9ad6tUK8wVwrpGakxXB6yFj5g8wfMVSjqk4y/ieUTbhQktR8MtDRetbLrKzpuOnpfpTHsuIxhxlX2Vp5g/j0zUqHKuILnpvUWyu7/0i0ZLfVBRxcSE5KUZ9h1I9tP634c66T2PbV7TtCt5S2pEa8spBkQVKyR+sg/WT8x1r3KrIWx7oPZ5NlUq3qRZtFFFaGYUUUUAUUUUAUUUUAUUUUAtBooNAVh9I+4qtuxzUKkHC5CG4o8w44lJ+RNaugIYg6ZjMpHqoAb/hAH8q0/pSOH+gVpjjlKvcRkjuPXV/lp802P8AYjB7qWfma6qfoZxZb8xX6jpmkSPWFANaMq7xIru6tZWR0QMmrMwiiQI9kVjKkiK3v4ysnCRnHGtaHcmJDaSlW6D9rga07m6VTCk+ykYFYSOiCNK4rXJcb8RXq8fV6dOleS1MxGAp1W6N4ISAMlZPIBPU869ZBwEcOZxUe1eXT6I6DiOjfBUfZSpQGCapFbZvvtWyVyYCmW0OSYymkHGCvB3SeWcHh1pjmyJ9uvMR+3zJDaWT+ejFeWFt9inofMVEdM3G+W9qZBdlqkqnDwUtOuF0hR5qHannVhUh14A+qpaSod04qZRcXpllNSW0SqFdVo08t1biEuokEvBAyGW1OFWePQA8+nwrftdxbnGT4DvjxmilCHcZ3jjiMjgccPvqHbPJDhuKWifVKVIPmMZqb3hxyHZpr0VILrbDi0Ix9YAkcKvE5rednjKdjrX4Dy45KsgtuYJPwNa855EVLKEISXFq3G20jdHLPwArQskiEuzIWEtyW3EBW+riV5TzJ61525lm92JsvKdU0l5zwHkuELwhZCVA9scPMVskc8vI4MPeNvpwA4hRSoZz62M8/cU1i5RChsQGvBZCylR8Ralr3lLJ6k1mpPCpRRGqsV5LHCtlaa1lirpkniqvBVbK611VZEnma9Y/t15GvWP+koyx7XVO9ZZQ+wAvPuNc87bf9m6y0nd0eqUjcUf/AC3Ar8FCujJQ/wBmTP8AyjXO/wBIof7FsTg5h9wD+FFZ2pOppmlD7b4stbrWKlJQlS1qCUJGVEnAArzt/rQY6jzU2kn+EVDdqLjy27Pb99bcGbJLcpSDjeAGQjPY/wAq+IrrU59rPt22l4HBzWsJ6UYtjhy7xICt0GOAhrP/AJiuB+FbVr1FIdujdvvVqkWqQ8FFnfdS8h0jioAjkccceVRdBYtrLZS43HQ3gIAISB7hTvd7k9drbDMSK8uVHfZkodUjdSVJPHdzzyCa6HCnyta/udMsV1rbl5JrQK8YklqW0l6OreZWSATwPA4II6GvbrXmyWnoxMxWVYjlWWagoFFFFSDIVlUauWqG0XEWqxQpN8vZP+5wwSEea18kj31J7Ds0v96Sl/Wt2MCPz/JVpXu8Ozj/ADPuTj31209PstW34RzW5cK/7saLnqC22+WiGt5b9wXwTCjNl6Qo+TaMn78Vu26zayvp/qtri2KIrj491X4j275MNnh+8oVamn9L2TTkX0exW2NBbI9csowpZ7qX7Sj7yad1CvRrwaq+Vs4bM2c+PBXNs2ZRBuuahvF0vLo5oLvozB//AI2sZ/eJqN61inR2ooTycJ0zc1IYSPqQZQGAPJtwD4KSe9XORTTqeywtQ2WZabo2h6DMbLbqM8fIg9CCAQe4rSdMJQ7GvBhG6cJdyZXON4cqqbWez6fa7mnUugX3IVxjq8ZUdk7p4c1Nj8U8j8qn9kM60XWTpm/ZVPhjxI8pXBM2LnCXR+sOSx0NPhFeNG23Bs8Hq9sMmtN8m5sS2tRtdw/yfc/Dh6mipw9HBwHwkcXGwfmnmPdVuiuU9faFfnTU6j0o56FqaMoPDwQEekEdR2c4+5XI1Z2w3aszrqEq3XQCLqWGnEiOfVDoHAuIHTjzT0PlX0ePfG+ClE8a6p1S7WW/RSClrcxCiiigCiiigCiiigFoooNAUp9Kg7uldKn/APUcX/03qkWmz/sVgdt4fM1H/pYoV/2ZRZaR/uV1jSM9vaT/AJqId0cTYkssEhalrVvY+qePCuqn6GcOVHunEcb5evCCmYqsHkpY/AVD3HlrWTmtpe/9U4rUL7w+v8qkhQ0P1gnLdaDK8pUnlntT6hZ6nNQVMp4qCUnifKn6G/OdYdCBvlAK1HGVEVSSNE9DtOlBJQ3nCs5oCwtC0LQhTaxhSVjINMrry8ALO8aBKKU8CfdWTRopbHeMzEhqUqMwy0o8ylOK1buhMxrurGCPtCtFUtXnThZIi7jLHiA+A3xWf5VKiHJJbZu6LtDkRSpLjakNlOGyrmrPX3YqTuHFBVivJSs1okc0p9xGpWjLO9IccHprTTh3lxmZK0sLJ9r1R37DFPjLbbLDbLDaGm20hCUIGEgDoK8LzN9BipcABUtxLY3uQKjjJrXZkqbnRo7r4kF9K+aEpKVIGenT/wBq0SMW9vQ4kU2S7rEYUUJWXVjo2M1Gp909OuiGFtpaQ0gb7igQ6t7JChnPBI5eea09R3eBZ2YSTIT6fLyWmC1vJKUq3fXVnhxScUW29InSXJIHL6xwKmXUp78DWyy+1JRvsLC0dxUWbfRKiMyW0lKXE5wenlXjFuKoEtSxxbUPXT3q0d+5ftWtoljykpGSoDHevBSgrkar+6XORKkb5K3D9UDkPdWMK5SohyHQj9U9fhV0T2FgYr1Y9uo/bb6iSpKJSQ04fr54H/Sn9j2xUjWj3ua/DtElWM5Tufea53+kW8owtOxsnJW8sj+Efzq+dSSNyEyxni4vfI8k1z7tKIv212y2ds7zcYMtrHZSlb6vlis72oUuTNMZOd6SLgiILUdlCjndaSj7himvVlvZuWnpsd9C1hKC82GjhwLQklBT55p5zmgivhVNxn3I+1a+XRWemBDZjQZbr35avUlgLQlshS0JI44TybSOqzjkanMzTl3ahx3pdxiQmnFobV4DfpC0b5wPXVhPPAzuHmK0p/g6dv8AAvTLbLEN3+o3AJSEJLaz6riiOzmMnso1O7OhuXbp1jnp3kNDwwCfajqJ8NXvThSPekHrU5MtNWrzv/36GTclyQvS0U2lmXZXnFuPQnlrDizlTzbhKkuHz4kHzSafAaarqXI6G7lJJMu2LMO4q5+I1vA7/uHqO+5Sq8Il9evSyjSNonXxQO6XmUeFFSfN5eB92alVTv8Amiv1JlbCtbkP4NZg14x9Da2noKrhd7TY2j/Ywo5luhPmpzCc+4Vuo2cFHGVqfUcl0cw3JQylXwSit/gJe7Rh8bB8I8ajrMe6a91FI07puS5Bt0T1bpdED10f8Brj7Xc9P+Z3XCtVulqgx9Qy3Jw9VLLsgSloJ4JKgEbw49yKf9iy42no7mlZ6fAu6Sp9LqvYno4bziFfaycqQeIz1HGurEw1Ce5GORkuUNRJvo/SVm0baTCsEJEZo4U4vgpx5f2lr5qP/wAFSE1maSvUkeUYmvJZya9Fcajdzeuk916NamzBQFltydIbzgDn4SPrdsqwj9uqEm1fL9bbIhk3KSlpb3BllIUt15X2W2xlSzy5DrTSzdb5c5CRCtCbfBIBMi5K3XiOoDCOI4dVKHurwDendHJMqXJK7lKGPGeWXpkk9kgesoceCEADyrJD2ob9jcQvT9sOMLcCHJqx9rdOUM9ee8ryHXORYw2iaXGprc0uM6Il3huePAl4z4S8cld21DgodvdUCslyM9p9qUwYdzhr8GXDVzZd/mhQ4g9Qas1iwQIrrLwEl+S2d4PSZK3VE9+Jx8sVFteaakTVt3iwJbTfozfhhCuCZrPMsrPfqhXQ+RNcmTSro9vudWNa4NL2G4car7aXpKYqajWOklLj6kgHxnUMDBkoA4rA6uAcx9cZ685nZLnHu8FMmMVJIUW3mXBuuMuj2kLT0IpyQpSFJW2opWk5Socwa8qq2eLZt/uj0rYRvhofdie0aHr/AE2l9G4zdoqQidFB9hXRSf1D07cR0qyq5C1xAn7OtWxtoWj2vDirdLdxhJGEZUeII6IX/hV8K6c0lqODqnTkK82tzxIslsLRx4pPIpV2IPA19PTbG6CnE8K2t1y7WSKigUVqZiUUUUAUUUUAtFFB5UBAdu9oN62TaliIx4iYpkJz3aIc/wAlQDZJcol7sMF9xAUFRUboVxIUkbq8+fCr1lNIdaUh1IW2tJQtJ6pPAiuU9nC3dGaw1DpSUpQctUpTjAP146uoPuKT8a6KfO4/c5clPt7l7F5yLbDkIwthAP2k8DTJL00CFKjuJJ7L4fOpG26laEqQd5JAINKTWhyKbIFLiJt7gE5aGioZSB66j8BTvZ33ZbLjVpR4TIJ35LvtFXYDpW/frM3dmDuBpqQCD425kkAcs1sWSEm229uOnBPtLPdR51Us5DTf4cWBFbcU6oPKwnB4+J3PlXmNPTFcQWt3od6ta/Wa7TJ6pSNxSFr8JttKv0aOhNS2CtYhspeGHUoAX78VXtDm0NMLTaELC5jgXj6qP9akDKEMtBtpISgcgK8yuhTuelSkQ5tnopdYFeK8FOeVYqcq+iNizmGJ0VyNLaQ6w4MLQoZBFN9utEK2uqdYDrjqk7niOvKdUlPYE8hW4p3FeSnfKpC5KouAej3xTbm+Fbx9qt64WSLMkplFwoWo7xG6DhXUjPLNTC72eNPc8c7yHgMcDwV76idxamwyUvNqA6LTxB+NSk1waeGtM9luNR2EMsjdbbGEim9SlOPBKRlSzgCtdTi3PZSonsKkNgtS21plyU4VzbSrnvdzRJliLy/HC1JCinPavW12pya4B39pfRIqePw4z6959lClfaxx++skNNtICWkBIHarpDuNSNbIjDYT4KFnqpYyTTlFQlsJQ2ClA5DtXjim2+zvAaMZnJecGCRzQmrqLb0UlNJbZoXy6sBybcn1YhRGyr9xPE/fVObJGHr9rO86plpz6ytzPRa88PgnI+NbW2e/KDMbS1t3lS5RSqUE88Z9Rv3k8fuqd6LsSNPaeiW8bvjITvPEdXDxP3cvhXj9YylCHZE9bo+PuXqSJDRWNI662w248+4lpttBWtxRwEJHMnyr5Tk+lZ5T4jM2FIiy0b0d5str9xFNOhNRCVbW3hKbl3CxOmJKcbVvekx/teYwAv8AabP2qfLJoufr0l+9ekWzSR9ZuNvFuTcB9pXVto9B7Z8qkG0XT8TTES26isURiGzak+iy47DYQHIRPrEAcy2fzg643+9eosJuh75+x508yEpqK4+5jf4TIlouCQl2JKbEeSCMpUk58NXu9ZST5KHanvZfcx+T39PvqBkWfdS2vh+djHPhK4dRgtnzRn61MdntV+naecjR2bci3Sm1ojeLIWXWmVg7qjhBSfVOQAeAwM1tatgIsVy01KtaBFbT4kA+FhPqlO+jl5tH+Ks8Gi2t6lwY5NilHtXsTm5yHY0F16PDemOoGUsMlIWo9gpZAHxNQx/Tcq8ByVq+cTFJSUWyK+pmMynP9osYLquPEnA7CpLYL2J7QYkECUgfxjv76bZOlXL3P8fVDyZbDTpVGt7AKIyexWDxdVkZ4+qOg616Ljo4ovRFWr5pqADbdLsiYpIJ9Fs0bxAk/rqThI95XWFxtrt2t+JLTtqlNupcjOodQt2M4PZcBHAK58MnIyDwNO72porpXE01bJV5ajOFlZhpQ1FQsc0+KshKscvVzjjXlEYvbjiXrsuBHZ4pESKkuEftOnGT+yAKr9Jun3IkWzfVLt9tz8G8BDWoLeoNzGkeyvPsvt923B6w7HeHSplVJagZnWqdF1FZEb92twIUwDgTY6lZcYPn1T2UB3q2rBd418tEW5294PQ5TYdaWOoPfsehHQg1vXLuRjOPaxxUd2oS7drhqO5Li6cWuNaI7m5Juu4FF1QzluODkHBxlwgjmBk043uFcrxKEJSfRbMghT69/LktOP0YA9lvPBX1jyHA5rauNzg2dlLSEp3kow3HbwndA5cOg41YoedlsMCzrdchM5lP5MiU6d995XdTh4/Dl5CvC66ihwSUtnxnx0SeA+NRe53qXcCpKnPCZ6NNcE/HvTUoVRrZZDlcNRXGWr1XfBR9lv1fnzpwsd5EloRpbgD2MJUs+2P9ajC05rWDLrywlhtbjnQIHGs5eC6NrW+npLM5zUOm2kquicelxFHdTcGxyCuzoT7K/ga8rHdIl6t6JkFwqbJKVJUN1xpY9ptQ6KHUeVSq1qnCKEXNKfEA9U54kedQ/UdhksXFV+02GU3NWBLhuK3Gp6R0V9lwdHPgeFcWRj+vxyd9Nrh+g6SI8eXGejTWESIr6C08yrk4g8wR/PoQD0qs9ld6k7J9qD2kbpJWvTd4cC4khZwApRw255Zx4avMA9KsC0XFq5xfFQh1lxJ3HWH07i2lDmlYPI8/I5yKjO17Sv8ASfSC/Rmyq528rkxj9ZQx67fxAyPNA71hgZDxrPSnw/8AZbLpVsPUgdNDlRVVfRz13/TbQTJlOb91t2IsrPtLwPUcP7Q+YNWrX0R4wlFFFAFFFFALRRRQCEcK51+kpZJVku9q2g2pjxRGIi3FCE+0yT6qj95TnzRXRdN93t0a622TAuDCH4klstOtK5LQRgipjJxe0Q0pLTKp0Pf2Lhb46G3g4y8kOx1dSk9Pf/oali652dizNkOsF6fvCnDp+Ysu2ycfqceRPQj1QrscHkau+wXlM5tLLyk+Pjgro55jzruS9Rd6PJnB1z7B4zSb1GOFYEVQkXeoC8VjXmagHsXPKsVOZ6V5k1go8KAzLleal15qNYKzirpA9FLrxU4DyrFRryV7qvolIzUvJrDfrHnWBBqSyF+AHuFY1luGlCaEmBOaSvdtgq5Vo3G5NxiW45S7IPLsn3/6VZJvgpKXatsxukxuCx63rPq4oR28z+rVea21Sxpe1mfKcQ9dZAPosdfElX2z2QP/AGpNa6rg6YZU/cV+l3h7izFBwo+a8+yny+6oLo7S9w1teTqTVxUuOpSSzHUMeKkcAEjogduvzrDKy4Y0Ht+ToxMWeVJb4N3ZPpqTJmOaqv4W7LfJXGDg4kk8XT+A+/tVrCsUpCUhKQAkDAA5CshXxWTfK+ffI+yoojRHtiZimXUSLmqdYlWpyCSmaCpic14jLy9xRQHOuMj4FQPSnoVCpd8kXLVNpatWFWqLcmUPSMZD7m+But+Sc8T34VbEi3Yn9jPKnGFfn3L80LriFqJT8KSyu2agj4VJtr68qA/vGzyW2ftD44py1Va3ZaUyGFFSm0nLR5HzHnVcak05HvzcdzxnYdyhr8WHPjndejq7g9R3TyNO+gdoUp28jSutUNRdQpTmNIb4R7igfXb7L7o+7tX0MLFPjk8KcOx+OBosbtw0o+EWdKZVmWSpdsUQksE8zHUeCfNs+p2Kap+97UtQXnXio16RItESNMbdjQCNzdCFYPifaKkknPLhwrqW+ad9OWXoRS26o+sgj1D5+RpikbN7TeW0p1XBi3Ao/RoIP5v3KGD92KntK9w3Wy3XCU+29AQoFtX6Q8Eg++pfdLU3d7WiHcluoGQXUxnloDn6hUniUnqOteN31ExbpCbZa4rtxu4SCmE0QgNJ6LdWeDSOfPiegNagsFxuuDqa7vFsELEK2KVGaHkpQ/OOD3kA9qylEseV0v1ksSmLbDSXn0o/M2+1seM4E5xkITwSnP2sDgablO6gmo8Ru2w7YVcjKfMhfxS3gf46ki1WLTUNIWbfaIxIGfUZC8Dh2zwFMA1Sm5Y/IVkutzbxn0kMiOxjjnDjhGeXQGsZLZpGQ3NRZ7IULk/Ff3Up3VMsKaJPHe3gSU9uVaWk7n/QzVarbJ9TT97kKVGcPBESar1i35JdzkdlZHWnR8ahdX6sS1xm/suyXHFHI7oSAPWPnWlfrOxerS/BuDW/FkI3Vp7HHMHoQeIPkKrGbg9mrSmvJaMvx1Q3hFWlD+PUUoZGaquX4qpCy+olzJ3s88047LtVTHZD2ltTOFd/hpC2ZKjj0+NyS6P1hyUO/HrTvquzuPXBt+KjeW+QhSR9rv8Ad+FdO9nM1oiAGKdLfYJ8/C/CDDJ+s4cfcOdSyz6eiwEpdXh6URkrI4D3Codq/apCt052zaXgSNSX9HBTEQ/mWD/xXeQ9w+VV8vgIkbGnIMdAU+pT5HMr9lPwqKX3aVpKxvmBClm4ThwTCtTJfWT2ynh95qvNWekzWw/tZ1Z4bChvIsNpUUoUOxCfXc9/zpgRtOiWhoW/Qmmo0FvO6FOjLqvMtNZWf3lVPavcupaJ/J1Zri7oH5D0iza2T+jkXqTg/FpPGm2RpjW90yq7a4ERpXNq1xPDCfcvgahD1z2q31R9GTOiJVzCGWoKR8VZVXrF0VtKku5masXGz9VyW68fuCcVlO6EPzJG3bKX0xbHLYxGhOv3aYm6TplxU8pJRKdUVGODhtRB9onB49OVWqFY5VWmmtmlwtF3gzVagQXYZSEpahBIKOqCoq5Hh+NWVivCzrIu7uhLZ6WMrFX22LRVOjpqdmO3tEYfmrFqDDe79VBcPq/BK8p9yq67SciuTdv9j9O0nHusdJ9LtbgVvJ5hCt0K+47proPZPqX+lmz+y3lagp+QwA/jkHU+qv8AxJVX0OFd61KkePk1enY0S+ijFLiuowEooooBaKKKAKMUUUBzJ9MzUCGLXYtPttgvPvKmrOASlCBuJwemSVfw1WumNS3fQfokHU7C5NncSlbLzfrKYJGceeO33VubY5R1Z9Ip2JjfiwFtQx5IbTvuf4iupxMjMS462JTLb7KxhSHBkGue3LePJaOunAjlVvuJ1pfVcebAbeakonw1+w+0rJT5H/pPGpTHcZlIKmHULA54PEVzC9pa9acnuXHQ85bYUd5cJ1WUrHbj6qvjx86d7BteajyRE1VAkWme0d1brSSU580+0n516FeTVetp+TysjCtxnpraOiiye9ea293rUXsGsm7lHDtumQrqyeZbcClJ/axxHxFP0e/RFj+stuMnrgb1a+nL28nJvXPg9t2sVJFbCJ0BzgiWyk9lKIJ++vdIQv2HWlY7KFNF0ov3GtSfKsCindTGcYwax9HPYU2O0ZlIrAtE07LjDe44HvrXdXFaTlyQwO3rirJtjRo+EaVMfPXjWblzt7acpdLp7NpJzWo9fCo4iQ95Q5FZ/kKJSZDkjdREUeVeEqVDhAh1e879hviof6VFNRari29sm93mNCBGfC3wFn9wcTVZXva9F8VUTStseuMkndQ86khOe4QPWPxxV/lj9RGpS+ktm5XZxxhbjziIEJsZccWtKAB5qNU7qrai025+TdHM+lzF5bEtafVBPVCDzPmrh5Gmw6a1drJ9EnVU9yPFB3kR8EY9zY4D3njWG0XStosukUyYLampLL7f50nK15GDk/Opl3uG0tIQto9VVye2x30hs4ccnG8axcMy4rO/4C1bwSvu4frHy5VaNR/QNyfu+krbNllRkON7q1K5qUFEZ+OKkVfEZVs7LGpvg+3xq64VpQQmKKWiuRm+wFV9qyHI0wlE2IyXdP5y4w2MKhHO9vN4+rnjjoasJPOlcQhxtbbiQ4hSSFJUMpUOoNbUW+k/PBzZVCvh2MatEa6TJlRLdeZDazKOIM8DdTJ/UV0Dv/N+1wqY6u0vD1Xa/RJZW1IaV4kWS1wdjuDkpJ/EdaoXUNmTpKf6K8hTuk7grko/7q6cfW5gdQf5irl2eagdfbRarnIMialGY8hR4yGx9r9cJ59wc969VOPicTxIzlXJU28kr2W6vnXJyXprVwS3qm1pG+sH1JrPJEhv3449j2zgS6+SJuGoVrQr0yWVYfKd5uOgYy4odeYwnqT2yagurrC/co8a4WMoY1HalF+A+rkrh6zK+6HBwPvzUw0HqmLq3TjFyioUy5ktSY6z68d9PBbS/MH7wQetd9c+9bKTj2vQjca06Pszrzz/AITe9vvy5Ct56S6eGVHmtw8gAPIDHCmzwr/qRZceffsFpPAMs49NeHdbnEM/sjKu6hyp9RaFyruqfdFtvqjrPoLQT6kcYxv4PNZ79ArA6kuU6THgRXZU11DMVpJW464QlKAOpNTJEDLbNM2e1uOPxILXprow7Ley885+04rKj7s04THG2WS486222nmtxSUp+81GE3O+ahUo2BtNstfS4TGSp18d2mTjCefrOfBNbsbSNtK1PXUP3iSriXLkvxwP2EH823+6BWMkWQxu6qgzXCmwxZ97PAqehNYjgHl+dUQg/AmtSUm/PEKRAgRWyMKD76nXD34JGB95p91Dq6wWKSiHNmNqnEYRBjJLz59zSASPjgUwOT9T3Y5s9jZtkbjuyL0/lxXuYayfvUKxcdm8ZaGTUViduMSE8h8Q77CUJMSbHBHgPeRPNtXJSTzFTXRes03i1Sfy4GbddrcjeuDK17raBj9Mgnm0rBIPTiDxTUcmWlMJCntX66RDTzLMdMeCjP7St9R++mL0rSEqWlUG+G6OR95RK5KnlFIwSN3Hrj1UnHIqSDzqVNRXkhxU34NvWOpZWpYch2TMd0/pBv2nUq8KTcEjz5tNnokfnFeXKq/t18nXGMm2bN7Om1WZKgky1pDQP6xVx48M8N9fmmt42OZre5ou+q23WbU0omBalqI3R/ePAfWPb4eVTmO22wylphtDbafVCEDCUp7AVyZOdGtah5Z2VYm1t+P9kJt2ziCFl++yXLm8o7ziAottKPQkb2+571KNTKBBiW9gMwIjEVofUZQlI+Ve5oTzryLcmy36md0aYQ4R6ClpBS1zmhlS0lKKgk1rtb27raZtvf8A0cplTJ+KcVHvodXhxNl1DpuTwdt8pL6UnmAsbqh8FI+dS0darLZC8NP/AEmr5bkHdaubDpQnuohLw/BVe50Weu6v9zzOoR8dx1fmjNGKMV7p5AUUUVJIUUUUAUhOKWtG7vejW2U8PabZcWPgkmgOItn6zedpOqL24rfC33nM9y66f5A1aJ41WWwtnFouUhWSpb4SfgnP+arNzXi5kt2s+gwY6pQgGKhGgYcG92OdIusdmRIkTXTJ8ZOSCCAE55jAFTioVdbJc7JdpN300A+zJO/Lt5ON8/aQe/H/AOvKurpWTXVbqz3PP65iXZNGqX5T2LL2VWxx30mwz5drlA5SUK3gPdxBH30otm1GxcLfeI93YTyQ+tKif4wD86ztOtbZOV4PpZgTORYlnwzntk4FSdm6ymUpKSVJ6EDnX1UKarFuDPjFlX0/Lev8ojJ2ga1tgKb3o1Tp6uMpcSPlvClG2mC1wuOnblHV2Dg/mBUsTqVQPFsfCvRepm1pIeZ3h251Dxpr6TVZlT+qJGG9tumjnMO8I9yEHP8AipP+2vTH/hrv/wD0I/66kDt3tTuSu2RST1LCP9K8vTrN/wDdED//ADN/9NPh7R8ZR9v+xhd21abQR4dvurhPQpb/AOutNzbO2+d216ZmSVdCt3+SUGpcLnBbP5u2RU9v6ugY+VeitQqSkhpsJzz3eFHjWEPNpX5f+yFK1zr+5pP5I0o3GSfZU4ys4+KiB8q8HLHtJvzeLrekQGV82kO7nyaH86nKrzJJJOMmvB+fISnffWGWh9dw7o+dW+F/rkYy6i+K4pETteyWzRgHrzNfnOcynPhJJ+ZP31MLfBtVlZ3LVEYjJP8AdDBPvPM1FbrrOzW8FUi5odcPJuP+cV8uHzplGsbxfHfC0pYn3McDJfSCE/rfZHxNV78ehbbRX0c7MevKX+EWDcrrGgxVPTH2o7CfaWtWB8O591VhcnrhtJvDUC1NOM2WKrLkhY446rPnjkmn22bOp11ktzNZ3JyU6fWEVpfLy3+nuSPjVkW+BEt0VEaBHbjsJ5IbGB7/AH+deH1HrMWnXUfR9K/496MlZd5Znbobdvt8aJHBDLDYbR7hW0KwFZivlnJye2fWxj2i0UUVRgWlpKKgGtcITFyt0iFLRvsPp3FpPUf9VVtbPStP3JGnrhIcQ62PEtc4cCtKTw4/aT27cO1WommfV+n2NR2pUdZ8KUg+JHkDm0scj7u9dWPd2/LLj/RwZ+GsiHd+ZcE42f6pRqKC63JCWrtDKW5jI5BR9laf+GrmO3EdKZdRz3dmutY+q2w4dN3txMW9ISPVad5NyQB9yu+O5FVJp+9XeFdVSm2y3q2znw32FDCZkcc0+YPMHocHrXQ0GRZto2iHAB49pubBbcQrgtB657KSr5gV7ENwe0ePCTmu2X1IsH0hkxfSQ4DH3d8LTxBTjO8McxUYTAVfHm7pewtu2sYejQH8BCcYPjPA8CvqAeCOftezVGgtpDWzi03nSeunXTNsKkogKSkqXPYX+iCB1PL3A+RrN+NqDaA6mVrVTlvsRO+xp9hahvj6pkKHrLP6vL3V1SmktstGLk9ImF52qw3pblu0TAlamntq3VuRleHEZV2cfPD4DNMk5i/XCGuXrzVbdtt4ytcG0ueiRwOy31euv4EVHdVa9tuj0psGm4DU27gbqIEMbjTH7eOXu598VAodovGurgmZqaYu5llXBpJ3YTB7DHtq8h8VVzTtUV3Pj/sv27l2x8smaNpenrAhcHZzp0XB1OEreaT4DG91K3facP4960X5m0TVLf8AXrwLRCcI/MwAY6CPf+lV94HnUls9kh2ptKWGWypIwk7gAT7gOA+FOiRivLs6g/yI7qsGT82P9iDWzZjY46y/cC9PlK4qK1lOT/zH4qNTO3WyBbUJRBhx2EJGBuIAP3862aWuK3Iss5Z3QphXwjJNLSJrKuY1BNZVimsqqBaWkpaAypaSlqCTMdaqCa9+T/pRaVebOPG8Bo/vBTdW+KpXV53vpJaN/wD3MD/1ya9XpH89/ocGf/L/AHOzM0ZpKK+lPFCiiigFooooApvvyCuzTUJ5qYcH+E04Vg8nfTjpUMHFOxxPo9guMc8VszlIV/CP9Kn461HLbbl6c2h6ssjwwC+JjR+0lWQT9+KkYrw8tfxWfSYn8pIWik5Utcp0bGu82G1XtBTdYLL6scHCCFj94cajK9nno28qwXy4W/HJCleIn+VTsUorory7avplo5rcWq3647K9VZddRFH0a526chP983g/MfzrwU9rqP6jlggSc8y2sH/NVlisq7Y9ZyIe5wT6HiT/AClYquuq28Z0eT7lk0n5b1T/APg1f8S6s8ilxV/x7IMf/nsX7FWquWtnFFTOlWkY5b2eH+IV7pRtEkezAt0NB7qTw+ZqzaBVH1zIfuWj0DD/AKStRpbXE0Ym6gYioPMME/5QPxr1a2URXlBd3vM+a59YjCc/fk1Y4rIVy2dSyLOWdlXS8ar6YkbtWhdOWlaVR7Y06sf2kj86fnw+VSZCQlASnASOQAwBQaUVyTtnN7bOuNUIcIXpSisayFZMuZUtJS1UkyoooqGVFoooqAZJrKsU9KyoSQ7aBp5+chq92VGL3bxltP8A4hA5tnv1xXhsz1mzp66s3Te3NOXpwM3Bs/8AdJXIOn7IycK+Bqciqw1LakWLVDiVoSqxagy28keqlqR38t78fdXpYd+/ll7f+0eN1HHcH69f7nQGr9K2a4zoN9mwkO3K3oLTDhPAAq6jrjjjtk1TOt9ev3Bci1aTkoYjNjdnXlRw2wOqWz1V5j93vS3rV1zlbPo+mZElcQw95q6XU+qfRmyA0Gz1cWkAHtjzpk0HYW72Y1ykwxH09GXvQIChweUP7Z3vz4f/ADPbOyKj3N8HFTKd0uyv35Z76K0a1Kjh3wnY9odJUrxTiVO7qdPNLZ6JHE9asuOy2wyhlhpDTaBuhDY3UhPYDpWQVWYNeLde7Xs9zGxYUx0ufuKKUUgpRXKzoMqKKKAypaSshRgEdayrFHWsqzAtLSUtAZUopKWoJMxVMw2F3n6WFpYQMoiOtLPl4TPiH51cwqufo3QDqHa7qzVi07zDHiMsq6bzi+GPc2n517PR4/xJS+yPP6h9CR1PRS4oxX0J4wlFFFALRRRQBSGlpKApLbppZ5mbB1jbG1LXBBansoTkuRz7Rx1xwPwqItqStCFoIUlYSpJHUHka6YW2hxtSHEhSFDBB4giql1Ds89FDr+n8BnJX6KpWEo64QT08jy6V5uXS5PuR6eHlKHyyIFQOdLyUpJ5g4NA515kj19mYpaxFFUbJMhWQrAUoqNok9MVlWFLVXJEmdFYcaKjZU9hWSa8k0oqSx6UqaxFKKMqZGgc6SlqjYMxS1hmsqjYM6KxzilBzUNlTNNCqxFBqNg9U0tYJrKo2SLTTqqxs6isUm3vKLaljfZd+w4PYV/8AOmadqUVMZuDU0VlBTWmVUdMX/U9xgwr4yYVohpBkFDgzMdA+ru9FefLJ61a7LbbEdtplCUNtpCEhHsgDkBSUtaXZMrteyRhRiwo+gWs686WsdnQeooTSChNQSegrKsBS0IMqyrzrKqOSBlRQKXhVe5EmVLWHCsqjuQM6WsRW9bIDtxcCGd0faJPKrwg7HqJWUlFbZGdb3J60aTuM2OlReDPhtbvMuuHw0JA75PyqebEtGDROg4Vue3DcHSZMxSf71fMfugJT+7W//RKM7c7W/IUXWLcv0htCv7SRgpDiu+4CrdHdWfqipenga+pwcZ40NPlnhZeR60v7HpS5pKK7jjFooooS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82953" name="Picture 4" descr="https://timgsa.baidu.com/timg?image&amp;quality=80&amp;size=b9999_10000&amp;sec=1547271459250&amp;di=7a786bd457a9bcb61550190f7b7283fe&amp;imgtype=0&amp;src=http%3A%2F%2Fs2.cdn.deahu.com%2Fshow%2Flfile%2FA034640D4FD3DE2CF31772E56FEEA438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54"/>
          <a:stretch>
            <a:fillRect/>
          </a:stretch>
        </p:blipFill>
        <p:spPr bwMode="auto">
          <a:xfrm>
            <a:off x="6913567" y="2421756"/>
            <a:ext cx="1300154" cy="125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38" y="299240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87372" y="1586285"/>
            <a:ext cx="15375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亩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5302" y="1586285"/>
            <a:ext cx="15375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吩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咐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54745" y="1586285"/>
            <a:ext cx="15375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榨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油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81747" y="3170461"/>
            <a:ext cx="15375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榴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3170461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矮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矮地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450031" y="1272084"/>
            <a:ext cx="800458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mǔ</a:t>
            </a:r>
            <a:endParaRPr lang="en-US" altLang="en-US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685021" y="1272084"/>
            <a:ext cx="800458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fēn</a:t>
            </a:r>
            <a:endParaRPr lang="en-US" altLang="en-US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554745" y="1272084"/>
            <a:ext cx="800458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zhà</a:t>
            </a:r>
            <a:endParaRPr lang="en-US" altLang="en-US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596774" y="2816002"/>
            <a:ext cx="800458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800" b="1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ǎi</a:t>
            </a:r>
            <a:endParaRPr lang="en-US" altLang="en-US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819285" y="2859782"/>
            <a:ext cx="800458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8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liú</a:t>
            </a:r>
            <a:endParaRPr lang="en-US" altLang="en-US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20" name="文本框 15"/>
          <p:cNvSpPr txBox="1"/>
          <p:nvPr/>
        </p:nvSpPr>
        <p:spPr>
          <a:xfrm>
            <a:off x="801836" y="267494"/>
            <a:ext cx="1681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5"/>
          <p:cNvSpPr txBox="1">
            <a:spLocks noChangeArrowheads="1"/>
          </p:cNvSpPr>
          <p:nvPr/>
        </p:nvSpPr>
        <p:spPr bwMode="auto">
          <a:xfrm>
            <a:off x="323528" y="1064662"/>
            <a:ext cx="8496943" cy="931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亩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中国市制土地面积单位，一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亩可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换算为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666.667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 descr="https://timgsa.baidu.com/timg?image&amp;quality=80&amp;size=b9999_10000&amp;sec=1587642209989&amp;di=de83bcfebc6fd046f31b173627b6700f&amp;imgtype=0&amp;src=http%3A%2F%2Fsmgz.gog.cn%2Fpic%2F003%2F033%2F872%2F00303387295_c015031c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06" y="2015750"/>
            <a:ext cx="3324597" cy="221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4716016" y="2355726"/>
            <a:ext cx="3168352" cy="1223387"/>
          </a:xfrm>
          <a:prstGeom prst="wedgeRoundRectCallout">
            <a:avLst>
              <a:gd name="adj1" fmla="val -50105"/>
              <a:gd name="adj2" fmla="val 98113"/>
              <a:gd name="adj3" fmla="val 16667"/>
            </a:avLst>
          </a:prstGeom>
          <a:grp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我们的教室大约是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</a:t>
            </a:r>
            <a:r>
              <a:rPr lang="zh-CN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亩大约是几个教室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14" name="文本框 15"/>
          <p:cNvSpPr txBox="1"/>
          <p:nvPr/>
        </p:nvSpPr>
        <p:spPr>
          <a:xfrm>
            <a:off x="801836" y="267494"/>
            <a:ext cx="1753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5"/>
          <p:cNvSpPr txBox="1">
            <a:spLocks noChangeArrowheads="1"/>
          </p:cNvSpPr>
          <p:nvPr/>
        </p:nvSpPr>
        <p:spPr bwMode="auto">
          <a:xfrm>
            <a:off x="2124075" y="1742951"/>
            <a:ext cx="1474788" cy="808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吩</a:t>
            </a:r>
            <a:endParaRPr kumimoji="1"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24075" y="1212726"/>
            <a:ext cx="1138238" cy="560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fēn</a:t>
            </a:r>
            <a:endParaRPr lang="zh-CN" altLang="zh-CN" sz="3200" b="1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2124075" y="3254251"/>
            <a:ext cx="719138" cy="808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榴</a:t>
            </a:r>
            <a:endParaRPr kumimoji="1"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225675" y="2739901"/>
            <a:ext cx="720725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liú</a:t>
            </a:r>
            <a:endParaRPr lang="zh-CN" altLang="zh-CN" sz="3200" b="1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59113" y="2238251"/>
            <a:ext cx="1212850" cy="5016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059113" y="3109788"/>
            <a:ext cx="1212850" cy="6270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787900" y="2182688"/>
            <a:ext cx="2447925" cy="15462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都是形声字，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左边是形旁，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右边是声旁。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15" name="文本框 15"/>
          <p:cNvSpPr txBox="1"/>
          <p:nvPr/>
        </p:nvSpPr>
        <p:spPr>
          <a:xfrm>
            <a:off x="807244" y="267494"/>
            <a:ext cx="1778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5"/>
          <p:cNvSpPr txBox="1">
            <a:spLocks noChangeArrowheads="1"/>
          </p:cNvSpPr>
          <p:nvPr/>
        </p:nvSpPr>
        <p:spPr bwMode="auto">
          <a:xfrm>
            <a:off x="1601788" y="1435423"/>
            <a:ext cx="1474787" cy="808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榨</a:t>
            </a:r>
            <a:endParaRPr kumimoji="1"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01788" y="952823"/>
            <a:ext cx="865187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zhà</a:t>
            </a:r>
            <a:endParaRPr lang="zh-CN" altLang="zh-CN" sz="3200" b="1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3213" y="1229048"/>
            <a:ext cx="4310062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油   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果汁   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菜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0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7800" y="2211710"/>
            <a:ext cx="2779713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43" y="2220912"/>
            <a:ext cx="2794509" cy="18630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14" name="文本框 15"/>
          <p:cNvSpPr txBox="1"/>
          <p:nvPr/>
        </p:nvSpPr>
        <p:spPr>
          <a:xfrm>
            <a:off x="801836" y="267494"/>
            <a:ext cx="1665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tags/tag1.xml><?xml version="1.0" encoding="utf-8"?>
<p:tagLst xmlns:p="http://schemas.openxmlformats.org/presentationml/2006/main">
  <p:tag name="KSO_WPP_MARK_KEY" val="2ffb9cf9-e7fd-492e-9cb5-b74829b520f4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3301</Words>
  <Application>WPS 演示</Application>
  <PresentationFormat>全屏显示(16:9)</PresentationFormat>
  <Paragraphs>440</Paragraphs>
  <Slides>51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71" baseType="lpstr">
      <vt:lpstr>Arial</vt:lpstr>
      <vt:lpstr>宋体</vt:lpstr>
      <vt:lpstr>Wingdings</vt:lpstr>
      <vt:lpstr>Impact</vt:lpstr>
      <vt:lpstr>微软雅黑</vt:lpstr>
      <vt:lpstr>楷体</vt:lpstr>
      <vt:lpstr>黑体</vt:lpstr>
      <vt:lpstr>Times New Roman</vt:lpstr>
      <vt:lpstr>Kaiti SC</vt:lpstr>
      <vt:lpstr>Segoe Print</vt:lpstr>
      <vt:lpstr>汉语拼音</vt:lpstr>
      <vt:lpstr>Calibri</vt:lpstr>
      <vt:lpstr>Arial Unicode MS</vt:lpstr>
      <vt:lpstr>华文楷体</vt:lpstr>
      <vt:lpstr>汉语拼音</vt:lpstr>
      <vt:lpstr>Songti SC</vt:lpstr>
      <vt:lpstr>Xingkai SC</vt:lpstr>
      <vt:lpstr>楷体_GB2312</vt:lpstr>
      <vt:lpstr>Heiti SC Medium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113</cp:revision>
  <dcterms:created xsi:type="dcterms:W3CDTF">2017-03-17T02:28:00Z</dcterms:created>
  <dcterms:modified xsi:type="dcterms:W3CDTF">2022-12-01T08:56:40Z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KSORubyTemplateID">
    <vt:lpwstr>13</vt:lpwstr>
  </property>
  <property fmtid="{D5CDD505-2E9C-101B-9397-08002B2CF9AE}" pid="4" name="ICV">
    <vt:lpwstr>50AE8464AFAA436D94D2BF46DD45BC7A</vt:lpwstr>
  </property>
</Properties>
</file>