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JPG" ContentType="image/.jpg"/>
  <Default Extension="wdp" ContentType="image/vnd.ms-photo"/>
  <Default Extension="gif" ContentType="image/gif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fonts/font1.fntdata" ContentType="application/x-fontdata"/>
  <Override PartName="/ppt/fonts/font10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  <p:sldMasterId id="2147483658" r:id="rId3"/>
  </p:sldMasterIdLst>
  <p:notesMasterIdLst>
    <p:notesMasterId r:id="rId9"/>
  </p:notesMasterIdLst>
  <p:handoutMasterIdLst>
    <p:handoutMasterId r:id="rId45"/>
  </p:handoutMasterIdLst>
  <p:sldIdLst>
    <p:sldId id="1477" r:id="rId4"/>
    <p:sldId id="1451" r:id="rId5"/>
    <p:sldId id="1481" r:id="rId6"/>
    <p:sldId id="1482" r:id="rId7"/>
    <p:sldId id="634" r:id="rId8"/>
    <p:sldId id="1410" r:id="rId10"/>
    <p:sldId id="1409" r:id="rId11"/>
    <p:sldId id="1472" r:id="rId12"/>
    <p:sldId id="1507" r:id="rId13"/>
    <p:sldId id="1508" r:id="rId14"/>
    <p:sldId id="1500" r:id="rId15"/>
    <p:sldId id="1473" r:id="rId16"/>
    <p:sldId id="1446" r:id="rId17"/>
    <p:sldId id="1484" r:id="rId18"/>
    <p:sldId id="1502" r:id="rId19"/>
    <p:sldId id="1018" r:id="rId20"/>
    <p:sldId id="1137" r:id="rId21"/>
    <p:sldId id="1456" r:id="rId22"/>
    <p:sldId id="1407" r:id="rId23"/>
    <p:sldId id="1421" r:id="rId24"/>
    <p:sldId id="1434" r:id="rId25"/>
    <p:sldId id="1435" r:id="rId26"/>
    <p:sldId id="1506" r:id="rId27"/>
    <p:sldId id="1276" r:id="rId28"/>
    <p:sldId id="1415" r:id="rId29"/>
    <p:sldId id="1275" r:id="rId30"/>
    <p:sldId id="1422" r:id="rId31"/>
    <p:sldId id="1423" r:id="rId32"/>
    <p:sldId id="1503" r:id="rId33"/>
    <p:sldId id="1438" r:id="rId34"/>
    <p:sldId id="1491" r:id="rId35"/>
    <p:sldId id="1442" r:id="rId36"/>
    <p:sldId id="1509" r:id="rId37"/>
    <p:sldId id="1443" r:id="rId38"/>
    <p:sldId id="1136" r:id="rId39"/>
    <p:sldId id="1120" r:id="rId40"/>
    <p:sldId id="1132" r:id="rId41"/>
    <p:sldId id="1133" r:id="rId42"/>
    <p:sldId id="1134" r:id="rId43"/>
    <p:sldId id="1465" r:id="rId44"/>
  </p:sldIdLst>
  <p:sldSz cx="9144000" cy="5143500" type="screen16x9"/>
  <p:notesSz cx="6858000" cy="9144000"/>
  <p:embeddedFontLst>
    <p:embeddedFont>
      <p:font typeface="微软雅黑" panose="020B0503020204020204" pitchFamily="34" charset="-122"/>
      <p:regular r:id="rId50"/>
    </p:embeddedFont>
    <p:embeddedFont>
      <p:font typeface="楷体" panose="02010609060101010101" pitchFamily="49" charset="-122"/>
      <p:regular r:id="rId51"/>
    </p:embeddedFont>
    <p:embeddedFont>
      <p:font typeface="黑体" panose="02010609060101010101" pitchFamily="49" charset="-122"/>
      <p:regular r:id="rId52"/>
    </p:embeddedFont>
    <p:embeddedFont>
      <p:font typeface="汉语拼音" panose="000B0604020202020204" pitchFamily="34" charset="0"/>
      <p:regular r:id="rId53"/>
    </p:embeddedFont>
    <p:embeddedFont>
      <p:font typeface="汉语拼音" panose="000B0604020202020204"/>
      <p:regular r:id="rId54"/>
    </p:embeddedFont>
    <p:embeddedFont>
      <p:font typeface="Calibri" panose="020F0502020204030204" charset="0"/>
      <p:regular r:id="rId55"/>
      <p:bold r:id="rId56"/>
      <p:italic r:id="rId57"/>
      <p:boldItalic r:id="rId58"/>
    </p:embeddedFont>
    <p:embeddedFont>
      <p:font typeface="仿宋" panose="02010609060101010101" pitchFamily="49" charset="-122"/>
      <p:regular r:id="rId59"/>
    </p:embeddedFont>
  </p:embeddedFontLst>
  <p:custDataLst>
    <p:tags r:id="rId60"/>
  </p:custDataLst>
  <p:defaultTextStyle>
    <a:defPPr>
      <a:defRPr lang="zh-CN"/>
    </a:defPPr>
    <a:lvl1pPr algn="l" defTabSz="685800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342900" indent="114300" algn="l" defTabSz="685800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685800" indent="228600" algn="l" defTabSz="685800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028700" indent="342900" algn="l" defTabSz="685800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371600" indent="457200" algn="l" defTabSz="685800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1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1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1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作者" initials="A" lastIdx="1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0000FF"/>
    <a:srgbClr val="00FF00"/>
    <a:srgbClr val="0066FF"/>
    <a:srgbClr val="FF00FF"/>
    <a:srgbClr val="00B050"/>
    <a:srgbClr val="FFFFFF"/>
    <a:srgbClr val="A38302"/>
    <a:srgbClr val="FEFCD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039" autoAdjust="0"/>
    <p:restoredTop sz="93514" autoAdjust="0"/>
  </p:normalViewPr>
  <p:slideViewPr>
    <p:cSldViewPr>
      <p:cViewPr>
        <p:scale>
          <a:sx n="60" d="100"/>
          <a:sy n="60" d="100"/>
        </p:scale>
        <p:origin x="-1099" y="-466"/>
      </p:cViewPr>
      <p:guideLst>
        <p:guide orient="horz" pos="3162"/>
        <p:guide pos="5760"/>
      </p:guideLst>
    </p:cSldViewPr>
  </p:slideViewPr>
  <p:outlineViewPr>
    <p:cViewPr>
      <p:scale>
        <a:sx n="33" d="100"/>
        <a:sy n="33" d="100"/>
      </p:scale>
      <p:origin x="0" y="112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4578"/>
    </p:cViewPr>
  </p:sorterViewPr>
  <p:notesViewPr>
    <p:cSldViewPr>
      <p:cViewPr varScale="1">
        <p:scale>
          <a:sx n="65" d="100"/>
          <a:sy n="65" d="100"/>
        </p:scale>
        <p:origin x="-2502" y="-114"/>
      </p:cViewPr>
      <p:guideLst>
        <p:guide orient="horz" pos="3289"/>
        <p:guide pos="2326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0" Type="http://schemas.openxmlformats.org/officeDocument/2006/relationships/tags" Target="tags/tag1.xml"/><Relationship Id="rId6" Type="http://schemas.openxmlformats.org/officeDocument/2006/relationships/slide" Target="slides/slide3.xml"/><Relationship Id="rId59" Type="http://schemas.openxmlformats.org/officeDocument/2006/relationships/font" Target="fonts/font10.fntdata"/><Relationship Id="rId58" Type="http://schemas.openxmlformats.org/officeDocument/2006/relationships/font" Target="fonts/font9.fntdata"/><Relationship Id="rId57" Type="http://schemas.openxmlformats.org/officeDocument/2006/relationships/font" Target="fonts/font8.fntdata"/><Relationship Id="rId56" Type="http://schemas.openxmlformats.org/officeDocument/2006/relationships/font" Target="fonts/font7.fntdata"/><Relationship Id="rId55" Type="http://schemas.openxmlformats.org/officeDocument/2006/relationships/font" Target="fonts/font6.fntdata"/><Relationship Id="rId54" Type="http://schemas.openxmlformats.org/officeDocument/2006/relationships/font" Target="fonts/font5.fntdata"/><Relationship Id="rId53" Type="http://schemas.openxmlformats.org/officeDocument/2006/relationships/font" Target="fonts/font4.fntdata"/><Relationship Id="rId52" Type="http://schemas.openxmlformats.org/officeDocument/2006/relationships/font" Target="fonts/font3.fntdata"/><Relationship Id="rId51" Type="http://schemas.openxmlformats.org/officeDocument/2006/relationships/font" Target="fonts/font2.fntdata"/><Relationship Id="rId50" Type="http://schemas.openxmlformats.org/officeDocument/2006/relationships/font" Target="fonts/font1.fntdata"/><Relationship Id="rId5" Type="http://schemas.openxmlformats.org/officeDocument/2006/relationships/slide" Target="slides/slide2.xml"/><Relationship Id="rId49" Type="http://schemas.openxmlformats.org/officeDocument/2006/relationships/commentAuthors" Target="commentAuthors.xml"/><Relationship Id="rId48" Type="http://schemas.openxmlformats.org/officeDocument/2006/relationships/tableStyles" Target="tableStyles.xml"/><Relationship Id="rId47" Type="http://schemas.openxmlformats.org/officeDocument/2006/relationships/viewProps" Target="viewProps.xml"/><Relationship Id="rId46" Type="http://schemas.openxmlformats.org/officeDocument/2006/relationships/presProps" Target="presProps.xml"/><Relationship Id="rId45" Type="http://schemas.openxmlformats.org/officeDocument/2006/relationships/handoutMaster" Target="handoutMasters/handoutMaster1.xml"/><Relationship Id="rId44" Type="http://schemas.openxmlformats.org/officeDocument/2006/relationships/slide" Target="slides/slide40.xml"/><Relationship Id="rId43" Type="http://schemas.openxmlformats.org/officeDocument/2006/relationships/slide" Target="slides/slide39.xml"/><Relationship Id="rId42" Type="http://schemas.openxmlformats.org/officeDocument/2006/relationships/slide" Target="slides/slide38.xml"/><Relationship Id="rId41" Type="http://schemas.openxmlformats.org/officeDocument/2006/relationships/slide" Target="slides/slide37.xml"/><Relationship Id="rId40" Type="http://schemas.openxmlformats.org/officeDocument/2006/relationships/slide" Target="slides/slide36.xml"/><Relationship Id="rId4" Type="http://schemas.openxmlformats.org/officeDocument/2006/relationships/slide" Target="slides/slide1.xml"/><Relationship Id="rId39" Type="http://schemas.openxmlformats.org/officeDocument/2006/relationships/slide" Target="slides/slide35.xml"/><Relationship Id="rId38" Type="http://schemas.openxmlformats.org/officeDocument/2006/relationships/slide" Target="slides/slide34.xml"/><Relationship Id="rId37" Type="http://schemas.openxmlformats.org/officeDocument/2006/relationships/slide" Target="slides/slide33.xml"/><Relationship Id="rId36" Type="http://schemas.openxmlformats.org/officeDocument/2006/relationships/slide" Target="slides/slide32.xml"/><Relationship Id="rId35" Type="http://schemas.openxmlformats.org/officeDocument/2006/relationships/slide" Target="slides/slide31.xml"/><Relationship Id="rId34" Type="http://schemas.openxmlformats.org/officeDocument/2006/relationships/slide" Target="slides/slide30.xml"/><Relationship Id="rId33" Type="http://schemas.openxmlformats.org/officeDocument/2006/relationships/slide" Target="slides/slide29.xml"/><Relationship Id="rId32" Type="http://schemas.openxmlformats.org/officeDocument/2006/relationships/slide" Target="slides/slide28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D57F5C5D-801A-47BE-9CC7-89C2F872211C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7E9B8F38-6562-4A4C-B7FE-650D6A28D27B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CBCB2247-11D3-4A99-8CBA-0653C7CF85BB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39CAFE2D-A736-4AE5-B8AD-4269D3581640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defTabSz="685800" rtl="0" fontAlgn="base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fontAlgn="base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fontAlgn="base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fontAlgn="base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fontAlgn="base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19458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>
              <a:spcBef>
                <a:spcPct val="0"/>
              </a:spcBef>
            </a:pPr>
            <a:r>
              <a:rPr lang="zh-CN" altLang="en-US" smtClean="0"/>
              <a:t>兰箩婆糕饼浸尤缠</a:t>
            </a:r>
            <a:endParaRPr lang="zh-CN" altLang="en-US" smtClean="0"/>
          </a:p>
        </p:txBody>
      </p:sp>
      <p:sp>
        <p:nvSpPr>
          <p:cNvPr id="19459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 wrap="square" numCol="1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89A6B8F4-1FA4-4334-89FB-FA8BBC2CE237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28674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8675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 wrap="square" numCol="1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52B62584-FE3B-40F4-AC65-93FA3DD776F2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24578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4579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 wrap="square" numCol="1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C0D09EB6-31F5-437C-B2B0-97A3AFC759E3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microsoft.com/office/2007/relationships/hdphoto" Target="../media/image4.wdp"/><Relationship Id="rId12" Type="http://schemas.openxmlformats.org/officeDocument/2006/relationships/image" Target="../media/image3.png"/><Relationship Id="rId11" Type="http://schemas.openxmlformats.org/officeDocument/2006/relationships/image" Target="../media/image2.png"/><Relationship Id="rId10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4" Type="http://schemas.openxmlformats.org/officeDocument/2006/relationships/theme" Target="../theme/theme2.xml"/><Relationship Id="rId3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50">
            <a:alpha val="8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图片 3"/>
          <p:cNvPicPr>
            <a:picLocks noChangeAspect="1"/>
          </p:cNvPicPr>
          <p:nvPr userDrawn="1"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8027988" y="123825"/>
            <a:ext cx="915987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图片 13" descr="稿定设计导出-20181202-124624.png"/>
          <p:cNvPicPr>
            <a:picLocks noChangeAspect="1"/>
          </p:cNvPicPr>
          <p:nvPr userDrawn="1"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8557369" y="4876005"/>
            <a:ext cx="433388" cy="250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图片 1"/>
          <p:cNvPicPr>
            <a:picLocks noChangeAspect="1"/>
          </p:cNvPicPr>
          <p:nvPr userDrawn="1"/>
        </p:nvPicPr>
        <p:blipFill rotWithShape="1">
          <a:blip r:embed="rId12" cstate="print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10408" b="98682" l="3385" r="9938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956375" y="3686503"/>
            <a:ext cx="1187625" cy="1431108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  <p:txStyles>
    <p:titleStyle>
      <a:lvl1pPr algn="ctr" defTabSz="685800" rtl="0" fontAlgn="base"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2pPr>
      <a:lvl3pPr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3pPr>
      <a:lvl4pPr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4pPr>
      <a:lvl5pPr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5pPr>
      <a:lvl6pPr marL="4572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6pPr>
      <a:lvl7pPr marL="9144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7pPr>
      <a:lvl8pPr marL="13716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8pPr>
      <a:lvl9pPr marL="18288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9pPr>
    </p:titleStyle>
    <p:bodyStyle>
      <a:lvl1pPr marL="257175" indent="-257175" algn="l" defTabSz="685800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50">
            <a:alpha val="8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60" r:id="rId2"/>
    <p:sldLayoutId id="2147483661" r:id="rId3"/>
  </p:sldLayoutIdLst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5.png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8.png"/><Relationship Id="rId1" Type="http://schemas.openxmlformats.org/officeDocument/2006/relationships/image" Target="../media/image17.e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20.png"/><Relationship Id="rId1" Type="http://schemas.openxmlformats.org/officeDocument/2006/relationships/image" Target="../media/image19.emf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1.xml"/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image" Target="../media/image21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5.xml"/><Relationship Id="rId4" Type="http://schemas.openxmlformats.org/officeDocument/2006/relationships/image" Target="../media/image7.GIF"/><Relationship Id="rId3" Type="http://schemas.openxmlformats.org/officeDocument/2006/relationships/hyperlink" Target="&#36164;&#26009;&#38142;&#25509;/&#35270;&#39057;/&#19971;&#24425;-&#35838;&#25991;&#26391;&#35835;-&#20116;&#19978;-3%20&#26690;&#33457;&#38632;.mp4" TargetMode="External"/><Relationship Id="rId2" Type="http://schemas.openxmlformats.org/officeDocument/2006/relationships/image" Target="../media/image6.png"/><Relationship Id="rId1" Type="http://schemas.openxmlformats.org/officeDocument/2006/relationships/image" Target="../media/image5.emf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4.xml"/><Relationship Id="rId4" Type="http://schemas.openxmlformats.org/officeDocument/2006/relationships/image" Target="../media/image25.png"/><Relationship Id="rId3" Type="http://schemas.openxmlformats.org/officeDocument/2006/relationships/image" Target="../media/image24.png"/><Relationship Id="rId2" Type="http://schemas.microsoft.com/office/2007/relationships/media" Target="../media/media1.mp3"/><Relationship Id="rId1" Type="http://schemas.openxmlformats.org/officeDocument/2006/relationships/audio" Target="../media/media1.mp3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4.xml"/><Relationship Id="rId4" Type="http://schemas.openxmlformats.org/officeDocument/2006/relationships/image" Target="../media/image25.png"/><Relationship Id="rId3" Type="http://schemas.openxmlformats.org/officeDocument/2006/relationships/image" Target="../media/image26.png"/><Relationship Id="rId2" Type="http://schemas.microsoft.com/office/2007/relationships/media" Target="../media/media2.mp3"/><Relationship Id="rId1" Type="http://schemas.openxmlformats.org/officeDocument/2006/relationships/audio" Target="../media/media2.mp3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3.png"/><Relationship Id="rId1" Type="http://schemas.openxmlformats.org/officeDocument/2006/relationships/image" Target="../media/image16.png"/></Relationships>
</file>

<file path=ppt/slides/_rels/slide2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4.xml"/><Relationship Id="rId4" Type="http://schemas.openxmlformats.org/officeDocument/2006/relationships/image" Target="../media/image25.png"/><Relationship Id="rId3" Type="http://schemas.openxmlformats.org/officeDocument/2006/relationships/image" Target="../media/image26.png"/><Relationship Id="rId2" Type="http://schemas.microsoft.com/office/2007/relationships/media" Target="../media/media3.mp3"/><Relationship Id="rId1" Type="http://schemas.openxmlformats.org/officeDocument/2006/relationships/audio" Target="../media/media3.mp3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8.emf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7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8.png"/></Relationships>
</file>

<file path=ppt/slides/_rels/slide3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4.xml"/><Relationship Id="rId4" Type="http://schemas.openxmlformats.org/officeDocument/2006/relationships/image" Target="../media/image25.png"/><Relationship Id="rId3" Type="http://schemas.openxmlformats.org/officeDocument/2006/relationships/image" Target="../media/image26.png"/><Relationship Id="rId2" Type="http://schemas.microsoft.com/office/2007/relationships/media" Target="../media/media4.mp3"/><Relationship Id="rId1" Type="http://schemas.openxmlformats.org/officeDocument/2006/relationships/audio" Target="../media/media4.mp3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8.png"/><Relationship Id="rId1" Type="http://schemas.openxmlformats.org/officeDocument/2006/relationships/image" Target="../media/image17.emf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emf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6.png"/><Relationship Id="rId1" Type="http://schemas.openxmlformats.org/officeDocument/2006/relationships/image" Target="../media/image5.emf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0.png"/><Relationship Id="rId1" Type="http://schemas.openxmlformats.org/officeDocument/2006/relationships/image" Target="../media/image19.emf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hyperlink" Target="&#36164;&#26009;&#38142;&#25509;/&#35270;&#39057;/&#31657;.mp4" TargetMode="External"/><Relationship Id="rId8" Type="http://schemas.openxmlformats.org/officeDocument/2006/relationships/hyperlink" Target="&#36164;&#26009;&#38142;&#25509;/&#35270;&#39057;/&#20848;.mp4" TargetMode="External"/><Relationship Id="rId7" Type="http://schemas.openxmlformats.org/officeDocument/2006/relationships/hyperlink" Target="&#36164;&#26009;&#38142;&#25509;/&#35270;&#39057;/&#25026;.mp4" TargetMode="External"/><Relationship Id="rId6" Type="http://schemas.openxmlformats.org/officeDocument/2006/relationships/hyperlink" Target="&#36164;&#26009;&#38142;&#25509;/&#35270;&#39057;/&#25441;.mp4" TargetMode="External"/><Relationship Id="rId5" Type="http://schemas.openxmlformats.org/officeDocument/2006/relationships/hyperlink" Target="&#36164;&#26009;&#38142;&#25509;/&#35270;&#39057;/&#33590;.mp4" TargetMode="External"/><Relationship Id="rId4" Type="http://schemas.openxmlformats.org/officeDocument/2006/relationships/hyperlink" Target="&#36164;&#26009;&#38142;&#25509;/&#35270;&#39057;/&#32544;.mp4" TargetMode="External"/><Relationship Id="rId3" Type="http://schemas.openxmlformats.org/officeDocument/2006/relationships/hyperlink" Target="&#36164;&#26009;&#38142;&#25509;/&#35270;&#39057;/&#28024;.mp4" TargetMode="External"/><Relationship Id="rId2" Type="http://schemas.openxmlformats.org/officeDocument/2006/relationships/image" Target="../media/image9.png"/><Relationship Id="rId14" Type="http://schemas.openxmlformats.org/officeDocument/2006/relationships/notesSlide" Target="../notesSlides/notesSlide1.xml"/><Relationship Id="rId13" Type="http://schemas.openxmlformats.org/officeDocument/2006/relationships/slideLayout" Target="../slideLayouts/slideLayout4.xml"/><Relationship Id="rId12" Type="http://schemas.openxmlformats.org/officeDocument/2006/relationships/image" Target="../media/image10.png"/><Relationship Id="rId11" Type="http://schemas.openxmlformats.org/officeDocument/2006/relationships/hyperlink" Target="&#36164;&#26009;&#38142;&#25509;/&#35270;&#39057;/&#31957;.mp4" TargetMode="External"/><Relationship Id="rId10" Type="http://schemas.openxmlformats.org/officeDocument/2006/relationships/hyperlink" Target="&#36164;&#26009;&#38142;&#25509;/&#35270;&#39057;/&#23110;.mp4" TargetMode="External"/><Relationship Id="rId1" Type="http://schemas.openxmlformats.org/officeDocument/2006/relationships/hyperlink" Target="&#36164;&#26009;&#38142;&#25509;/&#35270;&#39057;/&#39292;.mp4" TargetMode="Externa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2.png"/><Relationship Id="rId1" Type="http://schemas.openxmlformats.org/officeDocument/2006/relationships/image" Target="../media/image11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27584" y="1779662"/>
            <a:ext cx="6912768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琦君（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1917-2006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），原名潘希真，浙江人。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作家、散文家。 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1949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年赴台，曾任台湾中国文华学院、中央大学中文系教授。主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要著作有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永是有情人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》《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水是故乡甜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》《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细雨灯花落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》《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读书与生活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等。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67545" y="518324"/>
            <a:ext cx="2016224" cy="646986"/>
          </a:xfrm>
          <a:prstGeom prst="flowChartAlternateProcess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作者简介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标注 1"/>
          <p:cNvSpPr/>
          <p:nvPr/>
        </p:nvSpPr>
        <p:spPr>
          <a:xfrm>
            <a:off x="1475656" y="771550"/>
            <a:ext cx="7200800" cy="1152128"/>
          </a:xfrm>
          <a:prstGeom prst="wedgeRoundRectCallout">
            <a:avLst>
              <a:gd name="adj1" fmla="val -52110"/>
              <a:gd name="adj2" fmla="val -25685"/>
              <a:gd name="adj3" fmla="val 16667"/>
            </a:avLst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桂花纷纷飘落，“我</a:t>
            </a:r>
            <a:r>
              <a:rPr lang="zh-CN" altLang="en-US" sz="2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们”满</a:t>
            </a:r>
            <a:r>
              <a:rPr lang="zh-CN" altLang="en-US" sz="28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头满身都是桂花，一场好香的雨，一幅好美的画。</a:t>
            </a:r>
            <a:endParaRPr lang="zh-CN" altLang="en-US" sz="28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圆角矩形标注 2"/>
          <p:cNvSpPr/>
          <p:nvPr/>
        </p:nvSpPr>
        <p:spPr>
          <a:xfrm>
            <a:off x="323528" y="2264503"/>
            <a:ext cx="7632848" cy="648072"/>
          </a:xfrm>
          <a:prstGeom prst="wedgeRoundRectCallout">
            <a:avLst>
              <a:gd name="adj1" fmla="val 51046"/>
              <a:gd name="adj2" fmla="val -28951"/>
              <a:gd name="adj3" fmla="val 16667"/>
            </a:avLst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桂花雨和揺花乐是“我”心中珍藏的美好回忆。</a:t>
            </a:r>
            <a:endParaRPr lang="zh-CN" altLang="en-US" sz="28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圆角矩形标注 3"/>
          <p:cNvSpPr/>
          <p:nvPr/>
        </p:nvSpPr>
        <p:spPr>
          <a:xfrm>
            <a:off x="1186714" y="3507854"/>
            <a:ext cx="7057693" cy="1008112"/>
          </a:xfrm>
          <a:prstGeom prst="wedgeRoundRectCallout">
            <a:avLst>
              <a:gd name="adj1" fmla="val -51664"/>
              <a:gd name="adj2" fmla="val -24845"/>
              <a:gd name="adj3" fmla="val 16667"/>
            </a:avLst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母亲念念不忘家乡的桂花香，桂花寄托着母亲的思乡之情。</a:t>
            </a:r>
            <a:endParaRPr lang="zh-CN" altLang="en-US" sz="28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030" y="483518"/>
            <a:ext cx="940142" cy="1584176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/>
          <a:stretch>
            <a:fillRect/>
          </a:stretch>
        </p:blipFill>
        <p:spPr>
          <a:xfrm>
            <a:off x="7956376" y="1985446"/>
            <a:ext cx="913105" cy="13947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51520" y="3349256"/>
            <a:ext cx="771514" cy="136815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7"/>
          <p:cNvSpPr>
            <a:spLocks noChangeArrowheads="1"/>
          </p:cNvSpPr>
          <p:nvPr/>
        </p:nvSpPr>
        <p:spPr bwMode="auto">
          <a:xfrm>
            <a:off x="611560" y="555526"/>
            <a:ext cx="7848872" cy="186512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想</a:t>
            </a:r>
            <a:r>
              <a:rPr lang="zh-CN" altLang="en-US" sz="32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一想：</a:t>
            </a:r>
            <a:r>
              <a:rPr lang="zh-CN" altLang="en-US" sz="320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桂</a:t>
            </a:r>
            <a:r>
              <a:rPr lang="zh-CN" altLang="en-US" sz="32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花给“我”带来了哪些美好的回忆</a:t>
            </a:r>
            <a:r>
              <a:rPr lang="zh-CN" altLang="en-US" sz="320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？再读</a:t>
            </a:r>
            <a:r>
              <a:rPr lang="zh-CN" altLang="en-US" sz="32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课文，利用学习单，梳理一下文章脉络</a:t>
            </a:r>
            <a:r>
              <a:rPr lang="zh-CN" altLang="en-US" sz="320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sz="32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aphicFrame>
        <p:nvGraphicFramePr>
          <p:cNvPr id="8" name="表格 7"/>
          <p:cNvGraphicFramePr>
            <a:graphicFrameLocks noGrp="1"/>
          </p:cNvGraphicFramePr>
          <p:nvPr/>
        </p:nvGraphicFramePr>
        <p:xfrm>
          <a:off x="611560" y="2715766"/>
          <a:ext cx="7488832" cy="1800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24136"/>
                <a:gridCol w="3238905"/>
                <a:gridCol w="3025791"/>
              </a:tblGrid>
              <a:tr h="51816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dirty="0" smtClean="0">
                          <a:solidFill>
                            <a:schemeClr val="bg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地点</a:t>
                      </a:r>
                      <a:endParaRPr lang="zh-CN" altLang="en-US" sz="2800" dirty="0">
                        <a:solidFill>
                          <a:schemeClr val="bg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685800" rtl="0" eaLnBrk="1" latinLnBrk="0" hangingPunct="1"/>
                      <a:r>
                        <a:rPr lang="zh-CN" altLang="en-US" sz="2800" b="1" kern="1200" dirty="0" smtClean="0">
                          <a:solidFill>
                            <a:schemeClr val="bg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+mn-cs"/>
                        </a:rPr>
                        <a:t>美好的</a:t>
                      </a:r>
                      <a:r>
                        <a:rPr lang="zh-CN" altLang="en-US" sz="2800" b="1" kern="1200" smtClean="0">
                          <a:solidFill>
                            <a:schemeClr val="bg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+mn-cs"/>
                        </a:rPr>
                        <a:t>回忆（事件）</a:t>
                      </a:r>
                      <a:endParaRPr lang="zh-CN" altLang="en-US" sz="2800" b="1" kern="1200" dirty="0">
                        <a:solidFill>
                          <a:schemeClr val="bg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685800" rtl="0" eaLnBrk="1" latinLnBrk="0" hangingPunct="1"/>
                      <a:r>
                        <a:rPr lang="zh-CN" altLang="en-US" sz="2800" b="1" kern="1200" dirty="0" smtClean="0">
                          <a:solidFill>
                            <a:schemeClr val="bg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+mn-cs"/>
                        </a:rPr>
                        <a:t>文中对应的段落</a:t>
                      </a:r>
                      <a:endParaRPr lang="zh-CN" altLang="en-US" sz="2800" b="1" kern="1200" dirty="0">
                        <a:solidFill>
                          <a:schemeClr val="bg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+mn-cs"/>
                      </a:endParaRPr>
                    </a:p>
                  </a:txBody>
                  <a:tcPr anchor="ctr"/>
                </a:tc>
              </a:tr>
              <a:tr h="417944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  <a:tr h="504056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360040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7"/>
          <p:cNvSpPr>
            <a:spLocks noChangeArrowheads="1"/>
          </p:cNvSpPr>
          <p:nvPr/>
        </p:nvSpPr>
        <p:spPr bwMode="auto">
          <a:xfrm>
            <a:off x="539552" y="1315079"/>
            <a:ext cx="7554168" cy="27597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ts val="5200"/>
              </a:lnSpc>
            </a:pP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请同学们以小组为单位开展讨论，每位同学都要发言，并能有理有据地说明观点；讨论结束后组长将本组同学的见解汇总到学习单上。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537985" y="843558"/>
          <a:ext cx="8066463" cy="33843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25704"/>
                <a:gridCol w="5111000"/>
                <a:gridCol w="1729759"/>
              </a:tblGrid>
              <a:tr h="5310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地点</a:t>
                      </a:r>
                      <a:endParaRPr lang="zh-CN" altLang="en-US" sz="2400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美好的回忆（事件）</a:t>
                      </a:r>
                      <a:endParaRPr lang="zh-CN" altLang="en-US" sz="2400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文中对应的段落</a:t>
                      </a:r>
                      <a:endParaRPr lang="zh-CN" altLang="en-US" sz="2400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/>
                </a:tc>
              </a:tr>
              <a:tr h="537623">
                <a:tc>
                  <a:txBody>
                    <a:bodyPr/>
                    <a:lstStyle/>
                    <a:p>
                      <a:pPr marL="0" algn="ctr" defTabSz="685800" rtl="0" eaLnBrk="1" latinLnBrk="0" hangingPunct="1"/>
                      <a:endParaRPr lang="zh-CN" altLang="en-US" sz="2800" b="1" kern="1200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685800" rtl="0" eaLnBrk="1" latinLnBrk="0" hangingPunct="1"/>
                      <a:endParaRPr lang="zh-CN" altLang="en-US" sz="2400" b="1" kern="1200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685800" rtl="0" eaLnBrk="1" latinLnBrk="0" hangingPunct="1"/>
                      <a:endParaRPr lang="zh-CN" altLang="en-US" sz="2800" b="1" kern="1200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anchor="ctr"/>
                </a:tc>
              </a:tr>
              <a:tr h="1015681">
                <a:tc>
                  <a:txBody>
                    <a:bodyPr/>
                    <a:lstStyle/>
                    <a:p>
                      <a:pPr marL="0" algn="ctr" defTabSz="685800" rtl="0" eaLnBrk="1" latinLnBrk="0" hangingPunct="1"/>
                      <a:endParaRPr lang="zh-CN" altLang="en-US" sz="2800" b="1" kern="1200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685800" rtl="0" eaLnBrk="1" latinLnBrk="0" hangingPunct="1"/>
                      <a:endParaRPr lang="zh-CN" altLang="en-US" sz="2400" b="1" kern="1200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685800" rtl="0" eaLnBrk="1" latinLnBrk="0" hangingPunct="1"/>
                      <a:endParaRPr lang="zh-CN" altLang="en-US" sz="2800" b="1" kern="1200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anchor="ctr"/>
                </a:tc>
              </a:tr>
              <a:tr h="1008112">
                <a:tc>
                  <a:txBody>
                    <a:bodyPr/>
                    <a:lstStyle/>
                    <a:p>
                      <a:pPr marL="0" algn="ctr" defTabSz="685800" rtl="0" eaLnBrk="1" latinLnBrk="0" hangingPunct="1"/>
                      <a:endParaRPr lang="zh-CN" altLang="en-US" sz="2800" b="1" kern="1200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685800" rtl="0" eaLnBrk="1" latinLnBrk="0" hangingPunct="1"/>
                      <a:endParaRPr lang="zh-CN" altLang="en-US" sz="2400" b="1" kern="1200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685800" rtl="0" eaLnBrk="1" latinLnBrk="0" hangingPunct="1"/>
                      <a:endParaRPr lang="zh-CN" altLang="en-US" sz="2800" b="1" kern="1200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754009" y="1707654"/>
            <a:ext cx="10081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故乡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83825" y="2408570"/>
            <a:ext cx="10081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故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乡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834129" y="1678037"/>
            <a:ext cx="51845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儿时与父亲赏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花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，独爱桂花的香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气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207637" y="1674697"/>
            <a:ext cx="10081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1-2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221351" y="2499742"/>
            <a:ext cx="10081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3-6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762121" y="2283718"/>
            <a:ext cx="518457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在院子里与母亲和乡亲们一起感受摇桂花的乐趣。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754009" y="3435846"/>
            <a:ext cx="10081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杭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州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791937" y="3291830"/>
            <a:ext cx="518457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给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母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亲带桂花，忆起故乡童年时代的桂花雨。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380312" y="3445718"/>
            <a:ext cx="9361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7-8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7" grpId="0"/>
      <p:bldP spid="8" grpId="0"/>
      <p:bldP spid="9" grpId="0"/>
      <p:bldP spid="10" grpId="0"/>
      <p:bldP spid="14" grpId="0"/>
      <p:bldP spid="15" grpId="0"/>
      <p:bldP spid="1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83568" y="627534"/>
            <a:ext cx="797661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自读课文第</a:t>
            </a:r>
            <a:r>
              <a:rPr lang="en-US" altLang="zh-CN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7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8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自然段，思考：读了这两个自然段你有什么疑问吗？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圆角矩形标注 6"/>
          <p:cNvSpPr>
            <a:spLocks noChangeArrowheads="1"/>
          </p:cNvSpPr>
          <p:nvPr/>
        </p:nvSpPr>
        <p:spPr bwMode="auto">
          <a:xfrm>
            <a:off x="539552" y="2081643"/>
            <a:ext cx="7147463" cy="1055608"/>
          </a:xfrm>
          <a:prstGeom prst="wedgeRoundRectCallout">
            <a:avLst>
              <a:gd name="adj1" fmla="val 52079"/>
              <a:gd name="adj2" fmla="val -20915"/>
              <a:gd name="adj3" fmla="val 16667"/>
            </a:avLst>
          </a:prstGeom>
          <a:solidFill>
            <a:schemeClr val="tx2">
              <a:lumMod val="20000"/>
              <a:lumOff val="80000"/>
            </a:schemeClr>
          </a:solidFill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为什么母亲说“这里的桂花再香也比不上家乡的桂花”？</a:t>
            </a:r>
            <a:endParaRPr lang="zh-CN" altLang="en-US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圆角矩形标注 7"/>
          <p:cNvSpPr>
            <a:spLocks noChangeArrowheads="1"/>
          </p:cNvSpPr>
          <p:nvPr/>
        </p:nvSpPr>
        <p:spPr bwMode="auto">
          <a:xfrm>
            <a:off x="1261784" y="3425759"/>
            <a:ext cx="6569245" cy="1055608"/>
          </a:xfrm>
          <a:prstGeom prst="wedgeRoundRectCallout">
            <a:avLst>
              <a:gd name="adj1" fmla="val -52274"/>
              <a:gd name="adj2" fmla="val -15300"/>
              <a:gd name="adj3" fmla="val 16667"/>
            </a:avLst>
          </a:prstGeom>
          <a:solidFill>
            <a:schemeClr val="accent1">
              <a:lumMod val="20000"/>
              <a:lumOff val="80000"/>
            </a:schemeClr>
          </a:solidFill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杭州的桂花很美，作者为什么忘不了家乡的桂花和家乡的桂花雨？</a:t>
            </a:r>
            <a:endParaRPr lang="zh-CN" altLang="en-US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910129" y="1868623"/>
            <a:ext cx="953921" cy="155713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90643" y="3353337"/>
            <a:ext cx="785849" cy="139357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772013" y="1713845"/>
            <a:ext cx="7272808" cy="22980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4300"/>
              </a:lnSpc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作者曾经说过：“桂花，真让我魂牵梦萦。”作者魂牵梦萦的桂花雨到底是什么？是什么让“我”和母亲久久不能忘怀？下节课我们继续品读。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" name="图片 19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700" y="416273"/>
            <a:ext cx="2268538" cy="693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2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411510"/>
            <a:ext cx="450850" cy="55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827584" y="413251"/>
            <a:ext cx="21602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课堂小结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矩形 20"/>
          <p:cNvSpPr>
            <a:spLocks noChangeArrowheads="1"/>
          </p:cNvSpPr>
          <p:nvPr/>
        </p:nvSpPr>
        <p:spPr bwMode="auto">
          <a:xfrm>
            <a:off x="592138" y="1129134"/>
            <a:ext cx="8455025" cy="3098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一、选择题。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 dirty="0">
                <a:latin typeface="Songti SC"/>
                <a:ea typeface="Songti SC"/>
                <a:cs typeface="Songti SC"/>
              </a:rPr>
              <a:t>　</a:t>
            </a:r>
            <a:r>
              <a:rPr lang="zh-CN" altLang="en-US" sz="3200" b="1" dirty="0">
                <a:latin typeface="宋体" panose="02010600030101010101" pitchFamily="2" charset="-122"/>
              </a:rPr>
              <a:t>题目</a:t>
            </a:r>
            <a:r>
              <a:rPr lang="en-US" altLang="zh-CN" sz="3200" b="1" dirty="0">
                <a:latin typeface="宋体" panose="02010600030101010101" pitchFamily="2" charset="-122"/>
              </a:rPr>
              <a:t>《</a:t>
            </a:r>
            <a:r>
              <a:rPr lang="zh-CN" altLang="en-US" sz="3200" b="1" dirty="0">
                <a:latin typeface="宋体" panose="02010600030101010101" pitchFamily="2" charset="-122"/>
              </a:rPr>
              <a:t>桂花雨</a:t>
            </a:r>
            <a:r>
              <a:rPr lang="en-US" altLang="zh-CN" sz="3200" b="1" dirty="0">
                <a:latin typeface="宋体" panose="02010600030101010101" pitchFamily="2" charset="-122"/>
              </a:rPr>
              <a:t>》</a:t>
            </a:r>
            <a:r>
              <a:rPr lang="zh-CN" altLang="en-US" sz="3200" b="1" dirty="0">
                <a:latin typeface="宋体" panose="02010600030101010101" pitchFamily="2" charset="-122"/>
              </a:rPr>
              <a:t>的意思</a:t>
            </a:r>
            <a:r>
              <a:rPr lang="zh-CN" altLang="en-US" sz="3200" b="1" dirty="0" smtClean="0">
                <a:latin typeface="宋体" panose="02010600030101010101" pitchFamily="2" charset="-122"/>
              </a:rPr>
              <a:t>是（</a:t>
            </a:r>
            <a:r>
              <a:rPr lang="zh-CN" altLang="en-US" sz="3200" b="1" dirty="0">
                <a:latin typeface="宋体" panose="02010600030101010101" pitchFamily="2" charset="-122"/>
              </a:rPr>
              <a:t>　　</a:t>
            </a:r>
            <a:r>
              <a:rPr lang="zh-CN" altLang="en-US" sz="3200" b="1" dirty="0" smtClean="0">
                <a:latin typeface="宋体" panose="02010600030101010101" pitchFamily="2" charset="-122"/>
              </a:rPr>
              <a:t>）。</a:t>
            </a:r>
            <a:endParaRPr lang="zh-CN" altLang="en-US" sz="3200" b="1" dirty="0">
              <a:latin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　</a:t>
            </a:r>
            <a:r>
              <a:rPr lang="en-US" altLang="zh-CN" sz="3200" b="1" dirty="0">
                <a:latin typeface="宋体" panose="02010600030101010101" pitchFamily="2" charset="-122"/>
              </a:rPr>
              <a:t>A.</a:t>
            </a:r>
            <a:r>
              <a:rPr kumimoji="1" lang="zh-CN" altLang="en-US" sz="3200" b="1" dirty="0">
                <a:latin typeface="宋体" panose="02010600030101010101" pitchFamily="2" charset="-122"/>
              </a:rPr>
              <a:t>桂花纷纷飘落下来，像下雨</a:t>
            </a:r>
            <a:r>
              <a:rPr kumimoji="1" lang="zh-CN" altLang="en-US" sz="3200" b="1" dirty="0" smtClean="0">
                <a:latin typeface="宋体" panose="02010600030101010101" pitchFamily="2" charset="-122"/>
              </a:rPr>
              <a:t>一样</a:t>
            </a:r>
            <a:r>
              <a:rPr lang="zh-CN" altLang="en-US" sz="3200" b="1" dirty="0" smtClean="0">
                <a:latin typeface="宋体" panose="02010600030101010101" pitchFamily="2" charset="-122"/>
              </a:rPr>
              <a:t>     </a:t>
            </a:r>
            <a:r>
              <a:rPr lang="zh-CN" altLang="en-US" sz="3200" b="1" dirty="0">
                <a:latin typeface="宋体" panose="02010600030101010101" pitchFamily="2" charset="-122"/>
              </a:rPr>
              <a:t>　</a:t>
            </a:r>
            <a:endParaRPr lang="en-US" altLang="zh-CN" sz="3200" b="1" dirty="0">
              <a:latin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　</a:t>
            </a:r>
            <a:r>
              <a:rPr lang="en-US" altLang="zh-CN" sz="3200" b="1" dirty="0">
                <a:latin typeface="宋体" panose="02010600030101010101" pitchFamily="2" charset="-122"/>
              </a:rPr>
              <a:t>B.</a:t>
            </a:r>
            <a:r>
              <a:rPr lang="zh-CN" altLang="en-US" sz="3200" b="1" dirty="0">
                <a:latin typeface="宋体" panose="02010600030101010101" pitchFamily="2" charset="-122"/>
              </a:rPr>
              <a:t>桂花被雨吹</a:t>
            </a:r>
            <a:r>
              <a:rPr lang="zh-CN" altLang="en-US" sz="3200" b="1" dirty="0" smtClean="0">
                <a:latin typeface="宋体" panose="02010600030101010101" pitchFamily="2" charset="-122"/>
              </a:rPr>
              <a:t>落</a:t>
            </a:r>
            <a:endParaRPr lang="en-US" altLang="zh-CN" sz="3200" b="1" dirty="0">
              <a:latin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　</a:t>
            </a:r>
            <a:r>
              <a:rPr lang="en-US" altLang="zh-CN" sz="3200" b="1" dirty="0">
                <a:latin typeface="宋体" panose="02010600030101010101" pitchFamily="2" charset="-122"/>
              </a:rPr>
              <a:t>C.</a:t>
            </a:r>
            <a:r>
              <a:rPr lang="zh-CN" altLang="en-US" sz="3200" b="1" dirty="0">
                <a:latin typeface="宋体" panose="02010600030101010101" pitchFamily="2" charset="-122"/>
              </a:rPr>
              <a:t>在雨中摇</a:t>
            </a:r>
            <a:r>
              <a:rPr lang="zh-CN" altLang="en-US" sz="3200" b="1" dirty="0" smtClean="0">
                <a:latin typeface="宋体" panose="02010600030101010101" pitchFamily="2" charset="-122"/>
              </a:rPr>
              <a:t>桂花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6228184" y="1722026"/>
            <a:ext cx="345287" cy="56169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A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9" name="图片 2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3881" y="267494"/>
            <a:ext cx="2268538" cy="692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图片 2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5431" y="269081"/>
            <a:ext cx="449263" cy="55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724694" y="195486"/>
            <a:ext cx="21602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课堂演练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矩形 1"/>
          <p:cNvSpPr>
            <a:spLocks noChangeArrowheads="1"/>
          </p:cNvSpPr>
          <p:nvPr/>
        </p:nvSpPr>
        <p:spPr bwMode="auto">
          <a:xfrm>
            <a:off x="1331640" y="1545167"/>
            <a:ext cx="7399337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kumimoji="1"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摇桂花时，桂花纷纷飘落下来，像下雨一样。</a:t>
            </a:r>
            <a:endParaRPr kumimoji="1"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3010" name="矩形 2"/>
          <p:cNvSpPr>
            <a:spLocks noChangeArrowheads="1"/>
          </p:cNvSpPr>
          <p:nvPr/>
        </p:nvSpPr>
        <p:spPr bwMode="auto">
          <a:xfrm>
            <a:off x="468313" y="484188"/>
            <a:ext cx="2244525" cy="68326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二、仿</a:t>
            </a: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写。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683568" y="2499742"/>
            <a:ext cx="7650360" cy="95410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kumimoji="1"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kumimoji="1" lang="zh-CN" altLang="en-US" sz="2800" b="1" u="sng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爬</a:t>
            </a:r>
            <a:r>
              <a:rPr kumimoji="1" lang="zh-CN" altLang="en-US" sz="2800" b="1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树的时候，小刚“嗖”的一声就上去了，</a:t>
            </a:r>
            <a:r>
              <a:rPr kumimoji="1" lang="zh-CN" altLang="en-US" sz="2800" b="1" u="sng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像猴子</a:t>
            </a:r>
            <a:r>
              <a:rPr kumimoji="1" lang="zh-CN" altLang="en-US" sz="2800" b="1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一样。</a:t>
            </a:r>
            <a:endParaRPr kumimoji="1" lang="zh-CN" altLang="en-US" sz="2800" b="1" u="sng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" name="组合 32"/>
          <p:cNvGrpSpPr/>
          <p:nvPr/>
        </p:nvGrpSpPr>
        <p:grpSpPr>
          <a:xfrm>
            <a:off x="6968256" y="-1"/>
            <a:ext cx="1927372" cy="771551"/>
            <a:chOff x="6968256" y="-1"/>
            <a:chExt cx="1927372" cy="771551"/>
          </a:xfrm>
        </p:grpSpPr>
        <p:pic>
          <p:nvPicPr>
            <p:cNvPr id="34" name="图片 33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5468"/>
            <a:stretch>
              <a:fillRect/>
            </a:stretch>
          </p:blipFill>
          <p:spPr>
            <a:xfrm>
              <a:off x="6968256" y="-1"/>
              <a:ext cx="961585" cy="771551"/>
            </a:xfrm>
            <a:prstGeom prst="rect">
              <a:avLst/>
            </a:prstGeom>
          </p:spPr>
        </p:pic>
        <p:pic>
          <p:nvPicPr>
            <p:cNvPr id="35" name="图片 34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49408" y="124932"/>
              <a:ext cx="1346220" cy="553738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7164288" y="509940"/>
              <a:ext cx="981359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dist" fontAlgn="auto">
                <a:spcBef>
                  <a:spcPts val="0"/>
                </a:spcBef>
                <a:spcAft>
                  <a:spcPts val="0"/>
                </a:spcAft>
              </a:pPr>
              <a:r>
                <a:rPr kumimoji="1" lang="en-US" altLang="zh-CN" sz="1050" dirty="0">
                  <a:solidFill>
                    <a:prstClr val="white">
                      <a:lumMod val="75000"/>
                    </a:prstClr>
                  </a:solidFill>
                  <a:latin typeface="Times New Roman" panose="02020603050405020304"/>
                  <a:ea typeface="微软雅黑" panose="020B0503020204020204" pitchFamily="34" charset="-122"/>
                </a:rPr>
                <a:t>QICAIKETANG</a:t>
              </a:r>
              <a:endParaRPr kumimoji="1" lang="zh-CN" altLang="en-US" sz="1050" dirty="0">
                <a:solidFill>
                  <a:prstClr val="white">
                    <a:lumMod val="75000"/>
                  </a:prstClr>
                </a:solidFill>
                <a:latin typeface="Times New Roman" panose="02020603050405020304"/>
                <a:ea typeface="微软雅黑" panose="020B0503020204020204" pitchFamily="34" charset="-122"/>
              </a:endParaRPr>
            </a:p>
          </p:txBody>
        </p:sp>
      </p:grpSp>
      <p:sp>
        <p:nvSpPr>
          <p:cNvPr id="7" name="文本框 3"/>
          <p:cNvSpPr txBox="1"/>
          <p:nvPr/>
        </p:nvSpPr>
        <p:spPr>
          <a:xfrm>
            <a:off x="1115616" y="1419622"/>
            <a:ext cx="7369325" cy="1107996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kumimoji="1" lang="zh-CN" altLang="en-US" sz="6600" b="1" dirty="0">
                <a:solidFill>
                  <a:srgbClr val="FF6600"/>
                </a:solidFill>
                <a:latin typeface="Xingkai SC" panose="02010800040101010101" pitchFamily="2" charset="-122"/>
                <a:ea typeface="Xingkai SC" panose="02010800040101010101" pitchFamily="2" charset="-122"/>
              </a:rPr>
              <a:t>七彩课堂  伴你成长</a:t>
            </a:r>
            <a:endParaRPr kumimoji="1" lang="zh-CN" altLang="en-US" sz="6600" b="1" dirty="0">
              <a:solidFill>
                <a:srgbClr val="FF6600"/>
              </a:solidFill>
              <a:latin typeface="Xingkai SC" panose="02010800040101010101" pitchFamily="2" charset="-122"/>
              <a:ea typeface="Xingkai SC" panose="0201080004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矩形 3"/>
          <p:cNvSpPr>
            <a:spLocks noChangeArrowheads="1"/>
          </p:cNvSpPr>
          <p:nvPr/>
        </p:nvSpPr>
        <p:spPr bwMode="auto">
          <a:xfrm>
            <a:off x="667353" y="1487835"/>
            <a:ext cx="7809294" cy="29777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ts val="45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上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节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课我们梳理了文章的脉络，知道文章以桂花为线索，写了桂花给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作者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带来的很多美好回忆。读第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自然段时，同学们产生了一些疑问，这节课我们带着这些疑问再次走进那场缤纷的桂花雨。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3163618" y="195486"/>
            <a:ext cx="2816764" cy="646331"/>
            <a:chOff x="2843808" y="267494"/>
            <a:chExt cx="2816764" cy="646331"/>
          </a:xfrm>
        </p:grpSpPr>
        <p:sp>
          <p:nvSpPr>
            <p:cNvPr id="4" name="文本框 15"/>
            <p:cNvSpPr txBox="1"/>
            <p:nvPr/>
          </p:nvSpPr>
          <p:spPr>
            <a:xfrm>
              <a:off x="2843808" y="267494"/>
              <a:ext cx="281676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zh-CN" altLang="en-US" sz="3600" b="1" dirty="0">
                  <a:latin typeface="+mn-ea"/>
                </a:rPr>
                <a:t>第二课时</a:t>
              </a:r>
              <a:endParaRPr kumimoji="1" lang="zh-CN" altLang="en-US" sz="3600" b="1" dirty="0">
                <a:latin typeface="+mn-ea"/>
              </a:endParaRPr>
            </a:p>
          </p:txBody>
        </p:sp>
        <p:sp>
          <p:nvSpPr>
            <p:cNvPr id="5" name="iconfont-1191-870150"/>
            <p:cNvSpPr>
              <a:spLocks noChangeAspect="1"/>
            </p:cNvSpPr>
            <p:nvPr/>
          </p:nvSpPr>
          <p:spPr bwMode="auto">
            <a:xfrm>
              <a:off x="5377602" y="378432"/>
              <a:ext cx="282970" cy="424454"/>
            </a:xfrm>
            <a:custGeom>
              <a:avLst/>
              <a:gdLst>
                <a:gd name="T0" fmla="*/ 2486 w 2486"/>
                <a:gd name="T1" fmla="*/ 1865 h 3729"/>
                <a:gd name="T2" fmla="*/ 0 w 2486"/>
                <a:gd name="T3" fmla="*/ 0 h 3729"/>
                <a:gd name="T4" fmla="*/ 0 w 2486"/>
                <a:gd name="T5" fmla="*/ 3729 h 3729"/>
                <a:gd name="T6" fmla="*/ 2486 w 2486"/>
                <a:gd name="T7" fmla="*/ 1865 h 37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86" h="3729">
                  <a:moveTo>
                    <a:pt x="2486" y="1865"/>
                  </a:moveTo>
                  <a:lnTo>
                    <a:pt x="0" y="0"/>
                  </a:lnTo>
                  <a:lnTo>
                    <a:pt x="0" y="3729"/>
                  </a:lnTo>
                  <a:lnTo>
                    <a:pt x="2486" y="1865"/>
                  </a:lnTo>
                  <a:close/>
                </a:path>
              </a:pathLst>
            </a:custGeom>
            <a:solidFill>
              <a:srgbClr val="FF9300"/>
            </a:solidFill>
            <a:ln>
              <a:noFill/>
            </a:ln>
          </p:spPr>
        </p:sp>
        <p:sp>
          <p:nvSpPr>
            <p:cNvPr id="6" name="iconfont-1191-870150"/>
            <p:cNvSpPr>
              <a:spLocks noChangeAspect="1"/>
            </p:cNvSpPr>
            <p:nvPr/>
          </p:nvSpPr>
          <p:spPr bwMode="auto">
            <a:xfrm rot="10800000">
              <a:off x="2843808" y="378433"/>
              <a:ext cx="282970" cy="424454"/>
            </a:xfrm>
            <a:custGeom>
              <a:avLst/>
              <a:gdLst>
                <a:gd name="T0" fmla="*/ 2486 w 2486"/>
                <a:gd name="T1" fmla="*/ 1865 h 3729"/>
                <a:gd name="T2" fmla="*/ 0 w 2486"/>
                <a:gd name="T3" fmla="*/ 0 h 3729"/>
                <a:gd name="T4" fmla="*/ 0 w 2486"/>
                <a:gd name="T5" fmla="*/ 3729 h 3729"/>
                <a:gd name="T6" fmla="*/ 2486 w 2486"/>
                <a:gd name="T7" fmla="*/ 1865 h 37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86" h="3729">
                  <a:moveTo>
                    <a:pt x="2486" y="1865"/>
                  </a:moveTo>
                  <a:lnTo>
                    <a:pt x="0" y="0"/>
                  </a:lnTo>
                  <a:lnTo>
                    <a:pt x="0" y="3729"/>
                  </a:lnTo>
                  <a:lnTo>
                    <a:pt x="2486" y="1865"/>
                  </a:lnTo>
                  <a:close/>
                </a:path>
              </a:pathLst>
            </a:custGeom>
            <a:solidFill>
              <a:srgbClr val="FF9300"/>
            </a:solidFill>
            <a:ln>
              <a:noFill/>
            </a:ln>
          </p:spPr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文本框 64"/>
          <p:cNvSpPr txBox="1">
            <a:spLocks noChangeArrowheads="1"/>
          </p:cNvSpPr>
          <p:nvPr/>
        </p:nvSpPr>
        <p:spPr bwMode="auto">
          <a:xfrm>
            <a:off x="1115616" y="2067694"/>
            <a:ext cx="6624736" cy="154657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自由朗读课文，读准本课生字的字音，读通句子。</a:t>
            </a:r>
            <a:endParaRPr lang="zh-CN" altLang="en-US" sz="32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7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6113" y="382588"/>
            <a:ext cx="2270125" cy="695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392113"/>
            <a:ext cx="442912" cy="55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>
            <a:hlinkClick r:id="rId3" action="ppaction://hlinkfile"/>
          </p:cNvPr>
          <p:cNvSpPr txBox="1"/>
          <p:nvPr/>
        </p:nvSpPr>
        <p:spPr>
          <a:xfrm>
            <a:off x="783199" y="339502"/>
            <a:ext cx="206060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初读课文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文本框 14"/>
          <p:cNvSpPr txBox="1">
            <a:spLocks noChangeArrowheads="1"/>
          </p:cNvSpPr>
          <p:nvPr/>
        </p:nvSpPr>
        <p:spPr bwMode="auto">
          <a:xfrm>
            <a:off x="2877408" y="1056636"/>
            <a:ext cx="1836737" cy="322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defTabSz="685800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342900" indent="-285750" defTabSz="68580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685800" indent="-228600" defTabSz="6858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028700" indent="-228600" defTabSz="6858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371600" indent="-228600" defTabSz="6858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1828800" indent="-228600" defTabSz="6858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286000" indent="-228600" defTabSz="6858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2743200" indent="-228600" defTabSz="6858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200400" indent="-228600" defTabSz="6858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1600" b="1">
                <a:latin typeface="Kaiti SC"/>
                <a:ea typeface="Kaiti SC"/>
                <a:cs typeface="Kaiti SC"/>
              </a:rPr>
              <a:t>点击图标，听范读</a:t>
            </a:r>
            <a:endParaRPr lang="zh-CN" altLang="en-US" sz="1600" b="1">
              <a:latin typeface="Kaiti SC"/>
              <a:ea typeface="Kaiti SC"/>
              <a:cs typeface="Kaiti SC"/>
            </a:endParaRPr>
          </a:p>
        </p:txBody>
      </p:sp>
      <p:pic>
        <p:nvPicPr>
          <p:cNvPr id="10" name="图片 1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286959">
            <a:off x="1697895" y="526411"/>
            <a:ext cx="1058863" cy="1060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272605" y="1347614"/>
            <a:ext cx="640871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默读课文，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先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画出表现作者对桂花喜爱之情的语句，在旁边批注自己的体会，然后小组交流。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1" name="矩形 1"/>
          <p:cNvSpPr>
            <a:spLocks noChangeArrowheads="1"/>
          </p:cNvSpPr>
          <p:nvPr/>
        </p:nvSpPr>
        <p:spPr bwMode="auto">
          <a:xfrm>
            <a:off x="611188" y="483518"/>
            <a:ext cx="7920880" cy="18161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just"/>
            <a:r>
              <a:rPr kumimoji="1"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桂花树的样子笨笨的，不像梅树那样有姿态。不开花时，</a:t>
            </a:r>
            <a:r>
              <a:rPr kumimoji="1" lang="zh-CN" altLang="en-US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只见到满</a:t>
            </a:r>
            <a:r>
              <a:rPr kumimoji="1"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树的</a:t>
            </a:r>
            <a:r>
              <a:rPr kumimoji="1" lang="zh-CN" altLang="en-US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叶子；开花</a:t>
            </a:r>
            <a:r>
              <a:rPr kumimoji="1"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时，仔细地在树丛里寻找，才能看到那些小花。可是桂花的香气，太迷人了。</a:t>
            </a:r>
            <a:endParaRPr kumimoji="1" lang="zh-CN" altLang="en-US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3635524" y="554980"/>
            <a:ext cx="720080" cy="432048"/>
          </a:xfrm>
          <a:prstGeom prst="roundRect">
            <a:avLst/>
          </a:prstGeom>
          <a:grpFill/>
          <a:ln w="28575">
            <a:solidFill>
              <a:srgbClr val="FF0000"/>
            </a:solidFill>
            <a:prstDash val="sys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" name="圆角矩形 3"/>
          <p:cNvSpPr/>
          <p:nvPr/>
        </p:nvSpPr>
        <p:spPr>
          <a:xfrm>
            <a:off x="6610573" y="1390913"/>
            <a:ext cx="720080" cy="432048"/>
          </a:xfrm>
          <a:prstGeom prst="roundRect">
            <a:avLst/>
          </a:prstGeom>
          <a:grpFill/>
          <a:ln w="28575">
            <a:solidFill>
              <a:srgbClr val="FF0000"/>
            </a:solidFill>
            <a:prstDash val="sys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" name="圆角矩形 4"/>
          <p:cNvSpPr/>
          <p:nvPr/>
        </p:nvSpPr>
        <p:spPr>
          <a:xfrm>
            <a:off x="5508204" y="1396639"/>
            <a:ext cx="720080" cy="432048"/>
          </a:xfrm>
          <a:prstGeom prst="roundRect">
            <a:avLst/>
          </a:prstGeom>
          <a:grpFill/>
          <a:ln w="28575">
            <a:solidFill>
              <a:srgbClr val="FF0000"/>
            </a:solidFill>
            <a:prstDash val="sys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28379" y="2499742"/>
            <a:ext cx="8120085" cy="138499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  <a:effectLst>
            <a:softEdge rad="31750"/>
          </a:effectLst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 smtClean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2800" b="1" dirty="0" smtClean="0">
                <a:solidFill>
                  <a:srgbClr val="00B0F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作者</a:t>
            </a:r>
            <a:r>
              <a:rPr lang="zh-CN" altLang="en-US" sz="2800" b="1" dirty="0">
                <a:solidFill>
                  <a:srgbClr val="00B0F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先写了桂花样子的“笨”、花朵的“小”，之后笔锋一转</a:t>
            </a:r>
            <a:r>
              <a:rPr lang="en-US" altLang="zh-CN" sz="2800" b="1" dirty="0">
                <a:solidFill>
                  <a:srgbClr val="00B0F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2800" b="1" dirty="0">
                <a:solidFill>
                  <a:srgbClr val="00B0F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用了一个“可是”，突出桂花朴实外表下香气的“迷人”。</a:t>
            </a:r>
            <a:endParaRPr lang="zh-CN" altLang="en-US" sz="2800" b="1" dirty="0">
              <a:solidFill>
                <a:srgbClr val="00B0F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483767" y="4227934"/>
            <a:ext cx="4486845" cy="52322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写出</a:t>
            </a:r>
            <a:r>
              <a:rPr lang="zh-CN" altLang="en-US" sz="2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作者独爱桂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花</a:t>
            </a:r>
            <a:r>
              <a:rPr lang="zh-CN" altLang="en-US" sz="2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的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原因</a:t>
            </a:r>
            <a:r>
              <a:rPr lang="zh-CN" altLang="en-US" sz="2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5" name="矩形 1"/>
          <p:cNvSpPr>
            <a:spLocks noChangeArrowheads="1"/>
          </p:cNvSpPr>
          <p:nvPr/>
        </p:nvSpPr>
        <p:spPr bwMode="auto">
          <a:xfrm>
            <a:off x="639763" y="1221457"/>
            <a:ext cx="7488237" cy="9540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just"/>
            <a:r>
              <a:rPr kumimoji="1"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桂花盛开的时候，不说香飘十里，至少前后左右十几家邻居，没有不浸在桂花香里的。</a:t>
            </a:r>
            <a:endParaRPr kumimoji="1" lang="zh-CN" altLang="en-US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5004048" y="1698228"/>
            <a:ext cx="408042" cy="432048"/>
          </a:xfrm>
          <a:prstGeom prst="roundRect">
            <a:avLst/>
          </a:prstGeom>
          <a:grpFill/>
          <a:ln w="28575">
            <a:solidFill>
              <a:srgbClr val="FF0000"/>
            </a:solidFill>
            <a:prstDash val="sys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4489942" y="2412052"/>
            <a:ext cx="3977882" cy="224676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</a:rPr>
              <a:t>    </a:t>
            </a:r>
            <a:r>
              <a:rPr lang="zh-CN" altLang="en-US" sz="2800" b="1" dirty="0">
                <a:solidFill>
                  <a:srgbClr val="00B0F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用一个“浸”字，写出</a:t>
            </a:r>
            <a:r>
              <a:rPr lang="zh-CN" altLang="en-US" sz="2800" b="1" dirty="0" smtClean="0">
                <a:solidFill>
                  <a:srgbClr val="00B0F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了家乡的桂</a:t>
            </a:r>
            <a:r>
              <a:rPr lang="zh-CN" altLang="en-US" sz="2800" b="1" dirty="0">
                <a:solidFill>
                  <a:srgbClr val="00B0F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花盛开时香气浓郁</a:t>
            </a:r>
            <a:r>
              <a:rPr lang="zh-CN" altLang="en-US" sz="2800" b="1" dirty="0" smtClean="0">
                <a:solidFill>
                  <a:srgbClr val="00B0F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，四面八方无处不在，整</a:t>
            </a:r>
            <a:r>
              <a:rPr lang="zh-CN" altLang="en-US" sz="2800" b="1" dirty="0">
                <a:solidFill>
                  <a:srgbClr val="00B0F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个村子</a:t>
            </a:r>
            <a:r>
              <a:rPr lang="zh-CN" altLang="en-US" sz="2800" b="1" dirty="0" smtClean="0">
                <a:solidFill>
                  <a:srgbClr val="00B0F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都沉浸在桂</a:t>
            </a:r>
            <a:r>
              <a:rPr lang="zh-CN" altLang="en-US" sz="2800" b="1" dirty="0">
                <a:solidFill>
                  <a:srgbClr val="00B0F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花</a:t>
            </a:r>
            <a:r>
              <a:rPr lang="zh-CN" altLang="en-US" sz="2800" b="1" dirty="0" smtClean="0">
                <a:solidFill>
                  <a:srgbClr val="00B0F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香</a:t>
            </a:r>
            <a:r>
              <a:rPr lang="zh-CN" altLang="en-US" sz="2800" b="1" dirty="0">
                <a:solidFill>
                  <a:srgbClr val="00B0F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里</a:t>
            </a:r>
            <a:r>
              <a:rPr lang="zh-CN" altLang="en-US" sz="2800" b="1" dirty="0" smtClean="0">
                <a:solidFill>
                  <a:srgbClr val="00B0F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。  </a:t>
            </a:r>
            <a:endParaRPr lang="zh-CN" altLang="en-US" sz="2800" b="1" dirty="0">
              <a:solidFill>
                <a:srgbClr val="00B0F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3975838" y="1698501"/>
            <a:ext cx="1028209" cy="432048"/>
          </a:xfrm>
          <a:prstGeom prst="roundRect">
            <a:avLst/>
          </a:prstGeom>
          <a:grpFill/>
          <a:ln w="28575">
            <a:solidFill>
              <a:srgbClr val="FF0000"/>
            </a:solidFill>
            <a:prstDash val="sys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400815" y="2412052"/>
            <a:ext cx="3704952" cy="181588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12700">
            <a:solidFill>
              <a:schemeClr val="accent4">
                <a:lumMod val="20000"/>
                <a:lumOff val="80000"/>
              </a:schemeClr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2800" b="1" dirty="0">
                <a:solidFill>
                  <a:srgbClr val="00B0F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“没有不”是双重否定</a:t>
            </a:r>
            <a:r>
              <a:rPr lang="zh-CN" altLang="en-US" sz="2800" b="1" dirty="0" smtClean="0">
                <a:solidFill>
                  <a:srgbClr val="00B0F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表达肯</a:t>
            </a:r>
            <a:r>
              <a:rPr lang="zh-CN" altLang="en-US" sz="2800" b="1" dirty="0">
                <a:solidFill>
                  <a:srgbClr val="00B0F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定的意思，作者用这样的语气强调家乡的桂花更香。  </a:t>
            </a:r>
            <a:endParaRPr lang="zh-CN" altLang="en-US" sz="2800" b="1" dirty="0">
              <a:solidFill>
                <a:srgbClr val="00B0F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云形标注 1"/>
          <p:cNvSpPr/>
          <p:nvPr/>
        </p:nvSpPr>
        <p:spPr>
          <a:xfrm>
            <a:off x="3419872" y="123478"/>
            <a:ext cx="3672408" cy="792088"/>
          </a:xfrm>
          <a:prstGeom prst="cloudCallout">
            <a:avLst>
              <a:gd name="adj1" fmla="val 9694"/>
              <a:gd name="adj2" fmla="val 90024"/>
            </a:avLst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0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想象一下香气都飘到了哪里。</a:t>
            </a:r>
            <a:endParaRPr lang="zh-CN" altLang="en-US" sz="20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8" grpId="0" animBg="1"/>
      <p:bldP spid="9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圆角矩形 10"/>
          <p:cNvSpPr/>
          <p:nvPr/>
        </p:nvSpPr>
        <p:spPr bwMode="auto">
          <a:xfrm>
            <a:off x="971600" y="1563638"/>
            <a:ext cx="7272808" cy="2232248"/>
          </a:xfrm>
          <a:prstGeom prst="roundRect">
            <a:avLst/>
          </a:prstGeom>
          <a:solidFill>
            <a:srgbClr val="FFFFFF"/>
          </a:solidFill>
          <a:ln>
            <a:noFill/>
          </a:ln>
          <a:effectLst>
            <a:outerShdw blurRad="368300" dist="88900" dir="5400000" algn="t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solidFill>
                  <a:schemeClr val="tx1"/>
                </a:solidFill>
              </a:rPr>
              <a:t> 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394564" y="1763980"/>
            <a:ext cx="6408712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朗读第</a:t>
            </a:r>
            <a:r>
              <a:rPr lang="en-US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4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自然段“</a:t>
            </a:r>
            <a:r>
              <a:rPr kumimoji="1"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香飘十里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”“</a:t>
            </a:r>
            <a:r>
              <a:rPr kumimoji="1"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十几家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”“</a:t>
            </a:r>
            <a:r>
              <a:rPr kumimoji="1"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没有</a:t>
            </a:r>
            <a:r>
              <a:rPr kumimoji="1" lang="zh-CN" altLang="en-US" sz="2800" b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不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”等词语时，要有意识地放慢语速，加重语气，感受桂花香气的悠远和浓郁，读出沉醉和向往。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3" name="七彩-课文朗读-五上-3 桂花雨（第4自然段）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3474741" y="684669"/>
            <a:ext cx="609600" cy="6096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23527" y="305031"/>
            <a:ext cx="1013927" cy="1013927"/>
          </a:xfrm>
          <a:prstGeom prst="rect">
            <a:avLst/>
          </a:prstGeom>
        </p:spPr>
      </p:pic>
      <p:sp>
        <p:nvSpPr>
          <p:cNvPr id="9" name="文本框 10"/>
          <p:cNvSpPr txBox="1"/>
          <p:nvPr/>
        </p:nvSpPr>
        <p:spPr>
          <a:xfrm>
            <a:off x="1331640" y="628620"/>
            <a:ext cx="2143101" cy="646986"/>
          </a:xfrm>
          <a:prstGeom prst="flowChartAlternateProcess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>
                <a:latin typeface="+mn-ea"/>
              </a:rPr>
              <a:t>朗读指</a:t>
            </a:r>
            <a:r>
              <a:rPr lang="zh-CN" altLang="en-US" sz="3200" b="1" dirty="0" smtClean="0">
                <a:latin typeface="+mn-ea"/>
              </a:rPr>
              <a:t>导</a:t>
            </a:r>
            <a:endParaRPr lang="zh-CN" altLang="en-US" sz="3200" b="1" dirty="0">
              <a:latin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67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33" name="文本框 1"/>
          <p:cNvSpPr txBox="1">
            <a:spLocks noChangeArrowheads="1"/>
          </p:cNvSpPr>
          <p:nvPr/>
        </p:nvSpPr>
        <p:spPr bwMode="auto">
          <a:xfrm>
            <a:off x="755576" y="699542"/>
            <a:ext cx="7515356" cy="181588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这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下，我可乐了，帮大人抱着桂花树，使劲地摇。摇哇摇，桂花纷纷落下来，我们满头满身都是桂花。我喊着：“啊！真像下雨，好香的雨呀！” 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899592" y="1607483"/>
            <a:ext cx="1008112" cy="0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7596336" y="1203598"/>
            <a:ext cx="396044" cy="0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>
            <a:off x="7276486" y="1607483"/>
            <a:ext cx="792088" cy="0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>
            <a:off x="885115" y="1995686"/>
            <a:ext cx="2030701" cy="0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23" name="矩形 8"/>
          <p:cNvSpPr>
            <a:spLocks noChangeArrowheads="1"/>
          </p:cNvSpPr>
          <p:nvPr/>
        </p:nvSpPr>
        <p:spPr bwMode="auto">
          <a:xfrm>
            <a:off x="1403648" y="3003798"/>
            <a:ext cx="6552728" cy="954107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00B0F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2800" b="1" dirty="0" smtClean="0">
                <a:solidFill>
                  <a:srgbClr val="00B0F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从这些词句中，可</a:t>
            </a:r>
            <a:r>
              <a:rPr lang="zh-CN" altLang="en-US" sz="2800" b="1" dirty="0">
                <a:solidFill>
                  <a:srgbClr val="00B0F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以感受</a:t>
            </a:r>
            <a:r>
              <a:rPr lang="zh-CN" altLang="en-US" sz="2800" b="1" dirty="0" smtClean="0">
                <a:solidFill>
                  <a:srgbClr val="00B0F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到作者摇桂花的快乐。</a:t>
            </a:r>
            <a:endParaRPr lang="zh-CN" altLang="en-US" sz="2800" b="1" dirty="0">
              <a:solidFill>
                <a:srgbClr val="00B0F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4275" name="组合 7"/>
          <p:cNvGrpSpPr/>
          <p:nvPr/>
        </p:nvGrpSpPr>
        <p:grpSpPr bwMode="auto">
          <a:xfrm>
            <a:off x="718759" y="1347614"/>
            <a:ext cx="7776864" cy="2688173"/>
            <a:chOff x="1187624" y="1491630"/>
            <a:chExt cx="7200800" cy="2378703"/>
          </a:xfrm>
        </p:grpSpPr>
        <p:sp>
          <p:nvSpPr>
            <p:cNvPr id="6" name="圆角矩形 5"/>
            <p:cNvSpPr/>
            <p:nvPr/>
          </p:nvSpPr>
          <p:spPr>
            <a:xfrm>
              <a:off x="1187624" y="1491630"/>
              <a:ext cx="7200800" cy="2378703"/>
            </a:xfrm>
            <a:prstGeom prst="roundRect">
              <a:avLst/>
            </a:prstGeom>
            <a:solidFill>
              <a:srgbClr val="FFFFFF"/>
            </a:solidFill>
            <a:ln>
              <a:noFill/>
            </a:ln>
            <a:effectLst>
              <a:outerShdw blurRad="368300" dist="88900" dir="5400000" algn="t" rotWithShape="0">
                <a:prstClr val="black">
                  <a:alpha val="3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dirty="0">
                  <a:solidFill>
                    <a:schemeClr val="tx1"/>
                  </a:solidFill>
                </a:rPr>
                <a:t> </a:t>
              </a:r>
              <a:endParaRPr lang="zh-CN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54277" name="矩形 6"/>
            <p:cNvSpPr>
              <a:spLocks noChangeArrowheads="1"/>
            </p:cNvSpPr>
            <p:nvPr/>
          </p:nvSpPr>
          <p:spPr bwMode="auto">
            <a:xfrm>
              <a:off x="1355062" y="1604171"/>
              <a:ext cx="6849344" cy="225729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800" b="1" dirty="0" smtClean="0">
                  <a:latin typeface="宋体" panose="02010600030101010101" pitchFamily="2" charset="-122"/>
                </a:rPr>
                <a:t>    朗读</a:t>
              </a:r>
              <a:r>
                <a:rPr lang="zh-CN" altLang="en-US" sz="2800" b="1" dirty="0">
                  <a:latin typeface="宋体" panose="02010600030101010101" pitchFamily="2" charset="-122"/>
                </a:rPr>
                <a:t>第</a:t>
              </a:r>
              <a:r>
                <a:rPr lang="en-US" altLang="zh-CN" sz="28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5</a:t>
              </a:r>
              <a:r>
                <a:rPr lang="zh-CN" altLang="en-US" sz="2800" b="1" dirty="0" smtClean="0">
                  <a:latin typeface="宋体" panose="02010600030101010101" pitchFamily="2" charset="-122"/>
                </a:rPr>
                <a:t>自然段，</a:t>
              </a:r>
              <a:r>
                <a:rPr lang="zh-CN" altLang="en-US" sz="2800" b="1" dirty="0" smtClean="0">
                  <a:solidFill>
                    <a:srgbClr val="000000"/>
                  </a:solidFill>
                  <a:latin typeface="宋体" panose="02010600030101010101" pitchFamily="2" charset="-122"/>
                </a:rPr>
                <a:t>边</a:t>
              </a:r>
              <a:r>
                <a:rPr lang="zh-CN" altLang="en-US" sz="2800" b="1" dirty="0">
                  <a:solidFill>
                    <a:srgbClr val="000000"/>
                  </a:solidFill>
                  <a:latin typeface="宋体" panose="02010600030101010101" pitchFamily="2" charset="-122"/>
                </a:rPr>
                <a:t>读边想</a:t>
              </a:r>
              <a:r>
                <a:rPr lang="zh-CN" altLang="en-US" sz="2800" b="1" dirty="0" smtClean="0">
                  <a:solidFill>
                    <a:srgbClr val="000000"/>
                  </a:solidFill>
                  <a:latin typeface="宋体" panose="02010600030101010101" pitchFamily="2" charset="-122"/>
                </a:rPr>
                <a:t>象摇桂花的</a:t>
              </a:r>
              <a:r>
                <a:rPr lang="zh-CN" altLang="en-US" sz="2800" b="1" dirty="0">
                  <a:solidFill>
                    <a:srgbClr val="000000"/>
                  </a:solidFill>
                  <a:latin typeface="宋体" panose="02010600030101010101" pitchFamily="2" charset="-122"/>
                </a:rPr>
                <a:t>画面</a:t>
              </a:r>
              <a:r>
                <a:rPr lang="zh-CN" altLang="en-US" sz="2800" b="1" dirty="0" smtClean="0">
                  <a:solidFill>
                    <a:srgbClr val="000000"/>
                  </a:solidFill>
                  <a:latin typeface="宋体" panose="02010600030101010101" pitchFamily="2" charset="-122"/>
                </a:rPr>
                <a:t>，进一步感受摇桂花的欢乐气氛，体会摇桂花给作者童年带来的快乐，理解作者对童年生活的怀念。</a:t>
              </a:r>
              <a:endParaRPr lang="zh-CN" altLang="en-US" sz="2800" dirty="0">
                <a:latin typeface="宋体" panose="02010600030101010101" pitchFamily="2" charset="-122"/>
              </a:endParaRPr>
            </a:p>
          </p:txBody>
        </p:sp>
      </p:grpSp>
      <p:pic>
        <p:nvPicPr>
          <p:cNvPr id="3" name="七彩-课文朗读-五上-3 桂花雨（第5自然段）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3275856" y="537768"/>
            <a:ext cx="609600" cy="6096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51520" y="195486"/>
            <a:ext cx="1013927" cy="1013927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1259633" y="519075"/>
            <a:ext cx="2143101" cy="646986"/>
          </a:xfrm>
          <a:prstGeom prst="flowChartAlternateProcess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>
                <a:latin typeface="+mn-ea"/>
              </a:rPr>
              <a:t>朗读指</a:t>
            </a:r>
            <a:r>
              <a:rPr lang="zh-CN" altLang="en-US" sz="3200" b="1" dirty="0" smtClean="0">
                <a:latin typeface="+mn-ea"/>
              </a:rPr>
              <a:t>导</a:t>
            </a:r>
            <a:endParaRPr lang="zh-CN" altLang="en-US" sz="3200" b="1" dirty="0">
              <a:latin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1569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文本框 1"/>
          <p:cNvSpPr txBox="1">
            <a:spLocks noChangeArrowheads="1"/>
          </p:cNvSpPr>
          <p:nvPr/>
        </p:nvSpPr>
        <p:spPr bwMode="auto">
          <a:xfrm>
            <a:off x="755576" y="699542"/>
            <a:ext cx="7515356" cy="181588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桂花摇落以后，挑去小枝小叶，晒上几天太阳，收在铁盒子里，可以加在茶叶里泡茶，过年时还可以做糕饼。全年，整个村子都浸在桂花的香气里。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8" name="云形标注 17"/>
          <p:cNvSpPr/>
          <p:nvPr/>
        </p:nvSpPr>
        <p:spPr>
          <a:xfrm>
            <a:off x="539552" y="2991409"/>
            <a:ext cx="4513762" cy="1596565"/>
          </a:xfrm>
          <a:prstGeom prst="cloudCallout">
            <a:avLst>
              <a:gd name="adj1" fmla="val -9492"/>
              <a:gd name="adj2" fmla="val -76848"/>
            </a:avLst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4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为什么说“</a:t>
            </a:r>
            <a:r>
              <a:rPr lang="zh-CN" altLang="en-US" sz="24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全年，整个村子都浸在桂花的香气里</a:t>
            </a:r>
            <a:r>
              <a:rPr lang="zh-CN" altLang="en-US" sz="24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”？</a:t>
            </a:r>
            <a:endParaRPr lang="zh-CN" altLang="en-US" sz="24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19" name="直接连接符 18"/>
          <p:cNvCxnSpPr/>
          <p:nvPr/>
        </p:nvCxnSpPr>
        <p:spPr>
          <a:xfrm>
            <a:off x="5220072" y="1589366"/>
            <a:ext cx="2520280" cy="18117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>
            <a:off x="2987824" y="1995686"/>
            <a:ext cx="1152128" cy="0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>
            <a:off x="4427984" y="2028369"/>
            <a:ext cx="3575637" cy="0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>
            <a:off x="899592" y="2427734"/>
            <a:ext cx="2088232" cy="0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25" name="云形标注 24"/>
          <p:cNvSpPr/>
          <p:nvPr/>
        </p:nvSpPr>
        <p:spPr>
          <a:xfrm>
            <a:off x="5299484" y="2890141"/>
            <a:ext cx="2704137" cy="1496486"/>
          </a:xfrm>
          <a:prstGeom prst="cloudCallout">
            <a:avLst>
              <a:gd name="adj1" fmla="val -23338"/>
              <a:gd name="adj2" fmla="val -81206"/>
            </a:avLst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4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桂花香甜了人们的生活。</a:t>
            </a:r>
            <a:endParaRPr lang="zh-CN" altLang="en-US" sz="24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2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圆角矩形标注 9"/>
          <p:cNvSpPr/>
          <p:nvPr/>
        </p:nvSpPr>
        <p:spPr>
          <a:xfrm>
            <a:off x="467544" y="555526"/>
            <a:ext cx="7128792" cy="1800200"/>
          </a:xfrm>
          <a:prstGeom prst="wedgeRoundRectCallout">
            <a:avLst>
              <a:gd name="adj1" fmla="val 52774"/>
              <a:gd name="adj2" fmla="val -21217"/>
              <a:gd name="adj3" fmla="val 16667"/>
            </a:avLst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从第</a:t>
            </a:r>
            <a:r>
              <a:rPr lang="en-US" altLang="zh-CN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自然段的“桂花一开”，第</a:t>
            </a:r>
            <a:r>
              <a:rPr lang="en-US" altLang="zh-CN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自然段的“桂花盛开”，第</a:t>
            </a:r>
            <a:r>
              <a:rPr lang="en-US" altLang="zh-CN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自然段的“摇落以后”和“过年时”这些词语中，可以感受到桂花香气已不受季节的束缚，香甜四季。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圆角矩形标注 10"/>
          <p:cNvSpPr/>
          <p:nvPr/>
        </p:nvSpPr>
        <p:spPr>
          <a:xfrm>
            <a:off x="1115616" y="2616046"/>
            <a:ext cx="7655182" cy="1800200"/>
          </a:xfrm>
          <a:prstGeom prst="wedgeRoundRectCallout">
            <a:avLst>
              <a:gd name="adj1" fmla="val -52226"/>
              <a:gd name="adj2" fmla="val -14632"/>
              <a:gd name="adj3" fmla="val 16667"/>
            </a:avLst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“至少前后十几家邻居”“胡家老爷爷”“毛家老婆婆”，还有大人孩子一起摇桂花的情景，这些都可以说明“浸在桂花香”里的不仅是作者一家，而是“整个村子”。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742437" y="677078"/>
            <a:ext cx="1028361" cy="1678648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294" y="2616046"/>
            <a:ext cx="999322" cy="168389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7"/>
          <p:cNvGrpSpPr/>
          <p:nvPr/>
        </p:nvGrpSpPr>
        <p:grpSpPr bwMode="auto">
          <a:xfrm>
            <a:off x="827585" y="1347613"/>
            <a:ext cx="7200800" cy="2952329"/>
            <a:chOff x="1187625" y="1491629"/>
            <a:chExt cx="6873615" cy="2378705"/>
          </a:xfrm>
        </p:grpSpPr>
        <p:sp>
          <p:nvSpPr>
            <p:cNvPr id="5" name="圆角矩形 4"/>
            <p:cNvSpPr/>
            <p:nvPr/>
          </p:nvSpPr>
          <p:spPr>
            <a:xfrm>
              <a:off x="1187625" y="1491629"/>
              <a:ext cx="6873615" cy="2378705"/>
            </a:xfrm>
            <a:prstGeom prst="roundRect">
              <a:avLst/>
            </a:prstGeom>
            <a:solidFill>
              <a:srgbClr val="FFFFFF"/>
            </a:solidFill>
            <a:ln>
              <a:noFill/>
            </a:ln>
            <a:effectLst>
              <a:outerShdw blurRad="368300" dist="88900" dir="5400000" algn="t" rotWithShape="0">
                <a:prstClr val="black">
                  <a:alpha val="3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dirty="0">
                  <a:solidFill>
                    <a:schemeClr val="tx1"/>
                  </a:solidFill>
                </a:rPr>
                <a:t> </a:t>
              </a:r>
              <a:endParaRPr lang="zh-CN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6" name="矩形 6"/>
            <p:cNvSpPr>
              <a:spLocks noChangeArrowheads="1"/>
            </p:cNvSpPr>
            <p:nvPr/>
          </p:nvSpPr>
          <p:spPr bwMode="auto">
            <a:xfrm>
              <a:off x="1393832" y="1633970"/>
              <a:ext cx="6392461" cy="215739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800" b="1" dirty="0" smtClean="0">
                  <a:latin typeface="宋体" panose="02010600030101010101" pitchFamily="2" charset="-122"/>
                </a:rPr>
                <a:t>     朗读第</a:t>
              </a:r>
              <a:r>
                <a:rPr lang="en-US" altLang="zh-CN" sz="2800" b="1" dirty="0">
                  <a:latin typeface="宋体" panose="02010600030101010101" pitchFamily="2" charset="-122"/>
                </a:rPr>
                <a:t>6</a:t>
              </a:r>
              <a:r>
                <a:rPr lang="zh-CN" altLang="en-US" sz="2800" b="1" dirty="0" smtClean="0">
                  <a:latin typeface="宋体" panose="02010600030101010101" pitchFamily="2" charset="-122"/>
                </a:rPr>
                <a:t>自然段时，要放慢语速，读“全年，整个村子都浸在桂花的香气里”时，要一边读一边想象桂花香无处不在的情形。</a:t>
              </a:r>
              <a:endParaRPr lang="zh-CN" altLang="en-US" sz="2800" dirty="0">
                <a:latin typeface="宋体" panose="02010600030101010101" pitchFamily="2" charset="-122"/>
              </a:endParaRPr>
            </a:p>
          </p:txBody>
        </p:sp>
      </p:grpSp>
      <p:pic>
        <p:nvPicPr>
          <p:cNvPr id="3" name="七彩-课文朗读-五上-3 桂花雨（第6自然段）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3284241" y="449982"/>
            <a:ext cx="609600" cy="60960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51520" y="123478"/>
            <a:ext cx="1013927" cy="1013927"/>
          </a:xfrm>
          <a:prstGeom prst="rect">
            <a:avLst/>
          </a:prstGeom>
        </p:spPr>
      </p:pic>
      <p:sp>
        <p:nvSpPr>
          <p:cNvPr id="12" name="文本框 10"/>
          <p:cNvSpPr txBox="1"/>
          <p:nvPr/>
        </p:nvSpPr>
        <p:spPr>
          <a:xfrm>
            <a:off x="1259633" y="447067"/>
            <a:ext cx="2143101" cy="646986"/>
          </a:xfrm>
          <a:prstGeom prst="flowChartAlternateProcess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>
                <a:latin typeface="+mn-ea"/>
              </a:rPr>
              <a:t>朗读指</a:t>
            </a:r>
            <a:r>
              <a:rPr lang="zh-CN" altLang="en-US" sz="3200" b="1" dirty="0" smtClean="0">
                <a:latin typeface="+mn-ea"/>
              </a:rPr>
              <a:t>导</a:t>
            </a:r>
            <a:endParaRPr lang="zh-CN" altLang="en-US" sz="3200" b="1" dirty="0">
              <a:latin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37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4" name="矩形 2"/>
          <p:cNvSpPr>
            <a:spLocks noChangeArrowheads="1"/>
          </p:cNvSpPr>
          <p:nvPr/>
        </p:nvSpPr>
        <p:spPr bwMode="auto">
          <a:xfrm>
            <a:off x="899592" y="2427734"/>
            <a:ext cx="7056784" cy="19303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杭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州的桂花真的就不如家乡的桂花香吗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?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这是为什么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呢？结合下面的资料，讨论这句话的含义。</a:t>
            </a:r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1"/>
          <p:cNvSpPr txBox="1">
            <a:spLocks noChangeArrowheads="1"/>
          </p:cNvSpPr>
          <p:nvPr/>
        </p:nvSpPr>
        <p:spPr bwMode="auto">
          <a:xfrm>
            <a:off x="755576" y="771550"/>
            <a:ext cx="7515356" cy="95410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可是母亲说：“这里的桂花再香，也比不上家乡院子里的桂花。”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4067944" y="1248603"/>
            <a:ext cx="3960440" cy="0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899592" y="1707654"/>
            <a:ext cx="3456384" cy="0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56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4360592" y="1787528"/>
            <a:ext cx="132162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箩筐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560128" y="3160008"/>
            <a:ext cx="152022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杭州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391603" y="1343836"/>
            <a:ext cx="12906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汉语拼音" panose="000B0604020202020204" pitchFamily="34" charset="0"/>
                <a:cs typeface="汉语拼音" panose="000B0604020202020204" pitchFamily="34" charset="0"/>
              </a:rPr>
              <a:t>luó</a:t>
            </a:r>
            <a:endParaRPr lang="zh-CN" altLang="en-US" sz="3200" dirty="0">
              <a:solidFill>
                <a:srgbClr val="FF0000"/>
              </a:solidFill>
              <a:latin typeface="汉语拼音" panose="000B0604020202020204" pitchFamily="34" charset="0"/>
              <a:cs typeface="汉语拼音" panose="000B0604020202020204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432600" y="2766766"/>
            <a:ext cx="12906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汉语拼音" panose="000B0604020202020204" pitchFamily="34" charset="0"/>
                <a:cs typeface="汉语拼音" panose="000B0604020202020204" pitchFamily="34" charset="0"/>
              </a:rPr>
              <a:t>háng</a:t>
            </a:r>
            <a:endParaRPr lang="zh-CN" altLang="en-US" sz="3200" dirty="0">
              <a:solidFill>
                <a:srgbClr val="FF0000"/>
              </a:solidFill>
              <a:latin typeface="汉语拼音" panose="000B0604020202020204" pitchFamily="34" charset="0"/>
              <a:cs typeface="汉语拼音" panose="000B06040202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344779" y="1776702"/>
            <a:ext cx="148030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糕饼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868220" y="1776702"/>
            <a:ext cx="132162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台风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92051" y="3160008"/>
            <a:ext cx="148030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至少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597930" y="3160008"/>
            <a:ext cx="148030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完整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232800" y="3160008"/>
            <a:ext cx="148030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茶叶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755576" y="1776702"/>
            <a:ext cx="148030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桂花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2235885" y="1776702"/>
            <a:ext cx="195847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木兰花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5536" y="355747"/>
            <a:ext cx="431626" cy="558077"/>
          </a:xfrm>
          <a:prstGeom prst="rect">
            <a:avLst/>
          </a:prstGeom>
        </p:spPr>
      </p:pic>
      <p:sp>
        <p:nvSpPr>
          <p:cNvPr id="20" name="文本框 15"/>
          <p:cNvSpPr txBox="1"/>
          <p:nvPr/>
        </p:nvSpPr>
        <p:spPr>
          <a:xfrm>
            <a:off x="801836" y="267494"/>
            <a:ext cx="18634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3600" b="1" dirty="0">
                <a:latin typeface="+mn-ea"/>
              </a:rPr>
              <a:t>学认字</a:t>
            </a:r>
            <a:endParaRPr kumimoji="1" lang="zh-CN" altLang="en-US" sz="3600" b="1" dirty="0">
              <a:latin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5" name="矩形 1"/>
          <p:cNvSpPr>
            <a:spLocks noChangeArrowheads="1"/>
          </p:cNvSpPr>
          <p:nvPr/>
        </p:nvSpPr>
        <p:spPr bwMode="auto">
          <a:xfrm>
            <a:off x="539552" y="1203598"/>
            <a:ext cx="8137276" cy="324992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ts val="42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b="1" dirty="0">
                <a:latin typeface="仿宋" panose="02010609060101010101" pitchFamily="49" charset="-122"/>
                <a:ea typeface="仿宋" panose="02010609060101010101" pitchFamily="49" charset="-122"/>
              </a:rPr>
              <a:t>琦君和母亲原先住在浙江温州的瞿溪，家里有个大院子，种满了桂花</a:t>
            </a:r>
            <a:r>
              <a:rPr lang="zh-CN" altLang="en-US" sz="28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。她十</a:t>
            </a:r>
            <a:r>
              <a:rPr lang="zh-CN" altLang="en-US" sz="2800" b="1" dirty="0">
                <a:latin typeface="仿宋" panose="02010609060101010101" pitchFamily="49" charset="-122"/>
                <a:ea typeface="仿宋" panose="02010609060101010101" pitchFamily="49" charset="-122"/>
              </a:rPr>
              <a:t>二</a:t>
            </a:r>
            <a:r>
              <a:rPr lang="zh-CN" altLang="en-US" sz="28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岁时，一家人迁</a:t>
            </a:r>
            <a:r>
              <a:rPr lang="zh-CN" altLang="en-US" sz="2800" b="1" dirty="0">
                <a:latin typeface="仿宋" panose="02010609060101010101" pitchFamily="49" charset="-122"/>
                <a:ea typeface="仿宋" panose="02010609060101010101" pitchFamily="49" charset="-122"/>
              </a:rPr>
              <a:t>居杭州。杭州有个叫“满觉垅”的地方</a:t>
            </a:r>
            <a:r>
              <a:rPr lang="zh-CN" altLang="en-US" sz="28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，种</a:t>
            </a:r>
            <a:r>
              <a:rPr lang="zh-CN" altLang="en-US" sz="2800" b="1" dirty="0">
                <a:latin typeface="仿宋" panose="02010609060101010101" pitchFamily="49" charset="-122"/>
                <a:ea typeface="仿宋" panose="02010609060101010101" pitchFamily="49" charset="-122"/>
              </a:rPr>
              <a:t>满了桂花，香气浓郁。琦君</a:t>
            </a:r>
            <a:r>
              <a:rPr lang="en-US" altLang="zh-CN" sz="2800" b="1" dirty="0">
                <a:latin typeface="仿宋" panose="02010609060101010101" pitchFamily="49" charset="-122"/>
                <a:ea typeface="仿宋" panose="02010609060101010101" pitchFamily="49" charset="-122"/>
              </a:rPr>
              <a:t>1949</a:t>
            </a:r>
            <a:r>
              <a:rPr lang="zh-CN" altLang="en-US" sz="2800" b="1" dirty="0">
                <a:latin typeface="仿宋" panose="02010609060101010101" pitchFamily="49" charset="-122"/>
                <a:ea typeface="仿宋" panose="02010609060101010101" pitchFamily="49" charset="-122"/>
              </a:rPr>
              <a:t>年离开家乡，写这篇文章时已经是一</a:t>
            </a:r>
            <a:r>
              <a:rPr lang="zh-CN" altLang="en-US" sz="28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个六十多</a:t>
            </a:r>
            <a:r>
              <a:rPr lang="zh-CN" altLang="en-US" sz="2800" b="1" dirty="0">
                <a:latin typeface="仿宋" panose="02010609060101010101" pitchFamily="49" charset="-122"/>
                <a:ea typeface="仿宋" panose="02010609060101010101" pitchFamily="49" charset="-122"/>
              </a:rPr>
              <a:t>岁的老人了，一直没有回到生她养她的故乡。</a:t>
            </a:r>
            <a:endParaRPr lang="en-US" altLang="zh-CN" sz="28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3" name="流程图: 可选过程 2"/>
          <p:cNvSpPr/>
          <p:nvPr/>
        </p:nvSpPr>
        <p:spPr>
          <a:xfrm>
            <a:off x="467544" y="488951"/>
            <a:ext cx="1150858" cy="510778"/>
          </a:xfrm>
          <a:prstGeom prst="flowChartAlternateProcess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资</a:t>
            </a:r>
            <a:r>
              <a:rPr lang="zh-CN" altLang="en-US" sz="24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料 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l="18881" t="12927" r="51281" b="16844"/>
          <a:stretch>
            <a:fillRect/>
          </a:stretch>
        </p:blipFill>
        <p:spPr>
          <a:xfrm rot="16200000">
            <a:off x="1854607" y="-978916"/>
            <a:ext cx="4395082" cy="731322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09" name="矩形 1"/>
          <p:cNvSpPr>
            <a:spLocks noChangeArrowheads="1"/>
          </p:cNvSpPr>
          <p:nvPr/>
        </p:nvSpPr>
        <p:spPr bwMode="auto">
          <a:xfrm>
            <a:off x="683568" y="1203598"/>
            <a:ext cx="6408712" cy="267765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母亲比的不是香味的浓与淡，而是感情的深与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浅。在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母亲看来，桂花是家乡的代名词，闻着他乡桂花的香气，思念着的却是故乡和亲人。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8304" y="1419622"/>
            <a:ext cx="1260995" cy="190013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 bwMode="auto">
          <a:xfrm>
            <a:off x="827584" y="1635646"/>
            <a:ext cx="7543559" cy="2160241"/>
          </a:xfrm>
          <a:prstGeom prst="roundRect">
            <a:avLst/>
          </a:prstGeom>
          <a:solidFill>
            <a:srgbClr val="FFFFFF"/>
          </a:solidFill>
          <a:ln>
            <a:noFill/>
          </a:ln>
          <a:effectLst>
            <a:outerShdw blurRad="368300" dist="88900" dir="5400000" algn="t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solidFill>
                  <a:schemeClr val="tx1"/>
                </a:solidFill>
              </a:rPr>
              <a:t> 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4" name="矩形 6"/>
          <p:cNvSpPr>
            <a:spLocks noChangeArrowheads="1"/>
          </p:cNvSpPr>
          <p:nvPr/>
        </p:nvSpPr>
        <p:spPr bwMode="auto">
          <a:xfrm>
            <a:off x="1212156" y="1935817"/>
            <a:ext cx="6696743" cy="128400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宋体" panose="02010600030101010101" pitchFamily="2" charset="-122"/>
              </a:rPr>
              <a:t>     朗读第</a:t>
            </a:r>
            <a:r>
              <a:rPr lang="en-US" altLang="zh-CN" sz="2800" b="1" dirty="0" smtClean="0">
                <a:latin typeface="宋体" panose="02010600030101010101" pitchFamily="2" charset="-122"/>
              </a:rPr>
              <a:t>7</a:t>
            </a:r>
            <a:r>
              <a:rPr lang="zh-CN" altLang="en-US" sz="2800" b="1" dirty="0" smtClean="0">
                <a:latin typeface="宋体" panose="02010600030101010101" pitchFamily="2" charset="-122"/>
              </a:rPr>
              <a:t>、</a:t>
            </a:r>
            <a:r>
              <a:rPr lang="en-US" altLang="zh-CN" sz="2800" b="1" dirty="0" smtClean="0">
                <a:latin typeface="宋体" panose="02010600030101010101" pitchFamily="2" charset="-122"/>
              </a:rPr>
              <a:t>8</a:t>
            </a:r>
            <a:r>
              <a:rPr lang="zh-CN" altLang="en-US" sz="2800" b="1" dirty="0" smtClean="0">
                <a:latin typeface="宋体" panose="02010600030101010101" pitchFamily="2" charset="-122"/>
              </a:rPr>
              <a:t>自然段时，一边读一边体会母亲内心的感受，读出怀念之情。</a:t>
            </a:r>
            <a:endParaRPr lang="zh-CN" altLang="en-US" sz="2800" dirty="0">
              <a:latin typeface="宋体" panose="02010600030101010101" pitchFamily="2" charset="-122"/>
            </a:endParaRPr>
          </a:p>
        </p:txBody>
      </p:sp>
      <p:pic>
        <p:nvPicPr>
          <p:cNvPr id="8" name="七彩-课文朗读-五上-3 桂花雨（第7、8自然段）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3275856" y="449982"/>
            <a:ext cx="609600" cy="6096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51520" y="123478"/>
            <a:ext cx="1013927" cy="1013927"/>
          </a:xfrm>
          <a:prstGeom prst="rect">
            <a:avLst/>
          </a:prstGeom>
        </p:spPr>
      </p:pic>
      <p:sp>
        <p:nvSpPr>
          <p:cNvPr id="10" name="文本框 10"/>
          <p:cNvSpPr txBox="1"/>
          <p:nvPr/>
        </p:nvSpPr>
        <p:spPr>
          <a:xfrm>
            <a:off x="1259633" y="447067"/>
            <a:ext cx="2143101" cy="646986"/>
          </a:xfrm>
          <a:prstGeom prst="flowChartAlternateProcess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>
                <a:latin typeface="+mn-ea"/>
              </a:rPr>
              <a:t>朗读指</a:t>
            </a:r>
            <a:r>
              <a:rPr lang="zh-CN" altLang="en-US" sz="3200" b="1" dirty="0" smtClean="0">
                <a:latin typeface="+mn-ea"/>
              </a:rPr>
              <a:t>导</a:t>
            </a:r>
            <a:endParaRPr lang="zh-CN" altLang="en-US" sz="3200" b="1" dirty="0">
              <a:latin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5064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3" name="TextBox 2"/>
          <p:cNvSpPr txBox="1">
            <a:spLocks noChangeArrowheads="1"/>
          </p:cNvSpPr>
          <p:nvPr/>
        </p:nvSpPr>
        <p:spPr bwMode="auto">
          <a:xfrm>
            <a:off x="681054" y="483518"/>
            <a:ext cx="7775575" cy="12301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ts val="4800"/>
              </a:lnSpc>
            </a:pP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课文结尾作者为什么不直接说思念故乡，而说思念童年时代的“摇花乐”和“桂花雨”呢？</a:t>
            </a:r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9634" name="TextBox 3"/>
          <p:cNvSpPr txBox="1">
            <a:spLocks noChangeArrowheads="1"/>
          </p:cNvSpPr>
          <p:nvPr/>
        </p:nvSpPr>
        <p:spPr bwMode="auto">
          <a:xfrm>
            <a:off x="694210" y="1779662"/>
            <a:ext cx="7777162" cy="138430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9525">
            <a:noFill/>
            <a:miter lim="800000"/>
          </a:ln>
          <a:effectLst>
            <a:softEdge rad="31750"/>
          </a:effectLst>
        </p:spPr>
        <p:txBody>
          <a:bodyPr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作者借助桂花这一具体事物抒发自己的思乡怀旧之情，把这样的情感寄托在充满回忆的童年事物中，让读者读起来回味无穷。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TextBox 2"/>
          <p:cNvSpPr txBox="1">
            <a:spLocks noChangeArrowheads="1"/>
          </p:cNvSpPr>
          <p:nvPr/>
        </p:nvSpPr>
        <p:spPr bwMode="auto">
          <a:xfrm>
            <a:off x="1475656" y="3147814"/>
            <a:ext cx="4752528" cy="70788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ts val="4800"/>
              </a:lnSpc>
            </a:pP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这样的结尾有什么好处？</a:t>
            </a:r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TextBox 3"/>
          <p:cNvSpPr txBox="1">
            <a:spLocks noChangeArrowheads="1"/>
          </p:cNvSpPr>
          <p:nvPr/>
        </p:nvSpPr>
        <p:spPr bwMode="auto">
          <a:xfrm>
            <a:off x="785442" y="3795886"/>
            <a:ext cx="6954910" cy="954107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9525">
            <a:noFill/>
            <a:miter lim="800000"/>
          </a:ln>
          <a:effectLst>
            <a:softEdge rad="31750"/>
          </a:effectLst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以回忆“桂花雨”作结尾，照应开头，深化主题。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96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634" grpId="0" animBg="1"/>
      <p:bldP spid="4" grpId="0"/>
      <p:bldP spid="5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圆角矩形 18"/>
          <p:cNvSpPr/>
          <p:nvPr/>
        </p:nvSpPr>
        <p:spPr>
          <a:xfrm>
            <a:off x="1014454" y="1322052"/>
            <a:ext cx="6824662" cy="2982913"/>
          </a:xfrm>
          <a:prstGeom prst="roundRect">
            <a:avLst/>
          </a:prstGeom>
          <a:solidFill>
            <a:srgbClr val="FFFFFF"/>
          </a:solidFill>
          <a:ln>
            <a:noFill/>
          </a:ln>
          <a:effectLst>
            <a:outerShdw blurRad="368300" dist="88900" dir="5400000" algn="t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0658" name="Rectangle 3"/>
          <p:cNvSpPr>
            <a:spLocks noChangeArrowheads="1"/>
          </p:cNvSpPr>
          <p:nvPr/>
        </p:nvSpPr>
        <p:spPr bwMode="auto">
          <a:xfrm>
            <a:off x="0" y="571500"/>
            <a:ext cx="138113" cy="2857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68580" tIns="34290" rIns="68580" bIns="34290" anchor="ctr">
            <a:spAutoFit/>
          </a:bodyPr>
          <a:lstStyle/>
          <a:p>
            <a:endParaRPr lang="zh-CN" altLang="zh-CN"/>
          </a:p>
        </p:txBody>
      </p:sp>
      <p:sp>
        <p:nvSpPr>
          <p:cNvPr id="27" name="TextBox 26"/>
          <p:cNvSpPr txBox="1">
            <a:spLocks noChangeArrowheads="1"/>
          </p:cNvSpPr>
          <p:nvPr/>
        </p:nvSpPr>
        <p:spPr bwMode="auto">
          <a:xfrm>
            <a:off x="3935668" y="2068338"/>
            <a:ext cx="1182688" cy="4841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爱桂花</a:t>
            </a:r>
            <a:endParaRPr lang="zh-CN" altLang="en-US" sz="27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TextBox 27"/>
          <p:cNvSpPr txBox="1">
            <a:spLocks noChangeArrowheads="1"/>
          </p:cNvSpPr>
          <p:nvPr/>
        </p:nvSpPr>
        <p:spPr bwMode="auto">
          <a:xfrm>
            <a:off x="3935669" y="3120651"/>
            <a:ext cx="1182055" cy="48474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700" b="1" smtClean="0">
                <a:latin typeface="楷体" panose="02010609060101010101" pitchFamily="49" charset="-122"/>
                <a:ea typeface="楷体" panose="02010609060101010101" pitchFamily="49" charset="-122"/>
              </a:rPr>
              <a:t>忆桂</a:t>
            </a:r>
            <a:r>
              <a:rPr lang="zh-CN" altLang="en-US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花</a:t>
            </a:r>
            <a:endParaRPr lang="zh-CN" altLang="en-US" sz="27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TextBox 30"/>
          <p:cNvSpPr txBox="1">
            <a:spLocks noChangeArrowheads="1"/>
          </p:cNvSpPr>
          <p:nvPr/>
        </p:nvSpPr>
        <p:spPr bwMode="auto">
          <a:xfrm>
            <a:off x="5724128" y="2292890"/>
            <a:ext cx="553998" cy="109356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eaVert" wrap="none" lIns="68580" tIns="34290" rIns="68580" bIns="34290">
            <a:spAutoFit/>
          </a:bodyPr>
          <a:lstStyle/>
          <a:p>
            <a:r>
              <a:rPr lang="zh-CN" altLang="en-US" sz="2700" b="1" dirty="0" smtClean="0">
                <a:latin typeface="宋体" panose="02010600030101010101" pitchFamily="2" charset="-122"/>
              </a:rPr>
              <a:t>思乡情</a:t>
            </a:r>
            <a:endParaRPr lang="en-US" altLang="zh-CN" sz="2700" b="1" dirty="0" smtClean="0">
              <a:latin typeface="宋体" panose="02010600030101010101" pitchFamily="2" charset="-122"/>
            </a:endParaRP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3935669" y="2571135"/>
            <a:ext cx="1182687" cy="485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摇桂花</a:t>
            </a:r>
            <a:endParaRPr lang="zh-CN" altLang="en-US" sz="27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双大括号 1"/>
          <p:cNvSpPr/>
          <p:nvPr/>
        </p:nvSpPr>
        <p:spPr>
          <a:xfrm>
            <a:off x="3593976" y="2139702"/>
            <a:ext cx="1914128" cy="1366341"/>
          </a:xfrm>
          <a:prstGeom prst="bracePair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16" name="图片 19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367506"/>
            <a:ext cx="2268538" cy="693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图片 2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876" y="362743"/>
            <a:ext cx="450850" cy="55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543710" y="341243"/>
            <a:ext cx="222421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结构梳理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928614" y="2553086"/>
            <a:ext cx="18411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smtClean="0">
                <a:latin typeface="黑体" panose="02010609060101010101" pitchFamily="49" charset="-122"/>
                <a:ea typeface="黑体" panose="02010609060101010101" pitchFamily="49" charset="-122"/>
              </a:rPr>
              <a:t>3 </a:t>
            </a:r>
            <a:r>
              <a:rPr lang="zh-CN" altLang="en-US" sz="2800" smtClean="0">
                <a:latin typeface="黑体" panose="02010609060101010101" pitchFamily="49" charset="-122"/>
                <a:ea typeface="黑体" panose="02010609060101010101" pitchFamily="49" charset="-122"/>
              </a:rPr>
              <a:t>桂花雨</a:t>
            </a:r>
            <a:endParaRPr lang="zh-CN" altLang="en-US" sz="28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1" name="Text Box 2"/>
          <p:cNvSpPr txBox="1">
            <a:spLocks noChangeArrowheads="1"/>
          </p:cNvSpPr>
          <p:nvPr/>
        </p:nvSpPr>
        <p:spPr bwMode="auto">
          <a:xfrm>
            <a:off x="1187624" y="1683261"/>
            <a:ext cx="6264696" cy="240065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ts val="4500"/>
              </a:lnSpc>
              <a:spcBef>
                <a:spcPct val="50000"/>
              </a:spcBef>
            </a:pPr>
            <a:r>
              <a:rPr kumimoji="1"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课</a:t>
            </a:r>
            <a:r>
              <a:rPr kumimoji="1"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文以细腻的笔触回忆了作者童年时与</a:t>
            </a:r>
            <a:r>
              <a:rPr kumimoji="1" lang="zh-CN" altLang="en-US" sz="3200" b="1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r>
              <a:rPr kumimoji="1"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相关的</a:t>
            </a:r>
            <a:r>
              <a:rPr kumimoji="1"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生</a:t>
            </a:r>
            <a:r>
              <a:rPr kumimoji="1"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活场景，抒发了对</a:t>
            </a:r>
            <a:r>
              <a:rPr kumimoji="1" lang="zh-CN" altLang="en-US" sz="3200" b="1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   </a:t>
            </a:r>
            <a:r>
              <a:rPr kumimoji="1"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的思念以及对</a:t>
            </a:r>
            <a:r>
              <a:rPr kumimoji="1" lang="zh-CN" altLang="en-US" sz="3200" b="1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         </a:t>
            </a:r>
            <a:r>
              <a:rPr kumimoji="1"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的感情。</a:t>
            </a:r>
            <a:endParaRPr kumimoji="1"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3275359" y="2241903"/>
            <a:ext cx="1008609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kumimoji="1"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桂花</a:t>
            </a:r>
            <a:endParaRPr kumimoji="1"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2961879" y="2817967"/>
            <a:ext cx="2244525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kumimoji="1"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故乡和亲人</a:t>
            </a:r>
            <a:endParaRPr kumimoji="1"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1763688" y="3355127"/>
            <a:ext cx="3480440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kumimoji="1"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童年生活无比怀念</a:t>
            </a:r>
            <a:endParaRPr kumimoji="1"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pic>
        <p:nvPicPr>
          <p:cNvPr id="9" name="图片 2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124" y="411510"/>
            <a:ext cx="2268538" cy="693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图片 2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937" y="449610"/>
            <a:ext cx="460375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683568" y="339502"/>
            <a:ext cx="21602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主题概括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6113" y="382588"/>
            <a:ext cx="2270125" cy="695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392113"/>
            <a:ext cx="442912" cy="55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2705" name="Rectangle 1"/>
          <p:cNvSpPr>
            <a:spLocks noChangeArrowheads="1"/>
          </p:cNvSpPr>
          <p:nvPr/>
        </p:nvSpPr>
        <p:spPr bwMode="auto">
          <a:xfrm>
            <a:off x="971550" y="1693723"/>
            <a:ext cx="7240588" cy="98264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 anchor="ctr">
            <a:spAutoFit/>
          </a:bodyPr>
          <a:lstStyle/>
          <a:p>
            <a:pPr indent="200025">
              <a:lnSpc>
                <a:spcPts val="3800"/>
              </a:lnSpc>
            </a:pP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 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例：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于是，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我又想起了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在故乡童年时代的“摇花乐”，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还有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那摇落的阵阵桂花雨。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953666" y="2885253"/>
            <a:ext cx="6916737" cy="98264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 algn="just">
              <a:lnSpc>
                <a:spcPts val="38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b="1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于是，我又想起了那天山的白云，还有那秋天南归的雁群。</a:t>
            </a:r>
            <a:endParaRPr lang="zh-CN" altLang="en-US" sz="2800" b="1" u="sng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2707" name="矩形 1"/>
          <p:cNvSpPr>
            <a:spLocks noChangeArrowheads="1"/>
          </p:cNvSpPr>
          <p:nvPr/>
        </p:nvSpPr>
        <p:spPr bwMode="auto">
          <a:xfrm>
            <a:off x="827088" y="1070617"/>
            <a:ext cx="5083175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一、请仿照例句写一段话。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2708" name="文本框 14"/>
          <p:cNvSpPr txBox="1">
            <a:spLocks noChangeArrowheads="1"/>
          </p:cNvSpPr>
          <p:nvPr/>
        </p:nvSpPr>
        <p:spPr bwMode="auto">
          <a:xfrm>
            <a:off x="865973" y="339502"/>
            <a:ext cx="2050265" cy="62324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课堂演练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29" name="Rectangle 1"/>
          <p:cNvSpPr>
            <a:spLocks noChangeArrowheads="1"/>
          </p:cNvSpPr>
          <p:nvPr/>
        </p:nvSpPr>
        <p:spPr bwMode="auto">
          <a:xfrm>
            <a:off x="1465262" y="1203598"/>
            <a:ext cx="7345363" cy="36147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花是故乡</a:t>
            </a:r>
            <a:r>
              <a:rPr lang="en-US" altLang="zh-CN" sz="3200" b="1" dirty="0">
                <a:latin typeface="宋体" panose="02010600030101010101" pitchFamily="2" charset="-122"/>
              </a:rPr>
              <a:t>——</a:t>
            </a:r>
            <a:endParaRPr lang="en-US" altLang="zh-CN" sz="3200" b="1" dirty="0">
              <a:latin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月是故乡</a:t>
            </a:r>
            <a:r>
              <a:rPr lang="en-US" altLang="zh-CN" sz="3200" b="1" dirty="0">
                <a:latin typeface="宋体" panose="02010600030101010101" pitchFamily="2" charset="-122"/>
              </a:rPr>
              <a:t>——</a:t>
            </a:r>
            <a:endParaRPr lang="en-US" altLang="zh-CN" sz="3200" b="1" dirty="0">
              <a:latin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山是故乡</a:t>
            </a:r>
            <a:r>
              <a:rPr lang="en-US" altLang="zh-CN" sz="3200" b="1" dirty="0">
                <a:latin typeface="宋体" panose="02010600030101010101" pitchFamily="2" charset="-122"/>
              </a:rPr>
              <a:t>——</a:t>
            </a:r>
            <a:endParaRPr lang="en-US" altLang="zh-CN" sz="3200" b="1" dirty="0">
              <a:latin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水是故乡</a:t>
            </a:r>
            <a:r>
              <a:rPr lang="en-US" altLang="zh-CN" sz="3200" b="1" dirty="0">
                <a:latin typeface="宋体" panose="02010600030101010101" pitchFamily="2" charset="-122"/>
              </a:rPr>
              <a:t>——</a:t>
            </a:r>
            <a:endParaRPr lang="en-US" altLang="zh-CN" sz="3200" b="1" dirty="0">
              <a:latin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人是故乡</a:t>
            </a:r>
            <a:r>
              <a:rPr lang="en-US" altLang="zh-CN" sz="3200" b="1" dirty="0">
                <a:latin typeface="宋体" panose="02010600030101010101" pitchFamily="2" charset="-122"/>
              </a:rPr>
              <a:t>——</a:t>
            </a:r>
            <a:endParaRPr lang="en-US" altLang="zh-CN" sz="3200" b="1" dirty="0">
              <a:latin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　　</a:t>
            </a:r>
            <a:endParaRPr lang="en-US" altLang="zh-CN" sz="3200" b="1" dirty="0">
              <a:latin typeface="宋体" panose="02010600030101010101" pitchFamily="2" charset="-122"/>
            </a:endParaRPr>
          </a:p>
        </p:txBody>
      </p:sp>
      <p:sp>
        <p:nvSpPr>
          <p:cNvPr id="73730" name="矩形 5"/>
          <p:cNvSpPr>
            <a:spLocks noChangeArrowheads="1"/>
          </p:cNvSpPr>
          <p:nvPr/>
        </p:nvSpPr>
        <p:spPr bwMode="auto">
          <a:xfrm>
            <a:off x="323850" y="555625"/>
            <a:ext cx="4506362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indent="200025"/>
            <a:r>
              <a:rPr lang="zh-CN" altLang="en-US" sz="32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二、根据</a:t>
            </a:r>
            <a:r>
              <a:rPr lang="zh-CN" altLang="en-US" sz="3200" b="1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提示写内容</a:t>
            </a:r>
            <a:r>
              <a:rPr lang="zh-CN" altLang="en-US" sz="32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en-US" sz="3200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7" name="Text Box 3"/>
          <p:cNvSpPr txBox="1">
            <a:spLocks noChangeArrowheads="1"/>
          </p:cNvSpPr>
          <p:nvPr/>
        </p:nvSpPr>
        <p:spPr bwMode="auto">
          <a:xfrm>
            <a:off x="4057650" y="1194073"/>
            <a:ext cx="596900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200" b="1">
                <a:latin typeface="宋体" panose="02010600030101010101" pitchFamily="2" charset="-122"/>
              </a:rPr>
              <a:t>香</a:t>
            </a:r>
            <a:endParaRPr lang="zh-CN" altLang="en-US" sz="3200" b="1">
              <a:latin typeface="宋体" panose="02010600030101010101" pitchFamily="2" charset="-122"/>
            </a:endParaRPr>
          </a:p>
        </p:txBody>
      </p:sp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4057650" y="1841773"/>
            <a:ext cx="596900" cy="5857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</a:rPr>
              <a:t>明</a:t>
            </a:r>
            <a:endParaRPr lang="zh-CN" altLang="en-US" sz="32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9" name="Text Box 5"/>
          <p:cNvSpPr txBox="1">
            <a:spLocks noChangeArrowheads="1"/>
          </p:cNvSpPr>
          <p:nvPr/>
        </p:nvSpPr>
        <p:spPr bwMode="auto">
          <a:xfrm>
            <a:off x="4057650" y="2425973"/>
            <a:ext cx="596900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</a:rPr>
              <a:t>青</a:t>
            </a:r>
            <a:endParaRPr lang="zh-CN" altLang="en-US" sz="32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10" name="Text Box 6"/>
          <p:cNvSpPr txBox="1">
            <a:spLocks noChangeArrowheads="1"/>
          </p:cNvSpPr>
          <p:nvPr/>
        </p:nvSpPr>
        <p:spPr bwMode="auto">
          <a:xfrm>
            <a:off x="4057650" y="3003823"/>
            <a:ext cx="596900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</a:rPr>
              <a:t>绿</a:t>
            </a:r>
            <a:endParaRPr lang="zh-CN" altLang="en-US" sz="32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11" name="Text Box 7"/>
          <p:cNvSpPr txBox="1">
            <a:spLocks noChangeArrowheads="1"/>
          </p:cNvSpPr>
          <p:nvPr/>
        </p:nvSpPr>
        <p:spPr bwMode="auto">
          <a:xfrm>
            <a:off x="4037012" y="3578498"/>
            <a:ext cx="596900" cy="5857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</a:rPr>
              <a:t>亲</a:t>
            </a:r>
            <a:endParaRPr lang="zh-CN" altLang="en-US" sz="32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3" name="Rectangle 1"/>
          <p:cNvSpPr>
            <a:spLocks noChangeArrowheads="1"/>
          </p:cNvSpPr>
          <p:nvPr/>
        </p:nvSpPr>
        <p:spPr bwMode="auto">
          <a:xfrm>
            <a:off x="809302" y="369169"/>
            <a:ext cx="7435105" cy="114646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 anchor="ctr">
            <a:spAutoFit/>
          </a:bodyPr>
          <a:lstStyle/>
          <a:p>
            <a:pPr>
              <a:lnSpc>
                <a:spcPts val="4200"/>
              </a:lnSpc>
            </a:pPr>
            <a:r>
              <a:rPr lang="zh-CN" altLang="en-US" sz="280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 三</a:t>
            </a:r>
            <a:r>
              <a:rPr lang="zh-CN" altLang="en-US" sz="28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、如果请你来当小导游，你</a:t>
            </a:r>
            <a:r>
              <a:rPr lang="zh-CN" altLang="en-US" sz="280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要介绍故乡的</a:t>
            </a:r>
            <a:r>
              <a:rPr lang="zh-CN" altLang="en-US" sz="28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什么呢</a:t>
            </a:r>
            <a:r>
              <a:rPr lang="zh-CN" altLang="en-US" sz="280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？</a:t>
            </a:r>
            <a:r>
              <a:rPr lang="zh-CN" altLang="en-US" sz="28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会</a:t>
            </a:r>
            <a:r>
              <a:rPr lang="zh-CN" altLang="en-US" sz="280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用什么修辞手法呢</a:t>
            </a:r>
            <a:r>
              <a:rPr lang="zh-CN" altLang="en-US" sz="28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？</a:t>
            </a:r>
            <a:endParaRPr lang="zh-CN" altLang="en-US" sz="28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5" name="文本框 3"/>
          <p:cNvSpPr txBox="1"/>
          <p:nvPr/>
        </p:nvSpPr>
        <p:spPr>
          <a:xfrm>
            <a:off x="1271587" y="1479551"/>
            <a:ext cx="3444429" cy="578882"/>
          </a:xfrm>
          <a:prstGeom prst="flowChartAlternateProcess">
            <a:avLst/>
          </a:prstGeom>
          <a:noFill/>
          <a:ln w="28575">
            <a:noFill/>
          </a:ln>
          <a:effectLst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我要介绍故乡的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河。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文本框 4"/>
          <p:cNvSpPr txBox="1"/>
          <p:nvPr/>
        </p:nvSpPr>
        <p:spPr>
          <a:xfrm>
            <a:off x="1187624" y="3063877"/>
            <a:ext cx="6192688" cy="578882"/>
          </a:xfrm>
          <a:prstGeom prst="flowChartAlternateProcess">
            <a:avLst/>
          </a:prstGeom>
          <a:noFill/>
          <a:ln w="28575">
            <a:noFill/>
          </a:ln>
          <a:effectLst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我要介绍故乡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的亲人，故乡的明月。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文本框 5"/>
          <p:cNvSpPr txBox="1"/>
          <p:nvPr/>
        </p:nvSpPr>
        <p:spPr>
          <a:xfrm>
            <a:off x="1357959" y="2546352"/>
            <a:ext cx="3339230" cy="578882"/>
          </a:xfrm>
          <a:prstGeom prst="flowChartAlternateProcess">
            <a:avLst/>
          </a:prstGeom>
          <a:noFill/>
          <a:ln w="28575">
            <a:noFill/>
          </a:ln>
          <a:effectLst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我要介绍故乡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山。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文本框 6"/>
          <p:cNvSpPr txBox="1"/>
          <p:nvPr/>
        </p:nvSpPr>
        <p:spPr>
          <a:xfrm>
            <a:off x="1204442" y="1989139"/>
            <a:ext cx="3943622" cy="578882"/>
          </a:xfrm>
          <a:prstGeom prst="flowChartAlternateProcess">
            <a:avLst/>
          </a:prstGeom>
          <a:noFill/>
          <a:ln w="28575">
            <a:noFill/>
          </a:ln>
          <a:effectLst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我要介绍故乡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槐树。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TextBox 21"/>
          <p:cNvSpPr txBox="1">
            <a:spLocks noChangeArrowheads="1"/>
          </p:cNvSpPr>
          <p:nvPr/>
        </p:nvSpPr>
        <p:spPr bwMode="auto">
          <a:xfrm>
            <a:off x="809302" y="3746501"/>
            <a:ext cx="1602459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修辞手法：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3" name="TextBox 22"/>
          <p:cNvSpPr txBox="1">
            <a:spLocks noChangeArrowheads="1"/>
          </p:cNvSpPr>
          <p:nvPr/>
        </p:nvSpPr>
        <p:spPr bwMode="auto">
          <a:xfrm>
            <a:off x="2226245" y="3715544"/>
            <a:ext cx="3400251" cy="5222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比喻 对比 拟人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18" grpId="0"/>
      <p:bldP spid="22" grpId="0"/>
      <p:bldP spid="2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TextBox 37"/>
          <p:cNvSpPr txBox="1"/>
          <p:nvPr/>
        </p:nvSpPr>
        <p:spPr>
          <a:xfrm>
            <a:off x="540362" y="3363838"/>
            <a:ext cx="802430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今天这里要开一场盛（     ）大的宴会。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" name="组合 12"/>
          <p:cNvGrpSpPr/>
          <p:nvPr/>
        </p:nvGrpSpPr>
        <p:grpSpPr bwMode="auto">
          <a:xfrm>
            <a:off x="3752850" y="527050"/>
            <a:ext cx="411163" cy="376238"/>
            <a:chOff x="631825" y="5181600"/>
            <a:chExt cx="1554163" cy="1552575"/>
          </a:xfrm>
        </p:grpSpPr>
        <p:sp>
          <p:nvSpPr>
            <p:cNvPr id="3" name="Oval 10"/>
            <p:cNvSpPr>
              <a:spLocks noChangeArrowheads="1"/>
            </p:cNvSpPr>
            <p:nvPr/>
          </p:nvSpPr>
          <p:spPr bwMode="auto">
            <a:xfrm>
              <a:off x="631825" y="5181600"/>
              <a:ext cx="1554163" cy="1552575"/>
            </a:xfrm>
            <a:prstGeom prst="ellipse">
              <a:avLst/>
            </a:prstGeom>
            <a:solidFill>
              <a:srgbClr val="FFCE00"/>
            </a:solidFill>
            <a:ln w="9525">
              <a:noFill/>
              <a:round/>
            </a:ln>
          </p:spPr>
          <p:txBody>
            <a:bodyPr/>
            <a:lstStyle/>
            <a:p>
              <a:endParaRPr lang="en-US" altLang="zh-CN">
                <a:latin typeface="Times New Roman" panose="02020603050405020304" pitchFamily="18" charset="0"/>
                <a:ea typeface="微软雅黑" panose="020B0503020204020204" pitchFamily="34" charset="-122"/>
              </a:endParaRPr>
            </a:p>
          </p:txBody>
        </p:sp>
        <p:sp>
          <p:nvSpPr>
            <p:cNvPr id="4" name="Freeform 11"/>
            <p:cNvSpPr/>
            <p:nvPr/>
          </p:nvSpPr>
          <p:spPr bwMode="auto">
            <a:xfrm>
              <a:off x="1468438" y="5353050"/>
              <a:ext cx="34925" cy="87313"/>
            </a:xfrm>
            <a:custGeom>
              <a:avLst/>
              <a:gdLst>
                <a:gd name="T0" fmla="*/ 33883071 w 12"/>
                <a:gd name="T1" fmla="*/ 237987102 h 31"/>
                <a:gd name="T2" fmla="*/ 101646315 w 12"/>
                <a:gd name="T3" fmla="*/ 23799839 h 31"/>
                <a:gd name="T4" fmla="*/ 93176983 w 12"/>
                <a:gd name="T5" fmla="*/ 0 h 31"/>
                <a:gd name="T6" fmla="*/ 0 w 12"/>
                <a:gd name="T7" fmla="*/ 245921317 h 31"/>
                <a:gd name="T8" fmla="*/ 33883071 w 12"/>
                <a:gd name="T9" fmla="*/ 237987102 h 3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"/>
                <a:gd name="T16" fmla="*/ 0 h 31"/>
                <a:gd name="T17" fmla="*/ 12 w 12"/>
                <a:gd name="T18" fmla="*/ 31 h 3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" h="31">
                  <a:moveTo>
                    <a:pt x="4" y="30"/>
                  </a:moveTo>
                  <a:cubicBezTo>
                    <a:pt x="4" y="20"/>
                    <a:pt x="7" y="7"/>
                    <a:pt x="12" y="3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2" y="6"/>
                    <a:pt x="0" y="21"/>
                    <a:pt x="0" y="31"/>
                  </a:cubicBezTo>
                  <a:lnTo>
                    <a:pt x="4" y="30"/>
                  </a:lnTo>
                  <a:close/>
                </a:path>
              </a:pathLst>
            </a:custGeom>
            <a:solidFill>
              <a:srgbClr val="4F2E2E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" name="Freeform 12"/>
            <p:cNvSpPr/>
            <p:nvPr/>
          </p:nvSpPr>
          <p:spPr bwMode="auto">
            <a:xfrm>
              <a:off x="1471613" y="5410200"/>
              <a:ext cx="204788" cy="358775"/>
            </a:xfrm>
            <a:custGeom>
              <a:avLst/>
              <a:gdLst>
                <a:gd name="T0" fmla="*/ 0 w 72"/>
                <a:gd name="T1" fmla="*/ 964828672 h 126"/>
                <a:gd name="T2" fmla="*/ 533933464 w 72"/>
                <a:gd name="T3" fmla="*/ 543222413 h 126"/>
                <a:gd name="T4" fmla="*/ 364044736 w 72"/>
                <a:gd name="T5" fmla="*/ 56754797 h 126"/>
                <a:gd name="T6" fmla="*/ 8089125 w 72"/>
                <a:gd name="T7" fmla="*/ 72970853 h 126"/>
                <a:gd name="T8" fmla="*/ 0 w 72"/>
                <a:gd name="T9" fmla="*/ 964828672 h 12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2"/>
                <a:gd name="T16" fmla="*/ 0 h 126"/>
                <a:gd name="T17" fmla="*/ 72 w 72"/>
                <a:gd name="T18" fmla="*/ 126 h 12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2" h="126">
                  <a:moveTo>
                    <a:pt x="0" y="119"/>
                  </a:moveTo>
                  <a:cubicBezTo>
                    <a:pt x="29" y="126"/>
                    <a:pt x="60" y="101"/>
                    <a:pt x="66" y="67"/>
                  </a:cubicBezTo>
                  <a:cubicBezTo>
                    <a:pt x="72" y="33"/>
                    <a:pt x="61" y="15"/>
                    <a:pt x="45" y="7"/>
                  </a:cubicBezTo>
                  <a:cubicBezTo>
                    <a:pt x="31" y="0"/>
                    <a:pt x="3" y="11"/>
                    <a:pt x="1" y="9"/>
                  </a:cubicBezTo>
                  <a:lnTo>
                    <a:pt x="0" y="119"/>
                  </a:lnTo>
                  <a:close/>
                </a:path>
              </a:pathLst>
            </a:custGeom>
            <a:solidFill>
              <a:srgbClr val="C90D23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" name="Freeform 13"/>
            <p:cNvSpPr/>
            <p:nvPr/>
          </p:nvSpPr>
          <p:spPr bwMode="auto">
            <a:xfrm>
              <a:off x="1274763" y="5410200"/>
              <a:ext cx="200025" cy="355600"/>
            </a:xfrm>
            <a:custGeom>
              <a:avLst/>
              <a:gdLst>
                <a:gd name="T0" fmla="*/ 571571367 w 70"/>
                <a:gd name="T1" fmla="*/ 72835419 h 125"/>
                <a:gd name="T2" fmla="*/ 212297959 w 70"/>
                <a:gd name="T3" fmla="*/ 64741965 h 125"/>
                <a:gd name="T4" fmla="*/ 65322444 w 70"/>
                <a:gd name="T5" fmla="*/ 558408678 h 125"/>
                <a:gd name="T6" fmla="*/ 563407493 w 70"/>
                <a:gd name="T7" fmla="*/ 963053109 h 125"/>
                <a:gd name="T8" fmla="*/ 571571367 w 70"/>
                <a:gd name="T9" fmla="*/ 72835419 h 12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0"/>
                <a:gd name="T16" fmla="*/ 0 h 125"/>
                <a:gd name="T17" fmla="*/ 70 w 70"/>
                <a:gd name="T18" fmla="*/ 125 h 12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0" h="125">
                  <a:moveTo>
                    <a:pt x="70" y="9"/>
                  </a:moveTo>
                  <a:cubicBezTo>
                    <a:pt x="68" y="11"/>
                    <a:pt x="40" y="0"/>
                    <a:pt x="26" y="8"/>
                  </a:cubicBezTo>
                  <a:cubicBezTo>
                    <a:pt x="11" y="17"/>
                    <a:pt x="0" y="35"/>
                    <a:pt x="8" y="69"/>
                  </a:cubicBezTo>
                  <a:cubicBezTo>
                    <a:pt x="16" y="103"/>
                    <a:pt x="38" y="125"/>
                    <a:pt x="69" y="119"/>
                  </a:cubicBezTo>
                  <a:lnTo>
                    <a:pt x="70" y="9"/>
                  </a:lnTo>
                  <a:close/>
                </a:path>
              </a:pathLst>
            </a:custGeom>
            <a:solidFill>
              <a:srgbClr val="DB1930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" name="Freeform 14"/>
            <p:cNvSpPr/>
            <p:nvPr/>
          </p:nvSpPr>
          <p:spPr bwMode="auto">
            <a:xfrm>
              <a:off x="1374775" y="5313363"/>
              <a:ext cx="125413" cy="53975"/>
            </a:xfrm>
            <a:custGeom>
              <a:avLst/>
              <a:gdLst>
                <a:gd name="T0" fmla="*/ 357464069 w 44"/>
                <a:gd name="T1" fmla="*/ 153331595 h 19"/>
                <a:gd name="T2" fmla="*/ 219353051 w 44"/>
                <a:gd name="T3" fmla="*/ 32279889 h 19"/>
                <a:gd name="T4" fmla="*/ 0 w 44"/>
                <a:gd name="T5" fmla="*/ 8070682 h 19"/>
                <a:gd name="T6" fmla="*/ 0 w 44"/>
                <a:gd name="T7" fmla="*/ 16141365 h 19"/>
                <a:gd name="T8" fmla="*/ 357464069 w 44"/>
                <a:gd name="T9" fmla="*/ 153331595 h 1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4"/>
                <a:gd name="T16" fmla="*/ 0 h 19"/>
                <a:gd name="T17" fmla="*/ 44 w 44"/>
                <a:gd name="T18" fmla="*/ 19 h 1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4" h="19">
                  <a:moveTo>
                    <a:pt x="44" y="19"/>
                  </a:moveTo>
                  <a:cubicBezTo>
                    <a:pt x="44" y="19"/>
                    <a:pt x="40" y="9"/>
                    <a:pt x="27" y="4"/>
                  </a:cubicBezTo>
                  <a:cubicBezTo>
                    <a:pt x="15" y="0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12" y="10"/>
                    <a:pt x="28" y="14"/>
                    <a:pt x="44" y="19"/>
                  </a:cubicBezTo>
                  <a:close/>
                </a:path>
              </a:pathLst>
            </a:custGeom>
            <a:solidFill>
              <a:srgbClr val="12873C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" name="Freeform 15"/>
            <p:cNvSpPr/>
            <p:nvPr/>
          </p:nvSpPr>
          <p:spPr bwMode="auto">
            <a:xfrm>
              <a:off x="1374775" y="5318125"/>
              <a:ext cx="125413" cy="103188"/>
            </a:xfrm>
            <a:custGeom>
              <a:avLst/>
              <a:gdLst>
                <a:gd name="T0" fmla="*/ 0 w 44"/>
                <a:gd name="T1" fmla="*/ 0 h 36"/>
                <a:gd name="T2" fmla="*/ 48745758 w 44"/>
                <a:gd name="T3" fmla="*/ 98590404 h 36"/>
                <a:gd name="T4" fmla="*/ 357464069 w 44"/>
                <a:gd name="T5" fmla="*/ 139670676 h 36"/>
                <a:gd name="T6" fmla="*/ 0 w 44"/>
                <a:gd name="T7" fmla="*/ 0 h 3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4"/>
                <a:gd name="T13" fmla="*/ 0 h 36"/>
                <a:gd name="T14" fmla="*/ 44 w 44"/>
                <a:gd name="T15" fmla="*/ 36 h 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4" h="36">
                  <a:moveTo>
                    <a:pt x="0" y="0"/>
                  </a:moveTo>
                  <a:cubicBezTo>
                    <a:pt x="0" y="2"/>
                    <a:pt x="2" y="7"/>
                    <a:pt x="6" y="12"/>
                  </a:cubicBezTo>
                  <a:cubicBezTo>
                    <a:pt x="30" y="36"/>
                    <a:pt x="43" y="18"/>
                    <a:pt x="44" y="17"/>
                  </a:cubicBezTo>
                  <a:cubicBezTo>
                    <a:pt x="28" y="12"/>
                    <a:pt x="12" y="8"/>
                    <a:pt x="0" y="0"/>
                  </a:cubicBezTo>
                  <a:close/>
                </a:path>
              </a:pathLst>
            </a:custGeom>
            <a:solidFill>
              <a:srgbClr val="0E7731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" name="Rectangle 16"/>
            <p:cNvSpPr>
              <a:spLocks noChangeArrowheads="1"/>
            </p:cNvSpPr>
            <p:nvPr/>
          </p:nvSpPr>
          <p:spPr bwMode="auto">
            <a:xfrm>
              <a:off x="908050" y="6238875"/>
              <a:ext cx="904875" cy="227013"/>
            </a:xfrm>
            <a:prstGeom prst="rect">
              <a:avLst/>
            </a:prstGeom>
            <a:solidFill>
              <a:srgbClr val="FF1D1D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en-US" altLang="zh-CN">
                <a:latin typeface="Times New Roman" panose="02020603050405020304" pitchFamily="18" charset="0"/>
                <a:ea typeface="微软雅黑" panose="020B0503020204020204" pitchFamily="34" charset="-122"/>
              </a:endParaRPr>
            </a:p>
          </p:txBody>
        </p:sp>
        <p:sp>
          <p:nvSpPr>
            <p:cNvPr id="10" name="Rectangle 17"/>
            <p:cNvSpPr>
              <a:spLocks noChangeArrowheads="1"/>
            </p:cNvSpPr>
            <p:nvPr/>
          </p:nvSpPr>
          <p:spPr bwMode="auto">
            <a:xfrm>
              <a:off x="1681163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en-US" altLang="zh-CN">
                <a:latin typeface="Times New Roman" panose="02020603050405020304" pitchFamily="18" charset="0"/>
                <a:ea typeface="微软雅黑" panose="020B0503020204020204" pitchFamily="34" charset="-122"/>
              </a:endParaRPr>
            </a:p>
          </p:txBody>
        </p:sp>
        <p:sp>
          <p:nvSpPr>
            <p:cNvPr id="11" name="Rectangle 18"/>
            <p:cNvSpPr>
              <a:spLocks noChangeArrowheads="1"/>
            </p:cNvSpPr>
            <p:nvPr/>
          </p:nvSpPr>
          <p:spPr bwMode="auto">
            <a:xfrm>
              <a:off x="16510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en-US" altLang="zh-CN">
                <a:latin typeface="Times New Roman" panose="02020603050405020304" pitchFamily="18" charset="0"/>
                <a:ea typeface="微软雅黑" panose="020B0503020204020204" pitchFamily="34" charset="-122"/>
              </a:endParaRPr>
            </a:p>
          </p:txBody>
        </p:sp>
        <p:sp>
          <p:nvSpPr>
            <p:cNvPr id="12" name="Rectangle 19"/>
            <p:cNvSpPr>
              <a:spLocks noChangeArrowheads="1"/>
            </p:cNvSpPr>
            <p:nvPr/>
          </p:nvSpPr>
          <p:spPr bwMode="auto">
            <a:xfrm>
              <a:off x="16129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en-US" altLang="zh-CN">
                <a:latin typeface="Times New Roman" panose="02020603050405020304" pitchFamily="18" charset="0"/>
                <a:ea typeface="微软雅黑" panose="020B0503020204020204" pitchFamily="34" charset="-122"/>
              </a:endParaRPr>
            </a:p>
          </p:txBody>
        </p:sp>
        <p:sp>
          <p:nvSpPr>
            <p:cNvPr id="13" name="Rectangle 20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solidFill>
              <a:srgbClr val="F9EEEC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en-US" altLang="zh-CN">
                <a:latin typeface="Times New Roman" panose="02020603050405020304" pitchFamily="18" charset="0"/>
                <a:ea typeface="微软雅黑" panose="020B0503020204020204" pitchFamily="34" charset="-122"/>
              </a:endParaRPr>
            </a:p>
          </p:txBody>
        </p:sp>
        <p:sp>
          <p:nvSpPr>
            <p:cNvPr id="14" name="Rectangle 21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/>
            <a:lstStyle/>
            <a:p>
              <a:endParaRPr lang="en-US" altLang="zh-CN">
                <a:latin typeface="Times New Roman" panose="02020603050405020304" pitchFamily="18" charset="0"/>
                <a:ea typeface="微软雅黑" panose="020B0503020204020204" pitchFamily="34" charset="-122"/>
              </a:endParaRPr>
            </a:p>
          </p:txBody>
        </p:sp>
        <p:sp>
          <p:nvSpPr>
            <p:cNvPr id="15" name="Rectangle 22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solidFill>
              <a:srgbClr val="F3DEDA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en-US" altLang="zh-CN">
                <a:latin typeface="Times New Roman" panose="02020603050405020304" pitchFamily="18" charset="0"/>
                <a:ea typeface="微软雅黑" panose="020B0503020204020204" pitchFamily="34" charset="-122"/>
              </a:endParaRPr>
            </a:p>
          </p:txBody>
        </p:sp>
        <p:sp>
          <p:nvSpPr>
            <p:cNvPr id="16" name="Rectangle 23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/>
            <a:lstStyle/>
            <a:p>
              <a:endParaRPr lang="en-US" altLang="zh-CN">
                <a:latin typeface="Times New Roman" panose="02020603050405020304" pitchFamily="18" charset="0"/>
                <a:ea typeface="微软雅黑" panose="020B0503020204020204" pitchFamily="34" charset="-122"/>
              </a:endParaRPr>
            </a:p>
          </p:txBody>
        </p:sp>
        <p:sp>
          <p:nvSpPr>
            <p:cNvPr id="17" name="Rectangle 24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solidFill>
              <a:srgbClr val="F3DEDA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en-US" altLang="zh-CN">
                <a:latin typeface="Times New Roman" panose="02020603050405020304" pitchFamily="18" charset="0"/>
                <a:ea typeface="微软雅黑" panose="020B0503020204020204" pitchFamily="34" charset="-122"/>
              </a:endParaRPr>
            </a:p>
          </p:txBody>
        </p:sp>
        <p:sp>
          <p:nvSpPr>
            <p:cNvPr id="18" name="Rectangle 25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/>
            <a:lstStyle/>
            <a:p>
              <a:endParaRPr lang="en-US" altLang="zh-CN">
                <a:latin typeface="Times New Roman" panose="02020603050405020304" pitchFamily="18" charset="0"/>
                <a:ea typeface="微软雅黑" panose="020B0503020204020204" pitchFamily="34" charset="-122"/>
              </a:endParaRPr>
            </a:p>
          </p:txBody>
        </p:sp>
        <p:sp>
          <p:nvSpPr>
            <p:cNvPr id="19" name="Rectangle 26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solidFill>
              <a:srgbClr val="F3DEDA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en-US" altLang="zh-CN">
                <a:latin typeface="Times New Roman" panose="02020603050405020304" pitchFamily="18" charset="0"/>
                <a:ea typeface="微软雅黑" panose="020B0503020204020204" pitchFamily="34" charset="-122"/>
              </a:endParaRPr>
            </a:p>
          </p:txBody>
        </p:sp>
        <p:sp>
          <p:nvSpPr>
            <p:cNvPr id="20" name="Rectangle 27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/>
            <a:lstStyle/>
            <a:p>
              <a:endParaRPr lang="en-US" altLang="zh-CN">
                <a:latin typeface="Times New Roman" panose="02020603050405020304" pitchFamily="18" charset="0"/>
                <a:ea typeface="微软雅黑" panose="020B0503020204020204" pitchFamily="34" charset="-122"/>
              </a:endParaRPr>
            </a:p>
          </p:txBody>
        </p:sp>
        <p:sp>
          <p:nvSpPr>
            <p:cNvPr id="21" name="Rectangle 28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solidFill>
              <a:srgbClr val="F3DEDA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en-US" altLang="zh-CN">
                <a:latin typeface="Times New Roman" panose="02020603050405020304" pitchFamily="18" charset="0"/>
                <a:ea typeface="微软雅黑" panose="020B0503020204020204" pitchFamily="34" charset="-122"/>
              </a:endParaRPr>
            </a:p>
          </p:txBody>
        </p:sp>
        <p:sp>
          <p:nvSpPr>
            <p:cNvPr id="22" name="Rectangle 29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/>
            <a:lstStyle/>
            <a:p>
              <a:endParaRPr lang="en-US" altLang="zh-CN">
                <a:latin typeface="Times New Roman" panose="02020603050405020304" pitchFamily="18" charset="0"/>
                <a:ea typeface="微软雅黑" panose="020B0503020204020204" pitchFamily="34" charset="-122"/>
              </a:endParaRPr>
            </a:p>
          </p:txBody>
        </p:sp>
        <p:sp>
          <p:nvSpPr>
            <p:cNvPr id="23" name="Rectangle 30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solidFill>
              <a:srgbClr val="F3DEDA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en-US" altLang="zh-CN">
                <a:latin typeface="Times New Roman" panose="02020603050405020304" pitchFamily="18" charset="0"/>
                <a:ea typeface="微软雅黑" panose="020B0503020204020204" pitchFamily="34" charset="-122"/>
              </a:endParaRPr>
            </a:p>
          </p:txBody>
        </p:sp>
        <p:sp>
          <p:nvSpPr>
            <p:cNvPr id="24" name="Rectangle 31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/>
            <a:lstStyle/>
            <a:p>
              <a:endParaRPr lang="en-US" altLang="zh-CN">
                <a:latin typeface="Times New Roman" panose="02020603050405020304" pitchFamily="18" charset="0"/>
                <a:ea typeface="微软雅黑" panose="020B0503020204020204" pitchFamily="34" charset="-122"/>
              </a:endParaRPr>
            </a:p>
          </p:txBody>
        </p:sp>
        <p:sp>
          <p:nvSpPr>
            <p:cNvPr id="25" name="Rectangle 32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solidFill>
              <a:srgbClr val="F3DEDA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en-US" altLang="zh-CN">
                <a:latin typeface="Times New Roman" panose="02020603050405020304" pitchFamily="18" charset="0"/>
                <a:ea typeface="微软雅黑" panose="020B0503020204020204" pitchFamily="34" charset="-122"/>
              </a:endParaRPr>
            </a:p>
          </p:txBody>
        </p:sp>
        <p:sp>
          <p:nvSpPr>
            <p:cNvPr id="26" name="Rectangle 33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/>
            <a:lstStyle/>
            <a:p>
              <a:endParaRPr lang="en-US" altLang="zh-CN">
                <a:latin typeface="Times New Roman" panose="02020603050405020304" pitchFamily="18" charset="0"/>
                <a:ea typeface="微软雅黑" panose="020B0503020204020204" pitchFamily="34" charset="-122"/>
              </a:endParaRPr>
            </a:p>
          </p:txBody>
        </p:sp>
        <p:sp>
          <p:nvSpPr>
            <p:cNvPr id="27" name="Rectangle 34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solidFill>
              <a:srgbClr val="F3DEDA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en-US" altLang="zh-CN">
                <a:latin typeface="Times New Roman" panose="02020603050405020304" pitchFamily="18" charset="0"/>
                <a:ea typeface="微软雅黑" panose="020B0503020204020204" pitchFamily="34" charset="-122"/>
              </a:endParaRPr>
            </a:p>
          </p:txBody>
        </p:sp>
        <p:sp>
          <p:nvSpPr>
            <p:cNvPr id="28" name="Rectangle 35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/>
            <a:lstStyle/>
            <a:p>
              <a:endParaRPr lang="en-US" altLang="zh-CN">
                <a:latin typeface="Times New Roman" panose="02020603050405020304" pitchFamily="18" charset="0"/>
                <a:ea typeface="微软雅黑" panose="020B0503020204020204" pitchFamily="34" charset="-122"/>
              </a:endParaRPr>
            </a:p>
          </p:txBody>
        </p:sp>
        <p:sp>
          <p:nvSpPr>
            <p:cNvPr id="29" name="Rectangle 36"/>
            <p:cNvSpPr>
              <a:spLocks noChangeArrowheads="1"/>
            </p:cNvSpPr>
            <p:nvPr/>
          </p:nvSpPr>
          <p:spPr bwMode="auto">
            <a:xfrm>
              <a:off x="879475" y="6118225"/>
              <a:ext cx="1058863" cy="120650"/>
            </a:xfrm>
            <a:prstGeom prst="rect">
              <a:avLst/>
            </a:prstGeom>
            <a:solidFill>
              <a:srgbClr val="14B6E7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en-US" altLang="zh-CN">
                <a:latin typeface="Times New Roman" panose="02020603050405020304" pitchFamily="18" charset="0"/>
                <a:ea typeface="微软雅黑" panose="020B0503020204020204" pitchFamily="34" charset="-122"/>
              </a:endParaRPr>
            </a:p>
          </p:txBody>
        </p:sp>
        <p:sp>
          <p:nvSpPr>
            <p:cNvPr id="30" name="Rectangle 37"/>
            <p:cNvSpPr>
              <a:spLocks noChangeArrowheads="1"/>
            </p:cNvSpPr>
            <p:nvPr/>
          </p:nvSpPr>
          <p:spPr bwMode="auto">
            <a:xfrm>
              <a:off x="1835150" y="6118225"/>
              <a:ext cx="28575" cy="120650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en-US" altLang="zh-CN">
                <a:latin typeface="Times New Roman" panose="02020603050405020304" pitchFamily="18" charset="0"/>
                <a:ea typeface="微软雅黑" panose="020B0503020204020204" pitchFamily="34" charset="-122"/>
              </a:endParaRPr>
            </a:p>
          </p:txBody>
        </p:sp>
        <p:sp>
          <p:nvSpPr>
            <p:cNvPr id="31" name="Rectangle 38"/>
            <p:cNvSpPr>
              <a:spLocks noChangeArrowheads="1"/>
            </p:cNvSpPr>
            <p:nvPr/>
          </p:nvSpPr>
          <p:spPr bwMode="auto">
            <a:xfrm>
              <a:off x="1101725" y="5751513"/>
              <a:ext cx="588963" cy="150813"/>
            </a:xfrm>
            <a:prstGeom prst="rect">
              <a:avLst/>
            </a:prstGeom>
            <a:solidFill>
              <a:srgbClr val="2B5372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en-US" altLang="zh-CN">
                <a:latin typeface="Times New Roman" panose="02020603050405020304" pitchFamily="18" charset="0"/>
                <a:ea typeface="微软雅黑" panose="020B0503020204020204" pitchFamily="34" charset="-122"/>
              </a:endParaRPr>
            </a:p>
          </p:txBody>
        </p:sp>
        <p:sp>
          <p:nvSpPr>
            <p:cNvPr id="32" name="Rectangle 39"/>
            <p:cNvSpPr>
              <a:spLocks noChangeArrowheads="1"/>
            </p:cNvSpPr>
            <p:nvPr/>
          </p:nvSpPr>
          <p:spPr bwMode="auto">
            <a:xfrm>
              <a:off x="1633538" y="5751513"/>
              <a:ext cx="14288" cy="150813"/>
            </a:xfrm>
            <a:prstGeom prst="rect">
              <a:avLst/>
            </a:prstGeom>
            <a:solidFill>
              <a:srgbClr val="14B6E7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en-US" altLang="zh-CN">
                <a:latin typeface="Times New Roman" panose="02020603050405020304" pitchFamily="18" charset="0"/>
                <a:ea typeface="微软雅黑" panose="020B0503020204020204" pitchFamily="34" charset="-122"/>
              </a:endParaRPr>
            </a:p>
          </p:txBody>
        </p:sp>
        <p:sp>
          <p:nvSpPr>
            <p:cNvPr id="33" name="Freeform 40"/>
            <p:cNvSpPr/>
            <p:nvPr/>
          </p:nvSpPr>
          <p:spPr bwMode="auto">
            <a:xfrm>
              <a:off x="1012825" y="5902325"/>
              <a:ext cx="530225" cy="215900"/>
            </a:xfrm>
            <a:custGeom>
              <a:avLst/>
              <a:gdLst>
                <a:gd name="T0" fmla="*/ 1511497801 w 186"/>
                <a:gd name="T1" fmla="*/ 306663189 h 76"/>
                <a:gd name="T2" fmla="*/ 1487118505 w 186"/>
                <a:gd name="T3" fmla="*/ 0 h 76"/>
                <a:gd name="T4" fmla="*/ 1487118505 w 186"/>
                <a:gd name="T5" fmla="*/ 0 h 76"/>
                <a:gd name="T6" fmla="*/ 1478991242 w 186"/>
                <a:gd name="T7" fmla="*/ 0 h 76"/>
                <a:gd name="T8" fmla="*/ 1478991242 w 186"/>
                <a:gd name="T9" fmla="*/ 0 h 76"/>
                <a:gd name="T10" fmla="*/ 1478991242 w 186"/>
                <a:gd name="T11" fmla="*/ 0 h 76"/>
                <a:gd name="T12" fmla="*/ 0 w 186"/>
                <a:gd name="T13" fmla="*/ 0 h 76"/>
                <a:gd name="T14" fmla="*/ 0 w 186"/>
                <a:gd name="T15" fmla="*/ 64559778 h 76"/>
                <a:gd name="T16" fmla="*/ 1405854424 w 186"/>
                <a:gd name="T17" fmla="*/ 64559778 h 76"/>
                <a:gd name="T18" fmla="*/ 1405854424 w 186"/>
                <a:gd name="T19" fmla="*/ 548766623 h 76"/>
                <a:gd name="T20" fmla="*/ 0 w 186"/>
                <a:gd name="T21" fmla="*/ 548766623 h 76"/>
                <a:gd name="T22" fmla="*/ 0 w 186"/>
                <a:gd name="T23" fmla="*/ 613326379 h 76"/>
                <a:gd name="T24" fmla="*/ 1487118505 w 186"/>
                <a:gd name="T25" fmla="*/ 613326379 h 76"/>
                <a:gd name="T26" fmla="*/ 1487118505 w 186"/>
                <a:gd name="T27" fmla="*/ 613326379 h 76"/>
                <a:gd name="T28" fmla="*/ 1511497801 w 186"/>
                <a:gd name="T29" fmla="*/ 306663189 h 7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86"/>
                <a:gd name="T46" fmla="*/ 0 h 76"/>
                <a:gd name="T47" fmla="*/ 186 w 186"/>
                <a:gd name="T48" fmla="*/ 76 h 7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86" h="76">
                  <a:moveTo>
                    <a:pt x="186" y="38"/>
                  </a:moveTo>
                  <a:cubicBezTo>
                    <a:pt x="186" y="19"/>
                    <a:pt x="184" y="3"/>
                    <a:pt x="183" y="0"/>
                  </a:cubicBezTo>
                  <a:cubicBezTo>
                    <a:pt x="183" y="0"/>
                    <a:pt x="183" y="0"/>
                    <a:pt x="183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73" y="8"/>
                    <a:pt x="173" y="8"/>
                    <a:pt x="173" y="8"/>
                  </a:cubicBezTo>
                  <a:cubicBezTo>
                    <a:pt x="173" y="68"/>
                    <a:pt x="173" y="68"/>
                    <a:pt x="173" y="68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4" y="73"/>
                    <a:pt x="186" y="57"/>
                    <a:pt x="186" y="38"/>
                  </a:cubicBezTo>
                  <a:close/>
                </a:path>
              </a:pathLst>
            </a:custGeom>
            <a:solidFill>
              <a:srgbClr val="5D9300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" name="Freeform 41"/>
            <p:cNvSpPr/>
            <p:nvPr/>
          </p:nvSpPr>
          <p:spPr bwMode="auto">
            <a:xfrm>
              <a:off x="1425575" y="6034088"/>
              <a:ext cx="42863" cy="122238"/>
            </a:xfrm>
            <a:custGeom>
              <a:avLst/>
              <a:gdLst>
                <a:gd name="T0" fmla="*/ 0 w 27"/>
                <a:gd name="T1" fmla="*/ 0 h 77"/>
                <a:gd name="T2" fmla="*/ 0 w 27"/>
                <a:gd name="T3" fmla="*/ 194053591 h 77"/>
                <a:gd name="T4" fmla="*/ 32763210 w 27"/>
                <a:gd name="T5" fmla="*/ 161290645 h 77"/>
                <a:gd name="T6" fmla="*/ 68045812 w 27"/>
                <a:gd name="T7" fmla="*/ 194053591 h 77"/>
                <a:gd name="T8" fmla="*/ 68045812 w 27"/>
                <a:gd name="T9" fmla="*/ 0 h 77"/>
                <a:gd name="T10" fmla="*/ 0 w 27"/>
                <a:gd name="T11" fmla="*/ 0 h 7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7"/>
                <a:gd name="T19" fmla="*/ 0 h 77"/>
                <a:gd name="T20" fmla="*/ 27 w 27"/>
                <a:gd name="T21" fmla="*/ 77 h 7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7" h="77">
                  <a:moveTo>
                    <a:pt x="0" y="0"/>
                  </a:moveTo>
                  <a:lnTo>
                    <a:pt x="0" y="77"/>
                  </a:lnTo>
                  <a:lnTo>
                    <a:pt x="13" y="64"/>
                  </a:lnTo>
                  <a:lnTo>
                    <a:pt x="27" y="77"/>
                  </a:lnTo>
                  <a:lnTo>
                    <a:pt x="2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2232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5" name="TextBox 11"/>
          <p:cNvSpPr txBox="1">
            <a:spLocks noChangeArrowheads="1"/>
          </p:cNvSpPr>
          <p:nvPr/>
        </p:nvSpPr>
        <p:spPr bwMode="auto">
          <a:xfrm>
            <a:off x="4162425" y="431800"/>
            <a:ext cx="1565275" cy="558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51435" tIns="25718" rIns="51435" bIns="25718">
            <a:spAutoFit/>
          </a:bodyPr>
          <a:lstStyle/>
          <a:p>
            <a:r>
              <a:rPr lang="zh-CN" altLang="en-US" sz="3300" b="1" dirty="0">
                <a:latin typeface="楷体" panose="02010609060101010101" pitchFamily="49" charset="-122"/>
                <a:ea typeface="楷体" panose="02010609060101010101" pitchFamily="49" charset="-122"/>
              </a:rPr>
              <a:t>多音字</a:t>
            </a:r>
            <a:endParaRPr lang="zh-CN" altLang="en-US" sz="25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4164013" y="1271595"/>
            <a:ext cx="1065035" cy="623248"/>
          </a:xfrm>
          <a:prstGeom prst="rect">
            <a:avLst/>
          </a:prstGeom>
          <a:noFill/>
          <a:ln>
            <a:noFill/>
          </a:ln>
        </p:spPr>
        <p:txBody>
          <a:bodyPr wrap="none" lIns="68580" tIns="34290" rIns="68580" bIns="3429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盛开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5" name="矩形 44"/>
          <p:cNvSpPr>
            <a:spLocks noChangeArrowheads="1"/>
          </p:cNvSpPr>
          <p:nvPr/>
        </p:nvSpPr>
        <p:spPr bwMode="auto">
          <a:xfrm>
            <a:off x="2728469" y="1296392"/>
            <a:ext cx="1270868" cy="5001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800" b="1" dirty="0">
                <a:latin typeface="汉语拼音" panose="000B0604020202020204"/>
                <a:ea typeface="黑体" panose="02010609060101010101" pitchFamily="49" charset="-122"/>
                <a:cs typeface="汉语拼音" panose="000B0604020202020204"/>
              </a:rPr>
              <a:t>shèng</a:t>
            </a:r>
            <a:endParaRPr lang="en-US" altLang="en-US" sz="2800" b="1" dirty="0">
              <a:latin typeface="汉语拼音" panose="000B0604020202020204"/>
              <a:ea typeface="黑体" panose="02010609060101010101" pitchFamily="49" charset="-122"/>
              <a:cs typeface="汉语拼音" panose="000B0604020202020204"/>
            </a:endParaRPr>
          </a:p>
        </p:txBody>
      </p:sp>
      <p:sp>
        <p:nvSpPr>
          <p:cNvPr id="49" name="矩形 48"/>
          <p:cNvSpPr>
            <a:spLocks noChangeArrowheads="1"/>
          </p:cNvSpPr>
          <p:nvPr/>
        </p:nvSpPr>
        <p:spPr bwMode="auto">
          <a:xfrm>
            <a:off x="2730645" y="2291105"/>
            <a:ext cx="1114729" cy="5001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800" b="1" dirty="0">
                <a:latin typeface="汉语拼音" panose="000B0604020202020204"/>
                <a:ea typeface="黑体" panose="02010609060101010101" pitchFamily="49" charset="-122"/>
                <a:cs typeface="汉语拼音" panose="000B0604020202020204"/>
              </a:rPr>
              <a:t>ché</a:t>
            </a:r>
            <a:r>
              <a:rPr lang="en-US" altLang="zh-CN" sz="2800" b="1" dirty="0" smtClean="0">
                <a:latin typeface="汉语拼音" panose="000B0604020202020204"/>
                <a:ea typeface="黑体" panose="02010609060101010101" pitchFamily="49" charset="-122"/>
                <a:cs typeface="汉语拼音" panose="000B0604020202020204"/>
              </a:rPr>
              <a:t>ng</a:t>
            </a:r>
            <a:endParaRPr lang="zh-CN" altLang="en-US" sz="2800" b="1" dirty="0">
              <a:latin typeface="汉语拼音" panose="000B0604020202020204"/>
              <a:ea typeface="黑体" panose="02010609060101010101" pitchFamily="49" charset="-122"/>
              <a:cs typeface="汉语拼音" panose="000B0604020202020204"/>
            </a:endParaRPr>
          </a:p>
        </p:txBody>
      </p:sp>
      <p:sp>
        <p:nvSpPr>
          <p:cNvPr id="50" name="矩形 49"/>
          <p:cNvSpPr>
            <a:spLocks noChangeArrowheads="1"/>
          </p:cNvSpPr>
          <p:nvPr/>
        </p:nvSpPr>
        <p:spPr bwMode="auto">
          <a:xfrm>
            <a:off x="5085032" y="3452925"/>
            <a:ext cx="1270868" cy="5001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汉语拼音" panose="000B0604020202020204"/>
                <a:ea typeface="黑体" panose="02010609060101010101" pitchFamily="49" charset="-122"/>
                <a:cs typeface="汉语拼音" panose="000B0604020202020204"/>
              </a:rPr>
              <a:t>shèng</a:t>
            </a:r>
            <a:endParaRPr lang="en-US" altLang="en-US" sz="2800" b="1" dirty="0">
              <a:solidFill>
                <a:srgbClr val="FF0000"/>
              </a:solidFill>
              <a:latin typeface="汉语拼音" panose="000B0604020202020204"/>
              <a:ea typeface="黑体" panose="02010609060101010101" pitchFamily="49" charset="-122"/>
              <a:cs typeface="汉语拼音" panose="000B0604020202020204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1547664" y="1583219"/>
            <a:ext cx="86409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盛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" name="左大括号 36"/>
          <p:cNvSpPr/>
          <p:nvPr/>
        </p:nvSpPr>
        <p:spPr>
          <a:xfrm>
            <a:off x="2275274" y="1546460"/>
            <a:ext cx="289789" cy="1087947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矩形 46"/>
          <p:cNvSpPr/>
          <p:nvPr/>
        </p:nvSpPr>
        <p:spPr>
          <a:xfrm>
            <a:off x="5508104" y="1271595"/>
            <a:ext cx="1065035" cy="623248"/>
          </a:xfrm>
          <a:prstGeom prst="rect">
            <a:avLst/>
          </a:prstGeom>
          <a:noFill/>
          <a:ln>
            <a:noFill/>
          </a:ln>
        </p:spPr>
        <p:txBody>
          <a:bodyPr wrap="none" lIns="68580" tIns="34290" rIns="68580" bIns="3429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盛大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4230518" y="2167994"/>
            <a:ext cx="1065035" cy="623248"/>
          </a:xfrm>
          <a:prstGeom prst="rect">
            <a:avLst/>
          </a:prstGeom>
          <a:noFill/>
          <a:ln>
            <a:noFill/>
          </a:ln>
        </p:spPr>
        <p:txBody>
          <a:bodyPr wrap="none" lIns="68580" tIns="34290" rIns="68580" bIns="3429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盛饭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5574609" y="2167994"/>
            <a:ext cx="1065035" cy="623248"/>
          </a:xfrm>
          <a:prstGeom prst="rect">
            <a:avLst/>
          </a:prstGeom>
          <a:noFill/>
          <a:ln>
            <a:noFill/>
          </a:ln>
        </p:spPr>
        <p:txBody>
          <a:bodyPr wrap="none" lIns="68580" tIns="34290" rIns="68580" bIns="3429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盛满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539552" y="4047929"/>
            <a:ext cx="742232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他帮着食堂阿姨给我们盛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）饭。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3" name="矩形 52"/>
          <p:cNvSpPr>
            <a:spLocks noChangeArrowheads="1"/>
          </p:cNvSpPr>
          <p:nvPr/>
        </p:nvSpPr>
        <p:spPr bwMode="auto">
          <a:xfrm>
            <a:off x="5893420" y="4056640"/>
            <a:ext cx="1270868" cy="5001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汉语拼音" panose="000B0604020202020204"/>
                <a:ea typeface="黑体" panose="02010609060101010101" pitchFamily="49" charset="-122"/>
                <a:cs typeface="汉语拼音" panose="000B0604020202020204"/>
              </a:rPr>
              <a:t>chéng</a:t>
            </a:r>
            <a:endParaRPr lang="en-US" altLang="en-US" sz="2800" b="1" dirty="0">
              <a:solidFill>
                <a:srgbClr val="FF0000"/>
              </a:solidFill>
              <a:latin typeface="汉语拼音" panose="000B0604020202020204"/>
              <a:ea typeface="黑体" panose="02010609060101010101" pitchFamily="49" charset="-122"/>
              <a:cs typeface="汉语拼音" panose="000B06040202020202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44" grpId="0"/>
      <p:bldP spid="45" grpId="0"/>
      <p:bldP spid="49" grpId="0"/>
      <p:bldP spid="50" grpId="0"/>
      <p:bldP spid="37" grpId="0" animBg="1"/>
      <p:bldP spid="47" grpId="0"/>
      <p:bldP spid="48" grpId="0"/>
      <p:bldP spid="51" grpId="0"/>
      <p:bldP spid="52" grpId="0"/>
      <p:bldP spid="53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624428" y="1883007"/>
            <a:ext cx="8055049" cy="14542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　　</a:t>
            </a:r>
            <a:r>
              <a:rPr lang="en-US" altLang="zh-CN" sz="3200" b="1" dirty="0" smtClean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1.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积</a:t>
            </a: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累本课的好词佳句。</a:t>
            </a:r>
            <a:endParaRPr lang="en-US" altLang="zh-CN" sz="3200" b="1" dirty="0" smtClean="0"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　　</a:t>
            </a:r>
            <a:r>
              <a:rPr lang="en-US" altLang="zh-CN" sz="3200" b="1" dirty="0" smtClean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2.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阅读琦君的其他作品。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</p:txBody>
      </p:sp>
      <p:pic>
        <p:nvPicPr>
          <p:cNvPr id="5" name="图片 2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9286" y="538683"/>
            <a:ext cx="2268538" cy="692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图片 2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4546" y="540270"/>
            <a:ext cx="449263" cy="55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文本框 14"/>
          <p:cNvSpPr txBox="1"/>
          <p:nvPr/>
        </p:nvSpPr>
        <p:spPr>
          <a:xfrm>
            <a:off x="899592" y="483518"/>
            <a:ext cx="2003356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课后作业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文本框 64"/>
          <p:cNvSpPr txBox="1">
            <a:spLocks noChangeArrowheads="1"/>
          </p:cNvSpPr>
          <p:nvPr/>
        </p:nvSpPr>
        <p:spPr bwMode="auto">
          <a:xfrm>
            <a:off x="1952841" y="1501213"/>
            <a:ext cx="998537" cy="10842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r>
              <a:rPr lang="zh-CN" altLang="en-US" sz="6600" b="1" dirty="0">
                <a:latin typeface="楷体" panose="02010609060101010101" pitchFamily="49" charset="-122"/>
                <a:ea typeface="楷体" panose="02010609060101010101" pitchFamily="49" charset="-122"/>
              </a:rPr>
              <a:t>兰</a:t>
            </a:r>
            <a:endParaRPr lang="zh-CN" altLang="en-US" sz="6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434" name="文本框 64"/>
          <p:cNvSpPr txBox="1">
            <a:spLocks noChangeArrowheads="1"/>
          </p:cNvSpPr>
          <p:nvPr/>
        </p:nvSpPr>
        <p:spPr bwMode="auto">
          <a:xfrm>
            <a:off x="3217772" y="1419622"/>
            <a:ext cx="944562" cy="10842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r>
              <a:rPr lang="zh-CN" altLang="en-US" sz="6600" b="1" dirty="0">
                <a:latin typeface="楷体" panose="02010609060101010101" pitchFamily="49" charset="-122"/>
                <a:ea typeface="楷体" panose="02010609060101010101" pitchFamily="49" charset="-122"/>
              </a:rPr>
              <a:t>箩</a:t>
            </a:r>
            <a:endParaRPr lang="zh-CN" altLang="en-US" sz="6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435" name="文本框 64"/>
          <p:cNvSpPr txBox="1">
            <a:spLocks noChangeArrowheads="1"/>
          </p:cNvSpPr>
          <p:nvPr/>
        </p:nvSpPr>
        <p:spPr bwMode="auto">
          <a:xfrm>
            <a:off x="4472203" y="1501213"/>
            <a:ext cx="944563" cy="10842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r>
              <a:rPr lang="zh-CN" altLang="en-US" sz="6600" b="1" dirty="0">
                <a:latin typeface="楷体" panose="02010609060101010101" pitchFamily="49" charset="-122"/>
                <a:ea typeface="楷体" panose="02010609060101010101" pitchFamily="49" charset="-122"/>
              </a:rPr>
              <a:t>婆</a:t>
            </a:r>
            <a:endParaRPr lang="zh-CN" altLang="en-US" sz="6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436" name="文本框 64"/>
          <p:cNvSpPr txBox="1">
            <a:spLocks noChangeArrowheads="1"/>
          </p:cNvSpPr>
          <p:nvPr/>
        </p:nvSpPr>
        <p:spPr bwMode="auto">
          <a:xfrm>
            <a:off x="5696166" y="1501213"/>
            <a:ext cx="936625" cy="10842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r>
              <a:rPr lang="zh-CN" altLang="en-US" sz="6600" b="1" dirty="0">
                <a:latin typeface="楷体" panose="02010609060101010101" pitchFamily="49" charset="-122"/>
                <a:ea typeface="楷体" panose="02010609060101010101" pitchFamily="49" charset="-122"/>
              </a:rPr>
              <a:t>糕</a:t>
            </a:r>
            <a:endParaRPr lang="zh-CN" altLang="en-US" sz="6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437" name="文本框 64"/>
          <p:cNvSpPr txBox="1">
            <a:spLocks noChangeArrowheads="1"/>
          </p:cNvSpPr>
          <p:nvPr/>
        </p:nvSpPr>
        <p:spPr bwMode="auto">
          <a:xfrm>
            <a:off x="769500" y="3488152"/>
            <a:ext cx="608012" cy="10858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r>
              <a:rPr lang="zh-CN" altLang="en-US" sz="6600" b="1" dirty="0">
                <a:latin typeface="楷体" panose="02010609060101010101" pitchFamily="49" charset="-122"/>
                <a:ea typeface="楷体" panose="02010609060101010101" pitchFamily="49" charset="-122"/>
              </a:rPr>
              <a:t>饼</a:t>
            </a:r>
            <a:endParaRPr lang="zh-CN" altLang="en-US" sz="6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438" name="文本框 64"/>
          <p:cNvSpPr txBox="1">
            <a:spLocks noChangeArrowheads="1"/>
          </p:cNvSpPr>
          <p:nvPr/>
        </p:nvSpPr>
        <p:spPr bwMode="auto">
          <a:xfrm>
            <a:off x="1993636" y="3488152"/>
            <a:ext cx="566738" cy="10858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r>
              <a:rPr lang="zh-CN" altLang="en-US" sz="6600" b="1" dirty="0">
                <a:latin typeface="楷体" panose="02010609060101010101" pitchFamily="49" charset="-122"/>
                <a:ea typeface="楷体" panose="02010609060101010101" pitchFamily="49" charset="-122"/>
              </a:rPr>
              <a:t>浸</a:t>
            </a:r>
            <a:endParaRPr lang="zh-CN" altLang="en-US" sz="6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439" name="文本框 64"/>
          <p:cNvSpPr txBox="1">
            <a:spLocks noChangeArrowheads="1"/>
          </p:cNvSpPr>
          <p:nvPr/>
        </p:nvSpPr>
        <p:spPr bwMode="auto">
          <a:xfrm>
            <a:off x="3289780" y="3431703"/>
            <a:ext cx="608012" cy="10842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r>
              <a:rPr lang="zh-CN" altLang="en-US" sz="6600" b="1" dirty="0">
                <a:latin typeface="楷体" panose="02010609060101010101" pitchFamily="49" charset="-122"/>
                <a:ea typeface="楷体" panose="02010609060101010101" pitchFamily="49" charset="-122"/>
              </a:rPr>
              <a:t>缠</a:t>
            </a:r>
            <a:endParaRPr lang="zh-CN" altLang="en-US" sz="6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440" name="文本框 64"/>
          <p:cNvSpPr txBox="1">
            <a:spLocks noChangeArrowheads="1"/>
          </p:cNvSpPr>
          <p:nvPr/>
        </p:nvSpPr>
        <p:spPr bwMode="auto">
          <a:xfrm>
            <a:off x="4492908" y="3488152"/>
            <a:ext cx="608013" cy="10842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r>
              <a:rPr lang="zh-CN" altLang="en-US" sz="6600" b="1" dirty="0">
                <a:latin typeface="楷体" panose="02010609060101010101" pitchFamily="49" charset="-122"/>
                <a:ea typeface="楷体" panose="02010609060101010101" pitchFamily="49" charset="-122"/>
              </a:rPr>
              <a:t>茶</a:t>
            </a:r>
            <a:endParaRPr lang="zh-CN" altLang="en-US" sz="6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8441" name="组合 7"/>
          <p:cNvGrpSpPr/>
          <p:nvPr/>
        </p:nvGrpSpPr>
        <p:grpSpPr bwMode="auto">
          <a:xfrm>
            <a:off x="747996" y="3488152"/>
            <a:ext cx="1030287" cy="1085850"/>
            <a:chOff x="2437" y="2032"/>
            <a:chExt cx="1244" cy="1264"/>
          </a:xfrm>
        </p:grpSpPr>
        <p:sp>
          <p:nvSpPr>
            <p:cNvPr id="18500" name="矩形 1"/>
            <p:cNvSpPr>
              <a:spLocks noChangeArrowheads="1"/>
            </p:cNvSpPr>
            <p:nvPr/>
          </p:nvSpPr>
          <p:spPr bwMode="auto">
            <a:xfrm>
              <a:off x="2437" y="2032"/>
              <a:ext cx="1245" cy="1245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8501" name="直接连接符 4"/>
            <p:cNvCxnSpPr>
              <a:cxnSpLocks noChangeShapeType="1"/>
            </p:cNvCxnSpPr>
            <p:nvPr/>
          </p:nvCxnSpPr>
          <p:spPr bwMode="auto">
            <a:xfrm>
              <a:off x="2437" y="2645"/>
              <a:ext cx="1245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</a:ln>
          </p:spPr>
        </p:cxnSp>
        <p:cxnSp>
          <p:nvCxnSpPr>
            <p:cNvPr id="18502" name="直接连接符 6"/>
            <p:cNvCxnSpPr>
              <a:cxnSpLocks noChangeShapeType="1"/>
            </p:cNvCxnSpPr>
            <p:nvPr/>
          </p:nvCxnSpPr>
          <p:spPr bwMode="auto">
            <a:xfrm>
              <a:off x="3060" y="2052"/>
              <a:ext cx="0" cy="124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</a:ln>
          </p:spPr>
        </p:cxnSp>
      </p:grpSp>
      <p:grpSp>
        <p:nvGrpSpPr>
          <p:cNvPr id="18442" name="组合 7"/>
          <p:cNvGrpSpPr/>
          <p:nvPr/>
        </p:nvGrpSpPr>
        <p:grpSpPr bwMode="auto">
          <a:xfrm>
            <a:off x="1971958" y="3488152"/>
            <a:ext cx="1030288" cy="1085850"/>
            <a:chOff x="2437" y="2032"/>
            <a:chExt cx="1244" cy="1264"/>
          </a:xfrm>
        </p:grpSpPr>
        <p:sp>
          <p:nvSpPr>
            <p:cNvPr id="18497" name="矩形 1"/>
            <p:cNvSpPr>
              <a:spLocks noChangeArrowheads="1"/>
            </p:cNvSpPr>
            <p:nvPr/>
          </p:nvSpPr>
          <p:spPr bwMode="auto">
            <a:xfrm>
              <a:off x="2437" y="2032"/>
              <a:ext cx="1245" cy="1245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8498" name="直接连接符 4"/>
            <p:cNvCxnSpPr>
              <a:cxnSpLocks noChangeShapeType="1"/>
            </p:cNvCxnSpPr>
            <p:nvPr/>
          </p:nvCxnSpPr>
          <p:spPr bwMode="auto">
            <a:xfrm>
              <a:off x="2437" y="2645"/>
              <a:ext cx="1245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</a:ln>
          </p:spPr>
        </p:cxnSp>
        <p:cxnSp>
          <p:nvCxnSpPr>
            <p:cNvPr id="18499" name="直接连接符 6"/>
            <p:cNvCxnSpPr>
              <a:cxnSpLocks noChangeShapeType="1"/>
            </p:cNvCxnSpPr>
            <p:nvPr/>
          </p:nvCxnSpPr>
          <p:spPr bwMode="auto">
            <a:xfrm>
              <a:off x="3060" y="2052"/>
              <a:ext cx="0" cy="124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</a:ln>
          </p:spPr>
        </p:cxnSp>
      </p:grpSp>
      <p:grpSp>
        <p:nvGrpSpPr>
          <p:cNvPr id="18443" name="组合 7"/>
          <p:cNvGrpSpPr/>
          <p:nvPr/>
        </p:nvGrpSpPr>
        <p:grpSpPr bwMode="auto">
          <a:xfrm>
            <a:off x="3268946" y="3488152"/>
            <a:ext cx="1028700" cy="1085850"/>
            <a:chOff x="2437" y="2032"/>
            <a:chExt cx="1244" cy="1264"/>
          </a:xfrm>
        </p:grpSpPr>
        <p:sp>
          <p:nvSpPr>
            <p:cNvPr id="18494" name="矩形 1"/>
            <p:cNvSpPr>
              <a:spLocks noChangeArrowheads="1"/>
            </p:cNvSpPr>
            <p:nvPr/>
          </p:nvSpPr>
          <p:spPr bwMode="auto">
            <a:xfrm>
              <a:off x="2437" y="2032"/>
              <a:ext cx="1245" cy="1245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8495" name="直接连接符 4"/>
            <p:cNvCxnSpPr>
              <a:cxnSpLocks noChangeShapeType="1"/>
            </p:cNvCxnSpPr>
            <p:nvPr/>
          </p:nvCxnSpPr>
          <p:spPr bwMode="auto">
            <a:xfrm>
              <a:off x="2437" y="2645"/>
              <a:ext cx="1245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</a:ln>
          </p:spPr>
        </p:cxnSp>
        <p:cxnSp>
          <p:nvCxnSpPr>
            <p:cNvPr id="18496" name="直接连接符 6"/>
            <p:cNvCxnSpPr>
              <a:cxnSpLocks noChangeShapeType="1"/>
            </p:cNvCxnSpPr>
            <p:nvPr/>
          </p:nvCxnSpPr>
          <p:spPr bwMode="auto">
            <a:xfrm>
              <a:off x="3060" y="2052"/>
              <a:ext cx="0" cy="124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</a:ln>
          </p:spPr>
        </p:cxnSp>
      </p:grpSp>
      <p:grpSp>
        <p:nvGrpSpPr>
          <p:cNvPr id="18444" name="组合 7"/>
          <p:cNvGrpSpPr/>
          <p:nvPr/>
        </p:nvGrpSpPr>
        <p:grpSpPr bwMode="auto">
          <a:xfrm>
            <a:off x="4492908" y="3488152"/>
            <a:ext cx="1028700" cy="1085850"/>
            <a:chOff x="2437" y="2032"/>
            <a:chExt cx="1244" cy="1264"/>
          </a:xfrm>
        </p:grpSpPr>
        <p:sp>
          <p:nvSpPr>
            <p:cNvPr id="18491" name="矩形 1"/>
            <p:cNvSpPr>
              <a:spLocks noChangeArrowheads="1"/>
            </p:cNvSpPr>
            <p:nvPr/>
          </p:nvSpPr>
          <p:spPr bwMode="auto">
            <a:xfrm>
              <a:off x="2437" y="2032"/>
              <a:ext cx="1245" cy="1245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8492" name="直接连接符 4"/>
            <p:cNvCxnSpPr>
              <a:cxnSpLocks noChangeShapeType="1"/>
            </p:cNvCxnSpPr>
            <p:nvPr/>
          </p:nvCxnSpPr>
          <p:spPr bwMode="auto">
            <a:xfrm>
              <a:off x="2437" y="2645"/>
              <a:ext cx="1245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</a:ln>
          </p:spPr>
        </p:cxnSp>
        <p:cxnSp>
          <p:nvCxnSpPr>
            <p:cNvPr id="18493" name="直接连接符 6"/>
            <p:cNvCxnSpPr>
              <a:cxnSpLocks noChangeShapeType="1"/>
            </p:cNvCxnSpPr>
            <p:nvPr/>
          </p:nvCxnSpPr>
          <p:spPr bwMode="auto">
            <a:xfrm>
              <a:off x="3060" y="2052"/>
              <a:ext cx="0" cy="124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</a:ln>
          </p:spPr>
        </p:cxnSp>
      </p:grpSp>
      <p:grpSp>
        <p:nvGrpSpPr>
          <p:cNvPr id="18445" name="组合 7"/>
          <p:cNvGrpSpPr/>
          <p:nvPr/>
        </p:nvGrpSpPr>
        <p:grpSpPr bwMode="auto">
          <a:xfrm>
            <a:off x="5696166" y="1501213"/>
            <a:ext cx="1030287" cy="1084263"/>
            <a:chOff x="2437" y="2032"/>
            <a:chExt cx="1244" cy="1264"/>
          </a:xfrm>
        </p:grpSpPr>
        <p:sp>
          <p:nvSpPr>
            <p:cNvPr id="18488" name="矩形 1"/>
            <p:cNvSpPr>
              <a:spLocks noChangeArrowheads="1"/>
            </p:cNvSpPr>
            <p:nvPr/>
          </p:nvSpPr>
          <p:spPr bwMode="auto">
            <a:xfrm>
              <a:off x="2437" y="2032"/>
              <a:ext cx="1245" cy="1245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8489" name="直接连接符 4"/>
            <p:cNvCxnSpPr>
              <a:cxnSpLocks noChangeShapeType="1"/>
            </p:cNvCxnSpPr>
            <p:nvPr/>
          </p:nvCxnSpPr>
          <p:spPr bwMode="auto">
            <a:xfrm>
              <a:off x="2437" y="2645"/>
              <a:ext cx="1245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</a:ln>
          </p:spPr>
        </p:cxnSp>
        <p:cxnSp>
          <p:nvCxnSpPr>
            <p:cNvPr id="18490" name="直接连接符 6"/>
            <p:cNvCxnSpPr>
              <a:cxnSpLocks noChangeShapeType="1"/>
            </p:cNvCxnSpPr>
            <p:nvPr/>
          </p:nvCxnSpPr>
          <p:spPr bwMode="auto">
            <a:xfrm>
              <a:off x="3060" y="2052"/>
              <a:ext cx="0" cy="124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</a:ln>
          </p:spPr>
        </p:cxnSp>
      </p:grpSp>
      <p:grpSp>
        <p:nvGrpSpPr>
          <p:cNvPr id="18446" name="组合 7"/>
          <p:cNvGrpSpPr/>
          <p:nvPr/>
        </p:nvGrpSpPr>
        <p:grpSpPr bwMode="auto">
          <a:xfrm>
            <a:off x="4472203" y="1494863"/>
            <a:ext cx="1030288" cy="1085850"/>
            <a:chOff x="2437" y="2032"/>
            <a:chExt cx="1244" cy="1264"/>
          </a:xfrm>
        </p:grpSpPr>
        <p:sp>
          <p:nvSpPr>
            <p:cNvPr id="18485" name="矩形 1"/>
            <p:cNvSpPr>
              <a:spLocks noChangeArrowheads="1"/>
            </p:cNvSpPr>
            <p:nvPr/>
          </p:nvSpPr>
          <p:spPr bwMode="auto">
            <a:xfrm>
              <a:off x="2437" y="2032"/>
              <a:ext cx="1245" cy="1245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8486" name="直接连接符 4"/>
            <p:cNvCxnSpPr>
              <a:cxnSpLocks noChangeShapeType="1"/>
            </p:cNvCxnSpPr>
            <p:nvPr/>
          </p:nvCxnSpPr>
          <p:spPr bwMode="auto">
            <a:xfrm>
              <a:off x="2437" y="2645"/>
              <a:ext cx="1245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</a:ln>
          </p:spPr>
        </p:cxnSp>
        <p:cxnSp>
          <p:nvCxnSpPr>
            <p:cNvPr id="18487" name="直接连接符 6"/>
            <p:cNvCxnSpPr>
              <a:cxnSpLocks noChangeShapeType="1"/>
            </p:cNvCxnSpPr>
            <p:nvPr/>
          </p:nvCxnSpPr>
          <p:spPr bwMode="auto">
            <a:xfrm>
              <a:off x="3060" y="2052"/>
              <a:ext cx="0" cy="124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</a:ln>
          </p:spPr>
        </p:cxnSp>
      </p:grpSp>
      <p:grpSp>
        <p:nvGrpSpPr>
          <p:cNvPr id="18447" name="组合 7"/>
          <p:cNvGrpSpPr/>
          <p:nvPr/>
        </p:nvGrpSpPr>
        <p:grpSpPr bwMode="auto">
          <a:xfrm>
            <a:off x="3176803" y="1494863"/>
            <a:ext cx="1028700" cy="1085850"/>
            <a:chOff x="2437" y="2032"/>
            <a:chExt cx="1244" cy="1264"/>
          </a:xfrm>
        </p:grpSpPr>
        <p:sp>
          <p:nvSpPr>
            <p:cNvPr id="18482" name="矩形 1"/>
            <p:cNvSpPr>
              <a:spLocks noChangeArrowheads="1"/>
            </p:cNvSpPr>
            <p:nvPr/>
          </p:nvSpPr>
          <p:spPr bwMode="auto">
            <a:xfrm>
              <a:off x="2437" y="2032"/>
              <a:ext cx="1245" cy="1245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8483" name="直接连接符 4"/>
            <p:cNvCxnSpPr>
              <a:cxnSpLocks noChangeShapeType="1"/>
            </p:cNvCxnSpPr>
            <p:nvPr/>
          </p:nvCxnSpPr>
          <p:spPr bwMode="auto">
            <a:xfrm>
              <a:off x="2437" y="2645"/>
              <a:ext cx="1245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</a:ln>
          </p:spPr>
        </p:cxnSp>
        <p:cxnSp>
          <p:nvCxnSpPr>
            <p:cNvPr id="18484" name="直接连接符 6"/>
            <p:cNvCxnSpPr>
              <a:cxnSpLocks noChangeShapeType="1"/>
            </p:cNvCxnSpPr>
            <p:nvPr/>
          </p:nvCxnSpPr>
          <p:spPr bwMode="auto">
            <a:xfrm>
              <a:off x="3060" y="2052"/>
              <a:ext cx="0" cy="124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</a:ln>
          </p:spPr>
        </p:cxnSp>
      </p:grpSp>
      <p:grpSp>
        <p:nvGrpSpPr>
          <p:cNvPr id="18448" name="组合 7"/>
          <p:cNvGrpSpPr/>
          <p:nvPr/>
        </p:nvGrpSpPr>
        <p:grpSpPr bwMode="auto">
          <a:xfrm>
            <a:off x="1952841" y="1494863"/>
            <a:ext cx="1028700" cy="1085850"/>
            <a:chOff x="2437" y="2032"/>
            <a:chExt cx="1244" cy="1264"/>
          </a:xfrm>
        </p:grpSpPr>
        <p:sp>
          <p:nvSpPr>
            <p:cNvPr id="18479" name="矩形 1"/>
            <p:cNvSpPr>
              <a:spLocks noChangeArrowheads="1"/>
            </p:cNvSpPr>
            <p:nvPr/>
          </p:nvSpPr>
          <p:spPr bwMode="auto">
            <a:xfrm>
              <a:off x="2437" y="2032"/>
              <a:ext cx="1245" cy="1245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8480" name="直接连接符 4"/>
            <p:cNvCxnSpPr>
              <a:cxnSpLocks noChangeShapeType="1"/>
            </p:cNvCxnSpPr>
            <p:nvPr/>
          </p:nvCxnSpPr>
          <p:spPr bwMode="auto">
            <a:xfrm>
              <a:off x="2437" y="2645"/>
              <a:ext cx="1245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</a:ln>
          </p:spPr>
        </p:cxnSp>
        <p:cxnSp>
          <p:nvCxnSpPr>
            <p:cNvPr id="18481" name="直接连接符 6"/>
            <p:cNvCxnSpPr>
              <a:cxnSpLocks noChangeShapeType="1"/>
            </p:cNvCxnSpPr>
            <p:nvPr/>
          </p:nvCxnSpPr>
          <p:spPr bwMode="auto">
            <a:xfrm>
              <a:off x="3060" y="2052"/>
              <a:ext cx="0" cy="124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</a:ln>
          </p:spPr>
        </p:cxnSp>
      </p:grpSp>
      <p:sp>
        <p:nvSpPr>
          <p:cNvPr id="47" name="矩形 46"/>
          <p:cNvSpPr>
            <a:spLocks noChangeArrowheads="1"/>
          </p:cNvSpPr>
          <p:nvPr/>
        </p:nvSpPr>
        <p:spPr bwMode="auto">
          <a:xfrm>
            <a:off x="769500" y="977338"/>
            <a:ext cx="6322780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800" dirty="0" err="1">
                <a:latin typeface="汉语拼音" panose="000B0604020202020204"/>
                <a:ea typeface="黑体" panose="02010609060101010101" pitchFamily="49" charset="-122"/>
                <a:cs typeface="汉语拼音" panose="000B0604020202020204"/>
              </a:rPr>
              <a:t>dǒnɡ</a:t>
            </a:r>
            <a:r>
              <a:rPr lang="en-US" altLang="zh-CN" sz="2800" dirty="0">
                <a:latin typeface="汉语拼音" panose="000B0604020202020204"/>
                <a:ea typeface="黑体" panose="02010609060101010101" pitchFamily="49" charset="-122"/>
                <a:cs typeface="汉语拼音" panose="000B0604020202020204"/>
              </a:rPr>
              <a:t>   </a:t>
            </a:r>
            <a:r>
              <a:rPr lang="en-US" altLang="zh-CN" sz="2800" dirty="0" smtClean="0">
                <a:latin typeface="汉语拼音" panose="000B0604020202020204"/>
                <a:ea typeface="黑体" panose="02010609060101010101" pitchFamily="49" charset="-122"/>
                <a:cs typeface="汉语拼音" panose="000B0604020202020204"/>
              </a:rPr>
              <a:t>   </a:t>
            </a:r>
            <a:r>
              <a:rPr lang="en-US" altLang="zh-CN" sz="2800" dirty="0" err="1" smtClean="0">
                <a:latin typeface="汉语拼音" panose="000B0604020202020204"/>
                <a:ea typeface="黑体" panose="02010609060101010101" pitchFamily="49" charset="-122"/>
                <a:cs typeface="汉语拼音" panose="000B0604020202020204"/>
              </a:rPr>
              <a:t>lán</a:t>
            </a:r>
            <a:r>
              <a:rPr lang="en-US" altLang="zh-CN" sz="2800" dirty="0" smtClean="0">
                <a:latin typeface="汉语拼音" panose="000B0604020202020204"/>
                <a:ea typeface="黑体" panose="02010609060101010101" pitchFamily="49" charset="-122"/>
                <a:cs typeface="汉语拼音" panose="000B0604020202020204"/>
              </a:rPr>
              <a:t>       </a:t>
            </a:r>
            <a:r>
              <a:rPr lang="en-US" altLang="zh-CN" sz="2800" dirty="0" err="1" smtClean="0">
                <a:latin typeface="汉语拼音" panose="000B0604020202020204"/>
                <a:ea typeface="黑体" panose="02010609060101010101" pitchFamily="49" charset="-122"/>
                <a:cs typeface="汉语拼音" panose="000B0604020202020204"/>
              </a:rPr>
              <a:t>luó</a:t>
            </a:r>
            <a:r>
              <a:rPr lang="en-US" altLang="zh-CN" sz="2800" dirty="0" smtClean="0">
                <a:latin typeface="汉语拼音" panose="000B0604020202020204"/>
                <a:ea typeface="黑体" panose="02010609060101010101" pitchFamily="49" charset="-122"/>
                <a:cs typeface="汉语拼音" panose="000B0604020202020204"/>
              </a:rPr>
              <a:t>        </a:t>
            </a:r>
            <a:r>
              <a:rPr lang="en-US" altLang="zh-CN" sz="2800" dirty="0" err="1" smtClean="0">
                <a:latin typeface="汉语拼音" panose="000B0604020202020204"/>
                <a:ea typeface="黑体" panose="02010609060101010101" pitchFamily="49" charset="-122"/>
                <a:cs typeface="汉语拼音" panose="000B0604020202020204"/>
              </a:rPr>
              <a:t>pó</a:t>
            </a:r>
            <a:r>
              <a:rPr lang="en-US" altLang="zh-CN" sz="2800" dirty="0" smtClean="0">
                <a:latin typeface="汉语拼音" panose="000B0604020202020204"/>
                <a:ea typeface="黑体" panose="02010609060101010101" pitchFamily="49" charset="-122"/>
                <a:cs typeface="汉语拼音" panose="000B0604020202020204"/>
              </a:rPr>
              <a:t>       </a:t>
            </a:r>
            <a:r>
              <a:rPr lang="en-US" altLang="zh-CN" sz="2800" dirty="0" err="1" smtClean="0">
                <a:latin typeface="汉语拼音" panose="000B0604020202020204"/>
                <a:ea typeface="黑体" panose="02010609060101010101" pitchFamily="49" charset="-122"/>
                <a:cs typeface="汉语拼音" panose="000B0604020202020204"/>
              </a:rPr>
              <a:t>ɡāo</a:t>
            </a:r>
            <a:endParaRPr lang="en-US" altLang="zh-CN" sz="2800" dirty="0">
              <a:latin typeface="汉语拼音" panose="000B0604020202020204"/>
              <a:ea typeface="黑体" panose="02010609060101010101" pitchFamily="49" charset="-122"/>
              <a:cs typeface="汉语拼音" panose="000B0604020202020204"/>
            </a:endParaRPr>
          </a:p>
        </p:txBody>
      </p:sp>
      <p:sp>
        <p:nvSpPr>
          <p:cNvPr id="48" name="矩形 47"/>
          <p:cNvSpPr>
            <a:spLocks noChangeArrowheads="1"/>
          </p:cNvSpPr>
          <p:nvPr/>
        </p:nvSpPr>
        <p:spPr bwMode="auto">
          <a:xfrm>
            <a:off x="759108" y="3003798"/>
            <a:ext cx="6045200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800" dirty="0" err="1">
                <a:latin typeface="汉语拼音" panose="000B0604020202020204"/>
                <a:ea typeface="黑体" panose="02010609060101010101" pitchFamily="49" charset="-122"/>
                <a:cs typeface="汉语拼音" panose="000B0604020202020204"/>
              </a:rPr>
              <a:t>bǐnɡ</a:t>
            </a:r>
            <a:r>
              <a:rPr lang="en-US" altLang="zh-CN" sz="2800" dirty="0">
                <a:latin typeface="汉语拼音" panose="000B0604020202020204"/>
                <a:ea typeface="黑体" panose="02010609060101010101" pitchFamily="49" charset="-122"/>
                <a:cs typeface="汉语拼音" panose="000B0604020202020204"/>
              </a:rPr>
              <a:t>   </a:t>
            </a:r>
            <a:r>
              <a:rPr lang="en-US" altLang="zh-CN" sz="2800" dirty="0" smtClean="0">
                <a:latin typeface="汉语拼音" panose="000B0604020202020204"/>
                <a:ea typeface="黑体" panose="02010609060101010101" pitchFamily="49" charset="-122"/>
                <a:cs typeface="汉语拼音" panose="000B0604020202020204"/>
              </a:rPr>
              <a:t>   </a:t>
            </a:r>
            <a:r>
              <a:rPr lang="en-US" altLang="zh-CN" sz="2800" dirty="0" err="1" smtClean="0">
                <a:latin typeface="汉语拼音" panose="000B0604020202020204"/>
                <a:ea typeface="黑体" panose="02010609060101010101" pitchFamily="49" charset="-122"/>
                <a:cs typeface="汉语拼音" panose="000B0604020202020204"/>
              </a:rPr>
              <a:t>jìn</a:t>
            </a:r>
            <a:r>
              <a:rPr lang="en-US" altLang="zh-CN" sz="2800" dirty="0" smtClean="0">
                <a:latin typeface="汉语拼音" panose="000B0604020202020204"/>
                <a:ea typeface="黑体" panose="02010609060101010101" pitchFamily="49" charset="-122"/>
                <a:cs typeface="汉语拼音" panose="000B0604020202020204"/>
              </a:rPr>
              <a:t>       </a:t>
            </a:r>
            <a:r>
              <a:rPr lang="en-US" altLang="zh-CN" sz="2800" dirty="0" err="1" smtClean="0">
                <a:latin typeface="汉语拼音" panose="000B0604020202020204"/>
                <a:ea typeface="黑体" panose="02010609060101010101" pitchFamily="49" charset="-122"/>
                <a:cs typeface="汉语拼音" panose="000B0604020202020204"/>
              </a:rPr>
              <a:t>chán</a:t>
            </a:r>
            <a:r>
              <a:rPr lang="en-US" altLang="zh-CN" sz="2800" dirty="0" smtClean="0">
                <a:latin typeface="汉语拼音" panose="000B0604020202020204"/>
                <a:ea typeface="黑体" panose="02010609060101010101" pitchFamily="49" charset="-122"/>
                <a:cs typeface="汉语拼音" panose="000B0604020202020204"/>
              </a:rPr>
              <a:t>     </a:t>
            </a:r>
            <a:r>
              <a:rPr lang="en-US" altLang="zh-CN" sz="2800" dirty="0" err="1" smtClean="0">
                <a:latin typeface="汉语拼音" panose="000B0604020202020204"/>
                <a:ea typeface="黑体" panose="02010609060101010101" pitchFamily="49" charset="-122"/>
                <a:cs typeface="汉语拼音" panose="000B0604020202020204"/>
              </a:rPr>
              <a:t>chá</a:t>
            </a:r>
            <a:r>
              <a:rPr lang="en-US" altLang="zh-CN" sz="2800" dirty="0" smtClean="0">
                <a:latin typeface="汉语拼音" panose="000B0604020202020204"/>
                <a:ea typeface="黑体" panose="02010609060101010101" pitchFamily="49" charset="-122"/>
                <a:cs typeface="汉语拼音" panose="000B0604020202020204"/>
              </a:rPr>
              <a:t>     </a:t>
            </a:r>
            <a:r>
              <a:rPr lang="en-US" altLang="zh-CN" sz="2800" dirty="0" err="1" smtClean="0">
                <a:latin typeface="汉语拼音" panose="000B0604020202020204"/>
                <a:ea typeface="黑体" panose="02010609060101010101" pitchFamily="49" charset="-122"/>
                <a:cs typeface="汉语拼音" panose="000B0604020202020204"/>
              </a:rPr>
              <a:t>jiǎn</a:t>
            </a:r>
            <a:r>
              <a:rPr lang="en-US" altLang="zh-CN" sz="2800" dirty="0" smtClean="0">
                <a:latin typeface="汉语拼音" panose="000B0604020202020204"/>
                <a:ea typeface="黑体" panose="02010609060101010101" pitchFamily="49" charset="-122"/>
                <a:cs typeface="汉语拼音" panose="000B0604020202020204"/>
              </a:rPr>
              <a:t> </a:t>
            </a:r>
            <a:endParaRPr lang="en-US" altLang="zh-CN" sz="2800" dirty="0">
              <a:latin typeface="汉语拼音" panose="000B0604020202020204"/>
              <a:ea typeface="黑体" panose="02010609060101010101" pitchFamily="49" charset="-122"/>
              <a:cs typeface="汉语拼音" panose="000B0604020202020204"/>
            </a:endParaRPr>
          </a:p>
        </p:txBody>
      </p:sp>
      <p:sp>
        <p:nvSpPr>
          <p:cNvPr id="18451" name="文本框 64"/>
          <p:cNvSpPr txBox="1">
            <a:spLocks noChangeArrowheads="1"/>
          </p:cNvSpPr>
          <p:nvPr/>
        </p:nvSpPr>
        <p:spPr bwMode="auto">
          <a:xfrm>
            <a:off x="711416" y="1478988"/>
            <a:ext cx="608012" cy="10842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r>
              <a:rPr lang="zh-CN" altLang="en-US" sz="6600" b="1" dirty="0">
                <a:latin typeface="楷体" panose="02010609060101010101" pitchFamily="49" charset="-122"/>
                <a:ea typeface="楷体" panose="02010609060101010101" pitchFamily="49" charset="-122"/>
              </a:rPr>
              <a:t>懂</a:t>
            </a:r>
            <a:endParaRPr lang="zh-CN" altLang="en-US" sz="6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8452" name="组合 7"/>
          <p:cNvGrpSpPr/>
          <p:nvPr/>
        </p:nvGrpSpPr>
        <p:grpSpPr bwMode="auto">
          <a:xfrm>
            <a:off x="711416" y="1477401"/>
            <a:ext cx="1028700" cy="1085850"/>
            <a:chOff x="2437" y="2032"/>
            <a:chExt cx="1244" cy="1264"/>
          </a:xfrm>
        </p:grpSpPr>
        <p:sp>
          <p:nvSpPr>
            <p:cNvPr id="18476" name="矩形 1"/>
            <p:cNvSpPr>
              <a:spLocks noChangeArrowheads="1"/>
            </p:cNvSpPr>
            <p:nvPr/>
          </p:nvSpPr>
          <p:spPr bwMode="auto">
            <a:xfrm>
              <a:off x="2437" y="2032"/>
              <a:ext cx="1245" cy="1245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8477" name="直接连接符 4"/>
            <p:cNvCxnSpPr>
              <a:cxnSpLocks noChangeShapeType="1"/>
            </p:cNvCxnSpPr>
            <p:nvPr/>
          </p:nvCxnSpPr>
          <p:spPr bwMode="auto">
            <a:xfrm>
              <a:off x="2437" y="2645"/>
              <a:ext cx="1245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</a:ln>
          </p:spPr>
        </p:cxnSp>
        <p:cxnSp>
          <p:nvCxnSpPr>
            <p:cNvPr id="18478" name="直接连接符 6"/>
            <p:cNvCxnSpPr>
              <a:cxnSpLocks noChangeShapeType="1"/>
            </p:cNvCxnSpPr>
            <p:nvPr/>
          </p:nvCxnSpPr>
          <p:spPr bwMode="auto">
            <a:xfrm>
              <a:off x="3060" y="2052"/>
              <a:ext cx="0" cy="124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</a:ln>
          </p:spPr>
        </p:cxnSp>
      </p:grpSp>
      <p:sp>
        <p:nvSpPr>
          <p:cNvPr id="18453" name="文本框 64"/>
          <p:cNvSpPr txBox="1">
            <a:spLocks noChangeArrowheads="1"/>
          </p:cNvSpPr>
          <p:nvPr/>
        </p:nvSpPr>
        <p:spPr bwMode="auto">
          <a:xfrm>
            <a:off x="5689883" y="3480214"/>
            <a:ext cx="608013" cy="10842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r>
              <a:rPr lang="zh-CN" altLang="en-US" sz="6600" b="1" dirty="0">
                <a:latin typeface="楷体" panose="02010609060101010101" pitchFamily="49" charset="-122"/>
                <a:ea typeface="楷体" panose="02010609060101010101" pitchFamily="49" charset="-122"/>
              </a:rPr>
              <a:t>捡</a:t>
            </a:r>
            <a:endParaRPr lang="zh-CN" altLang="en-US" sz="6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8454" name="组合 7"/>
          <p:cNvGrpSpPr/>
          <p:nvPr/>
        </p:nvGrpSpPr>
        <p:grpSpPr bwMode="auto">
          <a:xfrm>
            <a:off x="5689883" y="3478627"/>
            <a:ext cx="1028700" cy="1085850"/>
            <a:chOff x="2437" y="2032"/>
            <a:chExt cx="1244" cy="1264"/>
          </a:xfrm>
        </p:grpSpPr>
        <p:sp>
          <p:nvSpPr>
            <p:cNvPr id="18473" name="矩形 1"/>
            <p:cNvSpPr>
              <a:spLocks noChangeArrowheads="1"/>
            </p:cNvSpPr>
            <p:nvPr/>
          </p:nvSpPr>
          <p:spPr bwMode="auto">
            <a:xfrm>
              <a:off x="2437" y="2032"/>
              <a:ext cx="1245" cy="1245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8474" name="直接连接符 4"/>
            <p:cNvCxnSpPr>
              <a:cxnSpLocks noChangeShapeType="1"/>
            </p:cNvCxnSpPr>
            <p:nvPr/>
          </p:nvCxnSpPr>
          <p:spPr bwMode="auto">
            <a:xfrm>
              <a:off x="2437" y="2645"/>
              <a:ext cx="1245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</a:ln>
          </p:spPr>
        </p:cxnSp>
        <p:cxnSp>
          <p:nvCxnSpPr>
            <p:cNvPr id="18475" name="直接连接符 6"/>
            <p:cNvCxnSpPr>
              <a:cxnSpLocks noChangeShapeType="1"/>
            </p:cNvCxnSpPr>
            <p:nvPr/>
          </p:nvCxnSpPr>
          <p:spPr bwMode="auto">
            <a:xfrm>
              <a:off x="3060" y="2052"/>
              <a:ext cx="0" cy="124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</a:ln>
          </p:spPr>
        </p:cxnSp>
      </p:grpSp>
      <p:sp>
        <p:nvSpPr>
          <p:cNvPr id="2" name="TextBox 1"/>
          <p:cNvSpPr txBox="1"/>
          <p:nvPr/>
        </p:nvSpPr>
        <p:spPr>
          <a:xfrm>
            <a:off x="697492" y="1463754"/>
            <a:ext cx="102822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懂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5666044" y="1477480"/>
            <a:ext cx="102822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糕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735809" y="3479978"/>
            <a:ext cx="102822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饼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1971998" y="3479978"/>
            <a:ext cx="95774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浸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2" name="TextBox 71"/>
          <p:cNvSpPr txBox="1"/>
          <p:nvPr/>
        </p:nvSpPr>
        <p:spPr>
          <a:xfrm>
            <a:off x="3269666" y="3407970"/>
            <a:ext cx="102822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缠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3" name="TextBox 72"/>
          <p:cNvSpPr txBox="1"/>
          <p:nvPr/>
        </p:nvSpPr>
        <p:spPr>
          <a:xfrm>
            <a:off x="5666044" y="3456201"/>
            <a:ext cx="102822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捡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4" name="文本框 64"/>
          <p:cNvSpPr txBox="1"/>
          <p:nvPr/>
        </p:nvSpPr>
        <p:spPr>
          <a:xfrm>
            <a:off x="7020272" y="1938233"/>
            <a:ext cx="1799754" cy="561692"/>
          </a:xfrm>
          <a:prstGeom prst="rect">
            <a:avLst/>
          </a:prstGeom>
          <a:solidFill>
            <a:srgbClr val="92D050"/>
          </a:solidFill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 lIns="68580" tIns="34290" rIns="68580" bIns="34290" anchor="b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左右结构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5" name="文本框 64"/>
          <p:cNvSpPr txBox="1"/>
          <p:nvPr/>
        </p:nvSpPr>
        <p:spPr>
          <a:xfrm>
            <a:off x="7023844" y="2865622"/>
            <a:ext cx="1796182" cy="561692"/>
          </a:xfrm>
          <a:prstGeom prst="rect">
            <a:avLst/>
          </a:prstGeom>
          <a:solidFill>
            <a:srgbClr val="92D050"/>
          </a:solidFill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 lIns="68580" tIns="34290" rIns="68580" bIns="34290" anchor="b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左窄右宽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76" name="Picture 2" descr="C:\Users\zhangye\Desktop\点击.png">
            <a:hlinkClick r:id="rId1" action="ppaction://hlinkfile"/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3505" y="4605164"/>
            <a:ext cx="408115" cy="4084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" name="Picture 2" descr="C:\Users\zhangye\Desktop\点击.png">
            <a:hlinkClick r:id="rId3" action="ppaction://hlinkfile"/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3872" y="4605164"/>
            <a:ext cx="408115" cy="4084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3" name="Picture 2" descr="C:\Users\zhangye\Desktop\点击.png">
            <a:hlinkClick r:id="rId4" action="ppaction://hlinkfile"/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7650" y="4605164"/>
            <a:ext cx="408115" cy="4084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4" name="Picture 2" descr="C:\Users\zhangye\Desktop\点击.png">
            <a:hlinkClick r:id="rId5" action="ppaction://hlinkfile"/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4027" y="4605164"/>
            <a:ext cx="408115" cy="4084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5" name="Picture 2" descr="C:\Users\zhangye\Desktop\点击.png">
            <a:hlinkClick r:id="rId6" action="ppaction://hlinkfile"/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08080" y="4611577"/>
            <a:ext cx="408115" cy="4084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7" name="Picture 2" descr="C:\Users\zhangye\Desktop\点击.png">
            <a:hlinkClick r:id="rId7" action="ppaction://hlinkfile"/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9457" y="2643758"/>
            <a:ext cx="408115" cy="4084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8" name="Picture 2" descr="C:\Users\zhangye\Desktop\点击.png">
            <a:hlinkClick r:id="rId8" action="ppaction://hlinkfile"/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3546" y="2643758"/>
            <a:ext cx="408115" cy="4084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9" name="Picture 2" descr="C:\Users\zhangye\Desktop\点击.png">
            <a:hlinkClick r:id="rId9" action="ppaction://hlinkfile"/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22775" y="2643758"/>
            <a:ext cx="408115" cy="4084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0" name="Picture 2" descr="C:\Users\zhangye\Desktop\点击.png">
            <a:hlinkClick r:id="rId10" action="ppaction://hlinkfile"/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96914" y="2643758"/>
            <a:ext cx="408115" cy="4084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1" name="Picture 2" descr="C:\Users\zhangye\Desktop\点击.png">
            <a:hlinkClick r:id="rId11" action="ppaction://hlinkfile"/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08080" y="2643758"/>
            <a:ext cx="408115" cy="4084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9" name="文本框 15"/>
          <p:cNvSpPr txBox="1"/>
          <p:nvPr/>
        </p:nvSpPr>
        <p:spPr>
          <a:xfrm>
            <a:off x="886587" y="224922"/>
            <a:ext cx="15841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3600" b="1" dirty="0">
                <a:latin typeface="+mn-ea"/>
              </a:rPr>
              <a:t>学写字</a:t>
            </a:r>
            <a:endParaRPr kumimoji="1" lang="zh-CN" altLang="en-US" sz="3600" b="1" dirty="0">
              <a:latin typeface="+mn-ea"/>
            </a:endParaRPr>
          </a:p>
        </p:txBody>
      </p:sp>
      <p:pic>
        <p:nvPicPr>
          <p:cNvPr id="80" name="图片 79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347" y="195486"/>
            <a:ext cx="864096" cy="81978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/>
      <p:bldP spid="48" grpId="0"/>
      <p:bldP spid="2" grpId="0"/>
      <p:bldP spid="69" grpId="0"/>
      <p:bldP spid="70" grpId="0"/>
      <p:bldP spid="71" grpId="0"/>
      <p:bldP spid="72" grpId="0"/>
      <p:bldP spid="73" grpId="0"/>
      <p:bldP spid="74" grpId="0" animBg="1"/>
      <p:bldP spid="7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" name="Group 12"/>
          <p:cNvGraphicFramePr>
            <a:graphicFrameLocks noGrp="1"/>
          </p:cNvGraphicFramePr>
          <p:nvPr/>
        </p:nvGraphicFramePr>
        <p:xfrm>
          <a:off x="1815927" y="2618309"/>
          <a:ext cx="1481202" cy="1528636"/>
        </p:xfrm>
        <a:graphic>
          <a:graphicData uri="http://schemas.openxmlformats.org/drawingml/2006/table">
            <a:tbl>
              <a:tblPr/>
              <a:tblGrid>
                <a:gridCol w="740601"/>
                <a:gridCol w="740601"/>
              </a:tblGrid>
              <a:tr h="77903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74960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27660" name="TextBox 23"/>
          <p:cNvSpPr txBox="1">
            <a:spLocks noChangeArrowheads="1"/>
          </p:cNvSpPr>
          <p:nvPr/>
        </p:nvSpPr>
        <p:spPr bwMode="auto">
          <a:xfrm>
            <a:off x="1854027" y="2518296"/>
            <a:ext cx="1420812" cy="1670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r>
              <a:rPr lang="zh-CN" altLang="en-US" sz="104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箩</a:t>
            </a:r>
            <a:endParaRPr lang="zh-CN" altLang="en-US" sz="104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TextBox 24"/>
          <p:cNvSpPr txBox="1">
            <a:spLocks noChangeArrowheads="1"/>
          </p:cNvSpPr>
          <p:nvPr/>
        </p:nvSpPr>
        <p:spPr bwMode="auto">
          <a:xfrm>
            <a:off x="2028652" y="1635646"/>
            <a:ext cx="1246187" cy="8318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r>
              <a:rPr lang="en-US" altLang="zh-CN" sz="5000">
                <a:latin typeface="汉语拼音" panose="000B0604020202020204"/>
                <a:cs typeface="汉语拼音" panose="000B0604020202020204"/>
              </a:rPr>
              <a:t>luó</a:t>
            </a:r>
            <a:endParaRPr lang="zh-CN" altLang="en-US" sz="5000">
              <a:solidFill>
                <a:srgbClr val="000000"/>
              </a:solidFill>
              <a:latin typeface="汉语拼音" panose="000B0604020202020204"/>
              <a:cs typeface="汉语拼音" panose="000B0604020202020204"/>
            </a:endParaRPr>
          </a:p>
        </p:txBody>
      </p:sp>
      <p:sp>
        <p:nvSpPr>
          <p:cNvPr id="2" name="矩形 1"/>
          <p:cNvSpPr/>
          <p:nvPr/>
        </p:nvSpPr>
        <p:spPr>
          <a:xfrm flipH="1" flipV="1">
            <a:off x="2131839" y="2834209"/>
            <a:ext cx="863600" cy="288131"/>
          </a:xfrm>
          <a:prstGeom prst="rect">
            <a:avLst/>
          </a:prstGeom>
          <a:noFill/>
          <a:ln w="34925"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" name="线形标注 2 6"/>
          <p:cNvSpPr/>
          <p:nvPr/>
        </p:nvSpPr>
        <p:spPr>
          <a:xfrm>
            <a:off x="5004048" y="1637919"/>
            <a:ext cx="2970717" cy="899117"/>
          </a:xfrm>
          <a:prstGeom prst="borderCallout2">
            <a:avLst>
              <a:gd name="adj1" fmla="val 18750"/>
              <a:gd name="adj2" fmla="val -2241"/>
              <a:gd name="adj3" fmla="val 18750"/>
              <a:gd name="adj4" fmla="val -16667"/>
              <a:gd name="adj5" fmla="val 140066"/>
              <a:gd name="adj6" fmla="val -67640"/>
            </a:avLst>
          </a:prstGeom>
          <a:grpFill/>
          <a:ln w="31750"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不要写成草字</a:t>
            </a:r>
            <a:r>
              <a:rPr lang="zh-CN" altLang="en-US" sz="2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头。</a:t>
            </a:r>
            <a:endParaRPr lang="zh-CN" altLang="en-US" sz="280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" name="线形标注 2 8"/>
          <p:cNvSpPr/>
          <p:nvPr/>
        </p:nvSpPr>
        <p:spPr>
          <a:xfrm>
            <a:off x="4860032" y="3510871"/>
            <a:ext cx="3114733" cy="992160"/>
          </a:xfrm>
          <a:prstGeom prst="borderCallout2">
            <a:avLst>
              <a:gd name="adj1" fmla="val 62202"/>
              <a:gd name="adj2" fmla="val -2241"/>
              <a:gd name="adj3" fmla="val 60449"/>
              <a:gd name="adj4" fmla="val -15159"/>
              <a:gd name="adj5" fmla="val -8976"/>
              <a:gd name="adj6" fmla="val -58441"/>
            </a:avLst>
          </a:prstGeom>
          <a:grpFill/>
          <a:ln w="31750"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四”的竖折弯要写成竖</a:t>
            </a:r>
            <a:r>
              <a:rPr lang="zh-CN" altLang="en-US" sz="2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2492954" y="267494"/>
            <a:ext cx="4464496" cy="577081"/>
            <a:chOff x="2843808" y="411510"/>
            <a:chExt cx="4464496" cy="577081"/>
          </a:xfrm>
        </p:grpSpPr>
        <p:sp>
          <p:nvSpPr>
            <p:cNvPr id="12" name="TextBox 11"/>
            <p:cNvSpPr txBox="1">
              <a:spLocks noChangeArrowheads="1"/>
            </p:cNvSpPr>
            <p:nvPr/>
          </p:nvSpPr>
          <p:spPr bwMode="auto">
            <a:xfrm>
              <a:off x="3333253" y="411510"/>
              <a:ext cx="3975051" cy="5770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80" tIns="34290" rIns="68580" bIns="34290">
              <a:spAutoFit/>
            </a:bodyPr>
            <a:lstStyle>
              <a:lvl1pPr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33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重难点字书写指导</a:t>
              </a:r>
              <a:endParaRPr lang="zh-CN" altLang="en-US" sz="33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13" name="组合 12"/>
            <p:cNvGrpSpPr/>
            <p:nvPr/>
          </p:nvGrpSpPr>
          <p:grpSpPr>
            <a:xfrm>
              <a:off x="2843808" y="484535"/>
              <a:ext cx="456833" cy="456366"/>
              <a:chOff x="631825" y="5181600"/>
              <a:chExt cx="1554163" cy="1552575"/>
            </a:xfrm>
          </p:grpSpPr>
          <p:sp>
            <p:nvSpPr>
              <p:cNvPr id="14" name="Oval 10"/>
              <p:cNvSpPr>
                <a:spLocks noChangeArrowheads="1"/>
              </p:cNvSpPr>
              <p:nvPr/>
            </p:nvSpPr>
            <p:spPr bwMode="auto">
              <a:xfrm>
                <a:off x="631825" y="5181600"/>
                <a:ext cx="1554163" cy="1552575"/>
              </a:xfrm>
              <a:prstGeom prst="ellipse">
                <a:avLst/>
              </a:prstGeom>
              <a:solidFill>
                <a:srgbClr val="FFCE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5" name="Freeform 11"/>
              <p:cNvSpPr/>
              <p:nvPr/>
            </p:nvSpPr>
            <p:spPr bwMode="auto">
              <a:xfrm>
                <a:off x="1468438" y="5353050"/>
                <a:ext cx="34925" cy="87313"/>
              </a:xfrm>
              <a:custGeom>
                <a:avLst/>
                <a:gdLst>
                  <a:gd name="T0" fmla="*/ 4 w 12"/>
                  <a:gd name="T1" fmla="*/ 30 h 31"/>
                  <a:gd name="T2" fmla="*/ 12 w 12"/>
                  <a:gd name="T3" fmla="*/ 3 h 31"/>
                  <a:gd name="T4" fmla="*/ 11 w 12"/>
                  <a:gd name="T5" fmla="*/ 0 h 31"/>
                  <a:gd name="T6" fmla="*/ 0 w 12"/>
                  <a:gd name="T7" fmla="*/ 31 h 31"/>
                  <a:gd name="T8" fmla="*/ 4 w 12"/>
                  <a:gd name="T9" fmla="*/ 3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31">
                    <a:moveTo>
                      <a:pt x="4" y="30"/>
                    </a:moveTo>
                    <a:cubicBezTo>
                      <a:pt x="4" y="20"/>
                      <a:pt x="7" y="7"/>
                      <a:pt x="12" y="3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2" y="6"/>
                      <a:pt x="0" y="21"/>
                      <a:pt x="0" y="31"/>
                    </a:cubicBezTo>
                    <a:lnTo>
                      <a:pt x="4" y="30"/>
                    </a:lnTo>
                    <a:close/>
                  </a:path>
                </a:pathLst>
              </a:custGeom>
              <a:solidFill>
                <a:srgbClr val="4F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6" name="Freeform 12"/>
              <p:cNvSpPr/>
              <p:nvPr/>
            </p:nvSpPr>
            <p:spPr bwMode="auto">
              <a:xfrm>
                <a:off x="1471613" y="5410200"/>
                <a:ext cx="204788" cy="358775"/>
              </a:xfrm>
              <a:custGeom>
                <a:avLst/>
                <a:gdLst>
                  <a:gd name="T0" fmla="*/ 0 w 72"/>
                  <a:gd name="T1" fmla="*/ 119 h 126"/>
                  <a:gd name="T2" fmla="*/ 66 w 72"/>
                  <a:gd name="T3" fmla="*/ 67 h 126"/>
                  <a:gd name="T4" fmla="*/ 45 w 72"/>
                  <a:gd name="T5" fmla="*/ 7 h 126"/>
                  <a:gd name="T6" fmla="*/ 1 w 72"/>
                  <a:gd name="T7" fmla="*/ 9 h 126"/>
                  <a:gd name="T8" fmla="*/ 0 w 72"/>
                  <a:gd name="T9" fmla="*/ 119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2" h="126">
                    <a:moveTo>
                      <a:pt x="0" y="119"/>
                    </a:moveTo>
                    <a:cubicBezTo>
                      <a:pt x="29" y="126"/>
                      <a:pt x="60" y="101"/>
                      <a:pt x="66" y="67"/>
                    </a:cubicBezTo>
                    <a:cubicBezTo>
                      <a:pt x="72" y="33"/>
                      <a:pt x="61" y="15"/>
                      <a:pt x="45" y="7"/>
                    </a:cubicBezTo>
                    <a:cubicBezTo>
                      <a:pt x="31" y="0"/>
                      <a:pt x="3" y="11"/>
                      <a:pt x="1" y="9"/>
                    </a:cubicBezTo>
                    <a:lnTo>
                      <a:pt x="0" y="119"/>
                    </a:lnTo>
                    <a:close/>
                  </a:path>
                </a:pathLst>
              </a:custGeom>
              <a:solidFill>
                <a:srgbClr val="C90D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7" name="Freeform 13"/>
              <p:cNvSpPr/>
              <p:nvPr/>
            </p:nvSpPr>
            <p:spPr bwMode="auto">
              <a:xfrm>
                <a:off x="1274763" y="5410200"/>
                <a:ext cx="200025" cy="355600"/>
              </a:xfrm>
              <a:custGeom>
                <a:avLst/>
                <a:gdLst>
                  <a:gd name="T0" fmla="*/ 70 w 70"/>
                  <a:gd name="T1" fmla="*/ 9 h 125"/>
                  <a:gd name="T2" fmla="*/ 26 w 70"/>
                  <a:gd name="T3" fmla="*/ 8 h 125"/>
                  <a:gd name="T4" fmla="*/ 8 w 70"/>
                  <a:gd name="T5" fmla="*/ 69 h 125"/>
                  <a:gd name="T6" fmla="*/ 69 w 70"/>
                  <a:gd name="T7" fmla="*/ 119 h 125"/>
                  <a:gd name="T8" fmla="*/ 70 w 70"/>
                  <a:gd name="T9" fmla="*/ 9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0" h="125">
                    <a:moveTo>
                      <a:pt x="70" y="9"/>
                    </a:moveTo>
                    <a:cubicBezTo>
                      <a:pt x="68" y="11"/>
                      <a:pt x="40" y="0"/>
                      <a:pt x="26" y="8"/>
                    </a:cubicBezTo>
                    <a:cubicBezTo>
                      <a:pt x="11" y="17"/>
                      <a:pt x="0" y="35"/>
                      <a:pt x="8" y="69"/>
                    </a:cubicBezTo>
                    <a:cubicBezTo>
                      <a:pt x="16" y="103"/>
                      <a:pt x="38" y="125"/>
                      <a:pt x="69" y="119"/>
                    </a:cubicBezTo>
                    <a:lnTo>
                      <a:pt x="70" y="9"/>
                    </a:lnTo>
                    <a:close/>
                  </a:path>
                </a:pathLst>
              </a:custGeom>
              <a:solidFill>
                <a:srgbClr val="DB19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8" name="Freeform 14"/>
              <p:cNvSpPr/>
              <p:nvPr/>
            </p:nvSpPr>
            <p:spPr bwMode="auto">
              <a:xfrm>
                <a:off x="1374775" y="5313363"/>
                <a:ext cx="125413" cy="53975"/>
              </a:xfrm>
              <a:custGeom>
                <a:avLst/>
                <a:gdLst>
                  <a:gd name="T0" fmla="*/ 44 w 44"/>
                  <a:gd name="T1" fmla="*/ 19 h 19"/>
                  <a:gd name="T2" fmla="*/ 27 w 44"/>
                  <a:gd name="T3" fmla="*/ 4 h 19"/>
                  <a:gd name="T4" fmla="*/ 0 w 44"/>
                  <a:gd name="T5" fmla="*/ 1 h 19"/>
                  <a:gd name="T6" fmla="*/ 0 w 44"/>
                  <a:gd name="T7" fmla="*/ 2 h 19"/>
                  <a:gd name="T8" fmla="*/ 44 w 44"/>
                  <a:gd name="T9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" h="19">
                    <a:moveTo>
                      <a:pt x="44" y="19"/>
                    </a:moveTo>
                    <a:cubicBezTo>
                      <a:pt x="44" y="19"/>
                      <a:pt x="40" y="9"/>
                      <a:pt x="27" y="4"/>
                    </a:cubicBezTo>
                    <a:cubicBezTo>
                      <a:pt x="15" y="0"/>
                      <a:pt x="0" y="1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12" y="10"/>
                      <a:pt x="28" y="14"/>
                      <a:pt x="44" y="19"/>
                    </a:cubicBezTo>
                    <a:close/>
                  </a:path>
                </a:pathLst>
              </a:custGeom>
              <a:solidFill>
                <a:srgbClr val="1287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9" name="Freeform 15"/>
              <p:cNvSpPr/>
              <p:nvPr/>
            </p:nvSpPr>
            <p:spPr bwMode="auto">
              <a:xfrm>
                <a:off x="1374775" y="5318125"/>
                <a:ext cx="125413" cy="103188"/>
              </a:xfrm>
              <a:custGeom>
                <a:avLst/>
                <a:gdLst>
                  <a:gd name="T0" fmla="*/ 0 w 44"/>
                  <a:gd name="T1" fmla="*/ 0 h 36"/>
                  <a:gd name="T2" fmla="*/ 6 w 44"/>
                  <a:gd name="T3" fmla="*/ 12 h 36"/>
                  <a:gd name="T4" fmla="*/ 44 w 44"/>
                  <a:gd name="T5" fmla="*/ 17 h 36"/>
                  <a:gd name="T6" fmla="*/ 0 w 44"/>
                  <a:gd name="T7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4" h="36">
                    <a:moveTo>
                      <a:pt x="0" y="0"/>
                    </a:moveTo>
                    <a:cubicBezTo>
                      <a:pt x="0" y="2"/>
                      <a:pt x="2" y="7"/>
                      <a:pt x="6" y="12"/>
                    </a:cubicBezTo>
                    <a:cubicBezTo>
                      <a:pt x="30" y="36"/>
                      <a:pt x="43" y="18"/>
                      <a:pt x="44" y="17"/>
                    </a:cubicBezTo>
                    <a:cubicBezTo>
                      <a:pt x="28" y="12"/>
                      <a:pt x="12" y="8"/>
                      <a:pt x="0" y="0"/>
                    </a:cubicBezTo>
                    <a:close/>
                  </a:path>
                </a:pathLst>
              </a:custGeom>
              <a:solidFill>
                <a:srgbClr val="0E77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1" name="Rectangle 16"/>
              <p:cNvSpPr>
                <a:spLocks noChangeArrowheads="1"/>
              </p:cNvSpPr>
              <p:nvPr/>
            </p:nvSpPr>
            <p:spPr bwMode="auto">
              <a:xfrm>
                <a:off x="908050" y="6238875"/>
                <a:ext cx="904875" cy="227013"/>
              </a:xfrm>
              <a:prstGeom prst="rect">
                <a:avLst/>
              </a:prstGeom>
              <a:solidFill>
                <a:srgbClr val="FF1D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2" name="Rectangle 17"/>
              <p:cNvSpPr>
                <a:spLocks noChangeArrowheads="1"/>
              </p:cNvSpPr>
              <p:nvPr/>
            </p:nvSpPr>
            <p:spPr bwMode="auto">
              <a:xfrm>
                <a:off x="1681163" y="6238875"/>
                <a:ext cx="17463" cy="227013"/>
              </a:xfrm>
              <a:prstGeom prst="rect">
                <a:avLst/>
              </a:pr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4" name="Rectangle 18"/>
              <p:cNvSpPr>
                <a:spLocks noChangeArrowheads="1"/>
              </p:cNvSpPr>
              <p:nvPr/>
            </p:nvSpPr>
            <p:spPr bwMode="auto">
              <a:xfrm>
                <a:off x="1651000" y="6238875"/>
                <a:ext cx="17463" cy="227013"/>
              </a:xfrm>
              <a:prstGeom prst="rect">
                <a:avLst/>
              </a:pr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5" name="Rectangle 19"/>
              <p:cNvSpPr>
                <a:spLocks noChangeArrowheads="1"/>
              </p:cNvSpPr>
              <p:nvPr/>
            </p:nvSpPr>
            <p:spPr bwMode="auto">
              <a:xfrm>
                <a:off x="1612900" y="6238875"/>
                <a:ext cx="17463" cy="227013"/>
              </a:xfrm>
              <a:prstGeom prst="rect">
                <a:avLst/>
              </a:pr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6" name="Rectangle 20"/>
              <p:cNvSpPr>
                <a:spLocks noChangeArrowheads="1"/>
              </p:cNvSpPr>
              <p:nvPr/>
            </p:nvSpPr>
            <p:spPr bwMode="auto">
              <a:xfrm>
                <a:off x="1030288" y="5924550"/>
                <a:ext cx="474663" cy="171450"/>
              </a:xfrm>
              <a:prstGeom prst="rect">
                <a:avLst/>
              </a:prstGeom>
              <a:solidFill>
                <a:srgbClr val="F9EE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7" name="Rectangle 21"/>
              <p:cNvSpPr>
                <a:spLocks noChangeArrowheads="1"/>
              </p:cNvSpPr>
              <p:nvPr/>
            </p:nvSpPr>
            <p:spPr bwMode="auto">
              <a:xfrm>
                <a:off x="1030288" y="5924550"/>
                <a:ext cx="474663" cy="1714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8" name="Rectangle 22"/>
              <p:cNvSpPr>
                <a:spLocks noChangeArrowheads="1"/>
              </p:cNvSpPr>
              <p:nvPr/>
            </p:nvSpPr>
            <p:spPr bwMode="auto">
              <a:xfrm>
                <a:off x="1030288" y="6002338"/>
                <a:ext cx="474663" cy="4763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9" name="Rectangle 23"/>
              <p:cNvSpPr>
                <a:spLocks noChangeArrowheads="1"/>
              </p:cNvSpPr>
              <p:nvPr/>
            </p:nvSpPr>
            <p:spPr bwMode="auto">
              <a:xfrm>
                <a:off x="1030288" y="6002338"/>
                <a:ext cx="474663" cy="476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0" name="Rectangle 24"/>
              <p:cNvSpPr>
                <a:spLocks noChangeArrowheads="1"/>
              </p:cNvSpPr>
              <p:nvPr/>
            </p:nvSpPr>
            <p:spPr bwMode="auto">
              <a:xfrm>
                <a:off x="1030288" y="6049963"/>
                <a:ext cx="474663" cy="6350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1" name="Rectangle 25"/>
              <p:cNvSpPr>
                <a:spLocks noChangeArrowheads="1"/>
              </p:cNvSpPr>
              <p:nvPr/>
            </p:nvSpPr>
            <p:spPr bwMode="auto">
              <a:xfrm>
                <a:off x="1030288" y="6049963"/>
                <a:ext cx="474663" cy="63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2" name="Rectangle 26"/>
              <p:cNvSpPr>
                <a:spLocks noChangeArrowheads="1"/>
              </p:cNvSpPr>
              <p:nvPr/>
            </p:nvSpPr>
            <p:spPr bwMode="auto">
              <a:xfrm>
                <a:off x="1030288" y="6034088"/>
                <a:ext cx="474663" cy="1588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3" name="Rectangle 27"/>
              <p:cNvSpPr>
                <a:spLocks noChangeArrowheads="1"/>
              </p:cNvSpPr>
              <p:nvPr/>
            </p:nvSpPr>
            <p:spPr bwMode="auto">
              <a:xfrm>
                <a:off x="1030288" y="6034088"/>
                <a:ext cx="474663" cy="15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4" name="Rectangle 28"/>
              <p:cNvSpPr>
                <a:spLocks noChangeArrowheads="1"/>
              </p:cNvSpPr>
              <p:nvPr/>
            </p:nvSpPr>
            <p:spPr bwMode="auto">
              <a:xfrm>
                <a:off x="1030288" y="5984875"/>
                <a:ext cx="474663" cy="3175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5" name="Rectangle 29"/>
              <p:cNvSpPr>
                <a:spLocks noChangeArrowheads="1"/>
              </p:cNvSpPr>
              <p:nvPr/>
            </p:nvSpPr>
            <p:spPr bwMode="auto">
              <a:xfrm>
                <a:off x="1030288" y="5984875"/>
                <a:ext cx="474663" cy="31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6" name="Rectangle 30"/>
              <p:cNvSpPr>
                <a:spLocks noChangeArrowheads="1"/>
              </p:cNvSpPr>
              <p:nvPr/>
            </p:nvSpPr>
            <p:spPr bwMode="auto">
              <a:xfrm>
                <a:off x="1030288" y="5937250"/>
                <a:ext cx="474663" cy="1588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7" name="Rectangle 31"/>
              <p:cNvSpPr>
                <a:spLocks noChangeArrowheads="1"/>
              </p:cNvSpPr>
              <p:nvPr/>
            </p:nvSpPr>
            <p:spPr bwMode="auto">
              <a:xfrm>
                <a:off x="1030288" y="5937250"/>
                <a:ext cx="474663" cy="15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8" name="Rectangle 32"/>
              <p:cNvSpPr>
                <a:spLocks noChangeArrowheads="1"/>
              </p:cNvSpPr>
              <p:nvPr/>
            </p:nvSpPr>
            <p:spPr bwMode="auto">
              <a:xfrm>
                <a:off x="1030288" y="6084888"/>
                <a:ext cx="474663" cy="3175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9" name="Rectangle 33"/>
              <p:cNvSpPr>
                <a:spLocks noChangeArrowheads="1"/>
              </p:cNvSpPr>
              <p:nvPr/>
            </p:nvSpPr>
            <p:spPr bwMode="auto">
              <a:xfrm>
                <a:off x="1030288" y="6084888"/>
                <a:ext cx="474663" cy="31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40" name="Rectangle 34"/>
              <p:cNvSpPr>
                <a:spLocks noChangeArrowheads="1"/>
              </p:cNvSpPr>
              <p:nvPr/>
            </p:nvSpPr>
            <p:spPr bwMode="auto">
              <a:xfrm>
                <a:off x="1030288" y="5951538"/>
                <a:ext cx="474663" cy="1588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41" name="Rectangle 35"/>
              <p:cNvSpPr>
                <a:spLocks noChangeArrowheads="1"/>
              </p:cNvSpPr>
              <p:nvPr/>
            </p:nvSpPr>
            <p:spPr bwMode="auto">
              <a:xfrm>
                <a:off x="1030288" y="5951538"/>
                <a:ext cx="474663" cy="15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42" name="Rectangle 36"/>
              <p:cNvSpPr>
                <a:spLocks noChangeArrowheads="1"/>
              </p:cNvSpPr>
              <p:nvPr/>
            </p:nvSpPr>
            <p:spPr bwMode="auto">
              <a:xfrm>
                <a:off x="879475" y="6118225"/>
                <a:ext cx="1058863" cy="120650"/>
              </a:xfrm>
              <a:prstGeom prst="rect">
                <a:avLst/>
              </a:prstGeom>
              <a:solidFill>
                <a:srgbClr val="14B6E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43" name="Rectangle 37"/>
              <p:cNvSpPr>
                <a:spLocks noChangeArrowheads="1"/>
              </p:cNvSpPr>
              <p:nvPr/>
            </p:nvSpPr>
            <p:spPr bwMode="auto">
              <a:xfrm>
                <a:off x="1835150" y="6118225"/>
                <a:ext cx="28575" cy="12065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44" name="Rectangle 38"/>
              <p:cNvSpPr>
                <a:spLocks noChangeArrowheads="1"/>
              </p:cNvSpPr>
              <p:nvPr/>
            </p:nvSpPr>
            <p:spPr bwMode="auto">
              <a:xfrm>
                <a:off x="1101725" y="5751513"/>
                <a:ext cx="588963" cy="150813"/>
              </a:xfrm>
              <a:prstGeom prst="rect">
                <a:avLst/>
              </a:prstGeom>
              <a:solidFill>
                <a:srgbClr val="2B537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45" name="Rectangle 39"/>
              <p:cNvSpPr>
                <a:spLocks noChangeArrowheads="1"/>
              </p:cNvSpPr>
              <p:nvPr/>
            </p:nvSpPr>
            <p:spPr bwMode="auto">
              <a:xfrm>
                <a:off x="1633538" y="5751513"/>
                <a:ext cx="14288" cy="150813"/>
              </a:xfrm>
              <a:prstGeom prst="rect">
                <a:avLst/>
              </a:prstGeom>
              <a:solidFill>
                <a:srgbClr val="14B6E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46" name="Freeform 40"/>
              <p:cNvSpPr/>
              <p:nvPr/>
            </p:nvSpPr>
            <p:spPr bwMode="auto">
              <a:xfrm>
                <a:off x="1012825" y="5902325"/>
                <a:ext cx="530225" cy="215900"/>
              </a:xfrm>
              <a:custGeom>
                <a:avLst/>
                <a:gdLst>
                  <a:gd name="T0" fmla="*/ 186 w 186"/>
                  <a:gd name="T1" fmla="*/ 38 h 76"/>
                  <a:gd name="T2" fmla="*/ 183 w 186"/>
                  <a:gd name="T3" fmla="*/ 0 h 76"/>
                  <a:gd name="T4" fmla="*/ 183 w 186"/>
                  <a:gd name="T5" fmla="*/ 0 h 76"/>
                  <a:gd name="T6" fmla="*/ 182 w 186"/>
                  <a:gd name="T7" fmla="*/ 0 h 76"/>
                  <a:gd name="T8" fmla="*/ 182 w 186"/>
                  <a:gd name="T9" fmla="*/ 0 h 76"/>
                  <a:gd name="T10" fmla="*/ 182 w 186"/>
                  <a:gd name="T11" fmla="*/ 0 h 76"/>
                  <a:gd name="T12" fmla="*/ 0 w 186"/>
                  <a:gd name="T13" fmla="*/ 0 h 76"/>
                  <a:gd name="T14" fmla="*/ 0 w 186"/>
                  <a:gd name="T15" fmla="*/ 8 h 76"/>
                  <a:gd name="T16" fmla="*/ 173 w 186"/>
                  <a:gd name="T17" fmla="*/ 8 h 76"/>
                  <a:gd name="T18" fmla="*/ 173 w 186"/>
                  <a:gd name="T19" fmla="*/ 68 h 76"/>
                  <a:gd name="T20" fmla="*/ 0 w 186"/>
                  <a:gd name="T21" fmla="*/ 68 h 76"/>
                  <a:gd name="T22" fmla="*/ 0 w 186"/>
                  <a:gd name="T23" fmla="*/ 76 h 76"/>
                  <a:gd name="T24" fmla="*/ 183 w 186"/>
                  <a:gd name="T25" fmla="*/ 76 h 76"/>
                  <a:gd name="T26" fmla="*/ 183 w 186"/>
                  <a:gd name="T27" fmla="*/ 76 h 76"/>
                  <a:gd name="T28" fmla="*/ 186 w 186"/>
                  <a:gd name="T29" fmla="*/ 38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86" h="76">
                    <a:moveTo>
                      <a:pt x="186" y="38"/>
                    </a:moveTo>
                    <a:cubicBezTo>
                      <a:pt x="186" y="19"/>
                      <a:pt x="184" y="3"/>
                      <a:pt x="183" y="0"/>
                    </a:cubicBezTo>
                    <a:cubicBezTo>
                      <a:pt x="183" y="0"/>
                      <a:pt x="183" y="0"/>
                      <a:pt x="183" y="0"/>
                    </a:cubicBezTo>
                    <a:cubicBezTo>
                      <a:pt x="182" y="0"/>
                      <a:pt x="182" y="0"/>
                      <a:pt x="182" y="0"/>
                    </a:cubicBezTo>
                    <a:cubicBezTo>
                      <a:pt x="182" y="0"/>
                      <a:pt x="182" y="0"/>
                      <a:pt x="182" y="0"/>
                    </a:cubicBezTo>
                    <a:cubicBezTo>
                      <a:pt x="182" y="0"/>
                      <a:pt x="182" y="0"/>
                      <a:pt x="182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173" y="8"/>
                      <a:pt x="173" y="8"/>
                      <a:pt x="173" y="8"/>
                    </a:cubicBezTo>
                    <a:cubicBezTo>
                      <a:pt x="173" y="68"/>
                      <a:pt x="173" y="68"/>
                      <a:pt x="173" y="68"/>
                    </a:cubicBezTo>
                    <a:cubicBezTo>
                      <a:pt x="0" y="68"/>
                      <a:pt x="0" y="68"/>
                      <a:pt x="0" y="68"/>
                    </a:cubicBezTo>
                    <a:cubicBezTo>
                      <a:pt x="0" y="76"/>
                      <a:pt x="0" y="76"/>
                      <a:pt x="0" y="76"/>
                    </a:cubicBezTo>
                    <a:cubicBezTo>
                      <a:pt x="183" y="76"/>
                      <a:pt x="183" y="76"/>
                      <a:pt x="183" y="76"/>
                    </a:cubicBezTo>
                    <a:cubicBezTo>
                      <a:pt x="183" y="76"/>
                      <a:pt x="183" y="76"/>
                      <a:pt x="183" y="76"/>
                    </a:cubicBezTo>
                    <a:cubicBezTo>
                      <a:pt x="184" y="73"/>
                      <a:pt x="186" y="57"/>
                      <a:pt x="186" y="38"/>
                    </a:cubicBezTo>
                    <a:close/>
                  </a:path>
                </a:pathLst>
              </a:custGeom>
              <a:solidFill>
                <a:srgbClr val="5D93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47" name="Freeform 41"/>
              <p:cNvSpPr/>
              <p:nvPr/>
            </p:nvSpPr>
            <p:spPr bwMode="auto">
              <a:xfrm>
                <a:off x="1425575" y="6034088"/>
                <a:ext cx="42863" cy="122238"/>
              </a:xfrm>
              <a:custGeom>
                <a:avLst/>
                <a:gdLst>
                  <a:gd name="T0" fmla="*/ 0 w 27"/>
                  <a:gd name="T1" fmla="*/ 0 h 77"/>
                  <a:gd name="T2" fmla="*/ 0 w 27"/>
                  <a:gd name="T3" fmla="*/ 77 h 77"/>
                  <a:gd name="T4" fmla="*/ 13 w 27"/>
                  <a:gd name="T5" fmla="*/ 64 h 77"/>
                  <a:gd name="T6" fmla="*/ 27 w 27"/>
                  <a:gd name="T7" fmla="*/ 77 h 77"/>
                  <a:gd name="T8" fmla="*/ 27 w 27"/>
                  <a:gd name="T9" fmla="*/ 0 h 77"/>
                  <a:gd name="T10" fmla="*/ 0 w 27"/>
                  <a:gd name="T11" fmla="*/ 0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7" h="77">
                    <a:moveTo>
                      <a:pt x="0" y="0"/>
                    </a:moveTo>
                    <a:lnTo>
                      <a:pt x="0" y="77"/>
                    </a:lnTo>
                    <a:lnTo>
                      <a:pt x="13" y="64"/>
                    </a:lnTo>
                    <a:lnTo>
                      <a:pt x="27" y="77"/>
                    </a:lnTo>
                    <a:lnTo>
                      <a:pt x="27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B22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</p:grpSp>
      </p:grpSp>
      <p:sp>
        <p:nvSpPr>
          <p:cNvPr id="48" name="Freeform 27"/>
          <p:cNvSpPr/>
          <p:nvPr/>
        </p:nvSpPr>
        <p:spPr bwMode="auto">
          <a:xfrm>
            <a:off x="2288752" y="3139194"/>
            <a:ext cx="684650" cy="214127"/>
          </a:xfrm>
          <a:custGeom>
            <a:avLst/>
            <a:gdLst>
              <a:gd name="T0" fmla="*/ 604 w 780"/>
              <a:gd name="T1" fmla="*/ 232 h 282"/>
              <a:gd name="T2" fmla="*/ 625 w 780"/>
              <a:gd name="T3" fmla="*/ 173 h 282"/>
              <a:gd name="T4" fmla="*/ 640 w 780"/>
              <a:gd name="T5" fmla="*/ 126 h 282"/>
              <a:gd name="T6" fmla="*/ 651 w 780"/>
              <a:gd name="T7" fmla="*/ 93 h 282"/>
              <a:gd name="T8" fmla="*/ 654 w 780"/>
              <a:gd name="T9" fmla="*/ 74 h 282"/>
              <a:gd name="T10" fmla="*/ 653 w 780"/>
              <a:gd name="T11" fmla="*/ 69 h 282"/>
              <a:gd name="T12" fmla="*/ 640 w 780"/>
              <a:gd name="T13" fmla="*/ 65 h 282"/>
              <a:gd name="T14" fmla="*/ 621 w 780"/>
              <a:gd name="T15" fmla="*/ 65 h 282"/>
              <a:gd name="T16" fmla="*/ 601 w 780"/>
              <a:gd name="T17" fmla="*/ 65 h 282"/>
              <a:gd name="T18" fmla="*/ 571 w 780"/>
              <a:gd name="T19" fmla="*/ 67 h 282"/>
              <a:gd name="T20" fmla="*/ 527 w 780"/>
              <a:gd name="T21" fmla="*/ 72 h 282"/>
              <a:gd name="T22" fmla="*/ 465 w 780"/>
              <a:gd name="T23" fmla="*/ 80 h 282"/>
              <a:gd name="T24" fmla="*/ 391 w 780"/>
              <a:gd name="T25" fmla="*/ 91 h 282"/>
              <a:gd name="T26" fmla="*/ 302 w 780"/>
              <a:gd name="T27" fmla="*/ 104 h 282"/>
              <a:gd name="T28" fmla="*/ 219 w 780"/>
              <a:gd name="T29" fmla="*/ 115 h 282"/>
              <a:gd name="T30" fmla="*/ 150 w 780"/>
              <a:gd name="T31" fmla="*/ 124 h 282"/>
              <a:gd name="T32" fmla="*/ 93 w 780"/>
              <a:gd name="T33" fmla="*/ 130 h 282"/>
              <a:gd name="T34" fmla="*/ 50 w 780"/>
              <a:gd name="T35" fmla="*/ 132 h 282"/>
              <a:gd name="T36" fmla="*/ 21 w 780"/>
              <a:gd name="T37" fmla="*/ 134 h 282"/>
              <a:gd name="T38" fmla="*/ 26 w 780"/>
              <a:gd name="T39" fmla="*/ 98 h 282"/>
              <a:gd name="T40" fmla="*/ 106 w 780"/>
              <a:gd name="T41" fmla="*/ 95 h 282"/>
              <a:gd name="T42" fmla="*/ 199 w 780"/>
              <a:gd name="T43" fmla="*/ 85 h 282"/>
              <a:gd name="T44" fmla="*/ 297 w 780"/>
              <a:gd name="T45" fmla="*/ 69 h 282"/>
              <a:gd name="T46" fmla="*/ 462 w 780"/>
              <a:gd name="T47" fmla="*/ 45 h 282"/>
              <a:gd name="T48" fmla="*/ 523 w 780"/>
              <a:gd name="T49" fmla="*/ 35 h 282"/>
              <a:gd name="T50" fmla="*/ 562 w 780"/>
              <a:gd name="T51" fmla="*/ 28 h 282"/>
              <a:gd name="T52" fmla="*/ 593 w 780"/>
              <a:gd name="T53" fmla="*/ 22 h 282"/>
              <a:gd name="T54" fmla="*/ 616 w 780"/>
              <a:gd name="T55" fmla="*/ 17 h 282"/>
              <a:gd name="T56" fmla="*/ 632 w 780"/>
              <a:gd name="T57" fmla="*/ 13 h 282"/>
              <a:gd name="T58" fmla="*/ 645 w 780"/>
              <a:gd name="T59" fmla="*/ 9 h 282"/>
              <a:gd name="T60" fmla="*/ 658 w 780"/>
              <a:gd name="T61" fmla="*/ 4 h 282"/>
              <a:gd name="T62" fmla="*/ 667 w 780"/>
              <a:gd name="T63" fmla="*/ 2 h 282"/>
              <a:gd name="T64" fmla="*/ 675 w 780"/>
              <a:gd name="T65" fmla="*/ 6 h 282"/>
              <a:gd name="T66" fmla="*/ 697 w 780"/>
              <a:gd name="T67" fmla="*/ 17 h 282"/>
              <a:gd name="T68" fmla="*/ 729 w 780"/>
              <a:gd name="T69" fmla="*/ 35 h 282"/>
              <a:gd name="T70" fmla="*/ 753 w 780"/>
              <a:gd name="T71" fmla="*/ 52 h 282"/>
              <a:gd name="T72" fmla="*/ 773 w 780"/>
              <a:gd name="T73" fmla="*/ 71 h 282"/>
              <a:gd name="T74" fmla="*/ 780 w 780"/>
              <a:gd name="T75" fmla="*/ 80 h 282"/>
              <a:gd name="T76" fmla="*/ 771 w 780"/>
              <a:gd name="T77" fmla="*/ 91 h 282"/>
              <a:gd name="T78" fmla="*/ 749 w 780"/>
              <a:gd name="T79" fmla="*/ 110 h 282"/>
              <a:gd name="T80" fmla="*/ 738 w 780"/>
              <a:gd name="T81" fmla="*/ 117 h 282"/>
              <a:gd name="T82" fmla="*/ 725 w 780"/>
              <a:gd name="T83" fmla="*/ 128 h 282"/>
              <a:gd name="T84" fmla="*/ 712 w 780"/>
              <a:gd name="T85" fmla="*/ 145 h 282"/>
              <a:gd name="T86" fmla="*/ 697 w 780"/>
              <a:gd name="T87" fmla="*/ 167 h 282"/>
              <a:gd name="T88" fmla="*/ 684 w 780"/>
              <a:gd name="T89" fmla="*/ 193 h 282"/>
              <a:gd name="T90" fmla="*/ 667 w 780"/>
              <a:gd name="T91" fmla="*/ 221 h 282"/>
              <a:gd name="T92" fmla="*/ 651 w 780"/>
              <a:gd name="T93" fmla="*/ 245 h 282"/>
              <a:gd name="T94" fmla="*/ 634 w 780"/>
              <a:gd name="T95" fmla="*/ 263 h 282"/>
              <a:gd name="T96" fmla="*/ 617 w 780"/>
              <a:gd name="T97" fmla="*/ 276 h 282"/>
              <a:gd name="T98" fmla="*/ 601 w 780"/>
              <a:gd name="T99" fmla="*/ 280 h 282"/>
              <a:gd name="T100" fmla="*/ 590 w 780"/>
              <a:gd name="T101" fmla="*/ 280 h 2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780" h="282">
                <a:moveTo>
                  <a:pt x="590" y="280"/>
                </a:moveTo>
                <a:lnTo>
                  <a:pt x="597" y="256"/>
                </a:lnTo>
                <a:lnTo>
                  <a:pt x="604" y="232"/>
                </a:lnTo>
                <a:lnTo>
                  <a:pt x="612" y="210"/>
                </a:lnTo>
                <a:lnTo>
                  <a:pt x="619" y="191"/>
                </a:lnTo>
                <a:lnTo>
                  <a:pt x="625" y="173"/>
                </a:lnTo>
                <a:lnTo>
                  <a:pt x="630" y="154"/>
                </a:lnTo>
                <a:lnTo>
                  <a:pt x="636" y="139"/>
                </a:lnTo>
                <a:lnTo>
                  <a:pt x="640" y="126"/>
                </a:lnTo>
                <a:lnTo>
                  <a:pt x="643" y="113"/>
                </a:lnTo>
                <a:lnTo>
                  <a:pt x="647" y="102"/>
                </a:lnTo>
                <a:lnTo>
                  <a:pt x="651" y="93"/>
                </a:lnTo>
                <a:lnTo>
                  <a:pt x="653" y="85"/>
                </a:lnTo>
                <a:lnTo>
                  <a:pt x="654" y="80"/>
                </a:lnTo>
                <a:lnTo>
                  <a:pt x="654" y="74"/>
                </a:lnTo>
                <a:lnTo>
                  <a:pt x="654" y="71"/>
                </a:lnTo>
                <a:lnTo>
                  <a:pt x="654" y="69"/>
                </a:lnTo>
                <a:lnTo>
                  <a:pt x="653" y="69"/>
                </a:lnTo>
                <a:lnTo>
                  <a:pt x="649" y="67"/>
                </a:lnTo>
                <a:lnTo>
                  <a:pt x="645" y="65"/>
                </a:lnTo>
                <a:lnTo>
                  <a:pt x="640" y="65"/>
                </a:lnTo>
                <a:lnTo>
                  <a:pt x="634" y="65"/>
                </a:lnTo>
                <a:lnTo>
                  <a:pt x="628" y="65"/>
                </a:lnTo>
                <a:lnTo>
                  <a:pt x="621" y="65"/>
                </a:lnTo>
                <a:lnTo>
                  <a:pt x="614" y="65"/>
                </a:lnTo>
                <a:lnTo>
                  <a:pt x="608" y="65"/>
                </a:lnTo>
                <a:lnTo>
                  <a:pt x="601" y="65"/>
                </a:lnTo>
                <a:lnTo>
                  <a:pt x="593" y="65"/>
                </a:lnTo>
                <a:lnTo>
                  <a:pt x="582" y="67"/>
                </a:lnTo>
                <a:lnTo>
                  <a:pt x="571" y="67"/>
                </a:lnTo>
                <a:lnTo>
                  <a:pt x="558" y="69"/>
                </a:lnTo>
                <a:lnTo>
                  <a:pt x="543" y="71"/>
                </a:lnTo>
                <a:lnTo>
                  <a:pt x="527" y="72"/>
                </a:lnTo>
                <a:lnTo>
                  <a:pt x="508" y="74"/>
                </a:lnTo>
                <a:lnTo>
                  <a:pt x="488" y="78"/>
                </a:lnTo>
                <a:lnTo>
                  <a:pt x="465" y="80"/>
                </a:lnTo>
                <a:lnTo>
                  <a:pt x="443" y="84"/>
                </a:lnTo>
                <a:lnTo>
                  <a:pt x="417" y="87"/>
                </a:lnTo>
                <a:lnTo>
                  <a:pt x="391" y="91"/>
                </a:lnTo>
                <a:lnTo>
                  <a:pt x="362" y="95"/>
                </a:lnTo>
                <a:lnTo>
                  <a:pt x="332" y="98"/>
                </a:lnTo>
                <a:lnTo>
                  <a:pt x="302" y="104"/>
                </a:lnTo>
                <a:lnTo>
                  <a:pt x="273" y="108"/>
                </a:lnTo>
                <a:lnTo>
                  <a:pt x="245" y="111"/>
                </a:lnTo>
                <a:lnTo>
                  <a:pt x="219" y="115"/>
                </a:lnTo>
                <a:lnTo>
                  <a:pt x="195" y="119"/>
                </a:lnTo>
                <a:lnTo>
                  <a:pt x="171" y="121"/>
                </a:lnTo>
                <a:lnTo>
                  <a:pt x="150" y="124"/>
                </a:lnTo>
                <a:lnTo>
                  <a:pt x="130" y="126"/>
                </a:lnTo>
                <a:lnTo>
                  <a:pt x="110" y="128"/>
                </a:lnTo>
                <a:lnTo>
                  <a:pt x="93" y="130"/>
                </a:lnTo>
                <a:lnTo>
                  <a:pt x="78" y="130"/>
                </a:lnTo>
                <a:lnTo>
                  <a:pt x="63" y="132"/>
                </a:lnTo>
                <a:lnTo>
                  <a:pt x="50" y="132"/>
                </a:lnTo>
                <a:lnTo>
                  <a:pt x="39" y="134"/>
                </a:lnTo>
                <a:lnTo>
                  <a:pt x="28" y="134"/>
                </a:lnTo>
                <a:lnTo>
                  <a:pt x="21" y="134"/>
                </a:lnTo>
                <a:lnTo>
                  <a:pt x="12" y="117"/>
                </a:lnTo>
                <a:lnTo>
                  <a:pt x="0" y="98"/>
                </a:lnTo>
                <a:lnTo>
                  <a:pt x="26" y="98"/>
                </a:lnTo>
                <a:lnTo>
                  <a:pt x="52" y="98"/>
                </a:lnTo>
                <a:lnTo>
                  <a:pt x="78" y="97"/>
                </a:lnTo>
                <a:lnTo>
                  <a:pt x="106" y="95"/>
                </a:lnTo>
                <a:lnTo>
                  <a:pt x="136" y="93"/>
                </a:lnTo>
                <a:lnTo>
                  <a:pt x="167" y="89"/>
                </a:lnTo>
                <a:lnTo>
                  <a:pt x="199" y="85"/>
                </a:lnTo>
                <a:lnTo>
                  <a:pt x="232" y="80"/>
                </a:lnTo>
                <a:lnTo>
                  <a:pt x="263" y="74"/>
                </a:lnTo>
                <a:lnTo>
                  <a:pt x="297" y="69"/>
                </a:lnTo>
                <a:lnTo>
                  <a:pt x="362" y="59"/>
                </a:lnTo>
                <a:lnTo>
                  <a:pt x="428" y="50"/>
                </a:lnTo>
                <a:lnTo>
                  <a:pt x="462" y="45"/>
                </a:lnTo>
                <a:lnTo>
                  <a:pt x="493" y="41"/>
                </a:lnTo>
                <a:lnTo>
                  <a:pt x="508" y="37"/>
                </a:lnTo>
                <a:lnTo>
                  <a:pt x="523" y="35"/>
                </a:lnTo>
                <a:lnTo>
                  <a:pt x="538" y="32"/>
                </a:lnTo>
                <a:lnTo>
                  <a:pt x="551" y="30"/>
                </a:lnTo>
                <a:lnTo>
                  <a:pt x="562" y="28"/>
                </a:lnTo>
                <a:lnTo>
                  <a:pt x="573" y="26"/>
                </a:lnTo>
                <a:lnTo>
                  <a:pt x="582" y="24"/>
                </a:lnTo>
                <a:lnTo>
                  <a:pt x="593" y="22"/>
                </a:lnTo>
                <a:lnTo>
                  <a:pt x="601" y="21"/>
                </a:lnTo>
                <a:lnTo>
                  <a:pt x="608" y="19"/>
                </a:lnTo>
                <a:lnTo>
                  <a:pt x="616" y="17"/>
                </a:lnTo>
                <a:lnTo>
                  <a:pt x="621" y="15"/>
                </a:lnTo>
                <a:lnTo>
                  <a:pt x="627" y="13"/>
                </a:lnTo>
                <a:lnTo>
                  <a:pt x="632" y="13"/>
                </a:lnTo>
                <a:lnTo>
                  <a:pt x="636" y="11"/>
                </a:lnTo>
                <a:lnTo>
                  <a:pt x="640" y="11"/>
                </a:lnTo>
                <a:lnTo>
                  <a:pt x="645" y="9"/>
                </a:lnTo>
                <a:lnTo>
                  <a:pt x="649" y="8"/>
                </a:lnTo>
                <a:lnTo>
                  <a:pt x="654" y="6"/>
                </a:lnTo>
                <a:lnTo>
                  <a:pt x="658" y="4"/>
                </a:lnTo>
                <a:lnTo>
                  <a:pt x="662" y="2"/>
                </a:lnTo>
                <a:lnTo>
                  <a:pt x="664" y="2"/>
                </a:lnTo>
                <a:lnTo>
                  <a:pt x="667" y="2"/>
                </a:lnTo>
                <a:lnTo>
                  <a:pt x="669" y="0"/>
                </a:lnTo>
                <a:lnTo>
                  <a:pt x="671" y="4"/>
                </a:lnTo>
                <a:lnTo>
                  <a:pt x="675" y="6"/>
                </a:lnTo>
                <a:lnTo>
                  <a:pt x="680" y="9"/>
                </a:lnTo>
                <a:lnTo>
                  <a:pt x="688" y="13"/>
                </a:lnTo>
                <a:lnTo>
                  <a:pt x="697" y="17"/>
                </a:lnTo>
                <a:lnTo>
                  <a:pt x="706" y="22"/>
                </a:lnTo>
                <a:lnTo>
                  <a:pt x="717" y="28"/>
                </a:lnTo>
                <a:lnTo>
                  <a:pt x="729" y="35"/>
                </a:lnTo>
                <a:lnTo>
                  <a:pt x="736" y="39"/>
                </a:lnTo>
                <a:lnTo>
                  <a:pt x="741" y="45"/>
                </a:lnTo>
                <a:lnTo>
                  <a:pt x="753" y="52"/>
                </a:lnTo>
                <a:lnTo>
                  <a:pt x="760" y="59"/>
                </a:lnTo>
                <a:lnTo>
                  <a:pt x="767" y="65"/>
                </a:lnTo>
                <a:lnTo>
                  <a:pt x="773" y="71"/>
                </a:lnTo>
                <a:lnTo>
                  <a:pt x="777" y="74"/>
                </a:lnTo>
                <a:lnTo>
                  <a:pt x="779" y="78"/>
                </a:lnTo>
                <a:lnTo>
                  <a:pt x="780" y="80"/>
                </a:lnTo>
                <a:lnTo>
                  <a:pt x="777" y="84"/>
                </a:lnTo>
                <a:lnTo>
                  <a:pt x="775" y="87"/>
                </a:lnTo>
                <a:lnTo>
                  <a:pt x="771" y="91"/>
                </a:lnTo>
                <a:lnTo>
                  <a:pt x="767" y="95"/>
                </a:lnTo>
                <a:lnTo>
                  <a:pt x="760" y="102"/>
                </a:lnTo>
                <a:lnTo>
                  <a:pt x="749" y="110"/>
                </a:lnTo>
                <a:lnTo>
                  <a:pt x="745" y="111"/>
                </a:lnTo>
                <a:lnTo>
                  <a:pt x="741" y="113"/>
                </a:lnTo>
                <a:lnTo>
                  <a:pt x="738" y="117"/>
                </a:lnTo>
                <a:lnTo>
                  <a:pt x="734" y="121"/>
                </a:lnTo>
                <a:lnTo>
                  <a:pt x="729" y="124"/>
                </a:lnTo>
                <a:lnTo>
                  <a:pt x="725" y="128"/>
                </a:lnTo>
                <a:lnTo>
                  <a:pt x="721" y="134"/>
                </a:lnTo>
                <a:lnTo>
                  <a:pt x="716" y="139"/>
                </a:lnTo>
                <a:lnTo>
                  <a:pt x="712" y="145"/>
                </a:lnTo>
                <a:lnTo>
                  <a:pt x="706" y="152"/>
                </a:lnTo>
                <a:lnTo>
                  <a:pt x="703" y="158"/>
                </a:lnTo>
                <a:lnTo>
                  <a:pt x="697" y="167"/>
                </a:lnTo>
                <a:lnTo>
                  <a:pt x="693" y="174"/>
                </a:lnTo>
                <a:lnTo>
                  <a:pt x="688" y="184"/>
                </a:lnTo>
                <a:lnTo>
                  <a:pt x="684" y="193"/>
                </a:lnTo>
                <a:lnTo>
                  <a:pt x="678" y="202"/>
                </a:lnTo>
                <a:lnTo>
                  <a:pt x="673" y="211"/>
                </a:lnTo>
                <a:lnTo>
                  <a:pt x="667" y="221"/>
                </a:lnTo>
                <a:lnTo>
                  <a:pt x="662" y="230"/>
                </a:lnTo>
                <a:lnTo>
                  <a:pt x="656" y="237"/>
                </a:lnTo>
                <a:lnTo>
                  <a:pt x="651" y="245"/>
                </a:lnTo>
                <a:lnTo>
                  <a:pt x="645" y="252"/>
                </a:lnTo>
                <a:lnTo>
                  <a:pt x="640" y="258"/>
                </a:lnTo>
                <a:lnTo>
                  <a:pt x="634" y="263"/>
                </a:lnTo>
                <a:lnTo>
                  <a:pt x="628" y="269"/>
                </a:lnTo>
                <a:lnTo>
                  <a:pt x="623" y="273"/>
                </a:lnTo>
                <a:lnTo>
                  <a:pt x="617" y="276"/>
                </a:lnTo>
                <a:lnTo>
                  <a:pt x="612" y="278"/>
                </a:lnTo>
                <a:lnTo>
                  <a:pt x="606" y="280"/>
                </a:lnTo>
                <a:lnTo>
                  <a:pt x="601" y="280"/>
                </a:lnTo>
                <a:lnTo>
                  <a:pt x="595" y="282"/>
                </a:lnTo>
                <a:lnTo>
                  <a:pt x="590" y="280"/>
                </a:lnTo>
                <a:lnTo>
                  <a:pt x="590" y="280"/>
                </a:lnTo>
              </a:path>
            </a:pathLst>
          </a:custGeom>
          <a:solidFill>
            <a:srgbClr val="FF0000"/>
          </a:solidFill>
          <a:ln w="9525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" grpId="0" animBg="1"/>
      <p:bldP spid="4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" name="Group 12"/>
          <p:cNvGraphicFramePr>
            <a:graphicFrameLocks noGrp="1"/>
          </p:cNvGraphicFramePr>
          <p:nvPr/>
        </p:nvGraphicFramePr>
        <p:xfrm>
          <a:off x="1691680" y="2211388"/>
          <a:ext cx="1481202" cy="1528636"/>
        </p:xfrm>
        <a:graphic>
          <a:graphicData uri="http://schemas.openxmlformats.org/drawingml/2006/table">
            <a:tbl>
              <a:tblPr/>
              <a:tblGrid>
                <a:gridCol w="740601"/>
                <a:gridCol w="740601"/>
              </a:tblGrid>
              <a:tr h="77903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74960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23564" name="TextBox 23"/>
          <p:cNvSpPr txBox="1">
            <a:spLocks noChangeArrowheads="1"/>
          </p:cNvSpPr>
          <p:nvPr/>
        </p:nvSpPr>
        <p:spPr bwMode="auto">
          <a:xfrm>
            <a:off x="1729780" y="2111375"/>
            <a:ext cx="1420812" cy="1670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r>
              <a:rPr lang="zh-CN" altLang="en-US" sz="104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糕</a:t>
            </a:r>
            <a:endParaRPr lang="zh-CN" altLang="en-US" sz="1040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TextBox 24"/>
          <p:cNvSpPr txBox="1">
            <a:spLocks noChangeArrowheads="1"/>
          </p:cNvSpPr>
          <p:nvPr/>
        </p:nvSpPr>
        <p:spPr bwMode="auto">
          <a:xfrm>
            <a:off x="1863390" y="1296497"/>
            <a:ext cx="1537307" cy="83869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 lvl="0"/>
            <a:r>
              <a:rPr lang="en-US" altLang="zh-CN" sz="4800" dirty="0" err="1" smtClean="0">
                <a:solidFill>
                  <a:prstClr val="black"/>
                </a:solidFill>
                <a:latin typeface="汉语拼音" panose="000B0604020202020204"/>
                <a:ea typeface="黑体" panose="02010609060101010101" pitchFamily="49" charset="-122"/>
                <a:cs typeface="汉语拼音" panose="000B0604020202020204"/>
              </a:rPr>
              <a:t>ɡ</a:t>
            </a:r>
            <a:r>
              <a:rPr lang="en-US" altLang="zh-CN" sz="4800" dirty="0" err="1" smtClean="0">
                <a:latin typeface="汉语拼音" panose="000B0604020202020204"/>
                <a:cs typeface="汉语拼音" panose="000B0604020202020204"/>
              </a:rPr>
              <a:t>āo</a:t>
            </a:r>
            <a:endParaRPr lang="zh-CN" altLang="en-US" sz="4800" dirty="0">
              <a:solidFill>
                <a:srgbClr val="000000"/>
              </a:solidFill>
              <a:latin typeface="汉语拼音" panose="000B0604020202020204"/>
              <a:cs typeface="汉语拼音" panose="000B0604020202020204"/>
            </a:endParaRPr>
          </a:p>
        </p:txBody>
      </p:sp>
      <p:sp>
        <p:nvSpPr>
          <p:cNvPr id="4" name="线形标注 2 3"/>
          <p:cNvSpPr/>
          <p:nvPr/>
        </p:nvSpPr>
        <p:spPr>
          <a:xfrm>
            <a:off x="4431681" y="1651586"/>
            <a:ext cx="3272828" cy="899117"/>
          </a:xfrm>
          <a:prstGeom prst="borderCallout2">
            <a:avLst>
              <a:gd name="adj1" fmla="val 18750"/>
              <a:gd name="adj2" fmla="val -2241"/>
              <a:gd name="adj3" fmla="val 18750"/>
              <a:gd name="adj4" fmla="val -16667"/>
              <a:gd name="adj5" fmla="val 152340"/>
              <a:gd name="adj6" fmla="val -58969"/>
            </a:avLst>
          </a:prstGeom>
          <a:grpFill/>
          <a:ln w="31750"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米”的末笔捺改成点。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" name="Freeform 48"/>
          <p:cNvSpPr/>
          <p:nvPr/>
        </p:nvSpPr>
        <p:spPr bwMode="auto">
          <a:xfrm>
            <a:off x="2195736" y="3103191"/>
            <a:ext cx="165974" cy="116631"/>
          </a:xfrm>
          <a:custGeom>
            <a:avLst/>
            <a:gdLst>
              <a:gd name="T0" fmla="*/ 0 w 146"/>
              <a:gd name="T1" fmla="*/ 4 h 104"/>
              <a:gd name="T2" fmla="*/ 15 w 146"/>
              <a:gd name="T3" fmla="*/ 2 h 104"/>
              <a:gd name="T4" fmla="*/ 28 w 146"/>
              <a:gd name="T5" fmla="*/ 0 h 104"/>
              <a:gd name="T6" fmla="*/ 41 w 146"/>
              <a:gd name="T7" fmla="*/ 0 h 104"/>
              <a:gd name="T8" fmla="*/ 54 w 146"/>
              <a:gd name="T9" fmla="*/ 0 h 104"/>
              <a:gd name="T10" fmla="*/ 65 w 146"/>
              <a:gd name="T11" fmla="*/ 2 h 104"/>
              <a:gd name="T12" fmla="*/ 76 w 146"/>
              <a:gd name="T13" fmla="*/ 4 h 104"/>
              <a:gd name="T14" fmla="*/ 85 w 146"/>
              <a:gd name="T15" fmla="*/ 6 h 104"/>
              <a:gd name="T16" fmla="*/ 94 w 146"/>
              <a:gd name="T17" fmla="*/ 9 h 104"/>
              <a:gd name="T18" fmla="*/ 104 w 146"/>
              <a:gd name="T19" fmla="*/ 13 h 104"/>
              <a:gd name="T20" fmla="*/ 113 w 146"/>
              <a:gd name="T21" fmla="*/ 17 h 104"/>
              <a:gd name="T22" fmla="*/ 119 w 146"/>
              <a:gd name="T23" fmla="*/ 20 h 104"/>
              <a:gd name="T24" fmla="*/ 126 w 146"/>
              <a:gd name="T25" fmla="*/ 24 h 104"/>
              <a:gd name="T26" fmla="*/ 130 w 146"/>
              <a:gd name="T27" fmla="*/ 28 h 104"/>
              <a:gd name="T28" fmla="*/ 135 w 146"/>
              <a:gd name="T29" fmla="*/ 33 h 104"/>
              <a:gd name="T30" fmla="*/ 139 w 146"/>
              <a:gd name="T31" fmla="*/ 37 h 104"/>
              <a:gd name="T32" fmla="*/ 141 w 146"/>
              <a:gd name="T33" fmla="*/ 43 h 104"/>
              <a:gd name="T34" fmla="*/ 143 w 146"/>
              <a:gd name="T35" fmla="*/ 48 h 104"/>
              <a:gd name="T36" fmla="*/ 143 w 146"/>
              <a:gd name="T37" fmla="*/ 54 h 104"/>
              <a:gd name="T38" fmla="*/ 144 w 146"/>
              <a:gd name="T39" fmla="*/ 65 h 104"/>
              <a:gd name="T40" fmla="*/ 144 w 146"/>
              <a:gd name="T41" fmla="*/ 74 h 104"/>
              <a:gd name="T42" fmla="*/ 146 w 146"/>
              <a:gd name="T43" fmla="*/ 78 h 104"/>
              <a:gd name="T44" fmla="*/ 146 w 146"/>
              <a:gd name="T45" fmla="*/ 82 h 104"/>
              <a:gd name="T46" fmla="*/ 146 w 146"/>
              <a:gd name="T47" fmla="*/ 85 h 104"/>
              <a:gd name="T48" fmla="*/ 144 w 146"/>
              <a:gd name="T49" fmla="*/ 89 h 104"/>
              <a:gd name="T50" fmla="*/ 144 w 146"/>
              <a:gd name="T51" fmla="*/ 95 h 104"/>
              <a:gd name="T52" fmla="*/ 143 w 146"/>
              <a:gd name="T53" fmla="*/ 98 h 104"/>
              <a:gd name="T54" fmla="*/ 143 w 146"/>
              <a:gd name="T55" fmla="*/ 100 h 104"/>
              <a:gd name="T56" fmla="*/ 141 w 146"/>
              <a:gd name="T57" fmla="*/ 102 h 104"/>
              <a:gd name="T58" fmla="*/ 139 w 146"/>
              <a:gd name="T59" fmla="*/ 104 h 104"/>
              <a:gd name="T60" fmla="*/ 135 w 146"/>
              <a:gd name="T61" fmla="*/ 104 h 104"/>
              <a:gd name="T62" fmla="*/ 130 w 146"/>
              <a:gd name="T63" fmla="*/ 102 h 104"/>
              <a:gd name="T64" fmla="*/ 126 w 146"/>
              <a:gd name="T65" fmla="*/ 100 h 104"/>
              <a:gd name="T66" fmla="*/ 119 w 146"/>
              <a:gd name="T67" fmla="*/ 96 h 104"/>
              <a:gd name="T68" fmla="*/ 113 w 146"/>
              <a:gd name="T69" fmla="*/ 93 h 104"/>
              <a:gd name="T70" fmla="*/ 104 w 146"/>
              <a:gd name="T71" fmla="*/ 87 h 104"/>
              <a:gd name="T72" fmla="*/ 94 w 146"/>
              <a:gd name="T73" fmla="*/ 82 h 104"/>
              <a:gd name="T74" fmla="*/ 85 w 146"/>
              <a:gd name="T75" fmla="*/ 76 h 104"/>
              <a:gd name="T76" fmla="*/ 74 w 146"/>
              <a:gd name="T77" fmla="*/ 69 h 104"/>
              <a:gd name="T78" fmla="*/ 63 w 146"/>
              <a:gd name="T79" fmla="*/ 61 h 104"/>
              <a:gd name="T80" fmla="*/ 52 w 146"/>
              <a:gd name="T81" fmla="*/ 52 h 104"/>
              <a:gd name="T82" fmla="*/ 39 w 146"/>
              <a:gd name="T83" fmla="*/ 43 h 104"/>
              <a:gd name="T84" fmla="*/ 26 w 146"/>
              <a:gd name="T85" fmla="*/ 30 h 104"/>
              <a:gd name="T86" fmla="*/ 13 w 146"/>
              <a:gd name="T87" fmla="*/ 19 h 104"/>
              <a:gd name="T88" fmla="*/ 0 w 146"/>
              <a:gd name="T89" fmla="*/ 4 h 104"/>
              <a:gd name="T90" fmla="*/ 0 w 146"/>
              <a:gd name="T91" fmla="*/ 4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46" h="104">
                <a:moveTo>
                  <a:pt x="0" y="4"/>
                </a:moveTo>
                <a:lnTo>
                  <a:pt x="15" y="2"/>
                </a:lnTo>
                <a:lnTo>
                  <a:pt x="28" y="0"/>
                </a:lnTo>
                <a:lnTo>
                  <a:pt x="41" y="0"/>
                </a:lnTo>
                <a:lnTo>
                  <a:pt x="54" y="0"/>
                </a:lnTo>
                <a:lnTo>
                  <a:pt x="65" y="2"/>
                </a:lnTo>
                <a:lnTo>
                  <a:pt x="76" y="4"/>
                </a:lnTo>
                <a:lnTo>
                  <a:pt x="85" y="6"/>
                </a:lnTo>
                <a:lnTo>
                  <a:pt x="94" y="9"/>
                </a:lnTo>
                <a:lnTo>
                  <a:pt x="104" y="13"/>
                </a:lnTo>
                <a:lnTo>
                  <a:pt x="113" y="17"/>
                </a:lnTo>
                <a:lnTo>
                  <a:pt x="119" y="20"/>
                </a:lnTo>
                <a:lnTo>
                  <a:pt x="126" y="24"/>
                </a:lnTo>
                <a:lnTo>
                  <a:pt x="130" y="28"/>
                </a:lnTo>
                <a:lnTo>
                  <a:pt x="135" y="33"/>
                </a:lnTo>
                <a:lnTo>
                  <a:pt x="139" y="37"/>
                </a:lnTo>
                <a:lnTo>
                  <a:pt x="141" y="43"/>
                </a:lnTo>
                <a:lnTo>
                  <a:pt x="143" y="48"/>
                </a:lnTo>
                <a:lnTo>
                  <a:pt x="143" y="54"/>
                </a:lnTo>
                <a:lnTo>
                  <a:pt x="144" y="65"/>
                </a:lnTo>
                <a:lnTo>
                  <a:pt x="144" y="74"/>
                </a:lnTo>
                <a:lnTo>
                  <a:pt x="146" y="78"/>
                </a:lnTo>
                <a:lnTo>
                  <a:pt x="146" y="82"/>
                </a:lnTo>
                <a:lnTo>
                  <a:pt x="146" y="85"/>
                </a:lnTo>
                <a:lnTo>
                  <a:pt x="144" y="89"/>
                </a:lnTo>
                <a:lnTo>
                  <a:pt x="144" y="95"/>
                </a:lnTo>
                <a:lnTo>
                  <a:pt x="143" y="98"/>
                </a:lnTo>
                <a:lnTo>
                  <a:pt x="143" y="100"/>
                </a:lnTo>
                <a:lnTo>
                  <a:pt x="141" y="102"/>
                </a:lnTo>
                <a:lnTo>
                  <a:pt x="139" y="104"/>
                </a:lnTo>
                <a:lnTo>
                  <a:pt x="135" y="104"/>
                </a:lnTo>
                <a:lnTo>
                  <a:pt x="130" y="102"/>
                </a:lnTo>
                <a:lnTo>
                  <a:pt x="126" y="100"/>
                </a:lnTo>
                <a:lnTo>
                  <a:pt x="119" y="96"/>
                </a:lnTo>
                <a:lnTo>
                  <a:pt x="113" y="93"/>
                </a:lnTo>
                <a:lnTo>
                  <a:pt x="104" y="87"/>
                </a:lnTo>
                <a:lnTo>
                  <a:pt x="94" y="82"/>
                </a:lnTo>
                <a:lnTo>
                  <a:pt x="85" y="76"/>
                </a:lnTo>
                <a:lnTo>
                  <a:pt x="74" y="69"/>
                </a:lnTo>
                <a:lnTo>
                  <a:pt x="63" y="61"/>
                </a:lnTo>
                <a:lnTo>
                  <a:pt x="52" y="52"/>
                </a:lnTo>
                <a:lnTo>
                  <a:pt x="39" y="43"/>
                </a:lnTo>
                <a:lnTo>
                  <a:pt x="26" y="30"/>
                </a:lnTo>
                <a:lnTo>
                  <a:pt x="13" y="19"/>
                </a:lnTo>
                <a:lnTo>
                  <a:pt x="0" y="4"/>
                </a:lnTo>
                <a:lnTo>
                  <a:pt x="0" y="4"/>
                </a:lnTo>
              </a:path>
            </a:pathLst>
          </a:custGeom>
          <a:solidFill>
            <a:srgbClr val="FF0000"/>
          </a:solidFill>
          <a:ln w="9525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4"/>
          <p:cNvSpPr txBox="1"/>
          <p:nvPr/>
        </p:nvSpPr>
        <p:spPr>
          <a:xfrm>
            <a:off x="1664773" y="938012"/>
            <a:ext cx="1008111" cy="83869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5000" dirty="0" err="1" smtClean="0">
                <a:latin typeface="汉语拼音" panose="000B0604020202020204" pitchFamily="34" charset="0"/>
                <a:ea typeface="宋体" panose="02010600030101010101" pitchFamily="2" charset="-122"/>
                <a:cs typeface="汉语拼音" panose="000B0604020202020204" pitchFamily="34" charset="0"/>
              </a:rPr>
              <a:t>jìn</a:t>
            </a:r>
            <a:endParaRPr lang="zh-CN" altLang="en-US" sz="5000" dirty="0">
              <a:solidFill>
                <a:prstClr val="black"/>
              </a:solidFill>
              <a:latin typeface="汉语拼音" panose="000B0604020202020204" pitchFamily="34" charset="0"/>
              <a:ea typeface="宋体" panose="02010600030101010101" pitchFamily="2" charset="-122"/>
              <a:cs typeface="汉语拼音" panose="000B0604020202020204" pitchFamily="34" charset="0"/>
            </a:endParaRPr>
          </a:p>
        </p:txBody>
      </p:sp>
      <p:graphicFrame>
        <p:nvGraphicFramePr>
          <p:cNvPr id="5" name="Group 12"/>
          <p:cNvGraphicFramePr>
            <a:graphicFrameLocks noGrp="1"/>
          </p:cNvGraphicFramePr>
          <p:nvPr/>
        </p:nvGraphicFramePr>
        <p:xfrm>
          <a:off x="1428228" y="2073357"/>
          <a:ext cx="1481202" cy="1528636"/>
        </p:xfrm>
        <a:graphic>
          <a:graphicData uri="http://schemas.openxmlformats.org/drawingml/2006/table">
            <a:tbl>
              <a:tblPr/>
              <a:tblGrid>
                <a:gridCol w="740601"/>
                <a:gridCol w="740601"/>
              </a:tblGrid>
              <a:tr h="77903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74960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3" name="TextBox 23"/>
          <p:cNvSpPr txBox="1"/>
          <p:nvPr/>
        </p:nvSpPr>
        <p:spPr>
          <a:xfrm>
            <a:off x="1403648" y="1923678"/>
            <a:ext cx="1420517" cy="166968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0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浸</a:t>
            </a:r>
            <a:endParaRPr lang="zh-CN" altLang="en-US" sz="10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线形标注 2 7"/>
          <p:cNvSpPr/>
          <p:nvPr/>
        </p:nvSpPr>
        <p:spPr>
          <a:xfrm>
            <a:off x="3995936" y="1012211"/>
            <a:ext cx="3816424" cy="690291"/>
          </a:xfrm>
          <a:prstGeom prst="borderCallout2">
            <a:avLst>
              <a:gd name="adj1" fmla="val 43873"/>
              <a:gd name="adj2" fmla="val -1464"/>
              <a:gd name="adj3" fmla="val 46156"/>
              <a:gd name="adj4" fmla="val -14521"/>
              <a:gd name="adj5" fmla="val 165030"/>
              <a:gd name="adj6" fmla="val -39369"/>
            </a:avLst>
          </a:prstGeom>
          <a:grpFill/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中间横笔右端不出头。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" name="线形标注 2 9"/>
          <p:cNvSpPr/>
          <p:nvPr/>
        </p:nvSpPr>
        <p:spPr>
          <a:xfrm>
            <a:off x="3995936" y="2686514"/>
            <a:ext cx="3816424" cy="1602008"/>
          </a:xfrm>
          <a:prstGeom prst="borderCallout2">
            <a:avLst>
              <a:gd name="adj1" fmla="val 64539"/>
              <a:gd name="adj2" fmla="val -3116"/>
              <a:gd name="adj3" fmla="val 64623"/>
              <a:gd name="adj4" fmla="val -17244"/>
              <a:gd name="adj5" fmla="val 14901"/>
              <a:gd name="adj6" fmla="val -33151"/>
            </a:avLst>
          </a:prstGeom>
          <a:grpFill/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汉语拼音" panose="000B0604020202020204" pitchFamily="34" charset="0"/>
              </a:rPr>
              <a:t>写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汉语拼音" panose="000B0604020202020204" pitchFamily="34" charset="0"/>
              </a:rPr>
              <a:t>得稍宽，能盖住下面的“又”，使整体显得紧凑</a:t>
            </a:r>
            <a:r>
              <a:rPr lang="zh-CN" altLang="en-US" sz="2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汉语拼音" panose="000B0604020202020204" pitchFamily="34" charset="0"/>
              </a:rPr>
              <a:t>。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汉语拼音" panose="000B0604020202020204" pitchFamily="34" charset="0"/>
            </a:endParaRPr>
          </a:p>
        </p:txBody>
      </p:sp>
      <p:sp>
        <p:nvSpPr>
          <p:cNvPr id="11" name="任意多边形 10"/>
          <p:cNvSpPr/>
          <p:nvPr/>
        </p:nvSpPr>
        <p:spPr>
          <a:xfrm>
            <a:off x="1972096" y="2743289"/>
            <a:ext cx="641320" cy="117356"/>
          </a:xfrm>
          <a:custGeom>
            <a:avLst/>
            <a:gdLst>
              <a:gd name="connsiteX0" fmla="*/ 918925 w 1103441"/>
              <a:gd name="connsiteY0" fmla="*/ 0 h 211466"/>
              <a:gd name="connsiteX1" fmla="*/ 926233 w 1103441"/>
              <a:gd name="connsiteY1" fmla="*/ 3678 h 211466"/>
              <a:gd name="connsiteX2" fmla="*/ 937194 w 1103441"/>
              <a:gd name="connsiteY2" fmla="*/ 11033 h 211466"/>
              <a:gd name="connsiteX3" fmla="*/ 946329 w 1103441"/>
              <a:gd name="connsiteY3" fmla="*/ 12872 h 211466"/>
              <a:gd name="connsiteX4" fmla="*/ 960944 w 1103441"/>
              <a:gd name="connsiteY4" fmla="*/ 20227 h 211466"/>
              <a:gd name="connsiteX5" fmla="*/ 975559 w 1103441"/>
              <a:gd name="connsiteY5" fmla="*/ 31260 h 211466"/>
              <a:gd name="connsiteX6" fmla="*/ 992001 w 1103441"/>
              <a:gd name="connsiteY6" fmla="*/ 42293 h 211466"/>
              <a:gd name="connsiteX7" fmla="*/ 1010270 w 1103441"/>
              <a:gd name="connsiteY7" fmla="*/ 55165 h 211466"/>
              <a:gd name="connsiteX8" fmla="*/ 1026712 w 1103441"/>
              <a:gd name="connsiteY8" fmla="*/ 66198 h 211466"/>
              <a:gd name="connsiteX9" fmla="*/ 1044981 w 1103441"/>
              <a:gd name="connsiteY9" fmla="*/ 84587 h 211466"/>
              <a:gd name="connsiteX10" fmla="*/ 1061423 w 1103441"/>
              <a:gd name="connsiteY10" fmla="*/ 97458 h 211466"/>
              <a:gd name="connsiteX11" fmla="*/ 1076038 w 1103441"/>
              <a:gd name="connsiteY11" fmla="*/ 112169 h 211466"/>
              <a:gd name="connsiteX12" fmla="*/ 1086999 w 1103441"/>
              <a:gd name="connsiteY12" fmla="*/ 123202 h 211466"/>
              <a:gd name="connsiteX13" fmla="*/ 1094307 w 1103441"/>
              <a:gd name="connsiteY13" fmla="*/ 134235 h 211466"/>
              <a:gd name="connsiteX14" fmla="*/ 1101614 w 1103441"/>
              <a:gd name="connsiteY14" fmla="*/ 139752 h 211466"/>
              <a:gd name="connsiteX15" fmla="*/ 1103441 w 1103441"/>
              <a:gd name="connsiteY15" fmla="*/ 147107 h 211466"/>
              <a:gd name="connsiteX16" fmla="*/ 1103441 w 1103441"/>
              <a:gd name="connsiteY16" fmla="*/ 150785 h 211466"/>
              <a:gd name="connsiteX17" fmla="*/ 1103441 w 1103441"/>
              <a:gd name="connsiteY17" fmla="*/ 154462 h 211466"/>
              <a:gd name="connsiteX18" fmla="*/ 1101614 w 1103441"/>
              <a:gd name="connsiteY18" fmla="*/ 158140 h 211466"/>
              <a:gd name="connsiteX19" fmla="*/ 1094307 w 1103441"/>
              <a:gd name="connsiteY19" fmla="*/ 158140 h 211466"/>
              <a:gd name="connsiteX20" fmla="*/ 1086999 w 1103441"/>
              <a:gd name="connsiteY20" fmla="*/ 161818 h 211466"/>
              <a:gd name="connsiteX21" fmla="*/ 1079692 w 1103441"/>
              <a:gd name="connsiteY21" fmla="*/ 161818 h 211466"/>
              <a:gd name="connsiteX22" fmla="*/ 1068730 w 1103441"/>
              <a:gd name="connsiteY22" fmla="*/ 165495 h 211466"/>
              <a:gd name="connsiteX23" fmla="*/ 1060758 w 1103441"/>
              <a:gd name="connsiteY23" fmla="*/ 165495 h 211466"/>
              <a:gd name="connsiteX24" fmla="*/ 1052493 w 1103441"/>
              <a:gd name="connsiteY24" fmla="*/ 164108 h 211466"/>
              <a:gd name="connsiteX25" fmla="*/ 1029633 w 1103441"/>
              <a:gd name="connsiteY25" fmla="*/ 141248 h 211466"/>
              <a:gd name="connsiteX26" fmla="*/ 983913 w 1103441"/>
              <a:gd name="connsiteY26" fmla="*/ 118388 h 211466"/>
              <a:gd name="connsiteX27" fmla="*/ 877233 w 1103441"/>
              <a:gd name="connsiteY27" fmla="*/ 103148 h 211466"/>
              <a:gd name="connsiteX28" fmla="*/ 846124 w 1103441"/>
              <a:gd name="connsiteY28" fmla="*/ 104733 h 211466"/>
              <a:gd name="connsiteX29" fmla="*/ 835388 w 1103441"/>
              <a:gd name="connsiteY29" fmla="*/ 106904 h 211466"/>
              <a:gd name="connsiteX30" fmla="*/ 831235 w 1103441"/>
              <a:gd name="connsiteY30" fmla="*/ 104814 h 211466"/>
              <a:gd name="connsiteX31" fmla="*/ 814793 w 1103441"/>
              <a:gd name="connsiteY31" fmla="*/ 104814 h 211466"/>
              <a:gd name="connsiteX32" fmla="*/ 796524 w 1103441"/>
              <a:gd name="connsiteY32" fmla="*/ 104814 h 211466"/>
              <a:gd name="connsiteX33" fmla="*/ 789216 w 1103441"/>
              <a:gd name="connsiteY33" fmla="*/ 104814 h 211466"/>
              <a:gd name="connsiteX34" fmla="*/ 785562 w 1103441"/>
              <a:gd name="connsiteY34" fmla="*/ 104814 h 211466"/>
              <a:gd name="connsiteX35" fmla="*/ 778255 w 1103441"/>
              <a:gd name="connsiteY35" fmla="*/ 108491 h 211466"/>
              <a:gd name="connsiteX36" fmla="*/ 769120 w 1103441"/>
              <a:gd name="connsiteY36" fmla="*/ 108491 h 211466"/>
              <a:gd name="connsiteX37" fmla="*/ 758159 w 1103441"/>
              <a:gd name="connsiteY37" fmla="*/ 108491 h 211466"/>
              <a:gd name="connsiteX38" fmla="*/ 747198 w 1103441"/>
              <a:gd name="connsiteY38" fmla="*/ 112169 h 211466"/>
              <a:gd name="connsiteX39" fmla="*/ 734410 w 1103441"/>
              <a:gd name="connsiteY39" fmla="*/ 112169 h 211466"/>
              <a:gd name="connsiteX40" fmla="*/ 719794 w 1103441"/>
              <a:gd name="connsiteY40" fmla="*/ 115847 h 211466"/>
              <a:gd name="connsiteX41" fmla="*/ 705179 w 1103441"/>
              <a:gd name="connsiteY41" fmla="*/ 115847 h 211466"/>
              <a:gd name="connsiteX42" fmla="*/ 688737 w 1103441"/>
              <a:gd name="connsiteY42" fmla="*/ 119525 h 211466"/>
              <a:gd name="connsiteX43" fmla="*/ 666815 w 1103441"/>
              <a:gd name="connsiteY43" fmla="*/ 119525 h 211466"/>
              <a:gd name="connsiteX44" fmla="*/ 650373 w 1103441"/>
              <a:gd name="connsiteY44" fmla="*/ 123202 h 211466"/>
              <a:gd name="connsiteX45" fmla="*/ 628450 w 1103441"/>
              <a:gd name="connsiteY45" fmla="*/ 126880 h 211466"/>
              <a:gd name="connsiteX46" fmla="*/ 604700 w 1103441"/>
              <a:gd name="connsiteY46" fmla="*/ 130558 h 211466"/>
              <a:gd name="connsiteX47" fmla="*/ 579124 w 1103441"/>
              <a:gd name="connsiteY47" fmla="*/ 134235 h 211466"/>
              <a:gd name="connsiteX48" fmla="*/ 555374 w 1103441"/>
              <a:gd name="connsiteY48" fmla="*/ 136074 h 211466"/>
              <a:gd name="connsiteX49" fmla="*/ 527971 w 1103441"/>
              <a:gd name="connsiteY49" fmla="*/ 139752 h 211466"/>
              <a:gd name="connsiteX50" fmla="*/ 498741 w 1103441"/>
              <a:gd name="connsiteY50" fmla="*/ 143429 h 211466"/>
              <a:gd name="connsiteX51" fmla="*/ 467684 w 1103441"/>
              <a:gd name="connsiteY51" fmla="*/ 147107 h 211466"/>
              <a:gd name="connsiteX52" fmla="*/ 436627 w 1103441"/>
              <a:gd name="connsiteY52" fmla="*/ 150785 h 211466"/>
              <a:gd name="connsiteX53" fmla="*/ 405570 w 1103441"/>
              <a:gd name="connsiteY53" fmla="*/ 154462 h 211466"/>
              <a:gd name="connsiteX54" fmla="*/ 369032 w 1103441"/>
              <a:gd name="connsiteY54" fmla="*/ 161818 h 211466"/>
              <a:gd name="connsiteX55" fmla="*/ 334321 w 1103441"/>
              <a:gd name="connsiteY55" fmla="*/ 165495 h 211466"/>
              <a:gd name="connsiteX56" fmla="*/ 295956 w 1103441"/>
              <a:gd name="connsiteY56" fmla="*/ 172851 h 211466"/>
              <a:gd name="connsiteX57" fmla="*/ 257591 w 1103441"/>
              <a:gd name="connsiteY57" fmla="*/ 176528 h 211466"/>
              <a:gd name="connsiteX58" fmla="*/ 219227 w 1103441"/>
              <a:gd name="connsiteY58" fmla="*/ 182045 h 211466"/>
              <a:gd name="connsiteX59" fmla="*/ 177208 w 1103441"/>
              <a:gd name="connsiteY59" fmla="*/ 185723 h 211466"/>
              <a:gd name="connsiteX60" fmla="*/ 135190 w 1103441"/>
              <a:gd name="connsiteY60" fmla="*/ 193078 h 211466"/>
              <a:gd name="connsiteX61" fmla="*/ 93171 w 1103441"/>
              <a:gd name="connsiteY61" fmla="*/ 200433 h 211466"/>
              <a:gd name="connsiteX62" fmla="*/ 47499 w 1103441"/>
              <a:gd name="connsiteY62" fmla="*/ 204111 h 211466"/>
              <a:gd name="connsiteX63" fmla="*/ 0 w 1103441"/>
              <a:gd name="connsiteY63" fmla="*/ 211466 h 211466"/>
              <a:gd name="connsiteX64" fmla="*/ 0 w 1103441"/>
              <a:gd name="connsiteY64" fmla="*/ 150785 h 211466"/>
              <a:gd name="connsiteX65" fmla="*/ 34711 w 1103441"/>
              <a:gd name="connsiteY65" fmla="*/ 147107 h 211466"/>
              <a:gd name="connsiteX66" fmla="*/ 65768 w 1103441"/>
              <a:gd name="connsiteY66" fmla="*/ 143429 h 211466"/>
              <a:gd name="connsiteX67" fmla="*/ 100479 w 1103441"/>
              <a:gd name="connsiteY67" fmla="*/ 139752 h 211466"/>
              <a:gd name="connsiteX68" fmla="*/ 138844 w 1103441"/>
              <a:gd name="connsiteY68" fmla="*/ 134235 h 211466"/>
              <a:gd name="connsiteX69" fmla="*/ 177208 w 1103441"/>
              <a:gd name="connsiteY69" fmla="*/ 130558 h 211466"/>
              <a:gd name="connsiteX70" fmla="*/ 215573 w 1103441"/>
              <a:gd name="connsiteY70" fmla="*/ 123202 h 211466"/>
              <a:gd name="connsiteX71" fmla="*/ 257591 w 1103441"/>
              <a:gd name="connsiteY71" fmla="*/ 119525 h 211466"/>
              <a:gd name="connsiteX72" fmla="*/ 299610 w 1103441"/>
              <a:gd name="connsiteY72" fmla="*/ 112169 h 211466"/>
              <a:gd name="connsiteX73" fmla="*/ 341628 w 1103441"/>
              <a:gd name="connsiteY73" fmla="*/ 108491 h 211466"/>
              <a:gd name="connsiteX74" fmla="*/ 383647 w 1103441"/>
              <a:gd name="connsiteY74" fmla="*/ 101136 h 211466"/>
              <a:gd name="connsiteX75" fmla="*/ 425665 w 1103441"/>
              <a:gd name="connsiteY75" fmla="*/ 95620 h 211466"/>
              <a:gd name="connsiteX76" fmla="*/ 471338 w 1103441"/>
              <a:gd name="connsiteY76" fmla="*/ 91942 h 211466"/>
              <a:gd name="connsiteX77" fmla="*/ 517010 w 1103441"/>
              <a:gd name="connsiteY77" fmla="*/ 84587 h 211466"/>
              <a:gd name="connsiteX78" fmla="*/ 562682 w 1103441"/>
              <a:gd name="connsiteY78" fmla="*/ 77231 h 211466"/>
              <a:gd name="connsiteX79" fmla="*/ 612008 w 1103441"/>
              <a:gd name="connsiteY79" fmla="*/ 69876 h 211466"/>
              <a:gd name="connsiteX80" fmla="*/ 659507 w 1103441"/>
              <a:gd name="connsiteY80" fmla="*/ 58843 h 211466"/>
              <a:gd name="connsiteX81" fmla="*/ 685084 w 1103441"/>
              <a:gd name="connsiteY81" fmla="*/ 55165 h 211466"/>
              <a:gd name="connsiteX82" fmla="*/ 705179 w 1103441"/>
              <a:gd name="connsiteY82" fmla="*/ 53326 h 211466"/>
              <a:gd name="connsiteX83" fmla="*/ 727102 w 1103441"/>
              <a:gd name="connsiteY83" fmla="*/ 49649 h 211466"/>
              <a:gd name="connsiteX84" fmla="*/ 747198 w 1103441"/>
              <a:gd name="connsiteY84" fmla="*/ 45971 h 211466"/>
              <a:gd name="connsiteX85" fmla="*/ 765467 w 1103441"/>
              <a:gd name="connsiteY85" fmla="*/ 42293 h 211466"/>
              <a:gd name="connsiteX86" fmla="*/ 781909 w 1103441"/>
              <a:gd name="connsiteY86" fmla="*/ 38616 h 211466"/>
              <a:gd name="connsiteX87" fmla="*/ 800178 w 1103441"/>
              <a:gd name="connsiteY87" fmla="*/ 34938 h 211466"/>
              <a:gd name="connsiteX88" fmla="*/ 814793 w 1103441"/>
              <a:gd name="connsiteY88" fmla="*/ 31260 h 211466"/>
              <a:gd name="connsiteX89" fmla="*/ 827581 w 1103441"/>
              <a:gd name="connsiteY89" fmla="*/ 27583 h 211466"/>
              <a:gd name="connsiteX90" fmla="*/ 838542 w 1103441"/>
              <a:gd name="connsiteY90" fmla="*/ 27583 h 211466"/>
              <a:gd name="connsiteX91" fmla="*/ 849504 w 1103441"/>
              <a:gd name="connsiteY91" fmla="*/ 23905 h 211466"/>
              <a:gd name="connsiteX92" fmla="*/ 858638 w 1103441"/>
              <a:gd name="connsiteY92" fmla="*/ 20227 h 211466"/>
              <a:gd name="connsiteX93" fmla="*/ 865946 w 1103441"/>
              <a:gd name="connsiteY93" fmla="*/ 20227 h 211466"/>
              <a:gd name="connsiteX94" fmla="*/ 873253 w 1103441"/>
              <a:gd name="connsiteY94" fmla="*/ 16550 h 211466"/>
              <a:gd name="connsiteX95" fmla="*/ 876907 w 1103441"/>
              <a:gd name="connsiteY95" fmla="*/ 16550 h 211466"/>
              <a:gd name="connsiteX96" fmla="*/ 884214 w 1103441"/>
              <a:gd name="connsiteY96" fmla="*/ 12872 h 211466"/>
              <a:gd name="connsiteX97" fmla="*/ 891522 w 1103441"/>
              <a:gd name="connsiteY97" fmla="*/ 11033 h 211466"/>
              <a:gd name="connsiteX98" fmla="*/ 898830 w 1103441"/>
              <a:gd name="connsiteY98" fmla="*/ 3678 h 211466"/>
              <a:gd name="connsiteX99" fmla="*/ 907964 w 1103441"/>
              <a:gd name="connsiteY99" fmla="*/ 3678 h 211466"/>
              <a:gd name="connsiteX100" fmla="*/ 918925 w 1103441"/>
              <a:gd name="connsiteY100" fmla="*/ 0 h 2114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</a:cxnLst>
            <a:rect l="l" t="t" r="r" b="b"/>
            <a:pathLst>
              <a:path w="1103441" h="211466">
                <a:moveTo>
                  <a:pt x="918925" y="0"/>
                </a:moveTo>
                <a:lnTo>
                  <a:pt x="926233" y="3678"/>
                </a:lnTo>
                <a:lnTo>
                  <a:pt x="937194" y="11033"/>
                </a:lnTo>
                <a:lnTo>
                  <a:pt x="946329" y="12872"/>
                </a:lnTo>
                <a:lnTo>
                  <a:pt x="960944" y="20227"/>
                </a:lnTo>
                <a:lnTo>
                  <a:pt x="975559" y="31260"/>
                </a:lnTo>
                <a:lnTo>
                  <a:pt x="992001" y="42293"/>
                </a:lnTo>
                <a:lnTo>
                  <a:pt x="1010270" y="55165"/>
                </a:lnTo>
                <a:lnTo>
                  <a:pt x="1026712" y="66198"/>
                </a:lnTo>
                <a:lnTo>
                  <a:pt x="1044981" y="84587"/>
                </a:lnTo>
                <a:lnTo>
                  <a:pt x="1061423" y="97458"/>
                </a:lnTo>
                <a:lnTo>
                  <a:pt x="1076038" y="112169"/>
                </a:lnTo>
                <a:lnTo>
                  <a:pt x="1086999" y="123202"/>
                </a:lnTo>
                <a:lnTo>
                  <a:pt x="1094307" y="134235"/>
                </a:lnTo>
                <a:lnTo>
                  <a:pt x="1101614" y="139752"/>
                </a:lnTo>
                <a:lnTo>
                  <a:pt x="1103441" y="147107"/>
                </a:lnTo>
                <a:lnTo>
                  <a:pt x="1103441" y="150785"/>
                </a:lnTo>
                <a:lnTo>
                  <a:pt x="1103441" y="154462"/>
                </a:lnTo>
                <a:lnTo>
                  <a:pt x="1101614" y="158140"/>
                </a:lnTo>
                <a:lnTo>
                  <a:pt x="1094307" y="158140"/>
                </a:lnTo>
                <a:lnTo>
                  <a:pt x="1086999" y="161818"/>
                </a:lnTo>
                <a:lnTo>
                  <a:pt x="1079692" y="161818"/>
                </a:lnTo>
                <a:lnTo>
                  <a:pt x="1068730" y="165495"/>
                </a:lnTo>
                <a:lnTo>
                  <a:pt x="1060758" y="165495"/>
                </a:lnTo>
                <a:lnTo>
                  <a:pt x="1052493" y="164108"/>
                </a:lnTo>
                <a:cubicBezTo>
                  <a:pt x="1044873" y="156488"/>
                  <a:pt x="1037912" y="148147"/>
                  <a:pt x="1029633" y="141248"/>
                </a:cubicBezTo>
                <a:cubicBezTo>
                  <a:pt x="1016176" y="130034"/>
                  <a:pt x="1001353" y="121466"/>
                  <a:pt x="983913" y="118388"/>
                </a:cubicBezTo>
                <a:cubicBezTo>
                  <a:pt x="948539" y="112145"/>
                  <a:pt x="877233" y="103148"/>
                  <a:pt x="877233" y="103148"/>
                </a:cubicBezTo>
                <a:cubicBezTo>
                  <a:pt x="867073" y="104418"/>
                  <a:pt x="856494" y="104205"/>
                  <a:pt x="846124" y="104733"/>
                </a:cubicBezTo>
                <a:lnTo>
                  <a:pt x="835388" y="106904"/>
                </a:lnTo>
                <a:lnTo>
                  <a:pt x="831235" y="104814"/>
                </a:lnTo>
                <a:lnTo>
                  <a:pt x="814793" y="104814"/>
                </a:lnTo>
                <a:lnTo>
                  <a:pt x="796524" y="104814"/>
                </a:lnTo>
                <a:lnTo>
                  <a:pt x="789216" y="104814"/>
                </a:lnTo>
                <a:lnTo>
                  <a:pt x="785562" y="104814"/>
                </a:lnTo>
                <a:lnTo>
                  <a:pt x="778255" y="108491"/>
                </a:lnTo>
                <a:lnTo>
                  <a:pt x="769120" y="108491"/>
                </a:lnTo>
                <a:lnTo>
                  <a:pt x="758159" y="108491"/>
                </a:lnTo>
                <a:lnTo>
                  <a:pt x="747198" y="112169"/>
                </a:lnTo>
                <a:lnTo>
                  <a:pt x="734410" y="112169"/>
                </a:lnTo>
                <a:lnTo>
                  <a:pt x="719794" y="115847"/>
                </a:lnTo>
                <a:lnTo>
                  <a:pt x="705179" y="115847"/>
                </a:lnTo>
                <a:lnTo>
                  <a:pt x="688737" y="119525"/>
                </a:lnTo>
                <a:lnTo>
                  <a:pt x="666815" y="119525"/>
                </a:lnTo>
                <a:lnTo>
                  <a:pt x="650373" y="123202"/>
                </a:lnTo>
                <a:lnTo>
                  <a:pt x="628450" y="126880"/>
                </a:lnTo>
                <a:lnTo>
                  <a:pt x="604700" y="130558"/>
                </a:lnTo>
                <a:lnTo>
                  <a:pt x="579124" y="134235"/>
                </a:lnTo>
                <a:lnTo>
                  <a:pt x="555374" y="136074"/>
                </a:lnTo>
                <a:lnTo>
                  <a:pt x="527971" y="139752"/>
                </a:lnTo>
                <a:lnTo>
                  <a:pt x="498741" y="143429"/>
                </a:lnTo>
                <a:lnTo>
                  <a:pt x="467684" y="147107"/>
                </a:lnTo>
                <a:lnTo>
                  <a:pt x="436627" y="150785"/>
                </a:lnTo>
                <a:lnTo>
                  <a:pt x="405570" y="154462"/>
                </a:lnTo>
                <a:lnTo>
                  <a:pt x="369032" y="161818"/>
                </a:lnTo>
                <a:lnTo>
                  <a:pt x="334321" y="165495"/>
                </a:lnTo>
                <a:lnTo>
                  <a:pt x="295956" y="172851"/>
                </a:lnTo>
                <a:lnTo>
                  <a:pt x="257591" y="176528"/>
                </a:lnTo>
                <a:lnTo>
                  <a:pt x="219227" y="182045"/>
                </a:lnTo>
                <a:lnTo>
                  <a:pt x="177208" y="185723"/>
                </a:lnTo>
                <a:lnTo>
                  <a:pt x="135190" y="193078"/>
                </a:lnTo>
                <a:lnTo>
                  <a:pt x="93171" y="200433"/>
                </a:lnTo>
                <a:lnTo>
                  <a:pt x="47499" y="204111"/>
                </a:lnTo>
                <a:lnTo>
                  <a:pt x="0" y="211466"/>
                </a:lnTo>
                <a:lnTo>
                  <a:pt x="0" y="150785"/>
                </a:lnTo>
                <a:lnTo>
                  <a:pt x="34711" y="147107"/>
                </a:lnTo>
                <a:lnTo>
                  <a:pt x="65768" y="143429"/>
                </a:lnTo>
                <a:lnTo>
                  <a:pt x="100479" y="139752"/>
                </a:lnTo>
                <a:lnTo>
                  <a:pt x="138844" y="134235"/>
                </a:lnTo>
                <a:lnTo>
                  <a:pt x="177208" y="130558"/>
                </a:lnTo>
                <a:lnTo>
                  <a:pt x="215573" y="123202"/>
                </a:lnTo>
                <a:lnTo>
                  <a:pt x="257591" y="119525"/>
                </a:lnTo>
                <a:lnTo>
                  <a:pt x="299610" y="112169"/>
                </a:lnTo>
                <a:lnTo>
                  <a:pt x="341628" y="108491"/>
                </a:lnTo>
                <a:lnTo>
                  <a:pt x="383647" y="101136"/>
                </a:lnTo>
                <a:lnTo>
                  <a:pt x="425665" y="95620"/>
                </a:lnTo>
                <a:lnTo>
                  <a:pt x="471338" y="91942"/>
                </a:lnTo>
                <a:lnTo>
                  <a:pt x="517010" y="84587"/>
                </a:lnTo>
                <a:lnTo>
                  <a:pt x="562682" y="77231"/>
                </a:lnTo>
                <a:lnTo>
                  <a:pt x="612008" y="69876"/>
                </a:lnTo>
                <a:lnTo>
                  <a:pt x="659507" y="58843"/>
                </a:lnTo>
                <a:lnTo>
                  <a:pt x="685084" y="55165"/>
                </a:lnTo>
                <a:lnTo>
                  <a:pt x="705179" y="53326"/>
                </a:lnTo>
                <a:lnTo>
                  <a:pt x="727102" y="49649"/>
                </a:lnTo>
                <a:lnTo>
                  <a:pt x="747198" y="45971"/>
                </a:lnTo>
                <a:lnTo>
                  <a:pt x="765467" y="42293"/>
                </a:lnTo>
                <a:lnTo>
                  <a:pt x="781909" y="38616"/>
                </a:lnTo>
                <a:lnTo>
                  <a:pt x="800178" y="34938"/>
                </a:lnTo>
                <a:lnTo>
                  <a:pt x="814793" y="31260"/>
                </a:lnTo>
                <a:lnTo>
                  <a:pt x="827581" y="27583"/>
                </a:lnTo>
                <a:lnTo>
                  <a:pt x="838542" y="27583"/>
                </a:lnTo>
                <a:lnTo>
                  <a:pt x="849504" y="23905"/>
                </a:lnTo>
                <a:lnTo>
                  <a:pt x="858638" y="20227"/>
                </a:lnTo>
                <a:lnTo>
                  <a:pt x="865946" y="20227"/>
                </a:lnTo>
                <a:lnTo>
                  <a:pt x="873253" y="16550"/>
                </a:lnTo>
                <a:lnTo>
                  <a:pt x="876907" y="16550"/>
                </a:lnTo>
                <a:lnTo>
                  <a:pt x="884214" y="12872"/>
                </a:lnTo>
                <a:lnTo>
                  <a:pt x="891522" y="11033"/>
                </a:lnTo>
                <a:lnTo>
                  <a:pt x="898830" y="3678"/>
                </a:lnTo>
                <a:lnTo>
                  <a:pt x="907964" y="3678"/>
                </a:lnTo>
                <a:lnTo>
                  <a:pt x="918925" y="0"/>
                </a:lnTo>
                <a:close/>
              </a:path>
            </a:pathLst>
          </a:custGeom>
          <a:solidFill>
            <a:srgbClr val="FF0000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任意多边形 12"/>
          <p:cNvSpPr/>
          <p:nvPr/>
        </p:nvSpPr>
        <p:spPr>
          <a:xfrm rot="1285702">
            <a:off x="2485173" y="2778581"/>
            <a:ext cx="195285" cy="164969"/>
          </a:xfrm>
          <a:custGeom>
            <a:avLst/>
            <a:gdLst>
              <a:gd name="connsiteX0" fmla="*/ 69748 w 253273"/>
              <a:gd name="connsiteY0" fmla="*/ 0 h 178194"/>
              <a:gd name="connsiteX1" fmla="*/ 176428 w 253273"/>
              <a:gd name="connsiteY1" fmla="*/ 15240 h 178194"/>
              <a:gd name="connsiteX2" fmla="*/ 222148 w 253273"/>
              <a:gd name="connsiteY2" fmla="*/ 38100 h 178194"/>
              <a:gd name="connsiteX3" fmla="*/ 245008 w 253273"/>
              <a:gd name="connsiteY3" fmla="*/ 60960 h 178194"/>
              <a:gd name="connsiteX4" fmla="*/ 253273 w 253273"/>
              <a:gd name="connsiteY4" fmla="*/ 62347 h 178194"/>
              <a:gd name="connsiteX5" fmla="*/ 248457 w 253273"/>
              <a:gd name="connsiteY5" fmla="*/ 62347 h 178194"/>
              <a:gd name="connsiteX6" fmla="*/ 237496 w 253273"/>
              <a:gd name="connsiteY6" fmla="*/ 62347 h 178194"/>
              <a:gd name="connsiteX7" fmla="*/ 219227 w 253273"/>
              <a:gd name="connsiteY7" fmla="*/ 66025 h 178194"/>
              <a:gd name="connsiteX8" fmla="*/ 206439 w 253273"/>
              <a:gd name="connsiteY8" fmla="*/ 73380 h 178194"/>
              <a:gd name="connsiteX9" fmla="*/ 188170 w 253273"/>
              <a:gd name="connsiteY9" fmla="*/ 78897 h 178194"/>
              <a:gd name="connsiteX10" fmla="*/ 168074 w 253273"/>
              <a:gd name="connsiteY10" fmla="*/ 86252 h 178194"/>
              <a:gd name="connsiteX11" fmla="*/ 149805 w 253273"/>
              <a:gd name="connsiteY11" fmla="*/ 93608 h 178194"/>
              <a:gd name="connsiteX12" fmla="*/ 129709 w 253273"/>
              <a:gd name="connsiteY12" fmla="*/ 104641 h 178194"/>
              <a:gd name="connsiteX13" fmla="*/ 111440 w 253273"/>
              <a:gd name="connsiteY13" fmla="*/ 117513 h 178194"/>
              <a:gd name="connsiteX14" fmla="*/ 91345 w 253273"/>
              <a:gd name="connsiteY14" fmla="*/ 132223 h 178194"/>
              <a:gd name="connsiteX15" fmla="*/ 73076 w 253273"/>
              <a:gd name="connsiteY15" fmla="*/ 143256 h 178194"/>
              <a:gd name="connsiteX16" fmla="*/ 54807 w 253273"/>
              <a:gd name="connsiteY16" fmla="*/ 156128 h 178194"/>
              <a:gd name="connsiteX17" fmla="*/ 42019 w 253273"/>
              <a:gd name="connsiteY17" fmla="*/ 163483 h 178194"/>
              <a:gd name="connsiteX18" fmla="*/ 31057 w 253273"/>
              <a:gd name="connsiteY18" fmla="*/ 170839 h 178194"/>
              <a:gd name="connsiteX19" fmla="*/ 20096 w 253273"/>
              <a:gd name="connsiteY19" fmla="*/ 174516 h 178194"/>
              <a:gd name="connsiteX20" fmla="*/ 12788 w 253273"/>
              <a:gd name="connsiteY20" fmla="*/ 178194 h 178194"/>
              <a:gd name="connsiteX21" fmla="*/ 9135 w 253273"/>
              <a:gd name="connsiteY21" fmla="*/ 178194 h 178194"/>
              <a:gd name="connsiteX22" fmla="*/ 7308 w 253273"/>
              <a:gd name="connsiteY22" fmla="*/ 178194 h 178194"/>
              <a:gd name="connsiteX23" fmla="*/ 3654 w 253273"/>
              <a:gd name="connsiteY23" fmla="*/ 174516 h 178194"/>
              <a:gd name="connsiteX24" fmla="*/ 3654 w 253273"/>
              <a:gd name="connsiteY24" fmla="*/ 167161 h 178194"/>
              <a:gd name="connsiteX25" fmla="*/ 0 w 253273"/>
              <a:gd name="connsiteY25" fmla="*/ 159806 h 178194"/>
              <a:gd name="connsiteX26" fmla="*/ 3654 w 253273"/>
              <a:gd name="connsiteY26" fmla="*/ 154289 h 178194"/>
              <a:gd name="connsiteX27" fmla="*/ 3654 w 253273"/>
              <a:gd name="connsiteY27" fmla="*/ 139579 h 178194"/>
              <a:gd name="connsiteX28" fmla="*/ 7308 w 253273"/>
              <a:gd name="connsiteY28" fmla="*/ 128546 h 178194"/>
              <a:gd name="connsiteX29" fmla="*/ 12788 w 253273"/>
              <a:gd name="connsiteY29" fmla="*/ 111996 h 178194"/>
              <a:gd name="connsiteX30" fmla="*/ 20096 w 253273"/>
              <a:gd name="connsiteY30" fmla="*/ 93608 h 178194"/>
              <a:gd name="connsiteX31" fmla="*/ 27403 w 253273"/>
              <a:gd name="connsiteY31" fmla="*/ 75219 h 178194"/>
              <a:gd name="connsiteX32" fmla="*/ 34711 w 253273"/>
              <a:gd name="connsiteY32" fmla="*/ 62347 h 178194"/>
              <a:gd name="connsiteX33" fmla="*/ 42019 w 253273"/>
              <a:gd name="connsiteY33" fmla="*/ 47637 h 178194"/>
              <a:gd name="connsiteX34" fmla="*/ 45672 w 253273"/>
              <a:gd name="connsiteY34" fmla="*/ 36604 h 178194"/>
              <a:gd name="connsiteX35" fmla="*/ 45672 w 253273"/>
              <a:gd name="connsiteY35" fmla="*/ 27410 h 178194"/>
              <a:gd name="connsiteX36" fmla="*/ 45672 w 253273"/>
              <a:gd name="connsiteY36" fmla="*/ 20054 h 178194"/>
              <a:gd name="connsiteX37" fmla="*/ 45672 w 253273"/>
              <a:gd name="connsiteY37" fmla="*/ 12699 h 178194"/>
              <a:gd name="connsiteX38" fmla="*/ 45672 w 253273"/>
              <a:gd name="connsiteY38" fmla="*/ 9021 h 178194"/>
              <a:gd name="connsiteX39" fmla="*/ 42019 w 253273"/>
              <a:gd name="connsiteY39" fmla="*/ 9021 h 178194"/>
              <a:gd name="connsiteX40" fmla="*/ 34711 w 253273"/>
              <a:gd name="connsiteY40" fmla="*/ 5343 h 178194"/>
              <a:gd name="connsiteX41" fmla="*/ 31057 w 253273"/>
              <a:gd name="connsiteY41" fmla="*/ 5343 h 178194"/>
              <a:gd name="connsiteX42" fmla="*/ 27903 w 253273"/>
              <a:gd name="connsiteY42" fmla="*/ 3756 h 178194"/>
              <a:gd name="connsiteX43" fmla="*/ 38639 w 253273"/>
              <a:gd name="connsiteY43" fmla="*/ 1585 h 178194"/>
              <a:gd name="connsiteX44" fmla="*/ 69748 w 253273"/>
              <a:gd name="connsiteY44" fmla="*/ 0 h 1781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</a:cxnLst>
            <a:rect l="l" t="t" r="r" b="b"/>
            <a:pathLst>
              <a:path w="253273" h="178194">
                <a:moveTo>
                  <a:pt x="69748" y="0"/>
                </a:moveTo>
                <a:cubicBezTo>
                  <a:pt x="69748" y="0"/>
                  <a:pt x="141054" y="8997"/>
                  <a:pt x="176428" y="15240"/>
                </a:cubicBezTo>
                <a:cubicBezTo>
                  <a:pt x="193868" y="18318"/>
                  <a:pt x="208691" y="26886"/>
                  <a:pt x="222148" y="38100"/>
                </a:cubicBezTo>
                <a:cubicBezTo>
                  <a:pt x="230427" y="44999"/>
                  <a:pt x="237388" y="53340"/>
                  <a:pt x="245008" y="60960"/>
                </a:cubicBezTo>
                <a:lnTo>
                  <a:pt x="253273" y="62347"/>
                </a:lnTo>
                <a:lnTo>
                  <a:pt x="248457" y="62347"/>
                </a:lnTo>
                <a:lnTo>
                  <a:pt x="237496" y="62347"/>
                </a:lnTo>
                <a:lnTo>
                  <a:pt x="219227" y="66025"/>
                </a:lnTo>
                <a:lnTo>
                  <a:pt x="206439" y="73380"/>
                </a:lnTo>
                <a:lnTo>
                  <a:pt x="188170" y="78897"/>
                </a:lnTo>
                <a:lnTo>
                  <a:pt x="168074" y="86252"/>
                </a:lnTo>
                <a:lnTo>
                  <a:pt x="149805" y="93608"/>
                </a:lnTo>
                <a:lnTo>
                  <a:pt x="129709" y="104641"/>
                </a:lnTo>
                <a:lnTo>
                  <a:pt x="111440" y="117513"/>
                </a:lnTo>
                <a:lnTo>
                  <a:pt x="91345" y="132223"/>
                </a:lnTo>
                <a:lnTo>
                  <a:pt x="73076" y="143256"/>
                </a:lnTo>
                <a:lnTo>
                  <a:pt x="54807" y="156128"/>
                </a:lnTo>
                <a:lnTo>
                  <a:pt x="42019" y="163483"/>
                </a:lnTo>
                <a:lnTo>
                  <a:pt x="31057" y="170839"/>
                </a:lnTo>
                <a:lnTo>
                  <a:pt x="20096" y="174516"/>
                </a:lnTo>
                <a:lnTo>
                  <a:pt x="12788" y="178194"/>
                </a:lnTo>
                <a:lnTo>
                  <a:pt x="9135" y="178194"/>
                </a:lnTo>
                <a:lnTo>
                  <a:pt x="7308" y="178194"/>
                </a:lnTo>
                <a:lnTo>
                  <a:pt x="3654" y="174516"/>
                </a:lnTo>
                <a:lnTo>
                  <a:pt x="3654" y="167161"/>
                </a:lnTo>
                <a:lnTo>
                  <a:pt x="0" y="159806"/>
                </a:lnTo>
                <a:lnTo>
                  <a:pt x="3654" y="154289"/>
                </a:lnTo>
                <a:lnTo>
                  <a:pt x="3654" y="139579"/>
                </a:lnTo>
                <a:lnTo>
                  <a:pt x="7308" y="128546"/>
                </a:lnTo>
                <a:lnTo>
                  <a:pt x="12788" y="111996"/>
                </a:lnTo>
                <a:lnTo>
                  <a:pt x="20096" y="93608"/>
                </a:lnTo>
                <a:lnTo>
                  <a:pt x="27403" y="75219"/>
                </a:lnTo>
                <a:lnTo>
                  <a:pt x="34711" y="62347"/>
                </a:lnTo>
                <a:lnTo>
                  <a:pt x="42019" y="47637"/>
                </a:lnTo>
                <a:lnTo>
                  <a:pt x="45672" y="36604"/>
                </a:lnTo>
                <a:lnTo>
                  <a:pt x="45672" y="27410"/>
                </a:lnTo>
                <a:lnTo>
                  <a:pt x="45672" y="20054"/>
                </a:lnTo>
                <a:lnTo>
                  <a:pt x="45672" y="12699"/>
                </a:lnTo>
                <a:lnTo>
                  <a:pt x="45672" y="9021"/>
                </a:lnTo>
                <a:lnTo>
                  <a:pt x="42019" y="9021"/>
                </a:lnTo>
                <a:lnTo>
                  <a:pt x="34711" y="5343"/>
                </a:lnTo>
                <a:lnTo>
                  <a:pt x="31057" y="5343"/>
                </a:lnTo>
                <a:lnTo>
                  <a:pt x="27903" y="3756"/>
                </a:lnTo>
                <a:lnTo>
                  <a:pt x="38639" y="1585"/>
                </a:lnTo>
                <a:cubicBezTo>
                  <a:pt x="49009" y="1057"/>
                  <a:pt x="59588" y="1270"/>
                  <a:pt x="69748" y="0"/>
                </a:cubicBezTo>
                <a:close/>
              </a:path>
            </a:pathLst>
          </a:custGeom>
          <a:solidFill>
            <a:srgbClr val="FF0000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Freeform 326"/>
          <p:cNvSpPr/>
          <p:nvPr/>
        </p:nvSpPr>
        <p:spPr bwMode="auto">
          <a:xfrm>
            <a:off x="2093418" y="2446737"/>
            <a:ext cx="292959" cy="89516"/>
          </a:xfrm>
          <a:custGeom>
            <a:avLst/>
            <a:gdLst>
              <a:gd name="T0" fmla="*/ 116 w 214"/>
              <a:gd name="T1" fmla="*/ 10 h 67"/>
              <a:gd name="T2" fmla="*/ 134 w 214"/>
              <a:gd name="T3" fmla="*/ 6 h 67"/>
              <a:gd name="T4" fmla="*/ 147 w 214"/>
              <a:gd name="T5" fmla="*/ 2 h 67"/>
              <a:gd name="T6" fmla="*/ 159 w 214"/>
              <a:gd name="T7" fmla="*/ 0 h 67"/>
              <a:gd name="T8" fmla="*/ 172 w 214"/>
              <a:gd name="T9" fmla="*/ 0 h 67"/>
              <a:gd name="T10" fmla="*/ 189 w 214"/>
              <a:gd name="T11" fmla="*/ 2 h 67"/>
              <a:gd name="T12" fmla="*/ 203 w 214"/>
              <a:gd name="T13" fmla="*/ 6 h 67"/>
              <a:gd name="T14" fmla="*/ 208 w 214"/>
              <a:gd name="T15" fmla="*/ 10 h 67"/>
              <a:gd name="T16" fmla="*/ 212 w 214"/>
              <a:gd name="T17" fmla="*/ 16 h 67"/>
              <a:gd name="T18" fmla="*/ 214 w 214"/>
              <a:gd name="T19" fmla="*/ 20 h 67"/>
              <a:gd name="T20" fmla="*/ 214 w 214"/>
              <a:gd name="T21" fmla="*/ 23 h 67"/>
              <a:gd name="T22" fmla="*/ 212 w 214"/>
              <a:gd name="T23" fmla="*/ 25 h 67"/>
              <a:gd name="T24" fmla="*/ 206 w 214"/>
              <a:gd name="T25" fmla="*/ 29 h 67"/>
              <a:gd name="T26" fmla="*/ 199 w 214"/>
              <a:gd name="T27" fmla="*/ 33 h 67"/>
              <a:gd name="T28" fmla="*/ 189 w 214"/>
              <a:gd name="T29" fmla="*/ 37 h 67"/>
              <a:gd name="T30" fmla="*/ 178 w 214"/>
              <a:gd name="T31" fmla="*/ 39 h 67"/>
              <a:gd name="T32" fmla="*/ 162 w 214"/>
              <a:gd name="T33" fmla="*/ 45 h 67"/>
              <a:gd name="T34" fmla="*/ 145 w 214"/>
              <a:gd name="T35" fmla="*/ 48 h 67"/>
              <a:gd name="T36" fmla="*/ 115 w 214"/>
              <a:gd name="T37" fmla="*/ 54 h 67"/>
              <a:gd name="T38" fmla="*/ 80 w 214"/>
              <a:gd name="T39" fmla="*/ 62 h 67"/>
              <a:gd name="T40" fmla="*/ 67 w 214"/>
              <a:gd name="T41" fmla="*/ 66 h 67"/>
              <a:gd name="T42" fmla="*/ 53 w 214"/>
              <a:gd name="T43" fmla="*/ 67 h 67"/>
              <a:gd name="T44" fmla="*/ 44 w 214"/>
              <a:gd name="T45" fmla="*/ 67 h 67"/>
              <a:gd name="T46" fmla="*/ 36 w 214"/>
              <a:gd name="T47" fmla="*/ 67 h 67"/>
              <a:gd name="T48" fmla="*/ 30 w 214"/>
              <a:gd name="T49" fmla="*/ 67 h 67"/>
              <a:gd name="T50" fmla="*/ 19 w 214"/>
              <a:gd name="T51" fmla="*/ 64 h 67"/>
              <a:gd name="T52" fmla="*/ 9 w 214"/>
              <a:gd name="T53" fmla="*/ 60 h 67"/>
              <a:gd name="T54" fmla="*/ 4 w 214"/>
              <a:gd name="T55" fmla="*/ 56 h 67"/>
              <a:gd name="T56" fmla="*/ 0 w 214"/>
              <a:gd name="T57" fmla="*/ 50 h 67"/>
              <a:gd name="T58" fmla="*/ 0 w 214"/>
              <a:gd name="T59" fmla="*/ 46 h 67"/>
              <a:gd name="T60" fmla="*/ 4 w 214"/>
              <a:gd name="T61" fmla="*/ 43 h 67"/>
              <a:gd name="T62" fmla="*/ 13 w 214"/>
              <a:gd name="T63" fmla="*/ 37 h 67"/>
              <a:gd name="T64" fmla="*/ 30 w 214"/>
              <a:gd name="T65" fmla="*/ 33 h 67"/>
              <a:gd name="T66" fmla="*/ 67 w 214"/>
              <a:gd name="T67" fmla="*/ 25 h 67"/>
              <a:gd name="T68" fmla="*/ 105 w 214"/>
              <a:gd name="T69" fmla="*/ 14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14" h="67">
                <a:moveTo>
                  <a:pt x="105" y="14"/>
                </a:moveTo>
                <a:lnTo>
                  <a:pt x="116" y="10"/>
                </a:lnTo>
                <a:lnTo>
                  <a:pt x="126" y="8"/>
                </a:lnTo>
                <a:lnTo>
                  <a:pt x="134" y="6"/>
                </a:lnTo>
                <a:lnTo>
                  <a:pt x="141" y="4"/>
                </a:lnTo>
                <a:lnTo>
                  <a:pt x="147" y="2"/>
                </a:lnTo>
                <a:lnTo>
                  <a:pt x="153" y="2"/>
                </a:lnTo>
                <a:lnTo>
                  <a:pt x="159" y="0"/>
                </a:lnTo>
                <a:lnTo>
                  <a:pt x="164" y="0"/>
                </a:lnTo>
                <a:lnTo>
                  <a:pt x="172" y="0"/>
                </a:lnTo>
                <a:lnTo>
                  <a:pt x="182" y="0"/>
                </a:lnTo>
                <a:lnTo>
                  <a:pt x="189" y="2"/>
                </a:lnTo>
                <a:lnTo>
                  <a:pt x="197" y="4"/>
                </a:lnTo>
                <a:lnTo>
                  <a:pt x="203" y="6"/>
                </a:lnTo>
                <a:lnTo>
                  <a:pt x="206" y="8"/>
                </a:lnTo>
                <a:lnTo>
                  <a:pt x="208" y="10"/>
                </a:lnTo>
                <a:lnTo>
                  <a:pt x="210" y="14"/>
                </a:lnTo>
                <a:lnTo>
                  <a:pt x="212" y="16"/>
                </a:lnTo>
                <a:lnTo>
                  <a:pt x="214" y="18"/>
                </a:lnTo>
                <a:lnTo>
                  <a:pt x="214" y="20"/>
                </a:lnTo>
                <a:lnTo>
                  <a:pt x="214" y="22"/>
                </a:lnTo>
                <a:lnTo>
                  <a:pt x="214" y="23"/>
                </a:lnTo>
                <a:lnTo>
                  <a:pt x="214" y="25"/>
                </a:lnTo>
                <a:lnTo>
                  <a:pt x="212" y="25"/>
                </a:lnTo>
                <a:lnTo>
                  <a:pt x="210" y="27"/>
                </a:lnTo>
                <a:lnTo>
                  <a:pt x="206" y="29"/>
                </a:lnTo>
                <a:lnTo>
                  <a:pt x="203" y="31"/>
                </a:lnTo>
                <a:lnTo>
                  <a:pt x="199" y="33"/>
                </a:lnTo>
                <a:lnTo>
                  <a:pt x="195" y="35"/>
                </a:lnTo>
                <a:lnTo>
                  <a:pt x="189" y="37"/>
                </a:lnTo>
                <a:lnTo>
                  <a:pt x="183" y="37"/>
                </a:lnTo>
                <a:lnTo>
                  <a:pt x="178" y="39"/>
                </a:lnTo>
                <a:lnTo>
                  <a:pt x="170" y="41"/>
                </a:lnTo>
                <a:lnTo>
                  <a:pt x="162" y="45"/>
                </a:lnTo>
                <a:lnTo>
                  <a:pt x="153" y="46"/>
                </a:lnTo>
                <a:lnTo>
                  <a:pt x="145" y="48"/>
                </a:lnTo>
                <a:lnTo>
                  <a:pt x="136" y="50"/>
                </a:lnTo>
                <a:lnTo>
                  <a:pt x="115" y="54"/>
                </a:lnTo>
                <a:lnTo>
                  <a:pt x="97" y="58"/>
                </a:lnTo>
                <a:lnTo>
                  <a:pt x="80" y="62"/>
                </a:lnTo>
                <a:lnTo>
                  <a:pt x="74" y="64"/>
                </a:lnTo>
                <a:lnTo>
                  <a:pt x="67" y="66"/>
                </a:lnTo>
                <a:lnTo>
                  <a:pt x="61" y="66"/>
                </a:lnTo>
                <a:lnTo>
                  <a:pt x="53" y="67"/>
                </a:lnTo>
                <a:lnTo>
                  <a:pt x="49" y="67"/>
                </a:lnTo>
                <a:lnTo>
                  <a:pt x="44" y="67"/>
                </a:lnTo>
                <a:lnTo>
                  <a:pt x="40" y="67"/>
                </a:lnTo>
                <a:lnTo>
                  <a:pt x="36" y="67"/>
                </a:lnTo>
                <a:lnTo>
                  <a:pt x="32" y="67"/>
                </a:lnTo>
                <a:lnTo>
                  <a:pt x="30" y="67"/>
                </a:lnTo>
                <a:lnTo>
                  <a:pt x="25" y="66"/>
                </a:lnTo>
                <a:lnTo>
                  <a:pt x="19" y="64"/>
                </a:lnTo>
                <a:lnTo>
                  <a:pt x="13" y="62"/>
                </a:lnTo>
                <a:lnTo>
                  <a:pt x="9" y="60"/>
                </a:lnTo>
                <a:lnTo>
                  <a:pt x="7" y="58"/>
                </a:lnTo>
                <a:lnTo>
                  <a:pt x="4" y="56"/>
                </a:lnTo>
                <a:lnTo>
                  <a:pt x="2" y="54"/>
                </a:lnTo>
                <a:lnTo>
                  <a:pt x="0" y="50"/>
                </a:lnTo>
                <a:lnTo>
                  <a:pt x="0" y="48"/>
                </a:lnTo>
                <a:lnTo>
                  <a:pt x="0" y="46"/>
                </a:lnTo>
                <a:lnTo>
                  <a:pt x="2" y="45"/>
                </a:lnTo>
                <a:lnTo>
                  <a:pt x="4" y="43"/>
                </a:lnTo>
                <a:lnTo>
                  <a:pt x="7" y="39"/>
                </a:lnTo>
                <a:lnTo>
                  <a:pt x="13" y="37"/>
                </a:lnTo>
                <a:lnTo>
                  <a:pt x="21" y="35"/>
                </a:lnTo>
                <a:lnTo>
                  <a:pt x="30" y="33"/>
                </a:lnTo>
                <a:lnTo>
                  <a:pt x="49" y="29"/>
                </a:lnTo>
                <a:lnTo>
                  <a:pt x="67" y="25"/>
                </a:lnTo>
                <a:lnTo>
                  <a:pt x="86" y="20"/>
                </a:lnTo>
                <a:lnTo>
                  <a:pt x="105" y="14"/>
                </a:lnTo>
                <a:lnTo>
                  <a:pt x="105" y="14"/>
                </a:lnTo>
              </a:path>
            </a:pathLst>
          </a:custGeom>
          <a:solidFill>
            <a:srgbClr val="FF0000"/>
          </a:solidFill>
          <a:ln w="9525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 animBg="1"/>
      <p:bldP spid="10" grpId="0" animBg="1"/>
      <p:bldP spid="11" grpId="0" animBg="1"/>
      <p:bldP spid="13" grpId="0" animBg="1"/>
      <p:bldP spid="1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7"/>
          <p:cNvSpPr>
            <a:spLocks noChangeArrowheads="1"/>
          </p:cNvSpPr>
          <p:nvPr/>
        </p:nvSpPr>
        <p:spPr bwMode="auto">
          <a:xfrm>
            <a:off x="1547664" y="2146495"/>
            <a:ext cx="6272247" cy="127419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再读课文，说</a:t>
            </a:r>
            <a:r>
              <a:rPr lang="zh-CN" altLang="en-US" sz="320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说自己初读课文的感受。</a:t>
            </a:r>
            <a:endParaRPr lang="zh-CN" altLang="en-US" sz="32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7" name="图片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700" y="627534"/>
            <a:ext cx="2268538" cy="692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8138" y="627534"/>
            <a:ext cx="449262" cy="55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矩形 8"/>
          <p:cNvSpPr/>
          <p:nvPr/>
        </p:nvSpPr>
        <p:spPr>
          <a:xfrm>
            <a:off x="812483" y="629275"/>
            <a:ext cx="2031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整</a:t>
            </a:r>
            <a:r>
              <a:rPr lang="zh-CN" altLang="en-US" sz="3600" b="1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体感知</a:t>
            </a:r>
            <a:endParaRPr lang="zh-CN" altLang="en-US" sz="3600" b="1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PP_MARK_KEY" val="7b187c61-19c0-4cde-9da2-5c893826d5a6"/>
  <p:tag name="COMMONDATA" val="eyJoZGlkIjoiMDUzMmRhYzhkNzM3Y2ZlODExZjhhYzliMDJjYzA0ZGIifQ=="/>
</p:tagLst>
</file>

<file path=ppt/theme/theme1.xml><?xml version="1.0" encoding="utf-8"?>
<a:theme xmlns:a="http://schemas.openxmlformats.org/drawingml/2006/main" name="1_Office 主题​​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3_Office 主题​​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2893</Words>
  <Application>WPS 演示</Application>
  <PresentationFormat>全屏显示(16:9)</PresentationFormat>
  <Paragraphs>342</Paragraphs>
  <Slides>40</Slides>
  <Notes>6</Notes>
  <HiddenSlides>0</HiddenSlides>
  <MMClips>5</MMClips>
  <ScaleCrop>false</ScaleCrop>
  <HeadingPairs>
    <vt:vector size="6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40</vt:i4>
      </vt:variant>
    </vt:vector>
  </HeadingPairs>
  <TitlesOfParts>
    <vt:vector size="61" baseType="lpstr">
      <vt:lpstr>Arial</vt:lpstr>
      <vt:lpstr>宋体</vt:lpstr>
      <vt:lpstr>Wingdings</vt:lpstr>
      <vt:lpstr>Impact</vt:lpstr>
      <vt:lpstr>微软雅黑</vt:lpstr>
      <vt:lpstr>楷体</vt:lpstr>
      <vt:lpstr>黑体</vt:lpstr>
      <vt:lpstr>Kaiti SC</vt:lpstr>
      <vt:lpstr>Segoe Print</vt:lpstr>
      <vt:lpstr>汉语拼音</vt:lpstr>
      <vt:lpstr>Times New Roman</vt:lpstr>
      <vt:lpstr>汉语拼音</vt:lpstr>
      <vt:lpstr>华文楷体</vt:lpstr>
      <vt:lpstr>Calibri</vt:lpstr>
      <vt:lpstr>Arial Unicode MS</vt:lpstr>
      <vt:lpstr>Songti SC</vt:lpstr>
      <vt:lpstr>Times New Roman</vt:lpstr>
      <vt:lpstr>Xingkai SC</vt:lpstr>
      <vt:lpstr>仿宋</vt:lpstr>
      <vt:lpstr>1_Office 主题​​</vt:lpstr>
      <vt:lpstr>3_Office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/>
  <cp:lastModifiedBy>Rocket Girls</cp:lastModifiedBy>
  <cp:revision>130</cp:revision>
  <dcterms:created xsi:type="dcterms:W3CDTF">2017-03-17T02:28:00Z</dcterms:created>
  <dcterms:modified xsi:type="dcterms:W3CDTF">2022-12-01T09:34:57Z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2052-11.1.0.12763</vt:lpwstr>
  </property>
  <property fmtid="{D5CDD505-2E9C-101B-9397-08002B2CF9AE}" pid="3" name="ICV">
    <vt:lpwstr>4D7F5633DC5E41D08EF711B9F867F436</vt:lpwstr>
  </property>
</Properties>
</file>