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0"/>
  </p:handoutMasterIdLst>
  <p:sldIdLst>
    <p:sldId id="523" r:id="rId3"/>
    <p:sldId id="1201" r:id="rId5"/>
    <p:sldId id="1233" r:id="rId6"/>
    <p:sldId id="928" r:id="rId7"/>
    <p:sldId id="1222" r:id="rId8"/>
    <p:sldId id="1224" r:id="rId9"/>
    <p:sldId id="1225" r:id="rId10"/>
    <p:sldId id="1226" r:id="rId11"/>
    <p:sldId id="1238" r:id="rId12"/>
    <p:sldId id="1232" r:id="rId13"/>
    <p:sldId id="1202" r:id="rId14"/>
    <p:sldId id="1204" r:id="rId15"/>
    <p:sldId id="1228" r:id="rId16"/>
    <p:sldId id="1203" r:id="rId17"/>
    <p:sldId id="1208" r:id="rId18"/>
    <p:sldId id="1205" r:id="rId19"/>
    <p:sldId id="1207" r:id="rId20"/>
    <p:sldId id="1211" r:id="rId21"/>
    <p:sldId id="1091" r:id="rId22"/>
    <p:sldId id="1092" r:id="rId23"/>
    <p:sldId id="1095" r:id="rId24"/>
    <p:sldId id="1096" r:id="rId25"/>
    <p:sldId id="1209" r:id="rId26"/>
    <p:sldId id="1213" r:id="rId27"/>
    <p:sldId id="1215" r:id="rId28"/>
    <p:sldId id="1212" r:id="rId29"/>
    <p:sldId id="936" r:id="rId30"/>
    <p:sldId id="937" r:id="rId31"/>
    <p:sldId id="1231" r:id="rId32"/>
    <p:sldId id="1234" r:id="rId33"/>
    <p:sldId id="1236" r:id="rId34"/>
    <p:sldId id="1235" r:id="rId35"/>
    <p:sldId id="1237" r:id="rId36"/>
    <p:sldId id="939" r:id="rId37"/>
    <p:sldId id="1100" r:id="rId38"/>
    <p:sldId id="1230" r:id="rId39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44"/>
    </p:embeddedFont>
    <p:embeddedFont>
      <p:font typeface="黑体" panose="02010609060101010101" pitchFamily="49" charset="-122"/>
      <p:regular r:id="rId45"/>
    </p:embeddedFont>
    <p:embeddedFont>
      <p:font typeface="楷体" panose="02010609060101010101" pitchFamily="49" charset="-122"/>
      <p:regular r:id="rId46"/>
    </p:embeddedFont>
    <p:embeddedFont>
      <p:font typeface="汉语拼音" panose="000B0604020202020204"/>
      <p:regular r:id="rId47"/>
    </p:embeddedFont>
    <p:embeddedFont>
      <p:font typeface="Calibri" panose="020F0502020204030204" charset="0"/>
      <p:regular r:id="rId48"/>
      <p:bold r:id="rId49"/>
      <p:italic r:id="rId50"/>
      <p:boldItalic r:id="rId51"/>
    </p:embeddedFont>
    <p:embeddedFont>
      <p:font typeface="幼圆" panose="02010509060101010101" pitchFamily="49" charset="-122"/>
      <p:regular r:id="rId52"/>
    </p:embeddedFont>
  </p:embeddedFontLst>
  <p:custDataLst>
    <p:tags r:id="rId53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00FF"/>
    <a:srgbClr val="00B050"/>
    <a:srgbClr val="D60093"/>
    <a:srgbClr val="A38302"/>
    <a:srgbClr val="0066FF"/>
    <a:srgbClr val="FEFC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9" autoAdjust="0"/>
    <p:restoredTop sz="94705" autoAdjust="0"/>
  </p:normalViewPr>
  <p:slideViewPr>
    <p:cSldViewPr>
      <p:cViewPr>
        <p:scale>
          <a:sx n="70" d="100"/>
          <a:sy n="70" d="100"/>
        </p:scale>
        <p:origin x="-1608" y="-786"/>
      </p:cViewPr>
      <p:guideLst>
        <p:guide orient="horz" pos="3162"/>
        <p:guide pos="5728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20"/>
        <p:guide pos="22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3" Type="http://schemas.openxmlformats.org/officeDocument/2006/relationships/tags" Target="tags/tag1.xml"/><Relationship Id="rId52" Type="http://schemas.openxmlformats.org/officeDocument/2006/relationships/font" Target="fonts/font9.fntdata"/><Relationship Id="rId51" Type="http://schemas.openxmlformats.org/officeDocument/2006/relationships/font" Target="fonts/font8.fntdata"/><Relationship Id="rId50" Type="http://schemas.openxmlformats.org/officeDocument/2006/relationships/font" Target="fonts/font7.fntdata"/><Relationship Id="rId5" Type="http://schemas.openxmlformats.org/officeDocument/2006/relationships/slide" Target="slides/slide2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2E715B9-A702-421A-ABDB-431A731D09B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8D572E4B-9466-499E-81F2-990A7EA2FD6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65F06A2-50DC-4978-8413-6B2C86F8331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383020F-C5BD-4388-9538-D52C7673AD7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fontAlgn="base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02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1AA07A-F681-48BF-A3CE-0D8B2E2BF3B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4F25D29-390C-4E8E-8906-85FC44AB9392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383020F-C5BD-4388-9538-D52C7673A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2.png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3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>
    <p:random/>
  </p:transition>
  <p:txStyles>
    <p:titleStyle>
      <a:lvl1pPr algn="ctr" defTabSz="685800" rtl="0" fontAlgn="base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26.wdp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hdphoto" Target="../media/image32.wdp"/><Relationship Id="rId1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7.png"/><Relationship Id="rId1" Type="http://schemas.openxmlformats.org/officeDocument/2006/relationships/image" Target="../media/image36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jpeg"/><Relationship Id="rId1" Type="http://schemas.openxmlformats.org/officeDocument/2006/relationships/image" Target="../media/image3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1" Type="http://schemas.openxmlformats.org/officeDocument/2006/relationships/image" Target="../media/image40.emf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4.GIF"/><Relationship Id="rId4" Type="http://schemas.openxmlformats.org/officeDocument/2006/relationships/hyperlink" Target="&#36164;&#26009;&#38142;&#25509;/&#35270;&#39057;/&#19971;&#24425;-&#35838;&#25991;&#26391;&#35835;-&#20116;&#19978;-4%20&#29645;&#29664;&#40479;.mp4" TargetMode="Externa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emf"/><Relationship Id="rId2" Type="http://schemas.microsoft.com/office/2007/relationships/hdphoto" Target="../media/image17.wdp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14250" y="15951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187624" y="3674715"/>
            <a:ext cx="4680520" cy="1084912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66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    </a:t>
            </a:r>
            <a:r>
              <a:rPr lang="zh-CN" altLang="en-US" sz="6600" b="1" dirty="0" smtClean="0">
                <a:ln w="0"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珍</a:t>
            </a:r>
            <a:r>
              <a:rPr lang="zh-CN" altLang="en-US" sz="6600" b="1" dirty="0">
                <a:ln w="0">
                  <a:noFill/>
                </a:ln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</a:rPr>
              <a:t>珠鸟</a:t>
            </a:r>
            <a:endParaRPr lang="zh-CN" altLang="en-US" sz="6600" b="1" dirty="0">
              <a:ln w="0">
                <a:noFill/>
              </a:ln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3647" y="3507854"/>
            <a:ext cx="1351001" cy="1288754"/>
            <a:chOff x="1403647" y="3615128"/>
            <a:chExt cx="1351001" cy="12887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3647" y="3908043"/>
              <a:ext cx="973289" cy="965971"/>
            </a:xfrm>
            <a:prstGeom prst="rect">
              <a:avLst/>
            </a:prstGeom>
          </p:spPr>
        </p:pic>
        <p:sp>
          <p:nvSpPr>
            <p:cNvPr id="8" name="文本框 6"/>
            <p:cNvSpPr txBox="1"/>
            <p:nvPr/>
          </p:nvSpPr>
          <p:spPr>
            <a:xfrm>
              <a:off x="1584671" y="3795886"/>
              <a:ext cx="61106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kumimoji="1" lang="en-US" altLang="zh-CN" sz="6600" b="1" dirty="0" smtClean="0">
                  <a:solidFill>
                    <a:srgbClr val="92D05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kumimoji="1" lang="zh-CN" altLang="en-US" sz="7200" b="1" dirty="0">
                <a:solidFill>
                  <a:srgbClr val="92D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标题 1"/>
            <p:cNvSpPr txBox="1"/>
            <p:nvPr/>
          </p:nvSpPr>
          <p:spPr>
            <a:xfrm>
              <a:off x="1845035" y="3615128"/>
              <a:ext cx="909613" cy="1076573"/>
            </a:xfrm>
            <a:prstGeom prst="rect">
              <a:avLst/>
            </a:prstGeom>
            <a:noFill/>
            <a:ln w="12700">
              <a:noFill/>
            </a:ln>
          </p:spPr>
          <p:txBody>
            <a:bodyPr anchor="t"/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*</a:t>
              </a:r>
              <a:endParaRPr lang="zh-CN" altLang="en-US" sz="40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1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107504" y="15794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912" y="438150"/>
            <a:ext cx="226853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50" y="438150"/>
            <a:ext cx="449262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09" name="文本框 6"/>
          <p:cNvSpPr txBox="1">
            <a:spLocks noChangeArrowheads="1"/>
          </p:cNvSpPr>
          <p:nvPr/>
        </p:nvSpPr>
        <p:spPr bwMode="auto">
          <a:xfrm>
            <a:off x="899592" y="1623218"/>
            <a:ext cx="6480720" cy="7325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默读课文，说说你读懂了什么。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2" name="文本框 14"/>
          <p:cNvSpPr txBox="1">
            <a:spLocks noChangeArrowheads="1"/>
          </p:cNvSpPr>
          <p:nvPr/>
        </p:nvSpPr>
        <p:spPr bwMode="auto">
          <a:xfrm>
            <a:off x="839936" y="411510"/>
            <a:ext cx="2147888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整体感知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9737" y="2355726"/>
            <a:ext cx="2389034" cy="2101144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"/>
          <p:cNvSpPr/>
          <p:nvPr/>
        </p:nvSpPr>
        <p:spPr>
          <a:xfrm>
            <a:off x="1547665" y="835104"/>
            <a:ext cx="7056784" cy="1736646"/>
          </a:xfrm>
          <a:prstGeom prst="wedgeRoundRectCallout">
            <a:avLst>
              <a:gd name="adj1" fmla="val -52360"/>
              <a:gd name="adj2" fmla="val -30646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文写了作者和小珍珠鸟相处的经历，写出了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小珍珠鸟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由怕人到渐渐和作者熟悉、亲近的过程。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699792" y="3095615"/>
            <a:ext cx="4968503" cy="1191816"/>
          </a:xfrm>
          <a:prstGeom prst="wedgeRoundRectCallout">
            <a:avLst>
              <a:gd name="adj1" fmla="val 52166"/>
              <a:gd name="adj2" fmla="val -2050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重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点描写了小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珍珠鸟的可爱。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84" y="699542"/>
            <a:ext cx="947523" cy="159661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884367" y="2843898"/>
            <a:ext cx="936104" cy="15280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>
            <a:off x="1093836" y="2662413"/>
            <a:ext cx="6480175" cy="1736646"/>
          </a:xfrm>
          <a:prstGeom prst="wedgeRoundRectCallout">
            <a:avLst>
              <a:gd name="adj1" fmla="val 53395"/>
              <a:gd name="adj2" fmla="val -22925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文写了作者从和小珍珠鸟的相处中获得的人生感悟</a:t>
            </a:r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——“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信赖，往往创造出美好的境界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259633" y="915566"/>
            <a:ext cx="6696744" cy="1191816"/>
          </a:xfrm>
          <a:prstGeom prst="wedgeRoundRectCallout">
            <a:avLst>
              <a:gd name="adj1" fmla="val -51811"/>
              <a:gd name="adj2" fmla="val -24751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文写了作者和小珍珠鸟之间美好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的情意。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99682" y="771550"/>
            <a:ext cx="794154" cy="14083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>
          <a:xfrm>
            <a:off x="7812360" y="2671541"/>
            <a:ext cx="941754" cy="143853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文本框 6"/>
          <p:cNvSpPr txBox="1">
            <a:spLocks noChangeArrowheads="1"/>
          </p:cNvSpPr>
          <p:nvPr/>
        </p:nvSpPr>
        <p:spPr bwMode="auto">
          <a:xfrm>
            <a:off x="971600" y="1779662"/>
            <a:ext cx="6912769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请同学们自读课本上的学习提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示，说说学习本课需要弄清哪些问题。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1042988" y="915988"/>
            <a:ext cx="695325" cy="719137"/>
          </a:xfrm>
          <a:prstGeom prst="ellipse">
            <a:avLst/>
          </a:prstGeom>
          <a:solidFill>
            <a:srgbClr val="FFC000"/>
          </a:solidFill>
          <a:ln w="76200">
            <a:solidFill>
              <a:srgbClr val="D9D9D9">
                <a:alpha val="63922"/>
              </a:srgb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>
                    <a:alpha val="99000"/>
                  </a:scheme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2800" b="1" dirty="0">
              <a:solidFill>
                <a:schemeClr val="bg1">
                  <a:alpha val="99000"/>
                </a:scheme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08175" y="962025"/>
            <a:ext cx="6408738" cy="6270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“我”是怎样逐渐得到珍珠鸟的信赖的？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椭圆 3"/>
          <p:cNvSpPr/>
          <p:nvPr/>
        </p:nvSpPr>
        <p:spPr bwMode="auto">
          <a:xfrm>
            <a:off x="1042988" y="2931145"/>
            <a:ext cx="695325" cy="720725"/>
          </a:xfrm>
          <a:prstGeom prst="ellipse">
            <a:avLst/>
          </a:prstGeom>
          <a:solidFill>
            <a:srgbClr val="92D050"/>
          </a:solidFill>
          <a:ln w="76200">
            <a:solidFill>
              <a:srgbClr val="D9D9D9">
                <a:alpha val="63922"/>
              </a:srgb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>
                    <a:alpha val="99000"/>
                  </a:scheme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2800" b="1" dirty="0">
              <a:solidFill>
                <a:schemeClr val="bg1">
                  <a:alpha val="99000"/>
                </a:scheme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892300" y="2643188"/>
            <a:ext cx="6408738" cy="136872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zh-CN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文中很多地方写了珍珠鸟的可爱，找出这样</a:t>
            </a:r>
            <a:r>
              <a:rPr lang="zh-CN" altLang="en-US" sz="280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en-US" sz="28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语句，体会“我”和珍珠鸟之间的情意。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  <p:bldP spid="4" grpId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6"/>
          <p:cNvSpPr txBox="1">
            <a:spLocks noChangeArrowheads="1"/>
          </p:cNvSpPr>
          <p:nvPr/>
        </p:nvSpPr>
        <p:spPr bwMode="auto">
          <a:xfrm>
            <a:off x="407328" y="621300"/>
            <a:ext cx="8208912" cy="10402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请同学们带着问题自读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，勾画出相关语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句，借助表格梳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理出“我”的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表现和小珍珠鸟的变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化。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839376" y="1779662"/>
          <a:ext cx="7344816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72408"/>
                <a:gridCol w="367240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“我”的表现</a:t>
                      </a: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小珍珠鸟的表现</a:t>
                      </a:r>
                      <a:endParaRPr lang="zh-CN" altLang="en-US" sz="240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矩形 3"/>
          <p:cNvSpPr>
            <a:spLocks noChangeArrowheads="1"/>
          </p:cNvSpPr>
          <p:nvPr/>
        </p:nvSpPr>
        <p:spPr bwMode="auto">
          <a:xfrm>
            <a:off x="1116013" y="411510"/>
            <a:ext cx="717256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“我”是怎样逐渐</a:t>
            </a: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到小珍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珠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鸟的信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赖的？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54000" y="1427983"/>
          <a:ext cx="8639374" cy="30458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19687"/>
                <a:gridCol w="4319687"/>
              </a:tblGrid>
              <a:tr h="51770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51770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9830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5178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0034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116013" y="1419622"/>
            <a:ext cx="203041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“我”的表现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435600" y="1419622"/>
            <a:ext cx="2339975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宋体" panose="02010600030101010101" pitchFamily="2" charset="-122"/>
              </a:rPr>
              <a:t>小珍珠鸟的表现</a:t>
            </a:r>
            <a:endParaRPr lang="zh-CN" altLang="en-US" sz="2400" b="1" dirty="0">
              <a:solidFill>
                <a:schemeClr val="bg1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00038" y="2025467"/>
            <a:ext cx="250741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决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不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掀开叶片往里看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76225" y="2489586"/>
            <a:ext cx="147508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不去伤害它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91976" y="2961704"/>
            <a:ext cx="421017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不动声色地写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用手抚一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抚它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细腻的绒毛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54000" y="3681784"/>
            <a:ext cx="2249334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手中的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笔不觉停了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00038" y="4041824"/>
            <a:ext cx="8016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611687" y="4041824"/>
            <a:ext cx="8001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4535488" y="2020704"/>
            <a:ext cx="379783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有一个更小的脑袋从叶间探出来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4543425" y="2529656"/>
            <a:ext cx="4055919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一点点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挨近，然后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蹦到我的杯子上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543425" y="2961704"/>
            <a:ext cx="4205039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嗒嗒地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啄着我颤动的笔尖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友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好地啄两下我的手指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535488" y="3681784"/>
            <a:ext cx="276550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竟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趴在我的肩头睡着了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4"/>
          <p:cNvGrpSpPr/>
          <p:nvPr/>
        </p:nvGrpSpPr>
        <p:grpSpPr bwMode="auto">
          <a:xfrm>
            <a:off x="1115442" y="1014412"/>
            <a:ext cx="6912942" cy="3387865"/>
            <a:chOff x="1055773" y="1014750"/>
            <a:chExt cx="6336665" cy="3213100"/>
          </a:xfrm>
        </p:grpSpPr>
        <p:sp>
          <p:nvSpPr>
            <p:cNvPr id="3" name="圆角矩形 2"/>
            <p:cNvSpPr/>
            <p:nvPr/>
          </p:nvSpPr>
          <p:spPr>
            <a:xfrm>
              <a:off x="1055773" y="1132225"/>
              <a:ext cx="6336665" cy="3095625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24579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54624" y="1014750"/>
              <a:ext cx="772160" cy="725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580" name="矩形 1"/>
            <p:cNvSpPr>
              <a:spLocks noChangeArrowheads="1"/>
            </p:cNvSpPr>
            <p:nvPr/>
          </p:nvSpPr>
          <p:spPr bwMode="auto">
            <a:xfrm>
              <a:off x="1319954" y="1635646"/>
              <a:ext cx="5976664" cy="25200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lnSpc>
                  <a:spcPts val="4000"/>
                </a:lnSpc>
              </a:pP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随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着时间的推移，珍珠鸟的活动范围越来越大，离作者越来越近，和作</a:t>
              </a:r>
              <a:r>
                <a:rPr lang="zh-CN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者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之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间的感情</a:t>
              </a:r>
              <a:r>
                <a:rPr lang="zh-CN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也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越来越亲</a:t>
              </a:r>
              <a:r>
                <a:rPr lang="zh-CN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昵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我们可以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从中</a:t>
              </a:r>
              <a:r>
                <a:rPr lang="zh-CN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体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会到珍珠</a:t>
              </a:r>
              <a:r>
                <a:rPr lang="zh-CN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鸟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由</a:t>
              </a:r>
              <a:r>
                <a:rPr lang="zh-CN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怕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人到信赖</a:t>
              </a:r>
              <a:r>
                <a:rPr lang="zh-CN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的</a:t>
              </a:r>
              <a:r>
                <a:rPr lang="zh-CN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情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感变</a:t>
              </a:r>
              <a:r>
                <a:rPr lang="zh-CN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化过</a:t>
              </a:r>
              <a:r>
                <a:rPr lang="zh-CN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程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6"/>
          <p:cNvSpPr txBox="1">
            <a:spLocks noChangeArrowheads="1"/>
          </p:cNvSpPr>
          <p:nvPr/>
        </p:nvSpPr>
        <p:spPr bwMode="auto">
          <a:xfrm>
            <a:off x="969166" y="1563638"/>
            <a:ext cx="7204249" cy="25032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7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文中的哪些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语句描写了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小珍珠鸟的可爱？你从中体会到“我”和小珍珠鸟之间怎样的情意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？默读课文，勾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画出相关语句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，在小组内交流感受。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1263" y="771550"/>
            <a:ext cx="7000875" cy="2009061"/>
          </a:xfrm>
          <a:prstGeom prst="flowChartAlternateProcess">
            <a:avLst/>
          </a:prstGeom>
          <a:noFill/>
          <a:ln w="25400">
            <a:solidFill>
              <a:schemeClr val="accent3">
                <a:lumMod val="75000"/>
              </a:schemeClr>
            </a:solidFill>
            <a:prstDash val="sysDot"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哟，雏儿！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正是这小家伙！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红嘴红脚，灰蓝色的毛，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只是后背还没生出珍珠似的圆圆的白点儿。它好肥，整个身子好像一个蓬松的球儿。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Freeform 9"/>
          <p:cNvSpPr/>
          <p:nvPr/>
        </p:nvSpPr>
        <p:spPr bwMode="gray">
          <a:xfrm rot="989553" flipH="1">
            <a:off x="4484688" y="2578100"/>
            <a:ext cx="452437" cy="7715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48250" y="2957513"/>
            <a:ext cx="896938" cy="52228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比喻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6628" name="组合 6"/>
          <p:cNvGrpSpPr/>
          <p:nvPr/>
        </p:nvGrpSpPr>
        <p:grpSpPr bwMode="auto">
          <a:xfrm>
            <a:off x="6215063" y="2455862"/>
            <a:ext cx="1235075" cy="595257"/>
            <a:chOff x="8100392" y="1962696"/>
            <a:chExt cx="1043608" cy="550203"/>
          </a:xfrm>
          <a:effectLst/>
        </p:grpSpPr>
        <p:sp>
          <p:nvSpPr>
            <p:cNvPr id="8" name="云形 7"/>
            <p:cNvSpPr/>
            <p:nvPr/>
          </p:nvSpPr>
          <p:spPr>
            <a:xfrm>
              <a:off x="8100392" y="1962696"/>
              <a:ext cx="1043608" cy="550203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637" name="TextBox 8"/>
            <p:cNvSpPr txBox="1">
              <a:spLocks noChangeArrowheads="1"/>
            </p:cNvSpPr>
            <p:nvPr/>
          </p:nvSpPr>
          <p:spPr bwMode="auto">
            <a:xfrm>
              <a:off x="8216928" y="1976812"/>
              <a:ext cx="897890" cy="5219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漂亮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629" name="组合 9"/>
          <p:cNvGrpSpPr/>
          <p:nvPr/>
        </p:nvGrpSpPr>
        <p:grpSpPr bwMode="auto">
          <a:xfrm>
            <a:off x="7450138" y="2689227"/>
            <a:ext cx="1207684" cy="756442"/>
            <a:chOff x="8100392" y="1962696"/>
            <a:chExt cx="1043608" cy="575030"/>
          </a:xfrm>
          <a:effectLst/>
        </p:grpSpPr>
        <p:sp>
          <p:nvSpPr>
            <p:cNvPr id="11" name="云形 10"/>
            <p:cNvSpPr/>
            <p:nvPr/>
          </p:nvSpPr>
          <p:spPr>
            <a:xfrm>
              <a:off x="8100392" y="1962696"/>
              <a:ext cx="1043608" cy="550204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6635" name="TextBox 11"/>
            <p:cNvSpPr txBox="1">
              <a:spLocks noChangeArrowheads="1"/>
            </p:cNvSpPr>
            <p:nvPr/>
          </p:nvSpPr>
          <p:spPr bwMode="auto">
            <a:xfrm>
              <a:off x="8173251" y="2015756"/>
              <a:ext cx="897890" cy="52197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</a:rPr>
                <a:t>可爱</a:t>
              </a:r>
              <a:endPara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26630" name="图片 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301750" y="2921794"/>
            <a:ext cx="2490788" cy="162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4313238" y="3735388"/>
            <a:ext cx="3775075" cy="52387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看出作者对它的喜爱。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97184" y="484188"/>
            <a:ext cx="2519363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99147" y="488950"/>
            <a:ext cx="2519362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9522" y="484188"/>
            <a:ext cx="2520950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99147" y="2932113"/>
            <a:ext cx="2519362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7184" y="2932113"/>
            <a:ext cx="2519363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99522" y="2932113"/>
            <a:ext cx="25209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5"/>
          <p:cNvSpPr txBox="1"/>
          <p:nvPr/>
        </p:nvSpPr>
        <p:spPr>
          <a:xfrm>
            <a:off x="751073" y="1995686"/>
            <a:ext cx="7848872" cy="1054135"/>
          </a:xfrm>
          <a:prstGeom prst="rect">
            <a:avLst/>
          </a:prstGeom>
          <a:solidFill>
            <a:schemeClr val="bg1">
              <a:alpha val="65000"/>
            </a:schemeClr>
          </a:solidFill>
          <a:effectLst>
            <a:glow rad="127000">
              <a:schemeClr val="bg1">
                <a:alpha val="55000"/>
              </a:schemeClr>
            </a:glow>
            <a:softEdge rad="127000"/>
          </a:effectLst>
        </p:spPr>
        <p:txBody>
          <a:bodyPr lIns="68580" tIns="34290" rIns="68580" bIns="34290">
            <a:spAutoFit/>
          </a:bodyPr>
          <a:lstStyle/>
          <a:p>
            <a:pPr indent="457200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珍珠鸟羽色艳丽，体形娇小玲珑，叫声细柔，给人以美的享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受</a:t>
            </a:r>
            <a:r>
              <a:rPr lang="zh-CN" altLang="en-US" sz="320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323527" y="585886"/>
            <a:ext cx="4321497" cy="4002088"/>
          </a:xfrm>
          <a:prstGeom prst="flowChartAlternateProcess">
            <a:avLst/>
          </a:prstGeom>
          <a:noFill/>
          <a:ln>
            <a:solidFill>
              <a:schemeClr val="accent3">
                <a:lumMod val="75000"/>
              </a:schemeClr>
            </a:solidFill>
            <a:prstDash val="sysDot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起先，这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小家伙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只在笼子四周活动，随后就在屋里飞来飞去，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落在柜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顶上，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神气十足地站在书架上，啄着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书脊上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那些大文豪的</a:t>
            </a:r>
            <a:r>
              <a:rPr lang="zh-CN" altLang="en-US" sz="2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名字，</a:t>
            </a:r>
            <a:r>
              <a:rPr lang="zh-CN" altLang="en-US" sz="28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一会儿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把灯绳撞得来回摇动，跟着逃到画框上去了。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Freeform 9"/>
          <p:cNvSpPr/>
          <p:nvPr/>
        </p:nvSpPr>
        <p:spPr bwMode="gray">
          <a:xfrm rot="18910571" flipH="1">
            <a:off x="4305063" y="2005174"/>
            <a:ext cx="736600" cy="7715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1765"/>
                  <a:invGamma/>
                </a:schemeClr>
              </a:gs>
            </a:gsLst>
            <a:lin ang="0" scaled="1"/>
          </a:gra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4779194" y="1526381"/>
            <a:ext cx="1044575" cy="550863"/>
            <a:chOff x="8100392" y="1962696"/>
            <a:chExt cx="1043608" cy="549508"/>
          </a:xfrm>
          <a:effectLst/>
        </p:grpSpPr>
        <p:sp>
          <p:nvSpPr>
            <p:cNvPr id="5" name="云形 4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659" name="TextBox 5"/>
            <p:cNvSpPr txBox="1">
              <a:spLocks noChangeArrowheads="1"/>
            </p:cNvSpPr>
            <p:nvPr/>
          </p:nvSpPr>
          <p:spPr bwMode="auto">
            <a:xfrm>
              <a:off x="8204119" y="2006617"/>
              <a:ext cx="803425" cy="4616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</a:rPr>
                <a:t>可爱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7652" name="文本框 9"/>
          <p:cNvSpPr>
            <a:spLocks noChangeArrowheads="1"/>
          </p:cNvSpPr>
          <p:nvPr/>
        </p:nvSpPr>
        <p:spPr bwMode="auto">
          <a:xfrm>
            <a:off x="5302478" y="262830"/>
            <a:ext cx="1885950" cy="646112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  <a:rou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渐渐胆大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04563" y="2204684"/>
            <a:ext cx="2833290" cy="2369880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从这些活灵活现的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动作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和幽默的描写中，我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看出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是作者的“放纵”才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让小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珍珠鸟如此活泼好动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、无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拘无束。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16012" y="2787774"/>
            <a:ext cx="1368263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402656" y="3219822"/>
            <a:ext cx="28813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60760" y="3651870"/>
            <a:ext cx="165100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u=1725532244,3959294284&amp;fm=26&amp;gp=0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0713" y="1301229"/>
            <a:ext cx="3024187" cy="20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4117975" y="1064692"/>
            <a:ext cx="4173538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我不动声色地写，默默享受着这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小家伙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亲近的情意。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>
            <a:spLocks noChangeArrowheads="1"/>
          </p:cNvSpPr>
          <p:nvPr/>
        </p:nvSpPr>
        <p:spPr bwMode="auto">
          <a:xfrm>
            <a:off x="5265738" y="2860154"/>
            <a:ext cx="1879600" cy="6477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  <a:rou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开始亲近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小学\题解图\人教上册题解图\人五彩图\人五画图说明4-8单元 11\4珍珠鸟.tif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4" r="12335"/>
          <a:stretch>
            <a:fillRect/>
          </a:stretch>
        </p:blipFill>
        <p:spPr bwMode="auto">
          <a:xfrm>
            <a:off x="375100" y="1183944"/>
            <a:ext cx="3836860" cy="3176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9698" name="组合 4"/>
          <p:cNvGrpSpPr/>
          <p:nvPr/>
        </p:nvGrpSpPr>
        <p:grpSpPr bwMode="auto">
          <a:xfrm>
            <a:off x="3739902" y="454226"/>
            <a:ext cx="4570412" cy="1439863"/>
            <a:chOff x="2786050" y="500048"/>
            <a:chExt cx="4570604" cy="1440160"/>
          </a:xfrm>
        </p:grpSpPr>
        <p:sp>
          <p:nvSpPr>
            <p:cNvPr id="29700" name="TextBox 2"/>
            <p:cNvSpPr txBox="1">
              <a:spLocks noChangeArrowheads="1"/>
            </p:cNvSpPr>
            <p:nvPr/>
          </p:nvSpPr>
          <p:spPr bwMode="auto">
            <a:xfrm>
              <a:off x="3571868" y="785800"/>
              <a:ext cx="3143272" cy="95410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这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小家伙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竟趴在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我的肩头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睡着了。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云形标注 3"/>
            <p:cNvSpPr/>
            <p:nvPr/>
          </p:nvSpPr>
          <p:spPr bwMode="auto">
            <a:xfrm rot="10800000">
              <a:off x="2786050" y="500048"/>
              <a:ext cx="4570604" cy="1440160"/>
            </a:xfrm>
            <a:prstGeom prst="cloudCallout">
              <a:avLst>
                <a:gd name="adj1" fmla="val 48036"/>
                <a:gd name="adj2" fmla="val -75043"/>
              </a:avLst>
            </a:prstGeom>
            <a:no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" name="文本框 9"/>
          <p:cNvSpPr>
            <a:spLocks noChangeArrowheads="1"/>
          </p:cNvSpPr>
          <p:nvPr/>
        </p:nvSpPr>
        <p:spPr bwMode="auto">
          <a:xfrm>
            <a:off x="4835525" y="2752725"/>
            <a:ext cx="1879600" cy="647700"/>
          </a:xfrm>
          <a:prstGeom prst="roundRect">
            <a:avLst>
              <a:gd name="adj" fmla="val 16667"/>
            </a:avLst>
          </a:prstGeom>
          <a:solidFill>
            <a:srgbClr val="00B050"/>
          </a:solidFill>
          <a:ln w="9525">
            <a:noFill/>
            <a:rou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完全信赖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1527885"/>
            <a:ext cx="7058025" cy="126188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作者描写小珍珠鸟时，四次用了“小家伙”这个词，我觉得作者就像父亲称呼自己的小儿女一样称呼小珍珠鸟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可见对它有多么喜爱了。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619250" y="2931790"/>
            <a:ext cx="1862138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r="6909" b="4027"/>
          <a:stretch>
            <a:fillRect/>
          </a:stretch>
        </p:blipFill>
        <p:spPr bwMode="auto">
          <a:xfrm>
            <a:off x="5219700" y="2931790"/>
            <a:ext cx="1944688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30724" name="TextBox 1"/>
          <p:cNvSpPr txBox="1">
            <a:spLocks noChangeArrowheads="1"/>
          </p:cNvSpPr>
          <p:nvPr/>
        </p:nvSpPr>
        <p:spPr bwMode="auto">
          <a:xfrm>
            <a:off x="429681" y="539750"/>
            <a:ext cx="813752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“小家伙”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一词在上面这些句子中出现了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次，你从中体会到了什么？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文本框 6"/>
          <p:cNvSpPr txBox="1">
            <a:spLocks noChangeArrowheads="1"/>
          </p:cNvSpPr>
          <p:nvPr/>
        </p:nvSpPr>
        <p:spPr bwMode="auto">
          <a:xfrm>
            <a:off x="1115616" y="1275606"/>
            <a:ext cx="6840760" cy="265303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文章的结尾，作者说“我笔尖一动，流泻下一时的感受”，你认为作者是忽然产生了这种感受吗？你怎么理解作者的这种感受？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 bwMode="auto">
          <a:xfrm>
            <a:off x="900113" y="1443038"/>
            <a:ext cx="693737" cy="719137"/>
          </a:xfrm>
          <a:prstGeom prst="ellipse">
            <a:avLst/>
          </a:prstGeom>
          <a:solidFill>
            <a:srgbClr val="FFC000"/>
          </a:solidFill>
          <a:ln w="76200">
            <a:solidFill>
              <a:srgbClr val="D9D9D9">
                <a:alpha val="63922"/>
              </a:srgb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>
                    <a:alpha val="99000"/>
                  </a:scheme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1</a:t>
            </a:r>
            <a:endParaRPr lang="zh-CN" altLang="en-US" sz="2800" b="1" dirty="0">
              <a:solidFill>
                <a:schemeClr val="bg1">
                  <a:alpha val="99000"/>
                </a:scheme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08175" y="962025"/>
            <a:ext cx="6408738" cy="1681163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作者说的“一时的感受”实际上是几个月来和小珍珠鸟朝夕相处后的情感迸发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,“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流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泻”一词真切地表达了这句话是作者自然而然的感情流露。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 descr="6022e459767f5acfa1c7cd49.jpg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13000"/>
                    </a14:imgEffect>
                  </a14:imgLayer>
                </a14:imgProps>
              </a:ext>
            </a:extLst>
          </a:blip>
          <a:srcRect b="9721"/>
          <a:stretch>
            <a:fillRect/>
          </a:stretch>
        </p:blipFill>
        <p:spPr bwMode="auto">
          <a:xfrm>
            <a:off x="3635896" y="3076574"/>
            <a:ext cx="2128838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 bwMode="auto">
          <a:xfrm>
            <a:off x="900113" y="1170583"/>
            <a:ext cx="693737" cy="720725"/>
          </a:xfrm>
          <a:prstGeom prst="ellipse">
            <a:avLst/>
          </a:prstGeom>
          <a:solidFill>
            <a:srgbClr val="92D050"/>
          </a:solidFill>
          <a:ln w="76200">
            <a:solidFill>
              <a:srgbClr val="D9D9D9">
                <a:alpha val="63922"/>
              </a:srgbClr>
            </a:solidFill>
            <a:headEnd type="none" w="med" len="med"/>
            <a:tailEnd type="none" w="med" len="me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bg1">
                    <a:alpha val="99000"/>
                  </a:schemeClr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2</a:t>
            </a:r>
            <a:endParaRPr lang="zh-CN" altLang="en-US" sz="2800" b="1" dirty="0">
              <a:solidFill>
                <a:schemeClr val="bg1">
                  <a:alpha val="99000"/>
                </a:schemeClr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763713" y="843558"/>
            <a:ext cx="6408737" cy="137318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信赖是人和动物、人和人之间友好相处的基础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因为信赖而产生爱、温暖、包容，所以作者说“信赖</a:t>
            </a:r>
            <a:r>
              <a:rPr lang="en-US" altLang="zh-CN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往往创造出美好的境界”。</a:t>
            </a:r>
            <a:endParaRPr lang="zh-CN" altLang="en-US" sz="2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67942" y="2427883"/>
            <a:ext cx="4032250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47" y="345281"/>
            <a:ext cx="2268538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35" y="340518"/>
            <a:ext cx="45085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89" name="Rectangle 3"/>
          <p:cNvSpPr>
            <a:spLocks noChangeArrowheads="1"/>
          </p:cNvSpPr>
          <p:nvPr/>
        </p:nvSpPr>
        <p:spPr bwMode="auto">
          <a:xfrm>
            <a:off x="0" y="571500"/>
            <a:ext cx="138113" cy="285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zh-CN"/>
          </a:p>
        </p:txBody>
      </p:sp>
      <p:sp>
        <p:nvSpPr>
          <p:cNvPr id="37890" name="文本框 14"/>
          <p:cNvSpPr txBox="1">
            <a:spLocks noChangeArrowheads="1"/>
          </p:cNvSpPr>
          <p:nvPr/>
        </p:nvSpPr>
        <p:spPr bwMode="auto">
          <a:xfrm>
            <a:off x="696491" y="339502"/>
            <a:ext cx="2219325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953008" y="1156803"/>
            <a:ext cx="7237984" cy="3560564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627784" y="2211710"/>
            <a:ext cx="859851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怕人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3865303" y="3009164"/>
            <a:ext cx="1202149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信赖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71900" y="134410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*</a:t>
            </a:r>
            <a:r>
              <a:rPr lang="zh-CN" altLang="en-US" sz="2800" b="1" smtClean="0">
                <a:latin typeface="黑体" panose="02010609060101010101" pitchFamily="49" charset="-122"/>
                <a:ea typeface="黑体" panose="02010609060101010101" pitchFamily="49" charset="-122"/>
              </a:rPr>
              <a:t> 珍珠鸟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115479" y="2211710"/>
            <a:ext cx="1941878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熟悉、亲近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75856" y="3945268"/>
            <a:ext cx="19880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美好的境界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3639315" y="2461778"/>
            <a:ext cx="1376381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057709" y="2711847"/>
            <a:ext cx="755838" cy="51660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4683431" y="2798435"/>
            <a:ext cx="1152128" cy="43002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278679" y="3488690"/>
            <a:ext cx="0" cy="49752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2" grpId="0"/>
      <p:bldP spid="25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31" y="345281"/>
            <a:ext cx="2268538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344" y="383381"/>
            <a:ext cx="46037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3" name="矩形 10"/>
          <p:cNvSpPr>
            <a:spLocks noChangeArrowheads="1"/>
          </p:cNvSpPr>
          <p:nvPr/>
        </p:nvSpPr>
        <p:spPr bwMode="auto">
          <a:xfrm>
            <a:off x="981073" y="1802394"/>
            <a:ext cx="7262813" cy="21375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这篇课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文以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细腻亲切的语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言写出了珍珠鸟由（    ）到（      ）的情感变化过程，表现了作者与珍珠鸟之间的情意，表达了（                 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的感受。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991851" y="2309761"/>
            <a:ext cx="12666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赖人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107455" y="2312936"/>
            <a:ext cx="90601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怕人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397868" y="3367406"/>
            <a:ext cx="48734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信赖，往往创造出美好的境界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914" name="文本框 14"/>
          <p:cNvSpPr txBox="1">
            <a:spLocks noChangeArrowheads="1"/>
          </p:cNvSpPr>
          <p:nvPr/>
        </p:nvSpPr>
        <p:spPr bwMode="auto">
          <a:xfrm>
            <a:off x="623888" y="339502"/>
            <a:ext cx="2036762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8" grpId="0"/>
      <p:bldP spid="1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11510"/>
            <a:ext cx="2268538" cy="693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6" y="406747"/>
            <a:ext cx="45085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4"/>
          <p:cNvSpPr txBox="1"/>
          <p:nvPr/>
        </p:nvSpPr>
        <p:spPr>
          <a:xfrm>
            <a:off x="542573" y="411510"/>
            <a:ext cx="215721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6"/>
          <p:cNvSpPr txBox="1">
            <a:spLocks noChangeArrowheads="1"/>
          </p:cNvSpPr>
          <p:nvPr/>
        </p:nvSpPr>
        <p:spPr bwMode="auto">
          <a:xfrm>
            <a:off x="539552" y="1779662"/>
            <a:ext cx="8064896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结合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学习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提示了解了课文内容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知道了“我”和珍珠鸟逐步信赖的过程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体会到了“我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珍珠鸟之间的深厚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1491630"/>
            <a:ext cx="7776864" cy="3126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才，祖籍浙江慈溪，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1942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年生于天津，当代作家。主要作品有长篇小说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义和拳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神灯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，中篇小说集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斗寒图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铺花的歧路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，短篇小说集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正义的感召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雕花烟斗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等。他的散文哲理深邃，意境高远，想象丰富奇特，给人以心灵的陶冶，美的享受。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555526"/>
            <a:ext cx="2016224" cy="646986"/>
          </a:xfrm>
          <a:prstGeom prst="flowChartAlternateProcess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79812" y="1851670"/>
            <a:ext cx="3384376" cy="1440160"/>
            <a:chOff x="2195736" y="1707654"/>
            <a:chExt cx="3384376" cy="1440160"/>
          </a:xfrm>
        </p:grpSpPr>
        <p:sp>
          <p:nvSpPr>
            <p:cNvPr id="3" name="六边形 2"/>
            <p:cNvSpPr/>
            <p:nvPr/>
          </p:nvSpPr>
          <p:spPr>
            <a:xfrm>
              <a:off x="2195736" y="1707654"/>
              <a:ext cx="3384376" cy="1440160"/>
            </a:xfrm>
            <a:prstGeom prst="hexagon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735796" y="1966069"/>
              <a:ext cx="230425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5400" b="1" dirty="0" smtClean="0">
                  <a:latin typeface="幼圆" panose="02010509060101010101" pitchFamily="49" charset="-122"/>
                  <a:ea typeface="幼圆" panose="02010509060101010101" pitchFamily="49" charset="-122"/>
                </a:rPr>
                <a:t>拓  展</a:t>
              </a:r>
              <a:endParaRPr lang="zh-CN" altLang="en-US" sz="5400" b="1" dirty="0"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9345" y="771550"/>
            <a:ext cx="2088232" cy="715089"/>
          </a:xfrm>
          <a:prstGeom prst="flowChartAlternateProcess">
            <a:avLst/>
          </a:prstGeom>
          <a:ln>
            <a:solidFill>
              <a:srgbClr val="FFC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真情流露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87624" y="2336562"/>
            <a:ext cx="64087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信赖，                         。</a:t>
            </a:r>
            <a:endParaRPr lang="zh-CN" altLang="en-US" sz="2800" b="1" u="sng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411760" y="2787774"/>
            <a:ext cx="439248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339752" y="2283718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是一座桥，让我们心灵相通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843558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信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赖是一盏灯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123728" y="1468978"/>
            <a:ext cx="51125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信赖是一盏灯，一盏明亮的灯，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她使我们前进的路上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更明更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信赖是一座桥，一座坚固的桥，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她使我们封闭的心灵相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通相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融；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信赖是一首歌，一首动听的歌，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她让我们在飞扬的歌声中欢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笑愉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悦；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信赖是一首诗，一首抒情的诗，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她让我们在诗意的生活中沉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醉向往。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竖卷形 3"/>
          <p:cNvSpPr/>
          <p:nvPr/>
        </p:nvSpPr>
        <p:spPr>
          <a:xfrm>
            <a:off x="1331640" y="195486"/>
            <a:ext cx="6408712" cy="4608512"/>
          </a:xfrm>
          <a:prstGeom prst="verticalScroll">
            <a:avLst/>
          </a:prstGeom>
          <a:grpFill/>
          <a:ln>
            <a:solidFill>
              <a:srgbClr val="FFC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762000"/>
            <a:ext cx="68580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4000" y="864375"/>
            <a:ext cx="6096000" cy="371475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7513"/>
            <a:ext cx="226853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02" y="419100"/>
            <a:ext cx="449263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539552" y="1200200"/>
            <a:ext cx="7019925" cy="56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pPr indent="200025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一、根据意思写词语。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9938" name="文本框 14"/>
          <p:cNvSpPr txBox="1">
            <a:spLocks noChangeArrowheads="1"/>
          </p:cNvSpPr>
          <p:nvPr/>
        </p:nvSpPr>
        <p:spPr bwMode="auto">
          <a:xfrm>
            <a:off x="695896" y="386876"/>
            <a:ext cx="2219920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940" name="矩形 12"/>
          <p:cNvSpPr>
            <a:spLocks noChangeArrowheads="1"/>
          </p:cNvSpPr>
          <p:nvPr/>
        </p:nvSpPr>
        <p:spPr bwMode="auto">
          <a:xfrm>
            <a:off x="714375" y="2005955"/>
            <a:ext cx="7858125" cy="71558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宋体" panose="02010600030101010101" pitchFamily="2" charset="-122"/>
              </a:rPr>
              <a:t>富有生命力，青翠茂盛的景象。（    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）</a:t>
            </a:r>
            <a:r>
              <a:rPr lang="en-US" altLang="zh-CN" sz="1800" b="1" dirty="0" smtClean="0">
                <a:latin typeface="宋体" panose="02010600030101010101" pitchFamily="2" charset="-122"/>
              </a:rPr>
              <a:t>  </a:t>
            </a:r>
            <a:endParaRPr lang="en-US" altLang="zh-CN" sz="1800" b="1" dirty="0">
              <a:latin typeface="宋体" panose="02010600030101010101" pitchFamily="2" charset="-122"/>
            </a:endParaRPr>
          </a:p>
        </p:txBody>
      </p:sp>
      <p:sp>
        <p:nvSpPr>
          <p:cNvPr id="39941" name="矩形 13"/>
          <p:cNvSpPr>
            <a:spLocks noChangeArrowheads="1"/>
          </p:cNvSpPr>
          <p:nvPr/>
        </p:nvSpPr>
        <p:spPr bwMode="auto">
          <a:xfrm>
            <a:off x="723900" y="2995662"/>
            <a:ext cx="5753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</a:rPr>
              <a:t>直截了当，干脆。（     ）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235825" y="2117080"/>
            <a:ext cx="1006475" cy="585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葱茏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932363" y="2994075"/>
            <a:ext cx="1004887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索性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矩形 1"/>
          <p:cNvSpPr>
            <a:spLocks noChangeArrowheads="1"/>
          </p:cNvSpPr>
          <p:nvPr/>
        </p:nvSpPr>
        <p:spPr bwMode="auto">
          <a:xfrm>
            <a:off x="251520" y="411510"/>
            <a:ext cx="8280400" cy="7375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二、按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要求写句子</a:t>
            </a:r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1800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0962" name="矩形 2"/>
          <p:cNvSpPr>
            <a:spLocks noChangeArrowheads="1"/>
          </p:cNvSpPr>
          <p:nvPr/>
        </p:nvSpPr>
        <p:spPr bwMode="auto">
          <a:xfrm>
            <a:off x="115888" y="1003647"/>
            <a:ext cx="8910637" cy="34624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b="1" dirty="0">
                <a:latin typeface="宋体" panose="02010600030101010101" pitchFamily="2" charset="-122"/>
              </a:rPr>
              <a:t>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红爪子刚好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被胸脯上长长的绒毛盖住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（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缩句）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</a:t>
            </a:r>
            <a:endParaRPr lang="zh-CN" altLang="en-US" sz="32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                           </a:t>
            </a:r>
            <a:endParaRPr lang="en-US" altLang="zh-CN" sz="1800" b="1" dirty="0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sz="1800" b="1" dirty="0">
              <a:latin typeface="宋体" panose="02010600030101010101" pitchFamily="2" charset="-122"/>
            </a:endParaRPr>
          </a:p>
        </p:txBody>
      </p:sp>
      <p:sp>
        <p:nvSpPr>
          <p:cNvPr id="40963" name="矩形 3"/>
          <p:cNvSpPr>
            <a:spLocks noChangeArrowheads="1"/>
          </p:cNvSpPr>
          <p:nvPr/>
        </p:nvSpPr>
        <p:spPr bwMode="auto">
          <a:xfrm>
            <a:off x="299392" y="2643758"/>
            <a:ext cx="8727133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1800" dirty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endParaRPr lang="en-US" altLang="zh-CN" sz="1800" dirty="0" smtClean="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蟋蟀们在这里不停地叫着。（改为拟人句）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47664" y="2118213"/>
            <a:ext cx="39385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小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红爪子被盖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住。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644178" y="3659035"/>
            <a:ext cx="487203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蟋蟀们在不停地唱歌。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881" y="411510"/>
            <a:ext cx="226853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431" y="413097"/>
            <a:ext cx="449263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4"/>
          <p:cNvSpPr txBox="1"/>
          <p:nvPr/>
        </p:nvSpPr>
        <p:spPr>
          <a:xfrm>
            <a:off x="768444" y="364326"/>
            <a:ext cx="20033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61" y="1851670"/>
            <a:ext cx="805504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1.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阅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读冯骥才的其他作品。</a:t>
            </a:r>
            <a:endParaRPr lang="en-US" altLang="zh-CN" sz="3200" b="1" dirty="0" smtClean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　　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2.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完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成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七彩课堂素养提升手册</a:t>
            </a: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》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本课练习。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7409" name="文本框 6"/>
          <p:cNvSpPr txBox="1">
            <a:spLocks noChangeArrowheads="1"/>
          </p:cNvSpPr>
          <p:nvPr/>
        </p:nvSpPr>
        <p:spPr bwMode="auto">
          <a:xfrm>
            <a:off x="1418458" y="1466229"/>
            <a:ext cx="6307085" cy="20128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请同学们自由读课文，注意读准字音，读通句子，难读的地方多读几遍。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11" name="图片 1"/>
          <p:cNvPicPr>
            <a:picLocks noChangeAspect="1"/>
          </p:cNvPicPr>
          <p:nvPr/>
        </p:nvPicPr>
        <p:blipFill rotWithShape="1">
          <a:blip r:embed="rId3"/>
          <a:srcRect l="-29" r="-29"/>
          <a:stretch>
            <a:fillRect/>
          </a:stretch>
        </p:blipFill>
        <p:spPr bwMode="auto">
          <a:xfrm>
            <a:off x="5354848" y="2846870"/>
            <a:ext cx="2389034" cy="2101144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17412" name="文本框 14">
            <a:hlinkClick r:id="rId4" action="ppaction://hlinkfile"/>
          </p:cNvPr>
          <p:cNvSpPr txBox="1">
            <a:spLocks noChangeArrowheads="1"/>
          </p:cNvSpPr>
          <p:nvPr/>
        </p:nvSpPr>
        <p:spPr bwMode="auto">
          <a:xfrm>
            <a:off x="839936" y="338925"/>
            <a:ext cx="2147888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3119868" y="1081645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11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40355" y="551420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5"/>
          <p:cNvSpPr txBox="1">
            <a:spLocks noChangeArrowheads="1"/>
          </p:cNvSpPr>
          <p:nvPr/>
        </p:nvSpPr>
        <p:spPr bwMode="auto">
          <a:xfrm>
            <a:off x="376906" y="1120408"/>
            <a:ext cx="8587582" cy="349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ts val="8900"/>
              </a:lnSpc>
            </a:pPr>
            <a:r>
              <a:rPr kumimoji="1"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垂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蔓</a:t>
            </a:r>
            <a:r>
              <a:rPr kumimoji="1"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深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幽 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熟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悉</a:t>
            </a:r>
            <a:r>
              <a:rPr kumimoji="1"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雏</a:t>
            </a:r>
            <a:r>
              <a:rPr kumimoji="1"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儿  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哟</a:t>
            </a:r>
            <a:r>
              <a:rPr kumimoji="1"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柜</a:t>
            </a:r>
            <a:r>
              <a:rPr kumimoji="1"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</a:t>
            </a:r>
            <a:endParaRPr kumimoji="1" lang="en-US" altLang="zh-CN" sz="40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8900"/>
              </a:lnSpc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享</a:t>
            </a:r>
            <a:r>
              <a:rPr kumimoji="1"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受</a:t>
            </a:r>
            <a:r>
              <a:rPr kumimoji="1"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陪</a:t>
            </a:r>
            <a:r>
              <a:rPr kumimoji="1"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伴  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趴</a:t>
            </a:r>
            <a:r>
              <a:rPr kumimoji="1"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 </a:t>
            </a:r>
            <a:r>
              <a:rPr kumimoji="1" lang="zh-CN" altLang="en-US" sz="40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眼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睑</a:t>
            </a: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4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4000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眸</a:t>
            </a:r>
            <a:r>
              <a:rPr kumimoji="1"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子</a:t>
            </a:r>
            <a:r>
              <a:rPr kumimoji="1" lang="zh-CN" altLang="en-US" sz="4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kumimoji="1" lang="en-US" altLang="zh-CN" sz="4000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8900"/>
              </a:lnSpc>
            </a:pPr>
            <a:r>
              <a:rPr kumimoji="1"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咂</a:t>
            </a:r>
            <a:r>
              <a:rPr kumimoji="1"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咂嘴</a:t>
            </a:r>
            <a:endParaRPr kumimoji="1"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51520" y="987574"/>
            <a:ext cx="9073008" cy="28776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4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6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màn     yōu       xi  </a:t>
            </a:r>
            <a:r>
              <a:rPr lang="en-US" altLang="zh-CN" sz="36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chú       yō    </a:t>
            </a:r>
            <a:r>
              <a:rPr lang="en-US" altLang="zh-CN" sz="3600" dirty="0" smtClean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guì</a:t>
            </a:r>
            <a:endParaRPr lang="en-US" altLang="zh-CN" sz="3600" dirty="0">
              <a:solidFill>
                <a:srgbClr val="0000FF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  <a:p>
            <a:pPr>
              <a:lnSpc>
                <a:spcPts val="4400"/>
              </a:lnSpc>
            </a:pPr>
            <a:endParaRPr lang="en-US" altLang="zh-CN" sz="3600" dirty="0" smtClean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  <a:p>
            <a:pPr>
              <a:lnSpc>
                <a:spcPts val="4400"/>
              </a:lnSpc>
            </a:pPr>
            <a:r>
              <a:rPr lang="en-US" altLang="zh-CN" sz="36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xiǎnɡ    </a:t>
            </a:r>
            <a:r>
              <a:rPr lang="en-US" altLang="zh-CN" sz="36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  <a:sym typeface="+mn-ea"/>
              </a:rPr>
              <a:t>péi</a:t>
            </a:r>
            <a:r>
              <a:rPr lang="en-US" altLang="zh-CN" sz="36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     pā          </a:t>
            </a:r>
            <a:r>
              <a:rPr lang="en-US" altLang="zh-CN" sz="3600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jiǎn </a:t>
            </a:r>
            <a:r>
              <a:rPr lang="en-US" altLang="zh-CN" sz="36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 móu     </a:t>
            </a:r>
            <a:endParaRPr lang="en-US" altLang="zh-CN" sz="3600" dirty="0" smtClean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  <a:p>
            <a:pPr>
              <a:lnSpc>
                <a:spcPts val="4400"/>
              </a:lnSpc>
            </a:pPr>
            <a:endParaRPr lang="en-US" altLang="zh-CN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  <a:p>
            <a:pPr>
              <a:lnSpc>
                <a:spcPts val="4400"/>
              </a:lnSpc>
            </a:pPr>
            <a:r>
              <a:rPr lang="en-US" altLang="zh-CN" sz="3600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 zā</a:t>
            </a:r>
            <a:endParaRPr lang="zh-CN" altLang="en-US" sz="3600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1267" name="文本框 1"/>
          <p:cNvSpPr txBox="1">
            <a:spLocks noChangeArrowheads="1"/>
          </p:cNvSpPr>
          <p:nvPr/>
        </p:nvSpPr>
        <p:spPr bwMode="auto">
          <a:xfrm>
            <a:off x="2705348" y="3732386"/>
            <a:ext cx="2298700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待</a:t>
            </a:r>
            <a:r>
              <a:rPr lang="zh-CN" altLang="en-US" sz="4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一会儿</a:t>
            </a:r>
            <a:endParaRPr lang="zh-CN" altLang="en-US" sz="4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730748" y="3219822"/>
            <a:ext cx="1096962" cy="644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dirty="0" err="1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  <a:sym typeface="+mn-ea"/>
              </a:rPr>
              <a:t>dāi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00B0604020202020204"/>
                <a:sym typeface="+mn-ea"/>
              </a:rPr>
              <a:t> 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  <a:cs typeface="汉语拼音" panose="000B0604020202020204"/>
              <a:sym typeface="+mn-ea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992976" y="1491630"/>
            <a:ext cx="648072" cy="630163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949958" y="1491630"/>
            <a:ext cx="525698" cy="630163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524328" y="1521709"/>
            <a:ext cx="648072" cy="630163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07704" y="2661667"/>
            <a:ext cx="648072" cy="558155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732240" y="2589659"/>
            <a:ext cx="648072" cy="630163"/>
          </a:xfrm>
          <a:prstGeom prst="ellipse">
            <a:avLst/>
          </a:prstGeom>
          <a:noFill/>
          <a:ln>
            <a:solidFill>
              <a:schemeClr val="accent5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64"/>
          <p:cNvSpPr txBox="1"/>
          <p:nvPr/>
        </p:nvSpPr>
        <p:spPr>
          <a:xfrm>
            <a:off x="6084168" y="3732386"/>
            <a:ext cx="1657350" cy="623888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形声字</a:t>
            </a:r>
            <a:endParaRPr lang="zh-CN" altLang="en-US" sz="36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19" name="文本框 15">
            <a:hlinkClick r:id="" action="ppaction://noaction"/>
          </p:cNvPr>
          <p:cNvSpPr txBox="1"/>
          <p:nvPr/>
        </p:nvSpPr>
        <p:spPr>
          <a:xfrm>
            <a:off x="801836" y="267494"/>
            <a:ext cx="17539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3" grpId="0"/>
      <p:bldP spid="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矩形 6"/>
          <p:cNvSpPr>
            <a:spLocks noChangeArrowheads="1"/>
          </p:cNvSpPr>
          <p:nvPr/>
        </p:nvSpPr>
        <p:spPr bwMode="auto">
          <a:xfrm>
            <a:off x="1012974" y="1259135"/>
            <a:ext cx="89535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chú</a:t>
            </a:r>
            <a:endParaRPr lang="zh-CN" altLang="en-US" dirty="0">
              <a:solidFill>
                <a:srgbClr val="00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7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724128" y="1594628"/>
            <a:ext cx="2674938" cy="200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555776" y="1704975"/>
            <a:ext cx="30003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</a:rPr>
              <a:t>幼</a:t>
            </a:r>
            <a:r>
              <a:rPr lang="zh-CN" altLang="en-US" sz="3200" b="1" dirty="0">
                <a:latin typeface="宋体" panose="02010600030101010101" pitchFamily="2" charset="-122"/>
              </a:rPr>
              <a:t>小的鸟。</a:t>
            </a:r>
            <a:endParaRPr lang="zh-CN" altLang="en-US" dirty="0">
              <a:latin typeface="宋体" panose="02010600030101010101" pitchFamily="2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71600" y="3507854"/>
            <a:ext cx="3729037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雏鸟  雏鸡  雏燕</a:t>
            </a:r>
            <a:endParaRPr lang="zh-CN" altLang="en-US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337" name="文本框 64"/>
          <p:cNvSpPr txBox="1">
            <a:spLocks noChangeArrowheads="1"/>
          </p:cNvSpPr>
          <p:nvPr/>
        </p:nvSpPr>
        <p:spPr bwMode="auto">
          <a:xfrm>
            <a:off x="978248" y="1843335"/>
            <a:ext cx="609600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17" name="文本框 15">
            <a:hlinkClick r:id="" action="ppaction://noaction"/>
          </p:cNvPr>
          <p:cNvSpPr txBox="1"/>
          <p:nvPr/>
        </p:nvSpPr>
        <p:spPr>
          <a:xfrm>
            <a:off x="801836" y="267494"/>
            <a:ext cx="1681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矩形 6"/>
          <p:cNvSpPr>
            <a:spLocks noChangeArrowheads="1"/>
          </p:cNvSpPr>
          <p:nvPr/>
        </p:nvSpPr>
        <p:spPr bwMode="auto">
          <a:xfrm>
            <a:off x="839763" y="1051446"/>
            <a:ext cx="92392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jiǎn</a:t>
            </a:r>
            <a:endParaRPr lang="zh-CN" altLang="en-US" dirty="0">
              <a:solidFill>
                <a:srgbClr val="00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95736" y="2016200"/>
            <a:ext cx="1945159" cy="58477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部首：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目</a:t>
            </a:r>
            <a:endParaRPr lang="en-US" altLang="zh-CN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7" name="矩形 15"/>
          <p:cNvSpPr>
            <a:spLocks noChangeArrowheads="1"/>
          </p:cNvSpPr>
          <p:nvPr/>
        </p:nvSpPr>
        <p:spPr bwMode="auto">
          <a:xfrm>
            <a:off x="853604" y="2779638"/>
            <a:ext cx="1054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móu</a:t>
            </a:r>
            <a:endParaRPr lang="zh-CN" altLang="en-US" dirty="0">
              <a:solidFill>
                <a:srgbClr val="00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17" name="线形标注 2 16"/>
          <p:cNvSpPr>
            <a:spLocks noChangeArrowheads="1"/>
          </p:cNvSpPr>
          <p:nvPr/>
        </p:nvSpPr>
        <p:spPr bwMode="auto">
          <a:xfrm>
            <a:off x="4898727" y="1060778"/>
            <a:ext cx="2553593" cy="584200"/>
          </a:xfrm>
          <a:prstGeom prst="borderCallout2">
            <a:avLst>
              <a:gd name="adj1" fmla="val 18750"/>
              <a:gd name="adj2" fmla="val -8333"/>
              <a:gd name="adj3" fmla="val 23641"/>
              <a:gd name="adj4" fmla="val -25808"/>
              <a:gd name="adj5" fmla="val 139772"/>
              <a:gd name="adj6" fmla="val -115591"/>
            </a:avLst>
          </a:prstGeom>
          <a:noFill/>
          <a:ln w="952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眼睑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、眼皮。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线形标注 2 17"/>
          <p:cNvSpPr>
            <a:spLocks noChangeArrowheads="1"/>
          </p:cNvSpPr>
          <p:nvPr/>
        </p:nvSpPr>
        <p:spPr bwMode="auto">
          <a:xfrm>
            <a:off x="4448250" y="3757017"/>
            <a:ext cx="4084190" cy="584775"/>
          </a:xfrm>
          <a:prstGeom prst="borderCallout2">
            <a:avLst>
              <a:gd name="adj1" fmla="val 52955"/>
              <a:gd name="adj2" fmla="val -3435"/>
              <a:gd name="adj3" fmla="val 56213"/>
              <a:gd name="adj4" fmla="val -17402"/>
              <a:gd name="adj5" fmla="val 21666"/>
              <a:gd name="adj6" fmla="val -60812"/>
            </a:avLst>
          </a:prstGeom>
          <a:noFill/>
          <a:ln w="9525">
            <a:solidFill>
              <a:srgbClr val="FF0000"/>
            </a:solidFill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指瞳仁，泛指眼睛。</a:t>
            </a:r>
            <a:endParaRPr lang="en-US" altLang="zh-CN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194992" y="2921704"/>
            <a:ext cx="3096344" cy="584775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眼睛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关</a:t>
            </a:r>
            <a:endParaRPr lang="en-US" altLang="zh-CN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1" name="文本框 64"/>
          <p:cNvSpPr txBox="1">
            <a:spLocks noChangeArrowheads="1"/>
          </p:cNvSpPr>
          <p:nvPr/>
        </p:nvSpPr>
        <p:spPr bwMode="auto">
          <a:xfrm>
            <a:off x="892742" y="1557908"/>
            <a:ext cx="608013" cy="1084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65" name="文本框 64"/>
          <p:cNvSpPr txBox="1">
            <a:spLocks noChangeArrowheads="1"/>
          </p:cNvSpPr>
          <p:nvPr/>
        </p:nvSpPr>
        <p:spPr bwMode="auto">
          <a:xfrm>
            <a:off x="892742" y="3214092"/>
            <a:ext cx="608012" cy="1085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眸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536" y="355747"/>
            <a:ext cx="431626" cy="558077"/>
          </a:xfrm>
          <a:prstGeom prst="rect">
            <a:avLst/>
          </a:prstGeom>
        </p:spPr>
      </p:pic>
      <p:sp>
        <p:nvSpPr>
          <p:cNvPr id="16" name="文本框 15">
            <a:hlinkClick r:id="" action="ppaction://noaction"/>
          </p:cNvPr>
          <p:cNvSpPr txBox="1"/>
          <p:nvPr/>
        </p:nvSpPr>
        <p:spPr>
          <a:xfrm>
            <a:off x="801836" y="267494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>
                <a:latin typeface="+mn-ea"/>
              </a:rPr>
              <a:t>学认字</a:t>
            </a:r>
            <a:endParaRPr kumimoji="1" lang="zh-CN" altLang="en-US" sz="36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 animBg="1"/>
      <p:bldP spid="18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34" name="Rectangle 2"/>
          <p:cNvSpPr>
            <a:spLocks noChangeArrowheads="1"/>
          </p:cNvSpPr>
          <p:nvPr/>
        </p:nvSpPr>
        <p:spPr bwMode="auto">
          <a:xfrm>
            <a:off x="1068639" y="1730920"/>
            <a:ext cx="536071" cy="5890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131840" y="1275606"/>
            <a:ext cx="958850" cy="56197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待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584575" y="261938"/>
            <a:ext cx="1974850" cy="558800"/>
            <a:chOff x="3752850" y="261938"/>
            <a:chExt cx="1974850" cy="558800"/>
          </a:xfrm>
        </p:grpSpPr>
        <p:grpSp>
          <p:nvGrpSpPr>
            <p:cNvPr id="16387" name="组合 12"/>
            <p:cNvGrpSpPr/>
            <p:nvPr/>
          </p:nvGrpSpPr>
          <p:grpSpPr bwMode="auto">
            <a:xfrm>
              <a:off x="3752850" y="355600"/>
              <a:ext cx="411163" cy="377825"/>
              <a:chOff x="631825" y="5181600"/>
              <a:chExt cx="1554163" cy="1552575"/>
            </a:xfrm>
          </p:grpSpPr>
          <p:sp>
            <p:nvSpPr>
              <p:cNvPr id="16401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2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3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4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5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6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7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8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9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0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1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2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3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4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5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6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7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8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19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20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21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22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23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24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25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26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27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28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29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30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31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32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388" name="TextBox 11"/>
            <p:cNvSpPr txBox="1">
              <a:spLocks noChangeArrowheads="1"/>
            </p:cNvSpPr>
            <p:nvPr/>
          </p:nvSpPr>
          <p:spPr bwMode="auto">
            <a:xfrm>
              <a:off x="4162425" y="261938"/>
              <a:ext cx="1565275" cy="558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1435" tIns="25718" rIns="51435" bIns="25718">
              <a:spAutoFit/>
            </a:bodyPr>
            <a:lstStyle/>
            <a:p>
              <a:r>
                <a:rPr lang="zh-CN" altLang="en-US" sz="33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051720" y="2292336"/>
            <a:ext cx="769937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dāi</a:t>
            </a:r>
            <a:endParaRPr lang="en-US" altLang="zh-CN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34052" y="2931790"/>
            <a:ext cx="7626380" cy="931024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同学们静静地坐在教室里，等待（   ）老师上课。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51720" y="1334044"/>
            <a:ext cx="768350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dài</a:t>
            </a:r>
            <a:endParaRPr lang="en-US" altLang="zh-CN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2" name="左大括号 1"/>
          <p:cNvSpPr/>
          <p:nvPr/>
        </p:nvSpPr>
        <p:spPr>
          <a:xfrm>
            <a:off x="1835696" y="1583281"/>
            <a:ext cx="131980" cy="95908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4446680" y="1275606"/>
            <a:ext cx="962443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待遇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04095" y="4011910"/>
            <a:ext cx="7656337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妈妈说要在这里待（   ）一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会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073919" y="2230424"/>
            <a:ext cx="1786386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待一会儿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6588224" y="2937371"/>
            <a:ext cx="768350" cy="498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dài</a:t>
            </a:r>
            <a:endParaRPr lang="en-US" altLang="zh-CN" sz="2800" b="1" dirty="0">
              <a:solidFill>
                <a:srgbClr val="FF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4355976" y="4015903"/>
            <a:ext cx="769937" cy="500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en-US" altLang="zh-CN" sz="2800" b="1" dirty="0" err="1">
                <a:solidFill>
                  <a:srgbClr val="FF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dāi</a:t>
            </a:r>
            <a:endParaRPr lang="en-US" altLang="zh-CN" sz="2800" b="1" dirty="0">
              <a:solidFill>
                <a:srgbClr val="FF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  <p:bldP spid="23" grpId="0"/>
      <p:bldP spid="51" grpId="0"/>
      <p:bldP spid="2" grpId="0" animBg="1"/>
      <p:bldP spid="54" grpId="0"/>
      <p:bldP spid="58" grpId="0"/>
      <p:bldP spid="50" grpId="0"/>
      <p:bldP spid="59" grpId="0"/>
      <p:bldP spid="6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584575" y="261938"/>
            <a:ext cx="1974850" cy="558800"/>
            <a:chOff x="3752850" y="261938"/>
            <a:chExt cx="1974850" cy="558800"/>
          </a:xfrm>
        </p:grpSpPr>
        <p:grpSp>
          <p:nvGrpSpPr>
            <p:cNvPr id="2" name="组合 12"/>
            <p:cNvGrpSpPr/>
            <p:nvPr/>
          </p:nvGrpSpPr>
          <p:grpSpPr bwMode="auto">
            <a:xfrm>
              <a:off x="3752850" y="355600"/>
              <a:ext cx="411163" cy="377825"/>
              <a:chOff x="631825" y="5181600"/>
              <a:chExt cx="1554163" cy="1552575"/>
            </a:xfrm>
          </p:grpSpPr>
          <p:sp>
            <p:nvSpPr>
              <p:cNvPr id="3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" name="TextBox 11"/>
            <p:cNvSpPr txBox="1">
              <a:spLocks noChangeArrowheads="1"/>
            </p:cNvSpPr>
            <p:nvPr/>
          </p:nvSpPr>
          <p:spPr bwMode="auto">
            <a:xfrm>
              <a:off x="4162425" y="261938"/>
              <a:ext cx="1565275" cy="558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1435" tIns="25718" rIns="51435" bIns="25718">
              <a:spAutoFit/>
            </a:bodyPr>
            <a:lstStyle/>
            <a:p>
              <a:r>
                <a:rPr lang="zh-CN" altLang="en-US" sz="33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8" name="Rectangle 2"/>
          <p:cNvSpPr>
            <a:spLocks noChangeArrowheads="1"/>
          </p:cNvSpPr>
          <p:nvPr/>
        </p:nvSpPr>
        <p:spPr bwMode="auto">
          <a:xfrm>
            <a:off x="1068639" y="1730920"/>
            <a:ext cx="536071" cy="5890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/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蔓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051720" y="2292336"/>
            <a:ext cx="936104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w</a:t>
            </a:r>
            <a:r>
              <a:rPr lang="en-US" altLang="zh-CN" sz="2800" b="1" dirty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à</a:t>
            </a:r>
            <a:r>
              <a:rPr lang="en-US" altLang="zh-CN" sz="2800" b="1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n</a:t>
            </a:r>
            <a:endParaRPr lang="en-US" altLang="zh-CN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2051720" y="1334044"/>
            <a:ext cx="936104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màn</a:t>
            </a:r>
            <a:endParaRPr lang="en-US" altLang="zh-CN" sz="2800" b="1" dirty="0"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41" name="左大括号 40"/>
          <p:cNvSpPr/>
          <p:nvPr/>
        </p:nvSpPr>
        <p:spPr>
          <a:xfrm>
            <a:off x="1835696" y="1583281"/>
            <a:ext cx="131980" cy="95908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249517" y="1275606"/>
            <a:ext cx="962443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蔓生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572000" y="1253685"/>
            <a:ext cx="962443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蔓延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221030" y="2215528"/>
            <a:ext cx="962443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藤蔓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543513" y="2193607"/>
            <a:ext cx="1786386" cy="5616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顺蔓摸瓜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55576" y="3181858"/>
            <a:ext cx="6474252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火正一点一点向周围蔓（ 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延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55576" y="3939902"/>
            <a:ext cx="7416824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架子上爬满了葡萄、丝瓜的藤蔓（    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5393795" y="3181858"/>
            <a:ext cx="936104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màn</a:t>
            </a:r>
            <a:endParaRPr lang="en-US" altLang="zh-CN" sz="2800" b="1" dirty="0">
              <a:solidFill>
                <a:srgbClr val="FF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6445448" y="3943820"/>
            <a:ext cx="936104" cy="5001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w</a:t>
            </a:r>
            <a:r>
              <a:rPr lang="en-US" altLang="zh-CN" sz="2800" b="1" dirty="0">
                <a:solidFill>
                  <a:srgbClr val="FF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à</a:t>
            </a:r>
            <a:r>
              <a:rPr lang="en-US" altLang="zh-CN" sz="2800" b="1" dirty="0" smtClean="0">
                <a:solidFill>
                  <a:srgbClr val="FF0000"/>
                </a:solidFill>
                <a:latin typeface="汉语拼音" panose="000B0604020202020204"/>
                <a:ea typeface="黑体" panose="02010609060101010101" pitchFamily="49" charset="-122"/>
                <a:cs typeface="汉语拼音" panose="000B0604020202020204"/>
              </a:rPr>
              <a:t>n</a:t>
            </a:r>
            <a:endParaRPr lang="en-US" altLang="zh-CN" sz="2800" b="1" dirty="0">
              <a:solidFill>
                <a:srgbClr val="FF0000"/>
              </a:solidFill>
              <a:latin typeface="汉语拼音" panose="000B0604020202020204"/>
              <a:ea typeface="黑体" panose="02010609060101010101" pitchFamily="49" charset="-122"/>
              <a:cs typeface="汉语拼音" panose="000B0604020202020204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</p:bldLst>
  </p:timing>
</p:sld>
</file>

<file path=ppt/tags/tag1.xml><?xml version="1.0" encoding="utf-8"?>
<p:tagLst xmlns:p="http://schemas.openxmlformats.org/presentationml/2006/main">
  <p:tag name="KSO_WPP_MARK_KEY" val="7d47c644-146b-431c-9166-b57d63c3fe5f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2311</Words>
  <Application>WPS 演示</Application>
  <PresentationFormat>全屏显示(16:9)</PresentationFormat>
  <Paragraphs>291</Paragraphs>
  <Slides>36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2" baseType="lpstr">
      <vt:lpstr>Arial</vt:lpstr>
      <vt:lpstr>宋体</vt:lpstr>
      <vt:lpstr>Wingdings</vt:lpstr>
      <vt:lpstr>Impact</vt:lpstr>
      <vt:lpstr>微软雅黑</vt:lpstr>
      <vt:lpstr>黑体</vt:lpstr>
      <vt:lpstr>楷体</vt:lpstr>
      <vt:lpstr>Kaiti SC</vt:lpstr>
      <vt:lpstr>Segoe Print</vt:lpstr>
      <vt:lpstr>汉语拼音</vt:lpstr>
      <vt:lpstr>Times New Roman</vt:lpstr>
      <vt:lpstr>Calibri</vt:lpstr>
      <vt:lpstr>Arial Unicode MS</vt:lpstr>
      <vt:lpstr>幼圆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121</cp:revision>
  <dcterms:created xsi:type="dcterms:W3CDTF">2017-03-17T02:28:00Z</dcterms:created>
  <dcterms:modified xsi:type="dcterms:W3CDTF">2022-12-01T09:35:58Z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0D42484B3CC240A290009DF272F412BC</vt:lpwstr>
  </property>
</Properties>
</file>