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fonts/font1.fntdata" ContentType="application/x-fontdata"/>
  <Override PartName="/ppt/fonts/font10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media/image29.svg" ContentType="image/svg+xml"/>
  <Override PartName="/ppt/media/image31.svg" ContentType="image/svg+xml"/>
  <Override PartName="/ppt/media/image33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3"/>
  </p:notesMasterIdLst>
  <p:sldIdLst>
    <p:sldId id="1462" r:id="rId3"/>
    <p:sldId id="256" r:id="rId4"/>
    <p:sldId id="1557" r:id="rId5"/>
    <p:sldId id="1410" r:id="rId6"/>
    <p:sldId id="264" r:id="rId7"/>
    <p:sldId id="1411" r:id="rId8"/>
    <p:sldId id="1463" r:id="rId9"/>
    <p:sldId id="1539" r:id="rId10"/>
    <p:sldId id="1547" r:id="rId11"/>
    <p:sldId id="1540" r:id="rId12"/>
    <p:sldId id="1541" r:id="rId13"/>
    <p:sldId id="1548" r:id="rId14"/>
    <p:sldId id="1522" r:id="rId15"/>
    <p:sldId id="1550" r:id="rId16"/>
    <p:sldId id="1502" r:id="rId17"/>
    <p:sldId id="1551" r:id="rId18"/>
    <p:sldId id="1552" r:id="rId19"/>
    <p:sldId id="1553" r:id="rId20"/>
    <p:sldId id="1542" r:id="rId21"/>
    <p:sldId id="1543" r:id="rId22"/>
    <p:sldId id="1530" r:id="rId23"/>
    <p:sldId id="1529" r:id="rId24"/>
    <p:sldId id="1433" r:id="rId25"/>
    <p:sldId id="1432" r:id="rId26"/>
    <p:sldId id="1394" r:id="rId27"/>
    <p:sldId id="1554" r:id="rId28"/>
    <p:sldId id="1555" r:id="rId29"/>
    <p:sldId id="1556" r:id="rId30"/>
    <p:sldId id="1490" r:id="rId31"/>
    <p:sldId id="1491" r:id="rId32"/>
    <p:sldId id="1492" r:id="rId33"/>
    <p:sldId id="301" r:id="rId34"/>
    <p:sldId id="1533" r:id="rId35"/>
    <p:sldId id="1519" r:id="rId36"/>
    <p:sldId id="1494" r:id="rId37"/>
    <p:sldId id="1495" r:id="rId38"/>
    <p:sldId id="1496" r:id="rId39"/>
    <p:sldId id="1497" r:id="rId40"/>
    <p:sldId id="1498" r:id="rId41"/>
    <p:sldId id="1499" r:id="rId42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47"/>
    </p:embeddedFont>
    <p:embeddedFont>
      <p:font typeface="楷体" panose="02010609060101010101" pitchFamily="49" charset="-122"/>
      <p:regular r:id="rId48"/>
    </p:embeddedFont>
    <p:embeddedFont>
      <p:font typeface="等线" panose="02010600030101010101" charset="-122"/>
      <p:regular r:id="rId49"/>
    </p:embeddedFont>
    <p:embeddedFont>
      <p:font typeface="Calibri" panose="020F0502020204030204" charset="0"/>
      <p:regular r:id="rId50"/>
      <p:bold r:id="rId51"/>
      <p:italic r:id="rId52"/>
      <p:boldItalic r:id="rId53"/>
    </p:embeddedFont>
    <p:embeddedFont>
      <p:font typeface="华文楷体" panose="02010600040101010101" pitchFamily="2" charset="-122"/>
      <p:regular r:id="rId54"/>
    </p:embeddedFont>
    <p:embeddedFont>
      <p:font typeface="幼圆" panose="02010509060101010101" pitchFamily="49" charset="-122"/>
      <p:regular r:id="rId55"/>
    </p:embeddedFont>
    <p:embeddedFont>
      <p:font typeface="仿宋" panose="02010609060101010101" charset="-122"/>
      <p:regular r:id="rId56"/>
    </p:embeddedFont>
  </p:embeddedFontLst>
  <p:custDataLst>
    <p:tags r:id="rId57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6F6F6"/>
    <a:srgbClr val="FAC508"/>
    <a:srgbClr val="DBF1FE"/>
    <a:srgbClr val="B6D556"/>
    <a:srgbClr val="C68D41"/>
    <a:srgbClr val="4A2021"/>
    <a:srgbClr val="33CCFF"/>
    <a:srgbClr val="FFC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6" autoAdjust="0"/>
    <p:restoredTop sz="94660"/>
  </p:normalViewPr>
  <p:slideViewPr>
    <p:cSldViewPr snapToGrid="0">
      <p:cViewPr>
        <p:scale>
          <a:sx n="60" d="100"/>
          <a:sy n="60" d="100"/>
        </p:scale>
        <p:origin x="-1824" y="-104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7" Type="http://schemas.openxmlformats.org/officeDocument/2006/relationships/tags" Target="tags/tag1.xml"/><Relationship Id="rId56" Type="http://schemas.openxmlformats.org/officeDocument/2006/relationships/font" Target="fonts/font10.fntdata"/><Relationship Id="rId55" Type="http://schemas.openxmlformats.org/officeDocument/2006/relationships/font" Target="fonts/font9.fntdata"/><Relationship Id="rId54" Type="http://schemas.openxmlformats.org/officeDocument/2006/relationships/font" Target="fonts/font8.fntdata"/><Relationship Id="rId53" Type="http://schemas.openxmlformats.org/officeDocument/2006/relationships/font" Target="fonts/font7.fntdata"/><Relationship Id="rId52" Type="http://schemas.openxmlformats.org/officeDocument/2006/relationships/font" Target="fonts/font6.fntdata"/><Relationship Id="rId51" Type="http://schemas.openxmlformats.org/officeDocument/2006/relationships/font" Target="fonts/font5.fntdata"/><Relationship Id="rId50" Type="http://schemas.openxmlformats.org/officeDocument/2006/relationships/font" Target="fonts/font4.fntdata"/><Relationship Id="rId5" Type="http://schemas.openxmlformats.org/officeDocument/2006/relationships/slide" Target="slides/slide3.xml"/><Relationship Id="rId49" Type="http://schemas.openxmlformats.org/officeDocument/2006/relationships/font" Target="fonts/font3.fntdata"/><Relationship Id="rId48" Type="http://schemas.openxmlformats.org/officeDocument/2006/relationships/font" Target="fonts/font2.fntdata"/><Relationship Id="rId47" Type="http://schemas.openxmlformats.org/officeDocument/2006/relationships/font" Target="fonts/font1.fntdata"/><Relationship Id="rId46" Type="http://schemas.openxmlformats.org/officeDocument/2006/relationships/tableStyles" Target="tableStyles.xml"/><Relationship Id="rId45" Type="http://schemas.openxmlformats.org/officeDocument/2006/relationships/viewProps" Target="viewProps.xml"/><Relationship Id="rId44" Type="http://schemas.openxmlformats.org/officeDocument/2006/relationships/presProps" Target="presProps.xml"/><Relationship Id="rId43" Type="http://schemas.openxmlformats.org/officeDocument/2006/relationships/notesMaster" Target="notesMasters/notesMaster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_rels/data1.xml.rels><?xml version="1.0" encoding="UTF-8" standalone="yes"?>
<Relationships xmlns="http://schemas.openxmlformats.org/package/2006/relationships"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31.svg"/><Relationship Id="rId3" Type="http://schemas.openxmlformats.org/officeDocument/2006/relationships/image" Target="../media/image30.png"/><Relationship Id="rId2" Type="http://schemas.openxmlformats.org/officeDocument/2006/relationships/image" Target="../media/image29.svg"/><Relationship Id="rId1" Type="http://schemas.openxmlformats.org/officeDocument/2006/relationships/image" Target="../media/image28.png"/></Relationships>
</file>

<file path=ppt/diagrams/_rels/drawing1.xml.rels><?xml version="1.0" encoding="UTF-8" standalone="yes"?>
<Relationships xmlns="http://schemas.openxmlformats.org/package/2006/relationships"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31.svg"/><Relationship Id="rId3" Type="http://schemas.openxmlformats.org/officeDocument/2006/relationships/image" Target="../media/image30.png"/><Relationship Id="rId2" Type="http://schemas.openxmlformats.org/officeDocument/2006/relationships/image" Target="../media/image29.svg"/><Relationship Id="rId1" Type="http://schemas.openxmlformats.org/officeDocument/2006/relationships/image" Target="../media/image2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FE6D6E-ADF5-450C-9BCC-D2576740C9A4}" type="doc">
      <dgm:prSet loTypeId="urn:microsoft.com/office/officeart/2005/8/layout/bList2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560B475-A0C2-406B-8717-4124CF567C75}">
      <dgm:prSet/>
      <dgm:spPr/>
      <dgm:t>
        <a:bodyPr/>
        <a:lstStyle/>
        <a:p>
          <a:r>
            <a:rPr lang="en-US" b="1" dirty="0">
              <a:latin typeface="宋体" panose="02010600030101010101" pitchFamily="2" charset="-122"/>
              <a:ea typeface="宋体" panose="02010600030101010101" pitchFamily="2" charset="-122"/>
            </a:rPr>
            <a:t>1.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找准个性特点</a:t>
          </a:r>
        </a:p>
      </dgm:t>
    </dgm:pt>
    <dgm:pt modelId="{6AA79B07-8DCF-4666-B7AA-9607D9D11EB3}" cxnId="{1C6FB4D7-5161-4007-B6F5-3E7D85E4841D}" type="parTrans">
      <dgm:prSet/>
      <dgm:spPr/>
      <dgm:t>
        <a:bodyPr/>
        <a:lstStyle/>
        <a:p>
          <a:endParaRPr lang="zh-CN" altLang="en-US"/>
        </a:p>
      </dgm:t>
    </dgm:pt>
    <dgm:pt modelId="{36DD91FA-BCF8-44FF-99CA-7CD17EBE2EE6}" cxnId="{1C6FB4D7-5161-4007-B6F5-3E7D85E4841D}" type="sibTrans">
      <dgm:prSet/>
      <dgm:spPr/>
      <dgm:t>
        <a:bodyPr/>
        <a:lstStyle/>
        <a:p>
          <a:endParaRPr lang="zh-CN" altLang="en-US"/>
        </a:p>
      </dgm:t>
    </dgm:pt>
    <dgm:pt modelId="{9C233FAD-076B-4BAC-A383-9B9176905253}">
      <dgm:prSet/>
      <dgm:spPr/>
      <dgm:t>
        <a:bodyPr/>
        <a:lstStyle/>
        <a:p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老师的个性特点是“麻辣”。</a:t>
          </a:r>
          <a:r>
            <a:rPr lang="zh-CN" altLang="en-US" b="1" dirty="0">
              <a:latin typeface="宋体" panose="02010600030101010101" pitchFamily="2" charset="-122"/>
              <a:ea typeface="宋体" panose="02010600030101010101" pitchFamily="2" charset="-122"/>
            </a:rPr>
            <a:t>外</a:t>
          </a:r>
          <a:r>
            <a:rPr lang="zh-CN" altLang="en-US" b="1" dirty="0" smtClean="0">
              <a:latin typeface="宋体" panose="02010600030101010101" pitchFamily="2" charset="-122"/>
              <a:ea typeface="宋体" panose="02010600030101010101" pitchFamily="2" charset="-122"/>
            </a:rPr>
            <a:t>貌五大三</a:t>
          </a:r>
          <a:r>
            <a:rPr lang="zh-CN" altLang="en-US" b="1" dirty="0">
              <a:latin typeface="宋体" panose="02010600030101010101" pitchFamily="2" charset="-122"/>
              <a:ea typeface="宋体" panose="02010600030101010101" pitchFamily="2" charset="-122"/>
            </a:rPr>
            <a:t>粗，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身强力壮，班级管理严明，能抓住 “二混子”。</a:t>
          </a:r>
        </a:p>
      </dgm:t>
    </dgm:pt>
    <dgm:pt modelId="{4C0FA46B-1E05-4484-8BCB-372BE7AA836D}" cxnId="{087A8BC7-DDAE-4A6A-890B-8FA1C900F94F}" type="parTrans">
      <dgm:prSet/>
      <dgm:spPr/>
      <dgm:t>
        <a:bodyPr/>
        <a:lstStyle/>
        <a:p>
          <a:endParaRPr lang="zh-CN" altLang="en-US"/>
        </a:p>
      </dgm:t>
    </dgm:pt>
    <dgm:pt modelId="{3BC728F3-395B-4C43-9E87-52812D1D6015}" cxnId="{087A8BC7-DDAE-4A6A-890B-8FA1C900F94F}" type="sibTrans">
      <dgm:prSet/>
      <dgm:spPr/>
      <dgm:t>
        <a:bodyPr/>
        <a:lstStyle/>
        <a:p>
          <a:endParaRPr lang="zh-CN" altLang="en-US"/>
        </a:p>
      </dgm:t>
    </dgm:pt>
    <dgm:pt modelId="{D11035C4-D766-4981-8DC9-525B8C329EEB}">
      <dgm:prSet/>
      <dgm:spPr/>
      <dgm:t>
        <a:bodyPr/>
        <a:lstStyle/>
        <a:p>
          <a:r>
            <a:rPr lang="en-US" b="1" dirty="0">
              <a:latin typeface="宋体" panose="02010600030101010101" pitchFamily="2" charset="-122"/>
              <a:ea typeface="宋体" panose="02010600030101010101" pitchFamily="2" charset="-122"/>
            </a:rPr>
            <a:t>2</a:t>
          </a:r>
          <a:r>
            <a:rPr lang="en-US" b="1" dirty="0" smtClean="0">
              <a:latin typeface="宋体" panose="02010600030101010101" pitchFamily="2" charset="-122"/>
              <a:ea typeface="宋体" panose="02010600030101010101" pitchFamily="2" charset="-122"/>
            </a:rPr>
            <a:t>.</a:t>
          </a:r>
          <a:r>
            <a:rPr lang="zh-CN" b="1" dirty="0" smtClean="0">
              <a:latin typeface="宋体" panose="02010600030101010101" pitchFamily="2" charset="-122"/>
              <a:ea typeface="宋体" panose="02010600030101010101" pitchFamily="2" charset="-122"/>
            </a:rPr>
            <a:t>选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用典型事例</a:t>
          </a:r>
        </a:p>
      </dgm:t>
    </dgm:pt>
    <dgm:pt modelId="{0AEE3A71-DFD5-4174-8A5E-763CE3959276}" cxnId="{4E351FF5-5036-4F02-8A4C-2EC8CD56DE2E}" type="parTrans">
      <dgm:prSet/>
      <dgm:spPr/>
      <dgm:t>
        <a:bodyPr/>
        <a:lstStyle/>
        <a:p>
          <a:endParaRPr lang="zh-CN" altLang="en-US"/>
        </a:p>
      </dgm:t>
    </dgm:pt>
    <dgm:pt modelId="{B1A6FDA0-46F5-4A09-B26C-F6A7744CBA5A}" cxnId="{4E351FF5-5036-4F02-8A4C-2EC8CD56DE2E}" type="sibTrans">
      <dgm:prSet/>
      <dgm:spPr/>
      <dgm:t>
        <a:bodyPr/>
        <a:lstStyle/>
        <a:p>
          <a:endParaRPr lang="zh-CN" altLang="en-US"/>
        </a:p>
      </dgm:t>
    </dgm:pt>
    <dgm:pt modelId="{D3F23B3E-58D8-4900-917E-3E861012725D}">
      <dgm:prSet/>
      <dgm:spPr/>
      <dgm:t>
        <a:bodyPr/>
        <a:lstStyle/>
        <a:p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文中为了突出老师的“麻辣”个性，选用了三个事例，事例典型，场面描写可观可感，老师的“麻辣”个性得以生动刻画。</a:t>
          </a:r>
        </a:p>
      </dgm:t>
    </dgm:pt>
    <dgm:pt modelId="{7D5AD6D1-CC13-40F4-A12F-E3E9A2ACA22A}" cxnId="{3ECFD4BD-0D93-4BAF-80ED-7F976AED67B8}" type="parTrans">
      <dgm:prSet/>
      <dgm:spPr/>
      <dgm:t>
        <a:bodyPr/>
        <a:lstStyle/>
        <a:p>
          <a:endParaRPr lang="zh-CN" altLang="en-US"/>
        </a:p>
      </dgm:t>
    </dgm:pt>
    <dgm:pt modelId="{266BB35F-4276-4469-A7A2-0AB3140E52BA}" cxnId="{3ECFD4BD-0D93-4BAF-80ED-7F976AED67B8}" type="sibTrans">
      <dgm:prSet/>
      <dgm:spPr/>
      <dgm:t>
        <a:bodyPr/>
        <a:lstStyle/>
        <a:p>
          <a:endParaRPr lang="zh-CN" altLang="en-US"/>
        </a:p>
      </dgm:t>
    </dgm:pt>
    <dgm:pt modelId="{654A359A-ABE7-480A-8405-CEF50AF12D7F}">
      <dgm:prSet/>
      <dgm:spPr/>
      <dgm:t>
        <a:bodyPr/>
        <a:lstStyle/>
        <a:p>
          <a:r>
            <a:rPr lang="en-US" b="1" dirty="0">
              <a:latin typeface="宋体" panose="02010600030101010101" pitchFamily="2" charset="-122"/>
              <a:ea typeface="宋体" panose="02010600030101010101" pitchFamily="2" charset="-122"/>
            </a:rPr>
            <a:t>3.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注意描写方法</a:t>
          </a:r>
        </a:p>
      </dgm:t>
    </dgm:pt>
    <dgm:pt modelId="{CD1680B1-B15D-4EEC-BFD5-330871771A40}" cxnId="{DEAFFD2E-5AC6-4D06-961E-CF6F7EAEF1A1}" type="parTrans">
      <dgm:prSet/>
      <dgm:spPr/>
      <dgm:t>
        <a:bodyPr/>
        <a:lstStyle/>
        <a:p>
          <a:endParaRPr lang="zh-CN" altLang="en-US"/>
        </a:p>
      </dgm:t>
    </dgm:pt>
    <dgm:pt modelId="{12684EAF-7DCA-4E96-BCBC-BF4A3F1113EC}" cxnId="{DEAFFD2E-5AC6-4D06-961E-CF6F7EAEF1A1}" type="sibTrans">
      <dgm:prSet/>
      <dgm:spPr/>
      <dgm:t>
        <a:bodyPr/>
        <a:lstStyle/>
        <a:p>
          <a:endParaRPr lang="zh-CN" altLang="en-US"/>
        </a:p>
      </dgm:t>
    </dgm:pt>
    <dgm:pt modelId="{F1BD1735-E7D8-4BA9-B88D-3CE99986C56E}">
      <dgm:prSet/>
      <dgm:spPr/>
      <dgm:t>
        <a:bodyPr/>
        <a:lstStyle/>
        <a:p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小作者能抓人物外貌、神态、语言、动作来刻画人物，生动而传神。文章语言风趣幽默，增添了文章的趣味性。</a:t>
          </a:r>
        </a:p>
      </dgm:t>
    </dgm:pt>
    <dgm:pt modelId="{0359B205-1EE2-4D05-9169-50D5006AFB1F}" cxnId="{AA54A4AA-C456-455B-BE65-4B42503FEC34}" type="parTrans">
      <dgm:prSet/>
      <dgm:spPr/>
      <dgm:t>
        <a:bodyPr/>
        <a:lstStyle/>
        <a:p>
          <a:endParaRPr lang="zh-CN" altLang="en-US"/>
        </a:p>
      </dgm:t>
    </dgm:pt>
    <dgm:pt modelId="{88DB79A2-DF7D-48FD-9D3B-F5837F07850E}" cxnId="{AA54A4AA-C456-455B-BE65-4B42503FEC34}" type="sibTrans">
      <dgm:prSet/>
      <dgm:spPr/>
      <dgm:t>
        <a:bodyPr/>
        <a:lstStyle/>
        <a:p>
          <a:endParaRPr lang="zh-CN" altLang="en-US"/>
        </a:p>
      </dgm:t>
    </dgm:pt>
    <dgm:pt modelId="{FADB183D-A3F4-4CB9-A133-A49FF8045717}" type="pres">
      <dgm:prSet presAssocID="{AFFE6D6E-ADF5-450C-9BCC-D2576740C9A4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5638AC9-6869-4180-8F60-D96C8CE533F6}" type="pres">
      <dgm:prSet presAssocID="{1560B475-A0C2-406B-8717-4124CF567C75}" presName="compNode" presStyleCnt="0"/>
      <dgm:spPr/>
    </dgm:pt>
    <dgm:pt modelId="{39500EAF-69D8-4D72-B2AA-67133E3A04ED}" type="pres">
      <dgm:prSet presAssocID="{1560B475-A0C2-406B-8717-4124CF567C75}" presName="childRec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586A600-8DDB-4B46-A376-5C5045D0AA7A}" type="pres">
      <dgm:prSet presAssocID="{1560B475-A0C2-406B-8717-4124CF567C7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1B8A9D-7321-4239-AD51-FEB84BC76224}" type="pres">
      <dgm:prSet presAssocID="{1560B475-A0C2-406B-8717-4124CF567C75}" presName="parentRect" presStyleLbl="alignNode1" presStyleIdx="0" presStyleCnt="3"/>
      <dgm:spPr/>
      <dgm:t>
        <a:bodyPr/>
        <a:lstStyle/>
        <a:p>
          <a:endParaRPr lang="zh-CN" altLang="en-US"/>
        </a:p>
      </dgm:t>
    </dgm:pt>
    <dgm:pt modelId="{03F38066-A1ED-4D59-8465-830F02F69D80}" type="pres">
      <dgm:prSet presAssocID="{1560B475-A0C2-406B-8717-4124CF567C75}" presName="adorn" presStyleLbl="fgAccFollowNod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0F8F3A15-1EC2-4C49-BE49-D5B03F7FCE5F}" type="pres">
      <dgm:prSet presAssocID="{36DD91FA-BCF8-44FF-99CA-7CD17EBE2EE6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3DF8D8B5-E62F-4C06-AD97-FCBE45801E6C}" type="pres">
      <dgm:prSet presAssocID="{D11035C4-D766-4981-8DC9-525B8C329EEB}" presName="compNode" presStyleCnt="0"/>
      <dgm:spPr/>
    </dgm:pt>
    <dgm:pt modelId="{11DFC98E-E12C-447B-948B-25DB3CD24C49}" type="pres">
      <dgm:prSet presAssocID="{D11035C4-D766-4981-8DC9-525B8C329EEB}" presName="childRec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23690B9-877B-4CD3-B8BC-066CB4773D8A}" type="pres">
      <dgm:prSet presAssocID="{D11035C4-D766-4981-8DC9-525B8C329EE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FFBD13C-C1B2-439F-995D-463FBDC68A3B}" type="pres">
      <dgm:prSet presAssocID="{D11035C4-D766-4981-8DC9-525B8C329EEB}" presName="parentRect" presStyleLbl="alignNode1" presStyleIdx="1" presStyleCnt="3"/>
      <dgm:spPr/>
      <dgm:t>
        <a:bodyPr/>
        <a:lstStyle/>
        <a:p>
          <a:endParaRPr lang="zh-CN" altLang="en-US"/>
        </a:p>
      </dgm:t>
    </dgm:pt>
    <dgm:pt modelId="{81B136B9-D847-4D29-B6D4-5A0179C465FE}" type="pres">
      <dgm:prSet presAssocID="{D11035C4-D766-4981-8DC9-525B8C329EEB}" presName="adorn" presStyleLbl="fgAccFollowNode1" presStyleIdx="1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2C992BED-A3F7-473A-9B4E-ED31C6BFC31A}" type="pres">
      <dgm:prSet presAssocID="{B1A6FDA0-46F5-4A09-B26C-F6A7744CBA5A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86ACBA5E-F861-463A-8488-8EA88F80234C}" type="pres">
      <dgm:prSet presAssocID="{654A359A-ABE7-480A-8405-CEF50AF12D7F}" presName="compNode" presStyleCnt="0"/>
      <dgm:spPr/>
    </dgm:pt>
    <dgm:pt modelId="{81CA3962-1DFE-422C-9862-437F9B0002F7}" type="pres">
      <dgm:prSet presAssocID="{654A359A-ABE7-480A-8405-CEF50AF12D7F}" presName="childRec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47792FF-6DB6-4DAF-9816-54ECF397FE43}" type="pres">
      <dgm:prSet presAssocID="{654A359A-ABE7-480A-8405-CEF50AF12D7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89E8C87-DCA9-4A89-84FE-DEC559AA794B}" type="pres">
      <dgm:prSet presAssocID="{654A359A-ABE7-480A-8405-CEF50AF12D7F}" presName="parentRect" presStyleLbl="alignNode1" presStyleIdx="2" presStyleCnt="3"/>
      <dgm:spPr/>
      <dgm:t>
        <a:bodyPr/>
        <a:lstStyle/>
        <a:p>
          <a:endParaRPr lang="zh-CN" altLang="en-US"/>
        </a:p>
      </dgm:t>
    </dgm:pt>
    <dgm:pt modelId="{C87FC5FB-CF3E-4344-8C19-E15AD9D6DBBC}" type="pres">
      <dgm:prSet presAssocID="{654A359A-ABE7-480A-8405-CEF50AF12D7F}" presName="adorn" presStyleLbl="fgAccFollowNode1" presStyleIdx="2" presStyleCnt="3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</dgm:ptLst>
  <dgm:cxnLst>
    <dgm:cxn modelId="{1C6FB4D7-5161-4007-B6F5-3E7D85E4841D}" srcId="{AFFE6D6E-ADF5-450C-9BCC-D2576740C9A4}" destId="{1560B475-A0C2-406B-8717-4124CF567C75}" srcOrd="0" destOrd="0" parTransId="{6AA79B07-8DCF-4666-B7AA-9607D9D11EB3}" sibTransId="{36DD91FA-BCF8-44FF-99CA-7CD17EBE2EE6}"/>
    <dgm:cxn modelId="{3ECFD4BD-0D93-4BAF-80ED-7F976AED67B8}" srcId="{D11035C4-D766-4981-8DC9-525B8C329EEB}" destId="{D3F23B3E-58D8-4900-917E-3E861012725D}" srcOrd="0" destOrd="0" parTransId="{7D5AD6D1-CC13-40F4-A12F-E3E9A2ACA22A}" sibTransId="{266BB35F-4276-4469-A7A2-0AB3140E52BA}"/>
    <dgm:cxn modelId="{20AADB58-9D39-440F-A8FA-AAD0FDCC0777}" type="presOf" srcId="{36DD91FA-BCF8-44FF-99CA-7CD17EBE2EE6}" destId="{0F8F3A15-1EC2-4C49-BE49-D5B03F7FCE5F}" srcOrd="0" destOrd="0" presId="urn:microsoft.com/office/officeart/2005/8/layout/bList2#1"/>
    <dgm:cxn modelId="{720BF256-4849-4D11-8E83-5E202A539C6A}" type="presOf" srcId="{D11035C4-D766-4981-8DC9-525B8C329EEB}" destId="{B23690B9-877B-4CD3-B8BC-066CB4773D8A}" srcOrd="0" destOrd="0" presId="urn:microsoft.com/office/officeart/2005/8/layout/bList2#1"/>
    <dgm:cxn modelId="{F07F07F3-749B-435B-8EBB-35BD7D09F99D}" type="presOf" srcId="{B1A6FDA0-46F5-4A09-B26C-F6A7744CBA5A}" destId="{2C992BED-A3F7-473A-9B4E-ED31C6BFC31A}" srcOrd="0" destOrd="0" presId="urn:microsoft.com/office/officeart/2005/8/layout/bList2#1"/>
    <dgm:cxn modelId="{AC0AA3F5-DA59-4708-8CE3-21944CD0C193}" type="presOf" srcId="{D3F23B3E-58D8-4900-917E-3E861012725D}" destId="{11DFC98E-E12C-447B-948B-25DB3CD24C49}" srcOrd="0" destOrd="0" presId="urn:microsoft.com/office/officeart/2005/8/layout/bList2#1"/>
    <dgm:cxn modelId="{AA54A4AA-C456-455B-BE65-4B42503FEC34}" srcId="{654A359A-ABE7-480A-8405-CEF50AF12D7F}" destId="{F1BD1735-E7D8-4BA9-B88D-3CE99986C56E}" srcOrd="0" destOrd="0" parTransId="{0359B205-1EE2-4D05-9169-50D5006AFB1F}" sibTransId="{88DB79A2-DF7D-48FD-9D3B-F5837F07850E}"/>
    <dgm:cxn modelId="{8C381A9B-2F62-4B16-BADB-92EE960DB132}" type="presOf" srcId="{1560B475-A0C2-406B-8717-4124CF567C75}" destId="{3586A600-8DDB-4B46-A376-5C5045D0AA7A}" srcOrd="0" destOrd="0" presId="urn:microsoft.com/office/officeart/2005/8/layout/bList2#1"/>
    <dgm:cxn modelId="{AF9DD20D-A3FE-4938-A142-D82533633060}" type="presOf" srcId="{1560B475-A0C2-406B-8717-4124CF567C75}" destId="{1F1B8A9D-7321-4239-AD51-FEB84BC76224}" srcOrd="1" destOrd="0" presId="urn:microsoft.com/office/officeart/2005/8/layout/bList2#1"/>
    <dgm:cxn modelId="{96BD0702-3F4D-4BE9-9C48-54BDB3D3585F}" type="presOf" srcId="{F1BD1735-E7D8-4BA9-B88D-3CE99986C56E}" destId="{81CA3962-1DFE-422C-9862-437F9B0002F7}" srcOrd="0" destOrd="0" presId="urn:microsoft.com/office/officeart/2005/8/layout/bList2#1"/>
    <dgm:cxn modelId="{4E351FF5-5036-4F02-8A4C-2EC8CD56DE2E}" srcId="{AFFE6D6E-ADF5-450C-9BCC-D2576740C9A4}" destId="{D11035C4-D766-4981-8DC9-525B8C329EEB}" srcOrd="1" destOrd="0" parTransId="{0AEE3A71-DFD5-4174-8A5E-763CE3959276}" sibTransId="{B1A6FDA0-46F5-4A09-B26C-F6A7744CBA5A}"/>
    <dgm:cxn modelId="{087A8BC7-DDAE-4A6A-890B-8FA1C900F94F}" srcId="{1560B475-A0C2-406B-8717-4124CF567C75}" destId="{9C233FAD-076B-4BAC-A383-9B9176905253}" srcOrd="0" destOrd="0" parTransId="{4C0FA46B-1E05-4484-8BCB-372BE7AA836D}" sibTransId="{3BC728F3-395B-4C43-9E87-52812D1D6015}"/>
    <dgm:cxn modelId="{8DDE1758-813E-49B3-B85A-7ADD44391458}" type="presOf" srcId="{9C233FAD-076B-4BAC-A383-9B9176905253}" destId="{39500EAF-69D8-4D72-B2AA-67133E3A04ED}" srcOrd="0" destOrd="0" presId="urn:microsoft.com/office/officeart/2005/8/layout/bList2#1"/>
    <dgm:cxn modelId="{69E9A59B-A9B9-4DDB-A3DD-F6A15A90F4C7}" type="presOf" srcId="{AFFE6D6E-ADF5-450C-9BCC-D2576740C9A4}" destId="{FADB183D-A3F4-4CB9-A133-A49FF8045717}" srcOrd="0" destOrd="0" presId="urn:microsoft.com/office/officeart/2005/8/layout/bList2#1"/>
    <dgm:cxn modelId="{696922B0-5819-4D25-A740-E84A0F694CBC}" type="presOf" srcId="{D11035C4-D766-4981-8DC9-525B8C329EEB}" destId="{2FFBD13C-C1B2-439F-995D-463FBDC68A3B}" srcOrd="1" destOrd="0" presId="urn:microsoft.com/office/officeart/2005/8/layout/bList2#1"/>
    <dgm:cxn modelId="{DEAFFD2E-5AC6-4D06-961E-CF6F7EAEF1A1}" srcId="{AFFE6D6E-ADF5-450C-9BCC-D2576740C9A4}" destId="{654A359A-ABE7-480A-8405-CEF50AF12D7F}" srcOrd="2" destOrd="0" parTransId="{CD1680B1-B15D-4EEC-BFD5-330871771A40}" sibTransId="{12684EAF-7DCA-4E96-BCBC-BF4A3F1113EC}"/>
    <dgm:cxn modelId="{354B6655-2BAD-48B5-B43B-F80AF95F209F}" type="presOf" srcId="{654A359A-ABE7-480A-8405-CEF50AF12D7F}" destId="{747792FF-6DB6-4DAF-9816-54ECF397FE43}" srcOrd="0" destOrd="0" presId="urn:microsoft.com/office/officeart/2005/8/layout/bList2#1"/>
    <dgm:cxn modelId="{4B2F415C-A499-461C-82CE-3F4611D830A7}" type="presOf" srcId="{654A359A-ABE7-480A-8405-CEF50AF12D7F}" destId="{289E8C87-DCA9-4A89-84FE-DEC559AA794B}" srcOrd="1" destOrd="0" presId="urn:microsoft.com/office/officeart/2005/8/layout/bList2#1"/>
    <dgm:cxn modelId="{74B75B87-6FC9-47AC-9A17-69ADCBFAC92D}" type="presParOf" srcId="{FADB183D-A3F4-4CB9-A133-A49FF8045717}" destId="{35638AC9-6869-4180-8F60-D96C8CE533F6}" srcOrd="0" destOrd="0" presId="urn:microsoft.com/office/officeart/2005/8/layout/bList2#1"/>
    <dgm:cxn modelId="{DBF604CA-B5EB-4880-A349-EBE3AF78077E}" type="presParOf" srcId="{35638AC9-6869-4180-8F60-D96C8CE533F6}" destId="{39500EAF-69D8-4D72-B2AA-67133E3A04ED}" srcOrd="0" destOrd="0" presId="urn:microsoft.com/office/officeart/2005/8/layout/bList2#1"/>
    <dgm:cxn modelId="{E275EE69-DAF0-416F-BECF-E9901D702408}" type="presParOf" srcId="{35638AC9-6869-4180-8F60-D96C8CE533F6}" destId="{3586A600-8DDB-4B46-A376-5C5045D0AA7A}" srcOrd="1" destOrd="0" presId="urn:microsoft.com/office/officeart/2005/8/layout/bList2#1"/>
    <dgm:cxn modelId="{3C64E5C9-84D0-43FC-9C8B-DA8DDB9551F5}" type="presParOf" srcId="{35638AC9-6869-4180-8F60-D96C8CE533F6}" destId="{1F1B8A9D-7321-4239-AD51-FEB84BC76224}" srcOrd="2" destOrd="0" presId="urn:microsoft.com/office/officeart/2005/8/layout/bList2#1"/>
    <dgm:cxn modelId="{AC52346F-32AE-42A9-9255-C23A94C26711}" type="presParOf" srcId="{35638AC9-6869-4180-8F60-D96C8CE533F6}" destId="{03F38066-A1ED-4D59-8465-830F02F69D80}" srcOrd="3" destOrd="0" presId="urn:microsoft.com/office/officeart/2005/8/layout/bList2#1"/>
    <dgm:cxn modelId="{97313438-3C34-47CD-88DB-87DAFCD1297C}" type="presParOf" srcId="{FADB183D-A3F4-4CB9-A133-A49FF8045717}" destId="{0F8F3A15-1EC2-4C49-BE49-D5B03F7FCE5F}" srcOrd="1" destOrd="0" presId="urn:microsoft.com/office/officeart/2005/8/layout/bList2#1"/>
    <dgm:cxn modelId="{7AC3C26B-7FD3-4B43-BE51-298547B9EF7A}" type="presParOf" srcId="{FADB183D-A3F4-4CB9-A133-A49FF8045717}" destId="{3DF8D8B5-E62F-4C06-AD97-FCBE45801E6C}" srcOrd="2" destOrd="0" presId="urn:microsoft.com/office/officeart/2005/8/layout/bList2#1"/>
    <dgm:cxn modelId="{F02198C2-6767-4C86-9E6C-B2F1DC5DB92E}" type="presParOf" srcId="{3DF8D8B5-E62F-4C06-AD97-FCBE45801E6C}" destId="{11DFC98E-E12C-447B-948B-25DB3CD24C49}" srcOrd="0" destOrd="0" presId="urn:microsoft.com/office/officeart/2005/8/layout/bList2#1"/>
    <dgm:cxn modelId="{3EBA7A66-B5C4-4D05-86B9-06BB79B14E8A}" type="presParOf" srcId="{3DF8D8B5-E62F-4C06-AD97-FCBE45801E6C}" destId="{B23690B9-877B-4CD3-B8BC-066CB4773D8A}" srcOrd="1" destOrd="0" presId="urn:microsoft.com/office/officeart/2005/8/layout/bList2#1"/>
    <dgm:cxn modelId="{872DC231-89B7-4551-8C0B-B290F50A62C2}" type="presParOf" srcId="{3DF8D8B5-E62F-4C06-AD97-FCBE45801E6C}" destId="{2FFBD13C-C1B2-439F-995D-463FBDC68A3B}" srcOrd="2" destOrd="0" presId="urn:microsoft.com/office/officeart/2005/8/layout/bList2#1"/>
    <dgm:cxn modelId="{448EDEFA-2B3A-4D06-A36F-C0A321F0C885}" type="presParOf" srcId="{3DF8D8B5-E62F-4C06-AD97-FCBE45801E6C}" destId="{81B136B9-D847-4D29-B6D4-5A0179C465FE}" srcOrd="3" destOrd="0" presId="urn:microsoft.com/office/officeart/2005/8/layout/bList2#1"/>
    <dgm:cxn modelId="{B7CAA93C-4326-4FFF-BA9C-8B9F325C8E54}" type="presParOf" srcId="{FADB183D-A3F4-4CB9-A133-A49FF8045717}" destId="{2C992BED-A3F7-473A-9B4E-ED31C6BFC31A}" srcOrd="3" destOrd="0" presId="urn:microsoft.com/office/officeart/2005/8/layout/bList2#1"/>
    <dgm:cxn modelId="{AB162205-CB7F-4331-A256-C45157FB0059}" type="presParOf" srcId="{FADB183D-A3F4-4CB9-A133-A49FF8045717}" destId="{86ACBA5E-F861-463A-8488-8EA88F80234C}" srcOrd="4" destOrd="0" presId="urn:microsoft.com/office/officeart/2005/8/layout/bList2#1"/>
    <dgm:cxn modelId="{507664BC-68B8-4A66-8505-260507689FDB}" type="presParOf" srcId="{86ACBA5E-F861-463A-8488-8EA88F80234C}" destId="{81CA3962-1DFE-422C-9862-437F9B0002F7}" srcOrd="0" destOrd="0" presId="urn:microsoft.com/office/officeart/2005/8/layout/bList2#1"/>
    <dgm:cxn modelId="{9009BA03-7FFC-4371-8B3F-FCAD9DABEC1C}" type="presParOf" srcId="{86ACBA5E-F861-463A-8488-8EA88F80234C}" destId="{747792FF-6DB6-4DAF-9816-54ECF397FE43}" srcOrd="1" destOrd="0" presId="urn:microsoft.com/office/officeart/2005/8/layout/bList2#1"/>
    <dgm:cxn modelId="{67BACEF1-017D-4010-B5E7-236715F32276}" type="presParOf" srcId="{86ACBA5E-F861-463A-8488-8EA88F80234C}" destId="{289E8C87-DCA9-4A89-84FE-DEC559AA794B}" srcOrd="2" destOrd="0" presId="urn:microsoft.com/office/officeart/2005/8/layout/bList2#1"/>
    <dgm:cxn modelId="{FB6A234A-16B2-4F7A-8192-D4BDD64D30B5}" type="presParOf" srcId="{86ACBA5E-F861-463A-8488-8EA88F80234C}" destId="{C87FC5FB-CF3E-4344-8C19-E15AD9D6DBBC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8302158" cy="3170099"/>
        <a:chOff x="0" y="0"/>
        <a:chExt cx="8302158" cy="3170099"/>
      </a:xfrm>
    </dsp:grpSpPr>
    <dsp:sp modelId="{39500EAF-69D8-4D72-B2AA-67133E3A04ED}">
      <dsp:nvSpPr>
        <dsp:cNvPr id="3" name="同侧圆角矩形 2"/>
        <dsp:cNvSpPr/>
      </dsp:nvSpPr>
      <dsp:spPr bwMode="white">
        <a:xfrm>
          <a:off x="703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22860" tIns="68580" rIns="22860" bIns="22860" anchor="t"/>
        <a:lstStyle>
          <a:lvl1pPr algn="l">
            <a:defRPr sz="1800"/>
          </a:lvl1pPr>
          <a:lvl2pPr marL="171450" indent="-171450" algn="l">
            <a:defRPr sz="1800"/>
          </a:lvl2pPr>
          <a:lvl3pPr marL="342900" indent="-171450" algn="l">
            <a:defRPr sz="1800"/>
          </a:lvl3pPr>
          <a:lvl4pPr marL="514350" indent="-171450" algn="l">
            <a:defRPr sz="1800"/>
          </a:lvl4pPr>
          <a:lvl5pPr marL="685800" indent="-171450" algn="l">
            <a:defRPr sz="1800"/>
          </a:lvl5pPr>
          <a:lvl6pPr marL="857250" indent="-171450" algn="l">
            <a:defRPr sz="1800"/>
          </a:lvl6pPr>
          <a:lvl7pPr marL="1028700" indent="-171450" algn="l">
            <a:defRPr sz="1800"/>
          </a:lvl7pPr>
          <a:lvl8pPr marL="1200150" indent="-171450" algn="l">
            <a:defRPr sz="1800"/>
          </a:lvl8pPr>
          <a:lvl9pPr marL="1371600" indent="-171450" algn="l">
            <a:defRPr sz="18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b="1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老师的个性特点是“麻辣”。</a:t>
          </a:r>
          <a:r>
            <a:rPr lang="zh-CN" altLang="en-US" b="1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外</a:t>
          </a:r>
          <a:r>
            <a:rPr lang="zh-CN" altLang="en-US" b="1" dirty="0" smtClean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貌五大三</a:t>
          </a:r>
          <a:r>
            <a:rPr lang="zh-CN" altLang="en-US" b="1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粗，</a:t>
          </a:r>
          <a:r>
            <a:rPr lang="zh-CN" b="1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身强力壮，班级管理严明，能抓住 “二混子”。</a:t>
          </a:r>
          <a:endParaRPr>
            <a:solidFill>
              <a:schemeClr val="dk1"/>
            </a:solidFill>
          </a:endParaRPr>
        </a:p>
      </dsp:txBody>
      <dsp:txXfrm>
        <a:off x="703" y="192011"/>
        <a:ext cx="2424971" cy="1810950"/>
      </dsp:txXfrm>
    </dsp:sp>
    <dsp:sp modelId="{1F1B8A9D-7321-4239-AD51-FEB84BC76224}">
      <dsp:nvSpPr>
        <dsp:cNvPr id="4" name="矩形 3"/>
        <dsp:cNvSpPr/>
      </dsp:nvSpPr>
      <dsp:spPr bwMode="white">
        <a:xfrm>
          <a:off x="703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0" rIns="3175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 dirty="0">
              <a:latin typeface="宋体" panose="02010600030101010101" pitchFamily="2" charset="-122"/>
              <a:ea typeface="宋体" panose="02010600030101010101" pitchFamily="2" charset="-122"/>
            </a:rPr>
            <a:t>1.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找准个性特点</a:t>
          </a:r>
        </a:p>
      </dsp:txBody>
      <dsp:txXfrm>
        <a:off x="703" y="2002961"/>
        <a:ext cx="2424971" cy="778709"/>
      </dsp:txXfrm>
    </dsp:sp>
    <dsp:sp modelId="{03F38066-A1ED-4D59-8465-830F02F69D80}">
      <dsp:nvSpPr>
        <dsp:cNvPr id="5" name="椭圆 4"/>
        <dsp:cNvSpPr/>
      </dsp:nvSpPr>
      <dsp:spPr bwMode="white">
        <a:xfrm>
          <a:off x="1779234" y="2129348"/>
          <a:ext cx="848740" cy="848740"/>
        </a:xfrm>
        <a:prstGeom prst="ellipse">
          <a:avLst/>
        </a:prstGeom>
        <a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1779234" y="2129348"/>
        <a:ext cx="848740" cy="848740"/>
      </dsp:txXfrm>
    </dsp:sp>
    <dsp:sp modelId="{11DFC98E-E12C-447B-948B-25DB3CD24C49}">
      <dsp:nvSpPr>
        <dsp:cNvPr id="6" name="同侧圆角矩形 5"/>
        <dsp:cNvSpPr/>
      </dsp:nvSpPr>
      <dsp:spPr bwMode="white">
        <a:xfrm>
          <a:off x="2838244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22860" tIns="68580" rIns="22860" bIns="22860" anchor="t"/>
        <a:lstStyle>
          <a:lvl1pPr algn="l">
            <a:defRPr sz="1800"/>
          </a:lvl1pPr>
          <a:lvl2pPr marL="171450" indent="-171450" algn="l">
            <a:defRPr sz="1800"/>
          </a:lvl2pPr>
          <a:lvl3pPr marL="342900" indent="-171450" algn="l">
            <a:defRPr sz="1800"/>
          </a:lvl3pPr>
          <a:lvl4pPr marL="514350" indent="-171450" algn="l">
            <a:defRPr sz="1800"/>
          </a:lvl4pPr>
          <a:lvl5pPr marL="685800" indent="-171450" algn="l">
            <a:defRPr sz="1800"/>
          </a:lvl5pPr>
          <a:lvl6pPr marL="857250" indent="-171450" algn="l">
            <a:defRPr sz="1800"/>
          </a:lvl6pPr>
          <a:lvl7pPr marL="1028700" indent="-171450" algn="l">
            <a:defRPr sz="1800"/>
          </a:lvl7pPr>
          <a:lvl8pPr marL="1200150" indent="-171450" algn="l">
            <a:defRPr sz="1800"/>
          </a:lvl8pPr>
          <a:lvl9pPr marL="1371600" indent="-171450" algn="l">
            <a:defRPr sz="18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b="1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文中为了突出老师的“麻辣”个性，选用了三个事例，事例典型，场面描写可观可感，老师的“麻辣”个性得以生动刻画。</a:t>
          </a:r>
          <a:endParaRPr>
            <a:solidFill>
              <a:schemeClr val="dk1"/>
            </a:solidFill>
          </a:endParaRPr>
        </a:p>
      </dsp:txBody>
      <dsp:txXfrm>
        <a:off x="2838244" y="192011"/>
        <a:ext cx="2424971" cy="1810950"/>
      </dsp:txXfrm>
    </dsp:sp>
    <dsp:sp modelId="{2FFBD13C-C1B2-439F-995D-463FBDC68A3B}">
      <dsp:nvSpPr>
        <dsp:cNvPr id="7" name="矩形 6"/>
        <dsp:cNvSpPr/>
      </dsp:nvSpPr>
      <dsp:spPr bwMode="white">
        <a:xfrm>
          <a:off x="2838244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0" rIns="3175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 dirty="0">
              <a:latin typeface="宋体" panose="02010600030101010101" pitchFamily="2" charset="-122"/>
              <a:ea typeface="宋体" panose="02010600030101010101" pitchFamily="2" charset="-122"/>
            </a:rPr>
            <a:t>2</a:t>
          </a:r>
          <a:r>
            <a:rPr lang="en-US" b="1" dirty="0" smtClean="0">
              <a:latin typeface="宋体" panose="02010600030101010101" pitchFamily="2" charset="-122"/>
              <a:ea typeface="宋体" panose="02010600030101010101" pitchFamily="2" charset="-122"/>
            </a:rPr>
            <a:t>.</a:t>
          </a:r>
          <a:r>
            <a:rPr lang="zh-CN" b="1" dirty="0" smtClean="0">
              <a:latin typeface="宋体" panose="02010600030101010101" pitchFamily="2" charset="-122"/>
              <a:ea typeface="宋体" panose="02010600030101010101" pitchFamily="2" charset="-122"/>
            </a:rPr>
            <a:t>选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用典型事例</a:t>
          </a:r>
        </a:p>
      </dsp:txBody>
      <dsp:txXfrm>
        <a:off x="2838244" y="2002961"/>
        <a:ext cx="2424971" cy="778709"/>
      </dsp:txXfrm>
    </dsp:sp>
    <dsp:sp modelId="{81B136B9-D847-4D29-B6D4-5A0179C465FE}">
      <dsp:nvSpPr>
        <dsp:cNvPr id="8" name="椭圆 7"/>
        <dsp:cNvSpPr/>
      </dsp:nvSpPr>
      <dsp:spPr bwMode="white">
        <a:xfrm>
          <a:off x="4616775" y="2129348"/>
          <a:ext cx="848740" cy="848740"/>
        </a:xfrm>
        <a:prstGeom prst="ellipse">
          <a:avLst/>
        </a:prstGeom>
        <a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4616775" y="2129348"/>
        <a:ext cx="848740" cy="848740"/>
      </dsp:txXfrm>
    </dsp:sp>
    <dsp:sp modelId="{81CA3962-1DFE-422C-9862-437F9B0002F7}">
      <dsp:nvSpPr>
        <dsp:cNvPr id="9" name="同侧圆角矩形 8"/>
        <dsp:cNvSpPr/>
      </dsp:nvSpPr>
      <dsp:spPr bwMode="white">
        <a:xfrm>
          <a:off x="5675785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22860" tIns="68580" rIns="22860" bIns="22860" anchor="t"/>
        <a:lstStyle>
          <a:lvl1pPr algn="l">
            <a:defRPr sz="1800"/>
          </a:lvl1pPr>
          <a:lvl2pPr marL="171450" indent="-171450" algn="l">
            <a:defRPr sz="1800"/>
          </a:lvl2pPr>
          <a:lvl3pPr marL="342900" indent="-171450" algn="l">
            <a:defRPr sz="1800"/>
          </a:lvl3pPr>
          <a:lvl4pPr marL="514350" indent="-171450" algn="l">
            <a:defRPr sz="1800"/>
          </a:lvl4pPr>
          <a:lvl5pPr marL="685800" indent="-171450" algn="l">
            <a:defRPr sz="1800"/>
          </a:lvl5pPr>
          <a:lvl6pPr marL="857250" indent="-171450" algn="l">
            <a:defRPr sz="1800"/>
          </a:lvl6pPr>
          <a:lvl7pPr marL="1028700" indent="-171450" algn="l">
            <a:defRPr sz="1800"/>
          </a:lvl7pPr>
          <a:lvl8pPr marL="1200150" indent="-171450" algn="l">
            <a:defRPr sz="1800"/>
          </a:lvl8pPr>
          <a:lvl9pPr marL="1371600" indent="-171450" algn="l">
            <a:defRPr sz="18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b="1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小作者能抓人物外貌、神态、语言、动作来刻画人物，生动而传神。文章语言风趣幽默，增添了文章的趣味性。</a:t>
          </a:r>
          <a:endParaRPr>
            <a:solidFill>
              <a:schemeClr val="dk1"/>
            </a:solidFill>
          </a:endParaRPr>
        </a:p>
      </dsp:txBody>
      <dsp:txXfrm>
        <a:off x="5675785" y="192011"/>
        <a:ext cx="2424971" cy="1810950"/>
      </dsp:txXfrm>
    </dsp:sp>
    <dsp:sp modelId="{289E8C87-DCA9-4A89-84FE-DEC559AA794B}">
      <dsp:nvSpPr>
        <dsp:cNvPr id="10" name="矩形 9"/>
        <dsp:cNvSpPr/>
      </dsp:nvSpPr>
      <dsp:spPr bwMode="white">
        <a:xfrm>
          <a:off x="5675785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0" rIns="3175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 dirty="0">
              <a:latin typeface="宋体" panose="02010600030101010101" pitchFamily="2" charset="-122"/>
              <a:ea typeface="宋体" panose="02010600030101010101" pitchFamily="2" charset="-122"/>
            </a:rPr>
            <a:t>3.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注意描写方法</a:t>
          </a:r>
        </a:p>
      </dsp:txBody>
      <dsp:txXfrm>
        <a:off x="5675785" y="2002961"/>
        <a:ext cx="2424971" cy="778709"/>
      </dsp:txXfrm>
    </dsp:sp>
    <dsp:sp modelId="{C87FC5FB-CF3E-4344-8C19-E15AD9D6DBBC}">
      <dsp:nvSpPr>
        <dsp:cNvPr id="11" name="椭圆 10"/>
        <dsp:cNvSpPr/>
      </dsp:nvSpPr>
      <dsp:spPr bwMode="white">
        <a:xfrm>
          <a:off x="7454316" y="2129348"/>
          <a:ext cx="848740" cy="848740"/>
        </a:xfrm>
        <a:prstGeom prst="ellipse">
          <a:avLst/>
        </a:prstGeom>
        <a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7454316" y="2129348"/>
        <a:ext cx="848740" cy="8487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off" val="ctr"/>
          <dgm:param type="contDir" val="sameDir"/>
          <dgm:param type="grDir" val="tL"/>
          <dgm:param type="flowDir" val="row"/>
        </dgm:alg>
      </dgm:if>
      <dgm:else name="Name2">
        <dgm:alg type="snake">
          <dgm:param type="off" val="ctr"/>
          <dgm:param type="contDir" val="sameDir"/>
          <dgm:param type="grDir" val="tR"/>
          <dgm:param type="flowDir" val="row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A3BF2-D4BB-4EDA-885A-E5849FFE16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339D0-63DA-4FD0-8A89-FE30BF4A178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3.png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5001768"/>
            <a:ext cx="9144000" cy="141732"/>
          </a:xfrm>
          <a:prstGeom prst="rect">
            <a:avLst/>
          </a:prstGeom>
          <a:solidFill>
            <a:srgbClr val="FAC5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6" name="矩形 15"/>
          <p:cNvSpPr/>
          <p:nvPr userDrawn="1"/>
        </p:nvSpPr>
        <p:spPr>
          <a:xfrm flipH="1">
            <a:off x="35496" y="980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33CCFF"/>
              </a:gs>
              <a:gs pos="97000">
                <a:srgbClr val="FFFFFF">
                  <a:alpha val="0"/>
                </a:srgbClr>
              </a:gs>
              <a:gs pos="0">
                <a:srgbClr val="99CC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文本框 10"/>
          <p:cNvSpPr txBox="1"/>
          <p:nvPr userDrawn="1"/>
        </p:nvSpPr>
        <p:spPr>
          <a:xfrm>
            <a:off x="35496" y="67578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习作：“漫画”老师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39549" y="3921237"/>
            <a:ext cx="1291838" cy="1291838"/>
          </a:xfrm>
          <a:prstGeom prst="rect">
            <a:avLst/>
          </a:prstGeom>
        </p:spPr>
      </p:pic>
      <p:pic>
        <p:nvPicPr>
          <p:cNvPr id="3" name="图片 2" descr="卡通人物&#10;&#10;描述已自动生成"/>
          <p:cNvPicPr>
            <a:picLocks noChangeAspect="1"/>
          </p:cNvPicPr>
          <p:nvPr userDrawn="1"/>
        </p:nvPicPr>
        <p:blipFill>
          <a:blip r:embed="rId7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3851662"/>
            <a:ext cx="1045121" cy="129183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slide" Target="slide31.xml"/><Relationship Id="rId3" Type="http://schemas.openxmlformats.org/officeDocument/2006/relationships/slide" Target="slide4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1.wdp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1.wdp"/><Relationship Id="rId1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microsoft.com/office/2007/relationships/hdphoto" Target="../media/image20.wdp"/><Relationship Id="rId5" Type="http://schemas.openxmlformats.org/officeDocument/2006/relationships/image" Target="../media/image19.png"/><Relationship Id="rId4" Type="http://schemas.microsoft.com/office/2007/relationships/hdphoto" Target="../media/image18.wdp"/><Relationship Id="rId3" Type="http://schemas.openxmlformats.org/officeDocument/2006/relationships/image" Target="../media/image17.png"/><Relationship Id="rId2" Type="http://schemas.microsoft.com/office/2007/relationships/hdphoto" Target="../media/image16.wdp"/><Relationship Id="rId1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1.wdp"/><Relationship Id="rId1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24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hyperlink" Target="&#33539;&#25991;2&#65306;&#25105;&#30340;&#20840;&#33021;&#32769;&#24072;.pptx" TargetMode="External"/><Relationship Id="rId3" Type="http://schemas.microsoft.com/office/2007/relationships/hdphoto" Target="../media/image27.wdp"/><Relationship Id="rId2" Type="http://schemas.openxmlformats.org/officeDocument/2006/relationships/image" Target="../media/image26.png"/><Relationship Id="rId1" Type="http://schemas.openxmlformats.org/officeDocument/2006/relationships/hyperlink" Target="&#33539;&#25991;1&#65306;&#25105;&#30340;&#8220;&#24618;&#8221;&#32769;&#24072;.pptx" TargetMode="External"/></Relationships>
</file>

<file path=ppt/slides/_rels/slide3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microsoft.com/office/2007/relationships/hdphoto" Target="../media/image11.wdp"/><Relationship Id="rId1" Type="http://schemas.openxmlformats.org/officeDocument/2006/relationships/image" Target="../media/image10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microsoft.com/office/2007/relationships/hdphoto" Target="../media/image8.wdp"/><Relationship Id="rId1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1.wdp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print">
            <a:lum/>
          </a:blip>
          <a:srcRect/>
          <a:stretch>
            <a:fillRect b="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 flipH="1">
            <a:off x="0" y="111933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文本框 1"/>
          <p:cNvSpPr txBox="1"/>
          <p:nvPr/>
        </p:nvSpPr>
        <p:spPr>
          <a:xfrm>
            <a:off x="197793" y="63109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语文  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五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年级  上册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5820" y="3995064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5820" y="4337102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文本框 15">
            <a:hlinkClick r:id="rId3" action="ppaction://hlinksldjump"/>
          </p:cNvPr>
          <p:cNvSpPr txBox="1"/>
          <p:nvPr/>
        </p:nvSpPr>
        <p:spPr>
          <a:xfrm>
            <a:off x="7204030" y="3979643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>
                <a:solidFill>
                  <a:schemeClr val="bg1"/>
                </a:solidFill>
              </a:rPr>
              <a:t>第一课时</a:t>
            </a:r>
            <a:endParaRPr kumimoji="1"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9" name="文本框 14">
            <a:hlinkClick r:id="rId4" action="ppaction://hlinksldjump"/>
          </p:cNvPr>
          <p:cNvSpPr txBox="1"/>
          <p:nvPr/>
        </p:nvSpPr>
        <p:spPr>
          <a:xfrm>
            <a:off x="7214905" y="4329050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>
                <a:solidFill>
                  <a:schemeClr val="bg1"/>
                </a:solidFill>
              </a:rPr>
              <a:t>第二课时</a:t>
            </a:r>
            <a:endParaRPr kumimoji="1"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20" name="文本框 7"/>
          <p:cNvSpPr txBox="1"/>
          <p:nvPr/>
        </p:nvSpPr>
        <p:spPr>
          <a:xfrm>
            <a:off x="1767453" y="1465676"/>
            <a:ext cx="6025570" cy="1200329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“漫画”老师</a:t>
            </a:r>
            <a:endParaRPr lang="zh-CN" altLang="en-US" sz="7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170443" y="1707393"/>
            <a:ext cx="1004836" cy="2339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对话气泡: 圆角矩形 5"/>
          <p:cNvSpPr/>
          <p:nvPr/>
        </p:nvSpPr>
        <p:spPr>
          <a:xfrm>
            <a:off x="1627830" y="868550"/>
            <a:ext cx="1708219" cy="472273"/>
          </a:xfrm>
          <a:prstGeom prst="wedgeRoundRectCallout">
            <a:avLst>
              <a:gd name="adj1" fmla="val 10975"/>
              <a:gd name="adj2" fmla="val 115908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穿戴特色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36049" y="1707392"/>
            <a:ext cx="1537401" cy="2339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对话气泡: 圆角矩形 7"/>
          <p:cNvSpPr/>
          <p:nvPr/>
        </p:nvSpPr>
        <p:spPr>
          <a:xfrm>
            <a:off x="3410189" y="868550"/>
            <a:ext cx="1708219" cy="472273"/>
          </a:xfrm>
          <a:prstGeom prst="wedgeRoundRectCallout">
            <a:avLst>
              <a:gd name="adj1" fmla="val 7118"/>
              <a:gd name="adj2" fmla="val 108931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说话特色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385350" y="2040757"/>
            <a:ext cx="773723" cy="2339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对话气泡: 圆角矩形 9"/>
          <p:cNvSpPr/>
          <p:nvPr/>
        </p:nvSpPr>
        <p:spPr>
          <a:xfrm>
            <a:off x="1316333" y="3390964"/>
            <a:ext cx="1708219" cy="472273"/>
          </a:xfrm>
          <a:prstGeom prst="wedgeRoundRectCallout">
            <a:avLst>
              <a:gd name="adj1" fmla="val 29809"/>
              <a:gd name="adj2" fmla="val -294481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表情特色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336048" y="2048439"/>
            <a:ext cx="1537401" cy="2339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对话气泡: 圆角矩形 11"/>
          <p:cNvSpPr/>
          <p:nvPr/>
        </p:nvSpPr>
        <p:spPr>
          <a:xfrm>
            <a:off x="7101146" y="1471256"/>
            <a:ext cx="1708219" cy="472273"/>
          </a:xfrm>
          <a:prstGeom prst="wedgeRoundRectCallout">
            <a:avLst>
              <a:gd name="adj1" fmla="val -181494"/>
              <a:gd name="adj2" fmla="val 89935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行为特色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948774" y="2359192"/>
            <a:ext cx="1537401" cy="2339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对话气泡: 圆角矩形 13"/>
          <p:cNvSpPr/>
          <p:nvPr/>
        </p:nvSpPr>
        <p:spPr>
          <a:xfrm>
            <a:off x="3829322" y="3390965"/>
            <a:ext cx="1708219" cy="472273"/>
          </a:xfrm>
          <a:prstGeom prst="wedgeRoundRectCallout">
            <a:avLst>
              <a:gd name="adj1" fmla="val -44811"/>
              <a:gd name="adj2" fmla="val -227756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教学特色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572000" y="2359192"/>
            <a:ext cx="2644346" cy="2339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对话气泡: 圆角矩形 17"/>
          <p:cNvSpPr/>
          <p:nvPr/>
        </p:nvSpPr>
        <p:spPr>
          <a:xfrm>
            <a:off x="5767754" y="3283872"/>
            <a:ext cx="1708219" cy="472273"/>
          </a:xfrm>
          <a:prstGeom prst="wedgeRoundRectCallout">
            <a:avLst>
              <a:gd name="adj1" fmla="val -37578"/>
              <a:gd name="adj2" fmla="val -182405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师生关系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43412" y="1612966"/>
            <a:ext cx="6411844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是总爱穿裙子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说话像连珠炮的语文老师</a:t>
            </a:r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en-US" altLang="zh-CN" sz="2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整天笑眯眯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走路像一阵风的数学老师</a:t>
            </a:r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en-US" altLang="zh-CN" sz="2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还是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教学中“怪招”迭出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课后和同学们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打成一片的体育老师？</a:t>
            </a:r>
            <a:endParaRPr lang="zh-CN" altLang="en-US" sz="2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2" grpId="0" animBg="1"/>
      <p:bldP spid="14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15"/>
          <p:cNvGraphicFramePr>
            <a:graphicFrameLocks noGrp="1"/>
          </p:cNvGraphicFramePr>
          <p:nvPr/>
        </p:nvGraphicFramePr>
        <p:xfrm>
          <a:off x="838198" y="1458756"/>
          <a:ext cx="6738258" cy="2419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3043"/>
                <a:gridCol w="1123043"/>
                <a:gridCol w="1123043"/>
                <a:gridCol w="1123043"/>
                <a:gridCol w="1123043"/>
                <a:gridCol w="1123043"/>
              </a:tblGrid>
              <a:tr h="48398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穿戴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说话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表情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行为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教学方法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师生关系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</a:tr>
              <a:tr h="483982"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爱穿裙子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连珠炮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笑眯眯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走路快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有怪招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打成一片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</a:tr>
              <a:tr h="483982">
                <a:tc>
                  <a:txBody>
                    <a:bodyPr/>
                    <a:lstStyle/>
                    <a:p>
                      <a:endParaRPr lang="zh-CN" altLang="en-US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</a:tr>
              <a:tr h="483982">
                <a:tc>
                  <a:txBody>
                    <a:bodyPr/>
                    <a:lstStyle/>
                    <a:p>
                      <a:endParaRPr lang="zh-CN" altLang="en-US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</a:tr>
              <a:tr h="483982">
                <a:tc>
                  <a:txBody>
                    <a:bodyPr/>
                    <a:lstStyle/>
                    <a:p>
                      <a:endParaRPr lang="zh-CN" altLang="en-US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矩形 9"/>
          <p:cNvSpPr/>
          <p:nvPr/>
        </p:nvSpPr>
        <p:spPr>
          <a:xfrm>
            <a:off x="701524" y="541676"/>
            <a:ext cx="69910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我们可以据此列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出一个表格，大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家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起填一填吧。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38198" y="2468656"/>
            <a:ext cx="104084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000" b="1" dirty="0"/>
              <a:t>高跟鞋</a:t>
            </a:r>
            <a:endParaRPr lang="zh-CN" altLang="en-US" sz="2000" b="1" dirty="0"/>
          </a:p>
        </p:txBody>
      </p:sp>
      <p:sp>
        <p:nvSpPr>
          <p:cNvPr id="13" name="文本框 12"/>
          <p:cNvSpPr txBox="1"/>
          <p:nvPr/>
        </p:nvSpPr>
        <p:spPr>
          <a:xfrm>
            <a:off x="838198" y="2973606"/>
            <a:ext cx="104084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000" b="1" dirty="0"/>
              <a:t>折扇</a:t>
            </a:r>
            <a:endParaRPr lang="zh-CN" altLang="en-US" sz="2000" b="1" dirty="0"/>
          </a:p>
        </p:txBody>
      </p:sp>
      <p:sp>
        <p:nvSpPr>
          <p:cNvPr id="14" name="文本框 13"/>
          <p:cNvSpPr txBox="1"/>
          <p:nvPr/>
        </p:nvSpPr>
        <p:spPr>
          <a:xfrm>
            <a:off x="838198" y="3423606"/>
            <a:ext cx="104084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000" b="1" dirty="0"/>
              <a:t>白茶杯</a:t>
            </a:r>
            <a:endParaRPr lang="zh-CN" altLang="en-US" sz="2000" b="1" dirty="0"/>
          </a:p>
        </p:txBody>
      </p:sp>
      <p:sp>
        <p:nvSpPr>
          <p:cNvPr id="15" name="文本框 14"/>
          <p:cNvSpPr txBox="1"/>
          <p:nvPr/>
        </p:nvSpPr>
        <p:spPr>
          <a:xfrm>
            <a:off x="1973661" y="2455726"/>
            <a:ext cx="104084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000" b="1" dirty="0"/>
              <a:t>大嗓门</a:t>
            </a:r>
            <a:endParaRPr lang="zh-CN" altLang="en-US" sz="2000" b="1" dirty="0"/>
          </a:p>
        </p:txBody>
      </p:sp>
      <p:sp>
        <p:nvSpPr>
          <p:cNvPr id="16" name="文本框 15"/>
          <p:cNvSpPr txBox="1"/>
          <p:nvPr/>
        </p:nvSpPr>
        <p:spPr>
          <a:xfrm>
            <a:off x="2002340" y="3409293"/>
            <a:ext cx="104084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000" b="1" dirty="0"/>
              <a:t>口头语</a:t>
            </a:r>
            <a:endParaRPr lang="zh-CN" altLang="en-US" sz="2000" b="1" dirty="0"/>
          </a:p>
        </p:txBody>
      </p:sp>
      <p:sp>
        <p:nvSpPr>
          <p:cNvPr id="17" name="文本框 16"/>
          <p:cNvSpPr txBox="1"/>
          <p:nvPr/>
        </p:nvSpPr>
        <p:spPr>
          <a:xfrm>
            <a:off x="1973661" y="2945899"/>
            <a:ext cx="104084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000" b="1" dirty="0"/>
              <a:t>小嗓门</a:t>
            </a:r>
            <a:endParaRPr lang="zh-CN" altLang="en-US" sz="2000" b="1" dirty="0"/>
          </a:p>
        </p:txBody>
      </p:sp>
      <p:sp>
        <p:nvSpPr>
          <p:cNvPr id="18" name="文本框 17"/>
          <p:cNvSpPr txBox="1"/>
          <p:nvPr/>
        </p:nvSpPr>
        <p:spPr>
          <a:xfrm>
            <a:off x="3119173" y="2482633"/>
            <a:ext cx="104084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000" b="1" dirty="0"/>
              <a:t>严肃</a:t>
            </a:r>
            <a:endParaRPr lang="zh-CN" altLang="en-US" sz="2000" b="1" dirty="0"/>
          </a:p>
        </p:txBody>
      </p:sp>
      <p:sp>
        <p:nvSpPr>
          <p:cNvPr id="19" name="文本框 18"/>
          <p:cNvSpPr txBox="1"/>
          <p:nvPr/>
        </p:nvSpPr>
        <p:spPr>
          <a:xfrm>
            <a:off x="3119173" y="2968543"/>
            <a:ext cx="104084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000" b="1" dirty="0"/>
              <a:t>爱大笑</a:t>
            </a:r>
            <a:endParaRPr lang="zh-CN" altLang="en-US" sz="2000" b="1" dirty="0"/>
          </a:p>
        </p:txBody>
      </p:sp>
      <p:sp>
        <p:nvSpPr>
          <p:cNvPr id="20" name="文本框 19"/>
          <p:cNvSpPr txBox="1"/>
          <p:nvPr/>
        </p:nvSpPr>
        <p:spPr>
          <a:xfrm>
            <a:off x="3166483" y="3423606"/>
            <a:ext cx="104084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000" b="1" dirty="0"/>
              <a:t>爱发火</a:t>
            </a:r>
            <a:endParaRPr lang="zh-CN" altLang="en-US" sz="2000" b="1" dirty="0"/>
          </a:p>
        </p:txBody>
      </p:sp>
      <p:sp>
        <p:nvSpPr>
          <p:cNvPr id="21" name="文本框 20"/>
          <p:cNvSpPr txBox="1"/>
          <p:nvPr/>
        </p:nvSpPr>
        <p:spPr>
          <a:xfrm>
            <a:off x="4254636" y="2475452"/>
            <a:ext cx="104084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000" b="1" dirty="0"/>
              <a:t>看天上</a:t>
            </a:r>
            <a:endParaRPr lang="zh-CN" altLang="en-US" sz="2000" b="1" dirty="0"/>
          </a:p>
        </p:txBody>
      </p:sp>
      <p:sp>
        <p:nvSpPr>
          <p:cNvPr id="22" name="文本框 21"/>
          <p:cNvSpPr txBox="1"/>
          <p:nvPr/>
        </p:nvSpPr>
        <p:spPr>
          <a:xfrm>
            <a:off x="4240297" y="2968543"/>
            <a:ext cx="104084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000" b="1" dirty="0"/>
              <a:t>走路慢</a:t>
            </a:r>
            <a:endParaRPr lang="zh-CN" altLang="en-US" sz="2000" b="1" dirty="0"/>
          </a:p>
        </p:txBody>
      </p:sp>
      <p:sp>
        <p:nvSpPr>
          <p:cNvPr id="23" name="文本框 22"/>
          <p:cNvSpPr txBox="1"/>
          <p:nvPr/>
        </p:nvSpPr>
        <p:spPr>
          <a:xfrm>
            <a:off x="4226062" y="3431188"/>
            <a:ext cx="120716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000" b="1" dirty="0"/>
              <a:t>整理衣服</a:t>
            </a:r>
            <a:endParaRPr lang="zh-CN" altLang="en-US" sz="2000" b="1" dirty="0"/>
          </a:p>
        </p:txBody>
      </p:sp>
      <p:sp>
        <p:nvSpPr>
          <p:cNvPr id="24" name="文本框 23"/>
          <p:cNvSpPr txBox="1"/>
          <p:nvPr/>
        </p:nvSpPr>
        <p:spPr>
          <a:xfrm>
            <a:off x="5328450" y="2466146"/>
            <a:ext cx="120716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000" b="1" dirty="0"/>
              <a:t>用电脑</a:t>
            </a:r>
            <a:endParaRPr lang="zh-CN" altLang="en-US" sz="2000" b="1" dirty="0"/>
          </a:p>
        </p:txBody>
      </p:sp>
      <p:sp>
        <p:nvSpPr>
          <p:cNvPr id="25" name="文本框 24"/>
          <p:cNvSpPr txBox="1"/>
          <p:nvPr/>
        </p:nvSpPr>
        <p:spPr>
          <a:xfrm>
            <a:off x="5361421" y="2968560"/>
            <a:ext cx="120716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000" b="1" dirty="0"/>
              <a:t>讲故事</a:t>
            </a:r>
            <a:endParaRPr lang="zh-CN" altLang="en-US" sz="2000" b="1" dirty="0"/>
          </a:p>
        </p:txBody>
      </p:sp>
      <p:sp>
        <p:nvSpPr>
          <p:cNvPr id="26" name="文本框 25"/>
          <p:cNvSpPr txBox="1"/>
          <p:nvPr/>
        </p:nvSpPr>
        <p:spPr>
          <a:xfrm>
            <a:off x="5361421" y="3417994"/>
            <a:ext cx="120716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000" b="1" dirty="0"/>
              <a:t>激将法</a:t>
            </a:r>
            <a:endParaRPr lang="zh-CN" altLang="en-US" sz="2000" b="1" dirty="0"/>
          </a:p>
        </p:txBody>
      </p:sp>
      <p:sp>
        <p:nvSpPr>
          <p:cNvPr id="27" name="文本框 26"/>
          <p:cNvSpPr txBox="1"/>
          <p:nvPr/>
        </p:nvSpPr>
        <p:spPr>
          <a:xfrm>
            <a:off x="6473963" y="2448078"/>
            <a:ext cx="120716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000" b="1" dirty="0"/>
              <a:t>敬而远之</a:t>
            </a:r>
            <a:endParaRPr lang="zh-CN" altLang="en-US" sz="2000" b="1" dirty="0"/>
          </a:p>
        </p:txBody>
      </p:sp>
      <p:sp>
        <p:nvSpPr>
          <p:cNvPr id="28" name="文本框 27"/>
          <p:cNvSpPr txBox="1"/>
          <p:nvPr/>
        </p:nvSpPr>
        <p:spPr>
          <a:xfrm>
            <a:off x="6482545" y="2958827"/>
            <a:ext cx="120716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000" b="1" dirty="0"/>
              <a:t>若即若离</a:t>
            </a:r>
            <a:endParaRPr lang="zh-CN" altLang="en-US" sz="2000" b="1" dirty="0"/>
          </a:p>
        </p:txBody>
      </p:sp>
      <p:sp>
        <p:nvSpPr>
          <p:cNvPr id="29" name="文本框 28"/>
          <p:cNvSpPr txBox="1"/>
          <p:nvPr/>
        </p:nvSpPr>
        <p:spPr>
          <a:xfrm>
            <a:off x="6492593" y="3408419"/>
            <a:ext cx="120716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000" b="1" dirty="0"/>
              <a:t>朋友关系</a:t>
            </a:r>
            <a:endParaRPr lang="zh-CN" altLang="en-US" sz="20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399" y="325963"/>
            <a:ext cx="8194615" cy="481753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326673" y="1186755"/>
            <a:ext cx="39489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大家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总结的“特点”还真不少，但是如何突出这些特点呢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8599" y="552294"/>
            <a:ext cx="8583017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400" b="1" smtClean="0">
                <a:latin typeface="黑体" panose="02010609060101010101" pitchFamily="49" charset="-122"/>
                <a:ea typeface="黑体" panose="02010609060101010101" pitchFamily="49" charset="-122"/>
              </a:rPr>
              <a:t>看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看书中的案例。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将相和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中的蔺相如有什么性格特征？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print"/>
          <a:srcRect t="39072"/>
          <a:stretch>
            <a:fillRect/>
          </a:stretch>
        </p:blipFill>
        <p:spPr>
          <a:xfrm>
            <a:off x="1187160" y="1439377"/>
            <a:ext cx="3073341" cy="2635332"/>
          </a:xfrm>
          <a:prstGeom prst="ellipse">
            <a:avLst/>
          </a:prstGeom>
        </p:spPr>
      </p:pic>
      <p:sp>
        <p:nvSpPr>
          <p:cNvPr id="6" name="云形 5"/>
          <p:cNvSpPr/>
          <p:nvPr/>
        </p:nvSpPr>
        <p:spPr>
          <a:xfrm>
            <a:off x="4712677" y="1394905"/>
            <a:ext cx="1617785" cy="803868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聪明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云形 6"/>
          <p:cNvSpPr/>
          <p:nvPr/>
        </p:nvSpPr>
        <p:spPr>
          <a:xfrm>
            <a:off x="4854155" y="3356689"/>
            <a:ext cx="1617785" cy="803868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大度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云形 7"/>
          <p:cNvSpPr/>
          <p:nvPr/>
        </p:nvSpPr>
        <p:spPr>
          <a:xfrm>
            <a:off x="4770107" y="2355109"/>
            <a:ext cx="1617785" cy="803868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勇敢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37989" y="4305048"/>
            <a:ext cx="3908807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文章又是如何表现的呢？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8"/>
          <p:cNvSpPr txBox="1"/>
          <p:nvPr/>
        </p:nvSpPr>
        <p:spPr>
          <a:xfrm>
            <a:off x="6379593" y="1493744"/>
            <a:ext cx="2484322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巧妙要回和氏璧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文本框 9"/>
          <p:cNvSpPr txBox="1"/>
          <p:nvPr/>
        </p:nvSpPr>
        <p:spPr>
          <a:xfrm>
            <a:off x="6512942" y="2428592"/>
            <a:ext cx="2352769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和秦大臣辩论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文本框 10"/>
          <p:cNvSpPr txBox="1"/>
          <p:nvPr/>
        </p:nvSpPr>
        <p:spPr>
          <a:xfrm>
            <a:off x="6511146" y="3497387"/>
            <a:ext cx="2352769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原谅廉颇的过错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8984" y="1241427"/>
            <a:ext cx="7390215" cy="2008242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我们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要用具体的事件来表现人物的特性。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57200" algn="just">
              <a:lnSpc>
                <a:spcPct val="150000"/>
              </a:lnSpc>
            </a:pPr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下面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来看看各组事件中能够表现人物性格的是哪</a:t>
            </a:r>
            <a:r>
              <a:rPr lang="zh-CN" altLang="en-US" sz="28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en-US" sz="2800" b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个。</a:t>
            </a:r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06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12957" y="938401"/>
            <a:ext cx="495854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老师特点：风趣幽默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10162" y="2293746"/>
            <a:ext cx="6473449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事件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：喜欢看笑话，听相声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事件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：课堂上常常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引得我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们大笑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33394" y="2420867"/>
            <a:ext cx="3838110" cy="4220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21559" y="959946"/>
            <a:ext cx="494650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老师特点：运动健将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332628" y="2151917"/>
            <a:ext cx="6707502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事件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：为了减肥冬天里也天天跑步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事件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：校运动会教师赛跑第一名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76905" y="2215978"/>
            <a:ext cx="4973754" cy="4858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99138" y="1093123"/>
            <a:ext cx="46252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老师特点：为人大度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308367" y="2298369"/>
            <a:ext cx="6758830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事件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：受到学生的侵犯也默不作声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事件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：对学生的不敬，一笑而过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72439" y="2414946"/>
            <a:ext cx="4983983" cy="4220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0335" y="293013"/>
            <a:ext cx="7368692" cy="402361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326673" y="1186755"/>
            <a:ext cx="39489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我们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在写具体事件中，该如何表现人物呢？</a:t>
            </a:r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54109" y="1122390"/>
            <a:ext cx="7184572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蔺相如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看这情形，知道秦王没有拿城换璧的诚意，就上前一步，说：“这块璧有点儿小毛病，让我指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给您看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。”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蔺相如捧着璧，往后退了几步，靠着柱子站定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他怒发冲冠，说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：“我看您并不想交付十五座城。现在璧在我手里，您要是强逼我，我的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脑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袋就和璧一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起撞碎在这柱子上！”说着，他举起和氏璧就要向柱子上撞。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2079" y="537867"/>
            <a:ext cx="556678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看一下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将相和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是如何描写蔺相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如</a:t>
            </a:r>
            <a:r>
              <a:rPr lang="zh-CN" altLang="en-US" sz="2400" b="1" smtClean="0">
                <a:latin typeface="黑体" panose="02010609060101010101" pitchFamily="49" charset="-122"/>
                <a:ea typeface="黑体" panose="02010609060101010101" pitchFamily="49" charset="-122"/>
              </a:rPr>
              <a:t>的。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28673" y="3774636"/>
            <a:ext cx="5727561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作者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通过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语言、动作、心理和神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态描写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表现了蔺相如的聪明和勇敢。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787983" y="1710645"/>
            <a:ext cx="7323630" cy="1331134"/>
          </a:xfrm>
          <a:prstGeom prst="rect">
            <a:avLst/>
          </a:prstGeom>
          <a:ln w="57150">
            <a:gradFill flip="none" rotWithShape="1">
              <a:gsLst>
                <a:gs pos="500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我们</a:t>
            </a:r>
            <a:r>
              <a:rPr lang="zh-CN" altLang="en-US" sz="41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先</a:t>
            </a:r>
            <a:r>
              <a:rPr lang="zh-CN" altLang="en-US" sz="41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来欣赏几幅漫画，说说</a:t>
            </a:r>
            <a:r>
              <a:rPr lang="zh-CN" altLang="en-US" sz="41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这些</a:t>
            </a:r>
            <a:r>
              <a:rPr lang="zh-CN" altLang="en-US" sz="41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漫</a:t>
            </a:r>
            <a:r>
              <a:rPr lang="zh-CN" altLang="en-US" sz="41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画有什么</a:t>
            </a:r>
            <a:r>
              <a:rPr lang="zh-CN" altLang="en-US" sz="41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特</a:t>
            </a:r>
            <a:r>
              <a:rPr lang="zh-CN" altLang="en-US" sz="4100" b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点。</a:t>
            </a:r>
            <a:endParaRPr lang="zh-CN" altLang="en-US" sz="41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5836" y="1207009"/>
            <a:ext cx="1907381" cy="48220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1119386" y="622300"/>
            <a:ext cx="771075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下面我们来模仿课文手法，“漫画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”老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师。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70632" y="1246207"/>
            <a:ext cx="658669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开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学了，我们班新来了一位语文老师，她笑盈盈地走上讲台，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说</a:t>
            </a:r>
            <a:r>
              <a:rPr lang="zh-CN" altLang="en-US" sz="2000" b="1" smtClean="0">
                <a:latin typeface="宋体" panose="02010600030101010101" pitchFamily="2" charset="-122"/>
                <a:ea typeface="宋体" panose="02010600030101010101" pitchFamily="2" charset="-122"/>
              </a:rPr>
              <a:t>：“大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家好，我先自我介绍一下，我姓谭，和谈心的谈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同</a:t>
            </a:r>
            <a:r>
              <a:rPr lang="zh-CN" altLang="en-US" sz="2000" b="1" smtClean="0">
                <a:latin typeface="宋体" panose="02010600030101010101" pitchFamily="2" charset="-122"/>
                <a:ea typeface="宋体" panose="02010600030101010101" pitchFamily="2" charset="-122"/>
              </a:rPr>
              <a:t>音。我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愿意成为大家的知心</a:t>
            </a:r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朋</a:t>
            </a:r>
            <a:r>
              <a:rPr lang="zh-CN" altLang="en-US" sz="2000" b="1" smtClean="0">
                <a:latin typeface="宋体" panose="02010600030101010101" pitchFamily="2" charset="-122"/>
                <a:ea typeface="宋体" panose="02010600030101010101" pitchFamily="2" charset="-122"/>
              </a:rPr>
              <a:t>友，我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也希望你们以后能支持我的工作。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OK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，现在我们开始上课。”在她讲话的时候，我偷偷地观察着她：一双水汪汪的大眼睛会说话，一张能说会道的嘴，总是微笑着。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0976" y="1640726"/>
            <a:ext cx="6725806" cy="500137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对于这次习作，你还有什么要说的吗？</a:t>
            </a:r>
            <a:endParaRPr lang="en-US" altLang="zh-CN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06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251520" y="752386"/>
            <a:ext cx="8255112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漫画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的意思就是“突出特点</a:t>
            </a:r>
            <a:r>
              <a:rPr lang="en-US" altLang="zh-CN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写出趣味”，所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以我一定要抓住重要特点来写，让别人也认识他。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51625" l="106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414" y="476622"/>
            <a:ext cx="1204586" cy="1774841"/>
          </a:xfrm>
          <a:prstGeom prst="rect">
            <a:avLst/>
          </a:prstGeom>
        </p:spPr>
      </p:pic>
      <p:sp>
        <p:nvSpPr>
          <p:cNvPr id="4" name="文本框 2"/>
          <p:cNvSpPr txBox="1"/>
          <p:nvPr/>
        </p:nvSpPr>
        <p:spPr>
          <a:xfrm>
            <a:off x="236265" y="1844774"/>
            <a:ext cx="7809519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漫画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要有夸张，所以我会多多使用夸张手法，让作文变得有声有色，让老师形象更突出。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311" y="1772765"/>
            <a:ext cx="1269938" cy="1098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本框 2"/>
          <p:cNvSpPr txBox="1"/>
          <p:nvPr/>
        </p:nvSpPr>
        <p:spPr>
          <a:xfrm>
            <a:off x="440976" y="3212925"/>
            <a:ext cx="7876200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漫画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不是丑化，我一定要用漫画的方法把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老师的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优点表现出来，不能丑化老师。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290" b="53226" l="24663" r="743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374" t="7096" r="24759" b="46452"/>
          <a:stretch>
            <a:fillRect/>
          </a:stretch>
        </p:blipFill>
        <p:spPr bwMode="auto">
          <a:xfrm>
            <a:off x="8044628" y="3212926"/>
            <a:ext cx="930424" cy="1015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写作提纲</a:t>
            </a:r>
            <a:endParaRPr lang="zh-CN" altLang="en-US" sz="5400" b="1" dirty="0">
              <a:solidFill>
                <a:srgbClr val="875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824" y="1691225"/>
            <a:ext cx="1543976" cy="1301691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2883" y="222420"/>
            <a:ext cx="7597419" cy="4466451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489873" y="844341"/>
            <a:ext cx="422074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想好自己的作文内容了吗？不要急于下笔，先好好构思，编写好写作提纲。</a:t>
            </a:r>
            <a:endParaRPr lang="zh-CN" altLang="en-US" sz="32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85194" y="1634083"/>
            <a:ext cx="4708942" cy="30469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chemeClr val="accent1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你打算写哪位老师？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他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她有哪些主要特征？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你打算选取哪两个特征？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有哪些事件可以用来表现这些特征？你将如何</a:t>
            </a:r>
            <a:r>
              <a:rPr lang="zh-CN" altLang="en-US" sz="24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描</a:t>
            </a:r>
            <a:r>
              <a:rPr lang="zh-CN" altLang="en-US" sz="2400" b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写、刻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画老师？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漫画的“夸张”“幽默”如何体现？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你打算拟个什么题目？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91455" y="267494"/>
            <a:ext cx="34305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习作提纲要求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65905" y="1012343"/>
            <a:ext cx="6372257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选取具体事例，用漫画手法表现老师的性格。</a:t>
            </a:r>
            <a:endParaRPr lang="zh-CN" altLang="en-US" sz="11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73019" y="768099"/>
            <a:ext cx="1360615" cy="666511"/>
            <a:chOff x="2375756" y="2268826"/>
            <a:chExt cx="888357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888357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7930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75111" y="898081"/>
            <a:ext cx="630513" cy="30469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我的麻辣老师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63816" y="1036498"/>
            <a:ext cx="288032" cy="2762726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419100" y="1838950"/>
            <a:ext cx="1318064" cy="733058"/>
            <a:chOff x="2098769" y="2334213"/>
            <a:chExt cx="860576" cy="733058"/>
          </a:xfrm>
        </p:grpSpPr>
        <p:sp>
          <p:nvSpPr>
            <p:cNvPr id="10" name="云形 9"/>
            <p:cNvSpPr/>
            <p:nvPr/>
          </p:nvSpPr>
          <p:spPr>
            <a:xfrm>
              <a:off x="2098769" y="2336363"/>
              <a:ext cx="860576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95854" y="2334213"/>
              <a:ext cx="7634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主体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439379" y="3208371"/>
            <a:ext cx="1277506" cy="666511"/>
            <a:chOff x="2375756" y="2268826"/>
            <a:chExt cx="834094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834094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73878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结尾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2948167" y="1590751"/>
            <a:ext cx="306264" cy="112559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44881" y="1548908"/>
            <a:ext cx="4385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力气大：和学生掰手腕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99853" y="2012465"/>
            <a:ext cx="6205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教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</a:t>
            </a:r>
            <a:r>
              <a:rPr lang="zh-CN" altLang="en-US" sz="28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方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式特别：陪学生罚跑步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979616" y="3311379"/>
            <a:ext cx="38432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表达对老师的喜爱之情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44881" y="702814"/>
            <a:ext cx="42954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描写老师外貌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TextBox 21"/>
          <p:cNvSpPr txBox="1"/>
          <p:nvPr/>
        </p:nvSpPr>
        <p:spPr>
          <a:xfrm>
            <a:off x="3330031" y="2417861"/>
            <a:ext cx="5438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爱学生：帮助学生制服社会青年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16" grpId="0" animBg="1"/>
      <p:bldP spid="20" grpId="0"/>
      <p:bldP spid="22" grpId="0"/>
      <p:bldP spid="29" grpId="0"/>
      <p:bldP spid="24" grpId="0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73019" y="768099"/>
            <a:ext cx="1360615" cy="666511"/>
            <a:chOff x="2375756" y="2268826"/>
            <a:chExt cx="888357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888357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7930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63207" y="1082423"/>
            <a:ext cx="630513" cy="25545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我的怪老师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63816" y="1036498"/>
            <a:ext cx="288032" cy="2762726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458644" y="1810518"/>
            <a:ext cx="1318064" cy="733058"/>
            <a:chOff x="2098769" y="2334213"/>
            <a:chExt cx="860576" cy="733058"/>
          </a:xfrm>
        </p:grpSpPr>
        <p:sp>
          <p:nvSpPr>
            <p:cNvPr id="10" name="云形 9"/>
            <p:cNvSpPr/>
            <p:nvPr/>
          </p:nvSpPr>
          <p:spPr>
            <a:xfrm>
              <a:off x="2098769" y="2336363"/>
              <a:ext cx="860576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95853" y="2334213"/>
              <a:ext cx="7634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主体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458644" y="3208371"/>
            <a:ext cx="1277506" cy="666511"/>
            <a:chOff x="2375756" y="2268826"/>
            <a:chExt cx="834094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834094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73878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结尾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2948167" y="1590751"/>
            <a:ext cx="306264" cy="112559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44881" y="1548908"/>
            <a:ext cx="4385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第一怪：杯不离手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99853" y="2012465"/>
            <a:ext cx="6205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第二怪：语出惊人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979616" y="3311379"/>
            <a:ext cx="44622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回应题目，老师怪得可爱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44881" y="702814"/>
            <a:ext cx="42954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指出“怪”统领全文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TextBox 21"/>
          <p:cNvSpPr txBox="1"/>
          <p:nvPr/>
        </p:nvSpPr>
        <p:spPr>
          <a:xfrm>
            <a:off x="3330031" y="2417861"/>
            <a:ext cx="5438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第三怪：教学方法怪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16" grpId="0" animBg="1"/>
      <p:bldP spid="20" grpId="0"/>
      <p:bldP spid="22" grpId="0"/>
      <p:bldP spid="29" grpId="0"/>
      <p:bldP spid="24" grpId="0"/>
      <p:bldP spid="1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73019" y="768099"/>
            <a:ext cx="1360615" cy="666511"/>
            <a:chOff x="2375756" y="2268826"/>
            <a:chExt cx="888357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888357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7930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63206" y="898935"/>
            <a:ext cx="630513" cy="30469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我的全能老师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63816" y="1036498"/>
            <a:ext cx="288032" cy="2762726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419099" y="1836800"/>
            <a:ext cx="1318064" cy="733058"/>
            <a:chOff x="2098769" y="2334213"/>
            <a:chExt cx="860576" cy="733058"/>
          </a:xfrm>
        </p:grpSpPr>
        <p:sp>
          <p:nvSpPr>
            <p:cNvPr id="10" name="云形 9"/>
            <p:cNvSpPr/>
            <p:nvPr/>
          </p:nvSpPr>
          <p:spPr>
            <a:xfrm>
              <a:off x="2098769" y="2336363"/>
              <a:ext cx="860576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95853" y="2334213"/>
              <a:ext cx="7634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主体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462484" y="3249238"/>
            <a:ext cx="1277506" cy="666511"/>
            <a:chOff x="2375756" y="2268826"/>
            <a:chExt cx="834094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834094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73878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结尾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2948167" y="1590751"/>
            <a:ext cx="306264" cy="112559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30031" y="1380557"/>
            <a:ext cx="4385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上通天文，下知地理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330031" y="1899209"/>
            <a:ext cx="6205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数学老师兼带体育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979616" y="3311379"/>
            <a:ext cx="5200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总结全文，指出老师全能的特点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44881" y="702814"/>
            <a:ext cx="4653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描写老师外貌，重点写头发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TextBox 21"/>
          <p:cNvSpPr txBox="1"/>
          <p:nvPr/>
        </p:nvSpPr>
        <p:spPr>
          <a:xfrm>
            <a:off x="3330031" y="2345968"/>
            <a:ext cx="5438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老师对教学很认真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16" grpId="0" animBg="1"/>
      <p:bldP spid="20" grpId="0"/>
      <p:bldP spid="22" grpId="0"/>
      <p:bldP spid="29" grpId="0"/>
      <p:bldP spid="24" grpId="0"/>
      <p:bldP spid="1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55576" y="1779663"/>
            <a:ext cx="5542989" cy="68475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快快写起来吧！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图片 14" descr="234757-160Z616032990[1]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CF3">
                  <a:alpha val="100000"/>
                </a:srgbClr>
              </a:clrFrom>
              <a:clrTo>
                <a:srgbClr val="FFFCF3">
                  <a:alpha val="100000"/>
                  <a:alpha val="0"/>
                </a:srgbClr>
              </a:clrTo>
            </a:clrChange>
          </a:blip>
          <a:srcRect l="67163" t="48737"/>
          <a:stretch>
            <a:fillRect/>
          </a:stretch>
        </p:blipFill>
        <p:spPr>
          <a:xfrm>
            <a:off x="6156176" y="1541910"/>
            <a:ext cx="2085975" cy="3028315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1000" y="1168431"/>
            <a:ext cx="5302000" cy="3062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45622" y="3770259"/>
            <a:ext cx="7758290" cy="43858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写好之后，和同位交换一下，看看谁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写得最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好。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245" y="631284"/>
            <a:ext cx="4629510" cy="2925850"/>
          </a:xfrm>
          <a:prstGeom prst="roundRect">
            <a:avLst>
              <a:gd name="adj" fmla="val 5281"/>
            </a:avLst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作文修改</a:t>
            </a:r>
            <a:endParaRPr lang="zh-CN" altLang="en-US" sz="5400" b="1" dirty="0">
              <a:solidFill>
                <a:srgbClr val="875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 descr="图片包含 游戏机, 标志&#10;&#10;描述已自动生成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9" t="3514" r="24574" b="24134"/>
          <a:stretch>
            <a:fillRect/>
          </a:stretch>
        </p:blipFill>
        <p:spPr>
          <a:xfrm>
            <a:off x="2147776" y="1678691"/>
            <a:ext cx="1307805" cy="132675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20" y="415891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文本框 14"/>
          <p:cNvSpPr txBox="1"/>
          <p:nvPr/>
        </p:nvSpPr>
        <p:spPr>
          <a:xfrm>
            <a:off x="204505" y="407839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>
                <a:solidFill>
                  <a:schemeClr val="bg1"/>
                </a:solidFill>
              </a:rPr>
              <a:t>第二课时</a:t>
            </a:r>
            <a:endParaRPr kumimoji="1"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97963" y="1260056"/>
            <a:ext cx="6575548" cy="325941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467995" algn="just">
              <a:lnSpc>
                <a:spcPts val="2500"/>
              </a:lnSpc>
              <a:spcAft>
                <a:spcPts val="0"/>
              </a:spcAft>
            </a:pPr>
            <a:r>
              <a:rPr lang="zh-CN" altLang="zh-CN" sz="18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我们班主任姓廖名魁。他三十出头，人如其名，</a:t>
            </a:r>
            <a:r>
              <a:rPr lang="zh-CN" altLang="zh-CN" sz="18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长得高大魁梧，浓眉大眼，一脸络腮胡好比张飞，肤色黝黑好比包青天。</a:t>
            </a:r>
            <a:r>
              <a:rPr lang="zh-CN" altLang="zh-CN" sz="18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往那一站，就是一个杀猪的屠夫，你怎么也不会想到他是一名教师。</a:t>
            </a:r>
            <a:endParaRPr lang="zh-CN" altLang="zh-CN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pPr indent="467995" algn="just">
              <a:lnSpc>
                <a:spcPts val="2500"/>
              </a:lnSpc>
              <a:spcAft>
                <a:spcPts val="0"/>
              </a:spcAft>
            </a:pPr>
            <a:r>
              <a:rPr lang="zh-CN" altLang="zh-CN" sz="18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我们私下地都叫他“黑牛哥”，因为他一身的肌肉，特别是胳膊，比我们班“大长腿”李天明的腿还要粗。有一次，我们在课间掰手腕，“胖子”小亮找不到敌手。</a:t>
            </a:r>
            <a:r>
              <a:rPr lang="zh-CN" altLang="zh-CN" sz="18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正在得意的时候，“黑牛哥”不声不响地坐了下来，让“胖子”两只手掰他一只手，“胖子”憋红了脸也掰不过，最后班上五个力气大的男生全部上阵，还是掰不过。大家坐下来喘着粗气，“真是一头黑牛呀！”“胖子”佩服得五体投地。</a:t>
            </a:r>
            <a:endParaRPr lang="zh-CN" altLang="zh-CN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638765" y="752256"/>
            <a:ext cx="2446824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我的麻辣老师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14"/>
          <p:cNvSpPr txBox="1"/>
          <p:nvPr/>
        </p:nvSpPr>
        <p:spPr>
          <a:xfrm>
            <a:off x="702635" y="352397"/>
            <a:ext cx="2147372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例文赏析</a:t>
            </a:r>
            <a:endParaRPr lang="zh-CN" altLang="en-US" sz="2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73511" y="1153066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09515" y="1169208"/>
            <a:ext cx="171817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外貌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描写生动极了！说明这是一位长得很有特点的老师。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课间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掰手腕场景描写生动有趣味，体现了老师力大的特点，为下文作铺垫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          </a:t>
            </a:r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         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00" y="408359"/>
            <a:ext cx="417735" cy="4338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79961" y="559356"/>
            <a:ext cx="6575548" cy="411292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467995" algn="just">
              <a:lnSpc>
                <a:spcPts val="2100"/>
              </a:lnSpc>
              <a:spcAft>
                <a:spcPts val="0"/>
              </a:spcAft>
            </a:pPr>
            <a:r>
              <a:rPr lang="zh-CN" altLang="zh-CN" sz="20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“黑牛哥”管理我们班，再调皮的学生在他面前都服贴得像是只小绵羊。要是有谁不听话，“黑牛哥”眼睛一瞪，对方心里一定直打哆嗦。对于班上违纪的学生，“黑牛哥”就会罚他围绕操场跑三圈，当然他也会陪着跑，谁都甭想蒙混过关。</a:t>
            </a:r>
            <a:r>
              <a:rPr lang="zh-CN" altLang="zh-CN" sz="20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在他的带动下，我们班的好多“小鲜肉”都变得健壮起来。学校运动会，我们班总是拿总分第一名。“虎将之下无弱兵呀”，隔壁班的“眼睛老师”满脸羡慕地说。</a:t>
            </a:r>
            <a:endParaRPr lang="zh-CN" altLang="zh-CN" sz="2000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pPr indent="467995" algn="just">
              <a:lnSpc>
                <a:spcPts val="2100"/>
              </a:lnSpc>
              <a:spcAft>
                <a:spcPts val="0"/>
              </a:spcAft>
            </a:pPr>
            <a:r>
              <a:rPr lang="zh-CN" altLang="zh-CN" sz="20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有一次，班上的龚子一同学在放学路上遇到了几个社会青年“擂肥”，抢光了他的钱还扇了他几耳光。“黑牛哥”听了后怒火冲天，在班上慷慨陈词：</a:t>
            </a:r>
            <a:r>
              <a:rPr lang="zh-CN" altLang="zh-CN" sz="20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“我力大无比的‘黑牛哥’还保护不了你们这些‘小弟小妹’，叫我情何以堪？”蹲伏了几天后，“黑牛哥”硬是当场把两位“红毛”二混子抓住了，据说是横眉怒目，一手一个，“拎”了到派出所。</a:t>
            </a:r>
            <a:endParaRPr lang="zh-CN" altLang="zh-CN" sz="2000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73511" y="1153066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09515" y="559356"/>
            <a:ext cx="171817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altLang="zh-CN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老师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教育方式特别，对学生身体健康成长有利。“眼睛老</a:t>
            </a:r>
            <a:r>
              <a:rPr lang="zh-CN" altLang="en-US" sz="1800" b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师</a:t>
            </a:r>
            <a:r>
              <a:rPr lang="zh-CN" altLang="en-US" sz="1800" b="1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”的表现侧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面烘托了廖老师管理学生有一套</a:t>
            </a:r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en-US" altLang="zh-CN" sz="1800" b="1" dirty="0" smtClean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老师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的语言、神态、动作描写惟妙惟肖。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2"/>
          <p:cNvCxnSpPr/>
          <p:nvPr/>
        </p:nvCxnSpPr>
        <p:spPr>
          <a:xfrm>
            <a:off x="7173511" y="1153066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1267968" y="3300087"/>
            <a:ext cx="1872479" cy="896547"/>
            <a:chOff x="1879787" y="4876800"/>
            <a:chExt cx="2338645" cy="1165575"/>
          </a:xfrm>
        </p:grpSpPr>
        <p:sp>
          <p:nvSpPr>
            <p:cNvPr id="10" name="矩形: 圆角 9">
              <a:hlinkClick r:id="rId1" action="ppaction://hlinkpres?slideindex=1&amp;slidetitle="/>
            </p:cNvPr>
            <p:cNvSpPr/>
            <p:nvPr/>
          </p:nvSpPr>
          <p:spPr>
            <a:xfrm>
              <a:off x="1975104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更多例文一</a:t>
              </a:r>
              <a:endPara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787" y="4999959"/>
              <a:ext cx="1040815" cy="1042416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4572000" y="3300087"/>
            <a:ext cx="1872479" cy="896547"/>
            <a:chOff x="1879787" y="4876800"/>
            <a:chExt cx="2338645" cy="1165575"/>
          </a:xfrm>
        </p:grpSpPr>
        <p:sp>
          <p:nvSpPr>
            <p:cNvPr id="15" name="矩形: 圆角 14">
              <a:hlinkClick r:id="rId4" action="ppaction://hlinkpres?slideindex=1&amp;slidetitle="/>
            </p:cNvPr>
            <p:cNvSpPr/>
            <p:nvPr/>
          </p:nvSpPr>
          <p:spPr>
            <a:xfrm>
              <a:off x="1975104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更多例文二</a:t>
              </a:r>
              <a:endPara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787" y="4999959"/>
              <a:ext cx="1040815" cy="1042416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702635" y="971470"/>
            <a:ext cx="613443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67995">
              <a:lnSpc>
                <a:spcPct val="150000"/>
              </a:lnSpc>
            </a:pPr>
            <a:r>
              <a:rPr lang="en-US" altLang="zh-CN" sz="2000" b="1" kern="1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b="1" kern="1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sz="20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件事后，我们班女同学对廖老师不再称“黑牛哥”，改口叫“男神”了。</a:t>
            </a:r>
            <a:r>
              <a:rPr lang="zh-CN" altLang="zh-CN" sz="20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是呀，有这样一位麻辣老师，我们得到保护，享受关爱，学到知识，我们是多么幸福呀！</a:t>
            </a:r>
            <a:endParaRPr lang="zh-CN" altLang="zh-CN" sz="2000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67902" y="1750627"/>
            <a:ext cx="17036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结尾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表达对这位“麻辣”老师的喜爱之情。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示 3"/>
          <p:cNvGraphicFramePr/>
          <p:nvPr/>
        </p:nvGraphicFramePr>
        <p:xfrm>
          <a:off x="419811" y="1028855"/>
          <a:ext cx="8302158" cy="31700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3" name="矩形 2"/>
          <p:cNvSpPr/>
          <p:nvPr/>
        </p:nvSpPr>
        <p:spPr>
          <a:xfrm>
            <a:off x="3401339" y="463480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优点借鉴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0747" y="370892"/>
            <a:ext cx="7636474" cy="448941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186022" y="870688"/>
            <a:ext cx="372552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下面</a:t>
            </a:r>
            <a:r>
              <a:rPr lang="zh-CN" altLang="en-US" sz="24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请和同位交换作文，根据“评分标准”相互批改。</a:t>
            </a:r>
            <a:endParaRPr lang="en-US" altLang="zh-CN" sz="24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/>
            <a:r>
              <a:rPr lang="zh-CN" altLang="en-US" sz="24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要</a:t>
            </a:r>
            <a:r>
              <a:rPr lang="zh-CN" altLang="en-US" sz="24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使用作文评改符号，最后得出总分，并写出评价。</a:t>
            </a:r>
            <a:endParaRPr lang="en-US" altLang="zh-CN" sz="24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/>
            <a:endParaRPr lang="zh-CN" altLang="en-US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059269" y="763732"/>
            <a:ext cx="5439642" cy="36160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没有错别字，语句通顺，表达流畅。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用词准确生动，意思表达清楚明确。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文章结构清晰，详略得当，重点突出。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开头能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点明</a:t>
            </a: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主题，结尾能恰当呼应、升华。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文章立意较好，符合主流价值观。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文章主旨明确，有真情实感，抒发手法多样。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语言生动有个性，恰当使用修辞手法。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符合本次作文要求：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所写老师特点鲜明。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能通过具体时间来表现。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通过动作、语言和心理等刻画老师。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能恰当使用夸张等手法增强“漫画感”。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59875" y="763732"/>
            <a:ext cx="399394" cy="3616036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     评   价   标   准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10439" y="1156042"/>
            <a:ext cx="7779935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3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23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还</a:t>
            </a:r>
            <a:r>
              <a:rPr lang="zh-CN" altLang="zh-CN" sz="2300" b="1" dirty="0">
                <a:latin typeface="宋体" panose="02010600030101010101" pitchFamily="2" charset="-122"/>
                <a:ea typeface="宋体" panose="02010600030101010101" pitchFamily="2" charset="-122"/>
              </a:rPr>
              <a:t>有一次，我们为一位同学过生日，大家都没做家庭作业。第二</a:t>
            </a:r>
            <a:r>
              <a:rPr lang="zh-CN" altLang="zh-CN" sz="23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天</a:t>
            </a:r>
            <a:r>
              <a:rPr lang="zh-CN" altLang="en-US" sz="23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23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我</a:t>
            </a:r>
            <a:r>
              <a:rPr lang="zh-CN" altLang="zh-CN" sz="2300" b="1" dirty="0">
                <a:latin typeface="宋体" panose="02010600030101010101" pitchFamily="2" charset="-122"/>
                <a:ea typeface="宋体" panose="02010600030101010101" pitchFamily="2" charset="-122"/>
              </a:rPr>
              <a:t>们谎称作业本忘带了，谭老师说：“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</a:rPr>
              <a:t>过生日重要，学习同样重要</a:t>
            </a:r>
            <a:r>
              <a:rPr lang="zh-CN" altLang="zh-CN" sz="2300" b="1" dirty="0">
                <a:latin typeface="宋体" panose="02010600030101010101" pitchFamily="2" charset="-122"/>
                <a:ea typeface="宋体" panose="02010600030101010101" pitchFamily="2" charset="-122"/>
              </a:rPr>
              <a:t>。”然后</a:t>
            </a:r>
            <a:r>
              <a:rPr lang="zh-CN" altLang="zh-CN" sz="23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，我</a:t>
            </a:r>
            <a:r>
              <a:rPr lang="zh-CN" altLang="zh-CN" sz="2300" b="1" dirty="0">
                <a:latin typeface="宋体" panose="02010600030101010101" pitchFamily="2" charset="-122"/>
                <a:ea typeface="宋体" panose="02010600030101010101" pitchFamily="2" charset="-122"/>
              </a:rPr>
              <a:t>们都自愿将作业补上交给老师。谭老师说：“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</a:rPr>
              <a:t>OK</a:t>
            </a:r>
            <a:r>
              <a:rPr lang="zh-CN" altLang="zh-CN" sz="2300" b="1" dirty="0">
                <a:latin typeface="宋体" panose="02010600030101010101" pitchFamily="2" charset="-122"/>
                <a:ea typeface="宋体" panose="02010600030101010101" pitchFamily="2" charset="-122"/>
              </a:rPr>
              <a:t>，你们表现得很好！”我们笑了</a:t>
            </a:r>
            <a:r>
              <a:rPr lang="zh-CN" altLang="en-US" sz="23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zh-CN" sz="23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1209" y="563693"/>
            <a:ext cx="1361552" cy="44212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2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79809" y="582988"/>
            <a:ext cx="6962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下面是</a:t>
            </a:r>
            <a:r>
              <a:rPr lang="en-US" altLang="zh-CN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我</a:t>
            </a:r>
            <a:r>
              <a:rPr lang="zh-CN" altLang="en-US" sz="1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的</a:t>
            </a:r>
            <a:r>
              <a:rPr lang="en-US" altLang="zh-CN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OK</a:t>
            </a:r>
            <a:r>
              <a:rPr lang="zh-CN" altLang="en-US" sz="1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老</a:t>
            </a: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师</a:t>
            </a:r>
            <a:r>
              <a:rPr lang="en-US" altLang="zh-CN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评改前的段落</a:t>
            </a:r>
            <a:r>
              <a:rPr lang="zh-CN" altLang="en-US" sz="1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，读</a:t>
            </a: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一读，看看有什么问题吗？</a:t>
            </a:r>
            <a:endParaRPr lang="zh-CN" altLang="en-US" sz="1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13333" y="3122565"/>
            <a:ext cx="1337889" cy="44212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问题分析</a:t>
            </a:r>
            <a:endParaRPr lang="zh-CN" altLang="en-US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13334" y="3564692"/>
            <a:ext cx="7829300" cy="1154162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3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OK</a:t>
            </a:r>
            <a:r>
              <a:rPr lang="zh-CN" altLang="en-US" sz="2300" b="1">
                <a:latin typeface="宋体" panose="02010600030101010101" pitchFamily="2" charset="-122"/>
                <a:ea typeface="宋体" panose="02010600030101010101" pitchFamily="2" charset="-122"/>
              </a:rPr>
              <a:t>是</a:t>
            </a:r>
            <a:r>
              <a:rPr lang="zh-CN" altLang="en-US" sz="2300" b="1" smtClean="0">
                <a:latin typeface="宋体" panose="02010600030101010101" pitchFamily="2" charset="-122"/>
                <a:ea typeface="宋体" panose="02010600030101010101" pitchFamily="2" charset="-122"/>
              </a:rPr>
              <a:t>这位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</a:rPr>
              <a:t>老师的口头禅，但是这段话中却只出现一次，不能够表现出来。此外老师教育学生的话太过普通，没有个性特点。</a:t>
            </a:r>
            <a:endParaRPr lang="zh-CN" altLang="en-US" sz="23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62952" y="2500633"/>
            <a:ext cx="7246104" cy="16312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304800"/>
            <a:r>
              <a:rPr lang="zh-CN" altLang="en-US" sz="20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还</a:t>
            </a:r>
            <a:r>
              <a:rPr lang="zh-CN" altLang="en-US" sz="2000" b="1" kern="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有一次，我们为一位同学过生日，大家都没做家庭作业。第二天我们谎称作业本忘带了，谭老师说：“</a:t>
            </a:r>
            <a:r>
              <a:rPr lang="en-US" altLang="zh-CN" sz="2000" b="1" kern="1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OK</a:t>
            </a:r>
            <a:r>
              <a:rPr lang="zh-CN" altLang="en-US" sz="2000" b="1" kern="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en-US" sz="2000" b="1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希望你们把作业本看得和蛋糕一样重要</a:t>
            </a:r>
            <a:r>
              <a:rPr lang="zh-CN" altLang="en-US" sz="2000" b="1" kern="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en-US" altLang="zh-CN" sz="2000" b="1" kern="1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OK</a:t>
            </a:r>
            <a:r>
              <a:rPr lang="zh-CN" altLang="en-US" sz="2000" b="1" kern="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？”然后</a:t>
            </a:r>
            <a:r>
              <a:rPr lang="zh-CN" altLang="en-US" sz="20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，我</a:t>
            </a:r>
            <a:r>
              <a:rPr lang="zh-CN" altLang="en-US" sz="2000" b="1" kern="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们都自愿将作业补上交给老师。谭老师说：“</a:t>
            </a:r>
            <a:r>
              <a:rPr lang="en-US" altLang="zh-CN" sz="2000" b="1" kern="1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OK</a:t>
            </a:r>
            <a:r>
              <a:rPr lang="zh-CN" altLang="en-US" sz="2000" b="1" kern="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，你们表现得很好！”我们笑了，忍不住异口同声地说：“</a:t>
            </a:r>
            <a:r>
              <a:rPr lang="en-US" altLang="zh-CN" sz="2000" b="1" kern="1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OK</a:t>
            </a:r>
            <a:r>
              <a:rPr lang="zh-CN" altLang="en-US" sz="2000" b="1" kern="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！”</a:t>
            </a:r>
            <a:endParaRPr lang="zh-CN" altLang="en-US" sz="2000" b="1" kern="1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1873" y="492370"/>
            <a:ext cx="1361552" cy="40193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1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43425" y="400949"/>
            <a:ext cx="6546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这是修改后的段落，和原段落对比一下，</a:t>
            </a:r>
            <a:endParaRPr lang="en-US" altLang="zh-CN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说说为什么这么修改。</a:t>
            </a:r>
            <a:endParaRPr lang="zh-CN" altLang="en-US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2953" y="1012872"/>
            <a:ext cx="7246104" cy="132343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还</a:t>
            </a:r>
            <a:r>
              <a:rPr lang="zh-CN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有一次，我们为一位同学过生日，大家都没做家庭作业。第二天我们谎称作业本忘带了，谭老师说：“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过生日重要，学习同样重要</a:t>
            </a:r>
            <a:r>
              <a:rPr lang="zh-CN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r>
              <a:rPr lang="zh-CN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”然后， 我们都自愿将作业补上交给老师。谭老师说：“</a:t>
            </a:r>
            <a:r>
              <a:rPr lang="en-US" altLang="zh-CN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OK</a:t>
            </a:r>
            <a:r>
              <a:rPr lang="zh-CN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，你们表现得很好！”我们笑了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000" b="1" kern="1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63558" y="1008279"/>
            <a:ext cx="399394" cy="1328032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原段落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63556" y="2496039"/>
            <a:ext cx="399394" cy="1631216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评改后段落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对话气泡: 矩形 7"/>
          <p:cNvSpPr/>
          <p:nvPr/>
        </p:nvSpPr>
        <p:spPr>
          <a:xfrm>
            <a:off x="1577057" y="2458645"/>
            <a:ext cx="2905215" cy="375265"/>
          </a:xfrm>
          <a:prstGeom prst="wedgeRectCallout">
            <a:avLst>
              <a:gd name="adj1" fmla="val -48736"/>
              <a:gd name="adj2" fmla="val 16960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极具个性，让人印象深刻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对话气泡: 矩形 7"/>
          <p:cNvSpPr/>
          <p:nvPr/>
        </p:nvSpPr>
        <p:spPr>
          <a:xfrm>
            <a:off x="5116675" y="3794967"/>
            <a:ext cx="3159699" cy="673763"/>
          </a:xfrm>
          <a:prstGeom prst="wedgeRectCallout">
            <a:avLst>
              <a:gd name="adj1" fmla="val -57880"/>
              <a:gd name="adj2" fmla="val -8470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多</a:t>
            </a:r>
            <a:r>
              <a:rPr lang="zh-CN" altLang="en-US" sz="1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个</a:t>
            </a:r>
            <a:r>
              <a:rPr lang="en-US" alt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OK</a:t>
            </a:r>
            <a:r>
              <a:rPr lang="zh-CN" altLang="en-US" sz="1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显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示了</a:t>
            </a:r>
            <a:r>
              <a:rPr lang="zh-CN" altLang="en-US" sz="1800" b="1">
                <a:latin typeface="宋体" panose="02010600030101010101" pitchFamily="2" charset="-122"/>
                <a:ea typeface="宋体" panose="02010600030101010101" pitchFamily="2" charset="-122"/>
              </a:rPr>
              <a:t>教</a:t>
            </a:r>
            <a:r>
              <a:rPr lang="zh-CN" altLang="en-US" sz="1800" b="1" smtClean="0">
                <a:latin typeface="宋体" panose="02010600030101010101" pitchFamily="2" charset="-122"/>
                <a:ea typeface="宋体" panose="02010600030101010101" pitchFamily="2" charset="-122"/>
              </a:rPr>
              <a:t>师的特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点，语气的变化又让含义更丰富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审题指导</a:t>
            </a:r>
            <a:endParaRPr lang="zh-CN" altLang="en-US" sz="5400" b="1" dirty="0">
              <a:solidFill>
                <a:srgbClr val="875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10000" r="90000">
                        <a14:foregroundMark x1="27600" y1="26000" x2="29800" y2="29000"/>
                        <a14:foregroundMark x1="15200" y1="49200" x2="21000" y2="49600"/>
                        <a14:foregroundMark x1="25000" y1="75400" x2="30800" y2="70200"/>
                        <a14:foregroundMark x1="72000" y1="70600" x2="74600" y2="73800"/>
                        <a14:foregroundMark x1="83000" y1="48800" x2="87600" y2="48800"/>
                        <a14:foregroundMark x1="74000" y1="26400" x2="77600" y2="23600"/>
                        <a14:foregroundMark x1="51400" y1="16200" x2="51800" y2="108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749" y="1464439"/>
            <a:ext cx="1996516" cy="199651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53" y="410462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文本框 15"/>
          <p:cNvSpPr txBox="1"/>
          <p:nvPr/>
        </p:nvSpPr>
        <p:spPr>
          <a:xfrm>
            <a:off x="155663" y="395041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>
                <a:solidFill>
                  <a:schemeClr val="bg1"/>
                </a:solidFill>
              </a:rPr>
              <a:t>第一课时</a:t>
            </a:r>
            <a:endParaRPr kumimoji="1"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864158" y="657459"/>
            <a:ext cx="7174523" cy="3311640"/>
          </a:xfrm>
          <a:prstGeom prst="roundRect">
            <a:avLst>
              <a:gd name="adj" fmla="val 3952"/>
            </a:avLst>
          </a:prstGeom>
          <a:solidFill>
            <a:srgbClr val="222222"/>
          </a:solidFill>
          <a:ln w="76200">
            <a:solidFill>
              <a:srgbClr val="BC7D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302854" y="882013"/>
            <a:ext cx="42971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32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技巧总结</a:t>
            </a:r>
            <a:endParaRPr lang="zh-CN" altLang="en-US" sz="32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14132" y="1528449"/>
            <a:ext cx="58924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以有</a:t>
            </a:r>
            <a:r>
              <a:rPr lang="zh-CN" altLang="en-US" sz="2400" b="1" dirty="0" smtClean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趣、有</a:t>
            </a: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个性的老师为写作对象。</a:t>
            </a:r>
            <a:endParaRPr lang="en-US" altLang="zh-CN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可以多个事件表现同一性格。</a:t>
            </a:r>
            <a:endParaRPr lang="en-US" altLang="zh-CN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也可以多个事件分别表现多个性格。</a:t>
            </a:r>
            <a:endParaRPr lang="en-US" altLang="zh-CN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语言最好风趣幽默，这样更有个性。</a:t>
            </a:r>
            <a:endParaRPr lang="zh-CN" altLang="en-US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736" y="1579999"/>
            <a:ext cx="3909848" cy="2258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对话气泡: 圆角矩形 24"/>
          <p:cNvSpPr/>
          <p:nvPr/>
        </p:nvSpPr>
        <p:spPr>
          <a:xfrm>
            <a:off x="3368734" y="403804"/>
            <a:ext cx="2340635" cy="576939"/>
          </a:xfrm>
          <a:prstGeom prst="wedgeRoundRectCallout">
            <a:avLst>
              <a:gd name="adj1" fmla="val -65954"/>
              <a:gd name="adj2" fmla="val 61215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老师</a:t>
            </a:r>
            <a:r>
              <a:rPr lang="zh-CN" altLang="en-US" sz="1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en-US" sz="1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限定</a:t>
            </a:r>
            <a:r>
              <a:rPr lang="zh-CN" altLang="en-US" sz="1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选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材范</a:t>
            </a:r>
            <a:r>
              <a:rPr lang="zh-CN" altLang="en-US" sz="1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围是熟悉的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老师形象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对话气泡: 圆角矩形 24"/>
          <p:cNvSpPr/>
          <p:nvPr/>
        </p:nvSpPr>
        <p:spPr>
          <a:xfrm>
            <a:off x="96791" y="313043"/>
            <a:ext cx="1994192" cy="683746"/>
          </a:xfrm>
          <a:prstGeom prst="wedgeRoundRectCallout">
            <a:avLst>
              <a:gd name="adj1" fmla="val 49308"/>
              <a:gd name="adj2" fmla="val 64118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“漫画”：</a:t>
            </a:r>
            <a:r>
              <a:rPr lang="zh-CN" altLang="en-US" sz="13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要求突出老师的特点，把老师的形象写得鲜活、有趣</a:t>
            </a:r>
            <a:endParaRPr lang="zh-CN" altLang="en-US" sz="13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对话气泡: 圆角矩形 24"/>
          <p:cNvSpPr/>
          <p:nvPr/>
        </p:nvSpPr>
        <p:spPr>
          <a:xfrm>
            <a:off x="1101016" y="3838339"/>
            <a:ext cx="1979935" cy="890183"/>
          </a:xfrm>
          <a:prstGeom prst="wedgeRoundRectCallout">
            <a:avLst>
              <a:gd name="adj1" fmla="val -11478"/>
              <a:gd name="adj2" fmla="val -124906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要求二</a:t>
            </a:r>
            <a:endParaRPr lang="en-US" altLang="zh-CN" sz="18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1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选择能突出特点的一两件来写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7707" y="996789"/>
            <a:ext cx="4341345" cy="2677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“漫画”</a:t>
            </a:r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老师</a:t>
            </a:r>
            <a:endParaRPr lang="en-US" altLang="zh-CN" sz="1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600" b="1" dirty="0" smtClean="0"/>
              <a:t>    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你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喜欢看漫画吗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漫画里的人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特点非常突出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配上独特的画风和夸张的情节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让人觉得可爱又有趣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如果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要给一位老师画漫画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你会选择谁呢</a:t>
            </a:r>
            <a:r>
              <a:rPr lang="en-US" altLang="zh-CN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en-US" altLang="zh-CN" sz="1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总爱穿裙子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说话像连珠炮的语文老师</a:t>
            </a:r>
            <a:r>
              <a:rPr lang="en-US" altLang="zh-CN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en-US" altLang="zh-CN" sz="1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整天笑眯眯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走路像一阵风的数学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老师？</a:t>
            </a:r>
            <a:endParaRPr lang="en-US" altLang="zh-CN" sz="1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还是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教学中“怪招”选出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课后和同学们打成一片的体育老师</a:t>
            </a:r>
            <a:r>
              <a:rPr lang="en-US" altLang="zh-CN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?......</a:t>
            </a:r>
            <a:endParaRPr lang="en-US" altLang="zh-CN" sz="1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让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我们把这些可爱的老师用文字“画”出来吧</a:t>
            </a:r>
            <a:r>
              <a:rPr lang="en-US" altLang="zh-CN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endParaRPr lang="en-US" altLang="zh-CN" sz="1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先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想想你的老师有什么突出的特点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如外貌、衣着、性格、喜好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再选择一两件能突出其特点的具体事情来写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写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完后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可以读给你写的老师听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问问他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对你的习作有什么评价。</a:t>
            </a:r>
            <a:endParaRPr lang="zh-CN" altLang="en-US" sz="1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对话气泡: 圆角矩形 24"/>
          <p:cNvSpPr/>
          <p:nvPr/>
        </p:nvSpPr>
        <p:spPr>
          <a:xfrm>
            <a:off x="3574680" y="2047147"/>
            <a:ext cx="1533327" cy="576939"/>
          </a:xfrm>
          <a:prstGeom prst="wedgeRoundRectCallout">
            <a:avLst>
              <a:gd name="adj1" fmla="val -10698"/>
              <a:gd name="adj2" fmla="val 78349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要求一</a:t>
            </a:r>
            <a:endParaRPr lang="en-US" altLang="zh-CN" sz="18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1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多方面考虑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9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9719" y="540148"/>
            <a:ext cx="7164353" cy="421185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326673" y="1186755"/>
            <a:ext cx="39489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大家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来看一下：</a:t>
            </a:r>
            <a:br>
              <a:rPr lang="en-US" altLang="zh-CN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en-US" altLang="zh-CN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“漫画”老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师</a:t>
            </a:r>
            <a:r>
              <a:rPr lang="en-US" altLang="zh-CN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endParaRPr lang="en-US" altLang="zh-CN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</a:t>
            </a:r>
            <a:r>
              <a:rPr lang="en-US" altLang="zh-CN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我的老师</a:t>
            </a:r>
            <a:r>
              <a:rPr lang="en-US" altLang="zh-CN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endParaRPr lang="en-US" altLang="zh-CN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在要求上有什么不同？</a:t>
            </a:r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1158505" y="2117219"/>
            <a:ext cx="3154894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漫画：</a:t>
            </a:r>
            <a:endParaRPr lang="en-US" altLang="zh-CN" sz="36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突出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教师特点</a:t>
            </a:r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使用夸张手法</a:t>
            </a:r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语言轻松诙谐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58505" y="736742"/>
            <a:ext cx="4668818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我的老师：</a:t>
            </a:r>
            <a:endParaRPr lang="en-US" altLang="zh-CN" sz="36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照实描写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26" name="Picture 2" descr="C:\Users\Administrator\Desktop\图片样式\10647388_161514822087_4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791" y="1401022"/>
            <a:ext cx="2634048" cy="2634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云形 6"/>
          <p:cNvSpPr/>
          <p:nvPr/>
        </p:nvSpPr>
        <p:spPr>
          <a:xfrm>
            <a:off x="1317588" y="1722209"/>
            <a:ext cx="6813158" cy="2049430"/>
          </a:xfrm>
          <a:prstGeom prst="cloud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740888" y="1865476"/>
            <a:ext cx="5610579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用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漫画的手法重点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勾勒刻画老师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的特点（独特之处）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881594" y="911886"/>
            <a:ext cx="2715260" cy="487045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写作要求</a:t>
            </a:r>
            <a:endParaRPr lang="zh-CN" altLang="en-US" sz="36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6036" y="1819031"/>
            <a:ext cx="7159319" cy="931024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那么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你的老师都有哪些突出的特点呢？</a:t>
            </a:r>
            <a:endParaRPr lang="en-US" altLang="zh-CN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57200" algn="just"/>
            <a:r>
              <a:rPr lang="zh-CN" altLang="en-US" sz="2800" b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来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看看课本中给的</a:t>
            </a:r>
            <a:r>
              <a:rPr lang="zh-CN" altLang="en-US" sz="28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案</a:t>
            </a:r>
            <a:r>
              <a:rPr lang="zh-CN" altLang="en-US" sz="2800" b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例。</a:t>
            </a:r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06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c2de4581-9160-4959-936d-95ce42af7f0d"/>
  <p:tag name="COMMONDATA" val="eyJoZGlkIjoiMDUzMmRhYzhkNzM3Y2ZlODExZjhhYzliMDJjYzA0ZGI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 anchor="ctr">
        <a:spAutoFit/>
      </a:bodyPr>
      <a:lstStyle>
        <a:defPPr algn="l">
          <a:defRPr sz="2400" b="1" dirty="0" smtClean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3632</Words>
  <Application>WPS 演示</Application>
  <PresentationFormat>全屏显示(16:9)</PresentationFormat>
  <Paragraphs>356</Paragraphs>
  <Slides>40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56" baseType="lpstr">
      <vt:lpstr>Arial</vt:lpstr>
      <vt:lpstr>宋体</vt:lpstr>
      <vt:lpstr>Wingdings</vt:lpstr>
      <vt:lpstr>黑体</vt:lpstr>
      <vt:lpstr>楷体</vt:lpstr>
      <vt:lpstr>微软雅黑</vt:lpstr>
      <vt:lpstr>等线</vt:lpstr>
      <vt:lpstr>Calibri</vt:lpstr>
      <vt:lpstr>Arial Unicode MS</vt:lpstr>
      <vt:lpstr>华文楷体</vt:lpstr>
      <vt:lpstr>Times New Roman</vt:lpstr>
      <vt:lpstr>幼圆</vt:lpstr>
      <vt:lpstr>仿宋</vt:lpstr>
      <vt:lpstr>Xingkai SC</vt:lpstr>
      <vt:lpstr>等线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Rocket Girls</cp:lastModifiedBy>
  <cp:revision>194</cp:revision>
  <dcterms:created xsi:type="dcterms:W3CDTF">2020-01-30T03:27:00Z</dcterms:created>
  <dcterms:modified xsi:type="dcterms:W3CDTF">2022-12-01T13:18:14Z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AC28D3FA46724CDB9EFCC29D5B85C409</vt:lpwstr>
  </property>
  <property fmtid="{D5CDD505-2E9C-101B-9397-08002B2CF9AE}" pid="3" name="KSOProductBuildVer">
    <vt:lpwstr>2052-11.1.0.12763</vt:lpwstr>
  </property>
</Properties>
</file>