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523" r:id="rId3"/>
    <p:sldId id="1012" r:id="rId5"/>
    <p:sldId id="1088" r:id="rId6"/>
    <p:sldId id="1089" r:id="rId7"/>
    <p:sldId id="1129" r:id="rId8"/>
    <p:sldId id="1090" r:id="rId9"/>
    <p:sldId id="1091" r:id="rId10"/>
    <p:sldId id="1130" r:id="rId11"/>
    <p:sldId id="1131" r:id="rId12"/>
    <p:sldId id="1042" r:id="rId13"/>
    <p:sldId id="1114" r:id="rId14"/>
    <p:sldId id="1093" r:id="rId15"/>
    <p:sldId id="1094" r:id="rId16"/>
    <p:sldId id="1132" r:id="rId17"/>
    <p:sldId id="1102" r:id="rId18"/>
    <p:sldId id="1127" r:id="rId19"/>
    <p:sldId id="1104" r:id="rId20"/>
    <p:sldId id="1105" r:id="rId21"/>
    <p:sldId id="1133" r:id="rId22"/>
    <p:sldId id="1106" r:id="rId23"/>
    <p:sldId id="1134" r:id="rId24"/>
    <p:sldId id="1107" r:id="rId25"/>
    <p:sldId id="1128" r:id="rId26"/>
    <p:sldId id="1108" r:id="rId27"/>
    <p:sldId id="1110" r:id="rId28"/>
    <p:sldId id="1135" r:id="rId29"/>
  </p:sldIdLst>
  <p:sldSz cx="9144000" cy="5143500" type="screen16x9"/>
  <p:notesSz cx="6858000" cy="9144000"/>
  <p:embeddedFontLst>
    <p:embeddedFont>
      <p:font typeface="黑体" panose="02010609060101010101" charset="-122"/>
      <p:regular r:id="rId34"/>
    </p:embeddedFont>
    <p:embeddedFont>
      <p:font typeface="楷体" panose="02010609060101010101" pitchFamily="49" charset="-122"/>
      <p:regular r:id="rId35"/>
    </p:embeddedFont>
    <p:embeddedFont>
      <p:font typeface="微软雅黑" panose="020B0503020204020204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A38302"/>
    <a:srgbClr val="0000FF"/>
    <a:srgbClr val="00B050"/>
    <a:srgbClr val="FF00FF"/>
    <a:srgbClr val="FF0000"/>
    <a:srgbClr val="FEFCDE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60" d="100"/>
          <a:sy n="60" d="100"/>
        </p:scale>
        <p:origin x="-1878" y="-936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1.xml"/><Relationship Id="rId40" Type="http://schemas.openxmlformats.org/officeDocument/2006/relationships/font" Target="fonts/font7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6.fntdata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84504" y="4731990"/>
            <a:ext cx="8424000" cy="72008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-23812" y="4884390"/>
            <a:ext cx="9144000" cy="72008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  <a:prstDash val="dash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-11112" y="5020022"/>
            <a:ext cx="9144000" cy="7200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4731990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259632" y="5020022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987824" y="4731990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860032" y="5020022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6516216" y="4731990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8028000" y="5020022"/>
            <a:ext cx="1116000" cy="72008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329" y="51470"/>
            <a:ext cx="1250175" cy="4917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"/>
          <p:cNvSpPr txBox="1"/>
          <p:nvPr/>
        </p:nvSpPr>
        <p:spPr>
          <a:xfrm>
            <a:off x="191993" y="9592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200" b="1" smtClean="0">
                <a:latin typeface="黑体" panose="02010609060101010101" charset="-122"/>
                <a:ea typeface="黑体" panose="02010609060101010101" charset="-122"/>
              </a:rPr>
              <a:t>语</a:t>
            </a:r>
            <a:r>
              <a:rPr kumimoji="1" lang="zh-CN" altLang="en-US" sz="2200" b="1" dirty="0">
                <a:latin typeface="黑体" panose="02010609060101010101" charset="-122"/>
                <a:ea typeface="黑体" panose="02010609060101010101" charset="-122"/>
              </a:rPr>
              <a:t>文  五年级  上册</a:t>
            </a:r>
            <a:endParaRPr kumimoji="1" lang="zh-CN" altLang="en-US" sz="2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236430" y="1559426"/>
            <a:ext cx="4608512" cy="117724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0"/>
                <a:effectLst>
                  <a:glow rad="1130300">
                    <a:schemeClr val="bg1">
                      <a:alpha val="37000"/>
                    </a:schemeClr>
                  </a:glow>
                </a:effectLst>
                <a:latin typeface="+mn-ea"/>
              </a:rPr>
              <a:t> 语文园地</a:t>
            </a:r>
            <a:endParaRPr lang="zh-CN" altLang="en-US" sz="7200" b="1" dirty="0">
              <a:ln w="0"/>
              <a:effectLst>
                <a:glow rad="1130300">
                  <a:schemeClr val="bg1">
                    <a:alpha val="37000"/>
                  </a:schemeClr>
                </a:glow>
              </a:effectLst>
              <a:latin typeface="+mn-ea"/>
            </a:endParaRPr>
          </a:p>
        </p:txBody>
      </p:sp>
      <p:sp>
        <p:nvSpPr>
          <p:cNvPr id="4" name="文本框 15">
            <a:hlinkClick r:id="" action="ppaction://hlinkshowjump?jump=nextslide"/>
          </p:cNvPr>
          <p:cNvSpPr txBox="1"/>
          <p:nvPr/>
        </p:nvSpPr>
        <p:spPr>
          <a:xfrm>
            <a:off x="3338308" y="2891548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iconfont-1191-870150"/>
          <p:cNvSpPr>
            <a:spLocks noChangeAspect="1"/>
          </p:cNvSpPr>
          <p:nvPr/>
        </p:nvSpPr>
        <p:spPr bwMode="auto">
          <a:xfrm>
            <a:off x="5737643" y="3002486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6" name="iconfont-1191-870150"/>
          <p:cNvSpPr>
            <a:spLocks noChangeAspect="1"/>
          </p:cNvSpPr>
          <p:nvPr/>
        </p:nvSpPr>
        <p:spPr bwMode="auto">
          <a:xfrm rot="10800000">
            <a:off x="3203849" y="3002487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7" name="文本框 15">
            <a:hlinkClick r:id="rId1" action="ppaction://hlinksldjump"/>
          </p:cNvPr>
          <p:cNvSpPr txBox="1"/>
          <p:nvPr/>
        </p:nvSpPr>
        <p:spPr>
          <a:xfrm>
            <a:off x="3338308" y="3653611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iconfont-1191-870150"/>
          <p:cNvSpPr>
            <a:spLocks noChangeAspect="1"/>
          </p:cNvSpPr>
          <p:nvPr/>
        </p:nvSpPr>
        <p:spPr bwMode="auto">
          <a:xfrm>
            <a:off x="5737643" y="3764549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9" name="iconfont-1191-870150"/>
          <p:cNvSpPr>
            <a:spLocks noChangeAspect="1"/>
          </p:cNvSpPr>
          <p:nvPr/>
        </p:nvSpPr>
        <p:spPr bwMode="auto">
          <a:xfrm rot="10800000">
            <a:off x="3203849" y="3764550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57158" y="428610"/>
            <a:ext cx="21602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词句段运用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150" y="342149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49734" y="342149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42910" y="107155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读下面的句子，写出主要意思</a:t>
            </a:r>
            <a:r>
              <a:rPr lang="zh-CN" altLang="en-US" sz="2800" dirty="0"/>
              <a:t>。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1714494"/>
            <a:ext cx="7844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我廉颇立下了那么多战功，他蔺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如就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靠一张嘴，反而爬到我头上去了。（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廉颇对蔺相如不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服</a:t>
            </a: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气。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54878" y="1143560"/>
            <a:ext cx="360040" cy="360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1357290" y="1857370"/>
            <a:ext cx="288032" cy="360040"/>
          </a:xfrm>
          <a:prstGeom prst="diamond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云形 13"/>
          <p:cNvSpPr/>
          <p:nvPr/>
        </p:nvSpPr>
        <p:spPr>
          <a:xfrm>
            <a:off x="5786446" y="714362"/>
            <a:ext cx="2857520" cy="1000132"/>
          </a:xfrm>
          <a:prstGeom prst="cloud">
            <a:avLst/>
          </a:prstGeom>
          <a:grp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直接的语言描写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785918" y="2214560"/>
            <a:ext cx="6643734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000100" y="2571750"/>
            <a:ext cx="471490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0100" y="3000378"/>
            <a:ext cx="1071570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57950" y="2571750"/>
            <a:ext cx="2071702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云形 24"/>
          <p:cNvSpPr/>
          <p:nvPr/>
        </p:nvSpPr>
        <p:spPr>
          <a:xfrm>
            <a:off x="1928794" y="3286130"/>
            <a:ext cx="2500330" cy="1071570"/>
          </a:xfrm>
          <a:prstGeom prst="cloud">
            <a:avLst/>
          </a:prstGeom>
          <a:grp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概括出廉颇的本意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43570" y="3000378"/>
            <a:ext cx="2135854" cy="155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28662" y="928676"/>
            <a:ext cx="77867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只要我们按下手电筒的开关，立刻会出现一束光柱。光的速度是惊人的，大约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千米每秒，比流星体的速度还要快几千倍！                         （              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357290" y="1142990"/>
            <a:ext cx="357190" cy="428628"/>
          </a:xfrm>
          <a:prstGeom prst="diamond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357290" y="295200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光的速度是惊人的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214810" y="1714494"/>
            <a:ext cx="714380" cy="557210"/>
          </a:xfrm>
          <a:prstGeom prst="ellipse">
            <a:avLst/>
          </a:prstGeom>
          <a:grpFill/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372200" y="2374689"/>
            <a:ext cx="285752" cy="428628"/>
          </a:xfrm>
          <a:prstGeom prst="ellipse">
            <a:avLst/>
          </a:prstGeom>
          <a:grpFill/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572132" y="2928940"/>
            <a:ext cx="2626338" cy="1700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00100" y="857238"/>
            <a:ext cx="7809486" cy="2853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在广阔平原的地底下，挖了不计其数的地道，横的，竖的，直的，弯的，家家相连，村村相通。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		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		    	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500166" y="1071552"/>
            <a:ext cx="357190" cy="431478"/>
          </a:xfrm>
          <a:prstGeom prst="diamond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500166" y="314325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挖的地道多而广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858016" y="1500180"/>
            <a:ext cx="157163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86050" y="2214560"/>
            <a:ext cx="442915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142976" y="2928940"/>
            <a:ext cx="785818" cy="1588"/>
          </a:xfrm>
          <a:prstGeom prst="line">
            <a:avLst/>
          </a:prstGeom>
          <a:ln w="254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643834" y="2214560"/>
            <a:ext cx="78581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57422" y="2928940"/>
            <a:ext cx="1643074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86446" y="2714626"/>
            <a:ext cx="2214578" cy="172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71736" y="357173"/>
            <a:ext cx="4736568" cy="1827193"/>
          </a:xfrm>
          <a:prstGeom prst="cloudCallout">
            <a:avLst>
              <a:gd name="adj1" fmla="val -62008"/>
              <a:gd name="adj2" fmla="val 49159"/>
            </a:avLst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及时概括语句的意思，能够帮助我们加快阅读的速度。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63" y="2571750"/>
            <a:ext cx="1104039" cy="1582166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2071670" y="2357436"/>
            <a:ext cx="1656184" cy="36004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概括方法</a:t>
            </a:r>
            <a:endParaRPr lang="zh-CN" altLang="en-US" sz="2400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71670" y="2928940"/>
            <a:ext cx="6500858" cy="1569660"/>
          </a:xfrm>
          <a:prstGeom prst="rect">
            <a:avLst/>
          </a:prstGeom>
          <a:ln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5300" algn="l"/>
              </a:tabLst>
            </a:pP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1.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一边读一边思考。</a:t>
            </a:r>
            <a:endParaRPr kumimoji="0" 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5300" algn="l"/>
              </a:tabLst>
            </a:pP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2.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抓住关键词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5300" algn="l"/>
              </a:tabLst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3.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从具体的描述中概括出主要意思。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5300" algn="l"/>
              </a:tabLst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4.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要在阅读实践中不断训练自己的概括能力。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2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2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A38302"/>
                </a:solidFill>
                <a:latin typeface="黑体" panose="02010609060101010101" charset="-122"/>
                <a:ea typeface="黑体" panose="02010609060101010101" charset="-122"/>
              </a:rPr>
              <a:t>我会做</a:t>
            </a:r>
            <a:endParaRPr lang="zh-CN" altLang="en-US" sz="2800" b="1" dirty="0">
              <a:solidFill>
                <a:srgbClr val="A3830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64292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试着概括下面句子的主要意思。</a:t>
            </a:r>
            <a:endParaRPr lang="zh-CN" altLang="en-US" sz="280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500180"/>
            <a:ext cx="7143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1986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版的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西游记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中佛祖的扮演者到泰国旅游，买了一件佛像纪念品，结果却发现上面是自己的头像。（                         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1686" y="3527438"/>
            <a:ext cx="4990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1986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版的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西游记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影响巨大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2676292"/>
            <a:ext cx="7500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大家说秦王不过想把和氏璧骗到手罢了，不能上他的当；可要是不答应，又怕他派兵来进攻。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49182" y="1835254"/>
            <a:ext cx="1728192" cy="504056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左右为难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55808" y="1639934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左也不好，右也不是。形容无论怎样做都有难处。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2910" y="96841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黑体" panose="02010609060101010101" charset="-122"/>
                <a:ea typeface="黑体" panose="02010609060101010101" charset="-122"/>
              </a:rPr>
              <a:t>读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一读</a:t>
            </a:r>
            <a:r>
              <a:rPr lang="zh-CN" altLang="en-US" sz="2800" b="1" smtClean="0"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把成语的意思用具体的情景表现出来。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57158" y="1039848"/>
            <a:ext cx="360040" cy="360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00298" y="3604986"/>
            <a:ext cx="2214578" cy="1343028"/>
            <a:chOff x="2500298" y="3357568"/>
            <a:chExt cx="2214578" cy="1343028"/>
          </a:xfrm>
          <a:effectLst/>
        </p:grpSpPr>
        <p:sp>
          <p:nvSpPr>
            <p:cNvPr id="8" name="爆炸形 1 7"/>
            <p:cNvSpPr/>
            <p:nvPr/>
          </p:nvSpPr>
          <p:spPr>
            <a:xfrm>
              <a:off x="2500298" y="3357568"/>
              <a:ext cx="2214578" cy="1343028"/>
            </a:xfrm>
            <a:prstGeom prst="irregularSeal1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4678" y="3571882"/>
              <a:ext cx="9286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语言描写</a:t>
              </a:r>
              <a:endPara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572132" y="410505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赵王的矛盾心理</a:t>
            </a:r>
            <a:endParaRPr lang="zh-CN" altLang="en-US" sz="24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163618" y="123478"/>
            <a:ext cx="2816764" cy="646331"/>
            <a:chOff x="3123388" y="123478"/>
            <a:chExt cx="2816764" cy="646331"/>
          </a:xfrm>
        </p:grpSpPr>
        <p:sp>
          <p:nvSpPr>
            <p:cNvPr id="15" name="文本框 15"/>
            <p:cNvSpPr txBox="1"/>
            <p:nvPr/>
          </p:nvSpPr>
          <p:spPr>
            <a:xfrm>
              <a:off x="3257847" y="123478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zh-CN" altLang="en-US" sz="3600" b="1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iconfont-1191-870150"/>
            <p:cNvSpPr>
              <a:spLocks noChangeAspect="1"/>
            </p:cNvSpPr>
            <p:nvPr/>
          </p:nvSpPr>
          <p:spPr bwMode="auto">
            <a:xfrm>
              <a:off x="5657182" y="234416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  <p:sp>
          <p:nvSpPr>
            <p:cNvPr id="17" name="iconfont-1191-870150"/>
            <p:cNvSpPr>
              <a:spLocks noChangeAspect="1"/>
            </p:cNvSpPr>
            <p:nvPr/>
          </p:nvSpPr>
          <p:spPr bwMode="auto">
            <a:xfrm rot="10800000">
              <a:off x="3123388" y="23441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285866"/>
            <a:ext cx="72152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杨靖宇正在奋力还击敌人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右手腕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忽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受了伤，他就用左手继续向敌人射击。不多时，他的腹部又中了一弹，鲜血直流。他咬紧牙关，猛然起身，连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发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两枪，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击毙了两个日本鬼子。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1790" y="500197"/>
            <a:ext cx="1728192" cy="504056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奋不顾身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14546" y="500048"/>
            <a:ext cx="452312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奋勇向前，不考虑个人安危。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03664" y="1754400"/>
            <a:ext cx="1785950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42910" y="2183028"/>
            <a:ext cx="112077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157358" y="2571750"/>
            <a:ext cx="4214842" cy="1588"/>
          </a:xfrm>
          <a:prstGeom prst="line">
            <a:avLst/>
          </a:prstGeom>
          <a:ln w="254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786710" y="2071684"/>
            <a:ext cx="96175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伤情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786182" y="1357304"/>
            <a:ext cx="714380" cy="42862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633110" y="1785932"/>
            <a:ext cx="714380" cy="42862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730772" y="2627422"/>
            <a:ext cx="785818" cy="42862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841854" y="2611656"/>
            <a:ext cx="714380" cy="42862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7786710" y="1142990"/>
            <a:ext cx="96175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26711" y="3155669"/>
            <a:ext cx="2621909" cy="1564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785932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妈妈一看我看电视就在那里说个没完没了，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会儿说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：“你作业做完了吗？”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会儿说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：“错改正了吗？”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会儿又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说：“哎，你这个孩子，光知道看电视，不认真读书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6652" y="644064"/>
            <a:ext cx="1728192" cy="504056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喋喋不休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28860" y="500048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喋喋，形容说话多。休，停止。唠唠叨叨，说个没完没了。</a:t>
            </a:r>
            <a:endParaRPr lang="zh-CN" altLang="en-US" sz="28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52930" y="2643188"/>
            <a:ext cx="264320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16758" y="3071816"/>
            <a:ext cx="185909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491506" y="3073404"/>
            <a:ext cx="1628254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42976" y="3531976"/>
            <a:ext cx="4929222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爆炸形 1 16"/>
          <p:cNvSpPr/>
          <p:nvPr/>
        </p:nvSpPr>
        <p:spPr>
          <a:xfrm>
            <a:off x="6643702" y="3286130"/>
            <a:ext cx="1701214" cy="1343028"/>
          </a:xfrm>
          <a:prstGeom prst="irregularSeal1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语言描写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0199" y="1857370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忙完秋收秋种后，终于可以闲下来了。农民们三五一群，围在院子的大树下，端着刚泡好的茶，吃着刚煮好的花生，唠起了家长里短。望着满院小山似的玉米堆，大家别提多开心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5576" y="699542"/>
            <a:ext cx="1728192" cy="504056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悠然自得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57488" y="537523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悠然</a:t>
            </a:r>
            <a:r>
              <a:rPr lang="zh-CN" altLang="en-US" sz="28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，闲适的样子。自得，内心得意舒适。形容悠闲而舒适。</a:t>
            </a:r>
            <a:endParaRPr lang="zh-CN" altLang="en-US" sz="28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572264" y="2714626"/>
            <a:ext cx="678661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250265" y="3190552"/>
            <a:ext cx="78580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143504" y="3571882"/>
            <a:ext cx="2857520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71736" y="3929072"/>
            <a:ext cx="928662" cy="52322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00694" y="3929072"/>
            <a:ext cx="902811" cy="52322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  <a:prstDash val="lgDash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心情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571604" y="2714626"/>
            <a:ext cx="1357322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57554" y="2714626"/>
            <a:ext cx="42235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云形 33"/>
          <p:cNvSpPr/>
          <p:nvPr/>
        </p:nvSpPr>
        <p:spPr>
          <a:xfrm>
            <a:off x="8358214" y="2214560"/>
            <a:ext cx="45719" cy="71438"/>
          </a:xfrm>
          <a:prstGeom prst="cloud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428596" y="1785932"/>
            <a:ext cx="928662" cy="52322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情景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500694" y="3190552"/>
            <a:ext cx="78580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5802" y="3658215"/>
            <a:ext cx="78580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 animBg="1"/>
      <p:bldP spid="28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8351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A38302"/>
                </a:solidFill>
                <a:latin typeface="黑体" panose="02010609060101010101" charset="-122"/>
                <a:ea typeface="黑体" panose="02010609060101010101" charset="-122"/>
              </a:rPr>
              <a:t>小练笔</a:t>
            </a:r>
            <a:endParaRPr lang="zh-CN" altLang="en-US" sz="2800" b="1" dirty="0">
              <a:solidFill>
                <a:srgbClr val="A3830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4866" y="483518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根据词语写出它所表现的具体情景。</a:t>
            </a:r>
            <a:endParaRPr lang="zh-CN" altLang="en-US" sz="280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71472" y="1500180"/>
            <a:ext cx="1728192" cy="523220"/>
            <a:chOff x="857224" y="1500180"/>
            <a:chExt cx="1728192" cy="523220"/>
          </a:xfrm>
          <a:effectLst/>
        </p:grpSpPr>
        <p:sp>
          <p:nvSpPr>
            <p:cNvPr id="6" name="圆角矩形 5"/>
            <p:cNvSpPr/>
            <p:nvPr/>
          </p:nvSpPr>
          <p:spPr>
            <a:xfrm>
              <a:off x="857224" y="1500180"/>
              <a:ext cx="1728192" cy="504056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57224" y="1500180"/>
              <a:ext cx="17145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暴跳如雷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643174" y="1285866"/>
            <a:ext cx="5786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暴，暴烈，急躁。形容又急又怒，大发脾气的样子。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7218" y="2586932"/>
            <a:ext cx="72152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听说儿子上课时睡大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觉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不听讲，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他气得一跳三尺高，双眼瞪成了铜铃，口里喘着粗气，一拳头下去，把桌子的一角打裂了。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71538" y="3500444"/>
            <a:ext cx="185738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857356" y="3929072"/>
            <a:ext cx="185738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2643188"/>
            <a:ext cx="97448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286116" y="3500444"/>
            <a:ext cx="4643470" cy="1588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71538" y="3929072"/>
            <a:ext cx="571504" cy="1588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86760" y="3871702"/>
            <a:ext cx="96004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神态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537502" y="827164"/>
            <a:ext cx="21602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交流平台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502" y="755726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109138" y="755726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72" y="1635646"/>
            <a:ext cx="1602416" cy="229637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62828" y="1707654"/>
            <a:ext cx="61535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我们平时读书，有时候需要快速读完全文。你知道用哪些方法可以快速阅读课文吗？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63618" y="123478"/>
            <a:ext cx="2816764" cy="646331"/>
            <a:chOff x="3059832" y="123478"/>
            <a:chExt cx="2816764" cy="646331"/>
          </a:xfrm>
        </p:grpSpPr>
        <p:sp>
          <p:nvSpPr>
            <p:cNvPr id="7" name="文本框 15"/>
            <p:cNvSpPr txBox="1"/>
            <p:nvPr/>
          </p:nvSpPr>
          <p:spPr>
            <a:xfrm>
              <a:off x="3194291" y="123478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iconfont-1191-870150"/>
            <p:cNvSpPr>
              <a:spLocks noChangeAspect="1"/>
            </p:cNvSpPr>
            <p:nvPr/>
          </p:nvSpPr>
          <p:spPr bwMode="auto">
            <a:xfrm>
              <a:off x="5593626" y="234416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  <p:sp>
          <p:nvSpPr>
            <p:cNvPr id="13" name="iconfont-1191-870150"/>
            <p:cNvSpPr>
              <a:spLocks noChangeAspect="1"/>
            </p:cNvSpPr>
            <p:nvPr/>
          </p:nvSpPr>
          <p:spPr bwMode="auto">
            <a:xfrm rot="10800000">
              <a:off x="3059832" y="23441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500034" y="500048"/>
            <a:ext cx="21602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日积月累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026" y="413587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104578" y="413587"/>
            <a:ext cx="51640" cy="51459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0034" y="1347614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不饱食以终日，不弃功于寸阴。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葛洪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盛年不重来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一日难再晨。及时当勉励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岁月不待人。                         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陶渊明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莫等闲，白了少年头，空悲切。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岳飞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多少事，从来急；天地转，光阴迫。一万年太久，只争朝夕。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					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毛泽东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57818" y="339502"/>
            <a:ext cx="2000264" cy="816727"/>
            <a:chOff x="5357818" y="540885"/>
            <a:chExt cx="2000264" cy="816727"/>
          </a:xfrm>
        </p:grpSpPr>
        <p:sp>
          <p:nvSpPr>
            <p:cNvPr id="7" name="椭圆形标注 6"/>
            <p:cNvSpPr/>
            <p:nvPr/>
          </p:nvSpPr>
          <p:spPr>
            <a:xfrm>
              <a:off x="5357818" y="540885"/>
              <a:ext cx="2000264" cy="816727"/>
            </a:xfrm>
            <a:prstGeom prst="wedgeEllipseCallout">
              <a:avLst>
                <a:gd name="adj1" fmla="val -54166"/>
                <a:gd name="adj2" fmla="val 77294"/>
              </a:avLst>
            </a:prstGeom>
            <a:grpFill/>
            <a:ln w="1905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500694" y="696908"/>
              <a:ext cx="162095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珍惜时间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55526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A383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解释词语</a:t>
            </a:r>
            <a:endParaRPr lang="zh-CN" altLang="en-US" sz="3200" b="1" dirty="0">
              <a:solidFill>
                <a:srgbClr val="A3830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100" y="1419622"/>
            <a:ext cx="7215238" cy="2677656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寸阴：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阴，日影。寸阴，日影移动一寸的时间。指极短的时间。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盛年：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壮年。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莫等闲：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等闲，无端、平白地；莫等闲指的是不要无端（浪费时间）。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5786" y="912083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不饱食以终日，不弃功于寸阴。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						          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葛洪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5786" y="2077015"/>
            <a:ext cx="750099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不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要饱食终日无所用心，不要忽视一分一秒的工</a:t>
            </a:r>
            <a:r>
              <a:rPr lang="zh-CN" altLang="en-US" sz="2800" b="1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夫。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67544" y="987574"/>
            <a:ext cx="8496944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盛年不重来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一日难再晨。及时当勉励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岁月不待人。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								     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陶渊明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472" y="2071684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人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的青壮年时期倏忽即过，再也不会重来，就像一天中不会有两个早晨，应该趁年富力强及时努力，岁月流逝，它是不会停下来等待任何一个人的。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1600" y="915566"/>
            <a:ext cx="7992888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莫等闲，白了少年头，空悲切。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岳飞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1600" y="2018016"/>
            <a:ext cx="741682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人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生年少时，不要把大把青春等闲虚度，等到年纪大了，才后悔年轻时没有抓紧时间做有意义的事。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1472" y="825555"/>
            <a:ext cx="77483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多少事，从来急；天地转，光阴迫。一万年太久，只争朝夕。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				—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毛泽东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716661" y="2359208"/>
            <a:ext cx="7671763" cy="12926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ctr" anchorCtr="0" compatLnSpc="1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人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世间的多少事都是匆匆而过，日月星辰不断运转，光阴催人老。相对于人类短暂的生命而言，一万年太久远了，我们要珍惜现在的每一天</a:t>
            </a:r>
            <a:r>
              <a:rPr kumimoji="0" lang="zh-CN" sz="28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sz="28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1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A38302"/>
                </a:solidFill>
                <a:latin typeface="黑体" panose="02010609060101010101" charset="-122"/>
                <a:ea typeface="黑体" panose="02010609060101010101" charset="-122"/>
              </a:rPr>
              <a:t>拓展延伸</a:t>
            </a:r>
            <a:endParaRPr lang="zh-CN" altLang="en-US" sz="2800" b="1" dirty="0">
              <a:solidFill>
                <a:srgbClr val="A3830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910" y="1142990"/>
            <a:ext cx="7572428" cy="31085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黑发不知勤学早，白首方悔读书迟。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颜真卿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合理的安排时间，就等于节约时间。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培根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少壮不努力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老大徒伤悲。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汉乐府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长歌行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一寸光阴一寸金，寸金难买寸光阴。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71736" y="1357304"/>
            <a:ext cx="5072098" cy="20090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为了提高阅读的速度，我们要集中注意力，尽量连词成句地读，不要一个字一个字地读，更不要回读。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528" y="1313725"/>
            <a:ext cx="1579841" cy="205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85786" y="1142990"/>
            <a:ext cx="6143668" cy="20090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带着问题读也可以加快阅读的速度，遇到不懂的词语，在不影响理解课文内容的情况下可以先不管它，继续一口气往下读。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308304" y="1059582"/>
            <a:ext cx="15078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1714494"/>
            <a:ext cx="5357850" cy="1532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读得快还要想得快，要做到一边读一边想，抓住关键词句，才能及时捕捉有用的信息。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12900"/>
            <a:ext cx="15001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28662" y="1643056"/>
            <a:ext cx="5764060" cy="1532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俗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话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孰能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巧”，让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我们不断练习，努力能做到眼睛看得快，脑子想得快。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1459654"/>
            <a:ext cx="1571636" cy="189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8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A38302"/>
                </a:solidFill>
                <a:latin typeface="黑体" panose="02010609060101010101" charset="-122"/>
                <a:ea typeface="黑体" panose="02010609060101010101" charset="-122"/>
              </a:rPr>
              <a:t>快速阅读的作用</a:t>
            </a:r>
            <a:endParaRPr lang="zh-CN" altLang="en-US" sz="2800" b="1" dirty="0">
              <a:solidFill>
                <a:srgbClr val="A3830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99792" y="1158977"/>
            <a:ext cx="3176902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提高阅读效率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9792" y="1714494"/>
            <a:ext cx="3034026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改善记忆力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99792" y="2285998"/>
            <a:ext cx="3105464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增强理解力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99792" y="2857502"/>
            <a:ext cx="3391216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集中注意力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99792" y="3429006"/>
            <a:ext cx="3176902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提高视觉能力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99792" y="4000510"/>
            <a:ext cx="3391216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积累知识经验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3" name="AutoShape 5" descr="http://p3.so.qhimgs1.com/bdr/_240_/t0123f5f40ff3d31ad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6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A38302"/>
                </a:solidFill>
                <a:latin typeface="黑体" panose="02010609060101010101" charset="-122"/>
                <a:ea typeface="黑体" panose="02010609060101010101" charset="-122"/>
              </a:rPr>
              <a:t>练一练</a:t>
            </a:r>
            <a:endParaRPr lang="zh-CN" altLang="en-US" sz="2800" b="1" dirty="0">
              <a:solidFill>
                <a:srgbClr val="A3830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785932"/>
            <a:ext cx="7072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①嫉妒是一种缺陷心理。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②嫉妒是人人都具有的。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③嫉妒是不足为奇和无可厚非的。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④就是由于羡慕一种较好的生活，想获得一种较高的地位或想得到一种较贵重的东西而产生的。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1604" y="571486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    请在半分钟内提取下面几句话的信息，用一个简单句子为“嫉妒”下定义。</a:t>
            </a:r>
            <a:endParaRPr lang="zh-CN" altLang="en-US" sz="280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71472" y="1214428"/>
            <a:ext cx="6429420" cy="2000264"/>
            <a:chOff x="928662" y="1357304"/>
            <a:chExt cx="6429420" cy="2000264"/>
          </a:xfrm>
        </p:grpSpPr>
        <p:sp>
          <p:nvSpPr>
            <p:cNvPr id="5" name="圆角矩形 4"/>
            <p:cNvSpPr/>
            <p:nvPr/>
          </p:nvSpPr>
          <p:spPr>
            <a:xfrm>
              <a:off x="928662" y="1357304"/>
              <a:ext cx="6429420" cy="20002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00100" y="1428742"/>
              <a:ext cx="628654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    </a:t>
              </a:r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嫉妒是一种人人具有的，由于羡慕一种较好的生活，想获得一种较高的地位，或想得到一种较贵重的东西而产生的，不足为奇和无可厚非的缺陷心理。</a:t>
              </a:r>
              <a:endParaRPr lang="zh-CN" altLang="en-US" sz="2800" b="1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215206" y="2571750"/>
            <a:ext cx="1538287" cy="205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010b055e-8107-4860-897d-9749c3e1f456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2296</Words>
  <Application>WPS 演示</Application>
  <PresentationFormat>全屏显示(16:9)</PresentationFormat>
  <Paragraphs>183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104</cp:revision>
  <dcterms:created xsi:type="dcterms:W3CDTF">2017-03-17T02:28:00Z</dcterms:created>
  <dcterms:modified xsi:type="dcterms:W3CDTF">2022-12-01T13:20:54Z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1F70A6EB5F2744FAA18B6AB47F0DD35B</vt:lpwstr>
  </property>
</Properties>
</file>