
<file path=[Content_Types].xml><?xml version="1.0" encoding="utf-8"?>
<Types xmlns="http://schemas.openxmlformats.org/package/2006/content-types">
  <Default Extension="jpeg" ContentType="image/jpeg"/>
  <Default Extension="JPG" ContentType="image/.jpg"/>
  <Default Extension="emf" ContentType="image/x-emf"/>
  <Default Extension="png" ContentType="image/png"/>
  <Default Extension="gif" ContentType="image/gi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fonts/font1.fntdata" ContentType="application/x-fontdata"/>
  <Override PartName="/ppt/fonts/font2.fntdata" ContentType="application/x-fontdata"/>
  <Override PartName="/ppt/fonts/font3.fntdata" ContentType="application/x-fontdata"/>
  <Override PartName="/ppt/fonts/font4.fntdata" ContentType="application/x-fontdata"/>
  <Override PartName="/ppt/fonts/font5.fntdata" ContentType="application/x-fontdata"/>
  <Override PartName="/ppt/fonts/font6.fntdata" ContentType="application/x-fontdata"/>
  <Override PartName="/ppt/fonts/font7.fntdata" ContentType="application/x-fontdata"/>
  <Override PartName="/ppt/fonts/font8.fntdata" ContentType="application/x-fontdata"/>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embedTrueTypeFonts="1" saveSubsetFonts="1">
  <p:sldMasterIdLst>
    <p:sldMasterId id="2147483648" r:id="rId1"/>
  </p:sldMasterIdLst>
  <p:notesMasterIdLst>
    <p:notesMasterId r:id="rId12"/>
  </p:notesMasterIdLst>
  <p:handoutMasterIdLst>
    <p:handoutMasterId r:id="rId38"/>
  </p:handoutMasterIdLst>
  <p:sldIdLst>
    <p:sldId id="1143" r:id="rId3"/>
    <p:sldId id="1302" r:id="rId4"/>
    <p:sldId id="1303" r:id="rId5"/>
    <p:sldId id="1305" r:id="rId6"/>
    <p:sldId id="1149" r:id="rId7"/>
    <p:sldId id="1306" r:id="rId8"/>
    <p:sldId id="1307" r:id="rId9"/>
    <p:sldId id="1153" r:id="rId10"/>
    <p:sldId id="1003" r:id="rId11"/>
    <p:sldId id="1320" r:id="rId13"/>
    <p:sldId id="1310" r:id="rId14"/>
    <p:sldId id="1156" r:id="rId15"/>
    <p:sldId id="1259" r:id="rId16"/>
    <p:sldId id="1018" r:id="rId17"/>
    <p:sldId id="1019" r:id="rId18"/>
    <p:sldId id="1020" r:id="rId19"/>
    <p:sldId id="1301" r:id="rId20"/>
    <p:sldId id="1163" r:id="rId21"/>
    <p:sldId id="1164" r:id="rId22"/>
    <p:sldId id="1167" r:id="rId23"/>
    <p:sldId id="1165" r:id="rId24"/>
    <p:sldId id="1311" r:id="rId25"/>
    <p:sldId id="1312" r:id="rId26"/>
    <p:sldId id="1315" r:id="rId27"/>
    <p:sldId id="1175" r:id="rId28"/>
    <p:sldId id="1316" r:id="rId29"/>
    <p:sldId id="1317" r:id="rId30"/>
    <p:sldId id="1319" r:id="rId31"/>
    <p:sldId id="1180" r:id="rId32"/>
    <p:sldId id="937" r:id="rId33"/>
    <p:sldId id="1263" r:id="rId34"/>
    <p:sldId id="939" r:id="rId35"/>
    <p:sldId id="940" r:id="rId36"/>
    <p:sldId id="1257" r:id="rId37"/>
  </p:sldIdLst>
  <p:sldSz cx="9144000" cy="5143500" type="screen16x9"/>
  <p:notesSz cx="6858000" cy="9144000"/>
  <p:embeddedFontLst>
    <p:embeddedFont>
      <p:font typeface="黑体" panose="02010609060101010101" pitchFamily="49" charset="-122"/>
      <p:regular r:id="rId42"/>
    </p:embeddedFont>
    <p:embeddedFont>
      <p:font typeface="楷体" panose="02010609060101010101" pitchFamily="49" charset="-122"/>
      <p:regular r:id="rId43"/>
    </p:embeddedFont>
    <p:embeddedFont>
      <p:font typeface="微软雅黑" panose="020B0503020204020204" charset="-122"/>
      <p:regular r:id="rId44"/>
    </p:embeddedFont>
    <p:embeddedFont>
      <p:font typeface="Calibri" panose="020F0502020204030204" charset="0"/>
      <p:regular r:id="rId45"/>
      <p:bold r:id="rId46"/>
      <p:italic r:id="rId47"/>
      <p:boldItalic r:id="rId48"/>
    </p:embeddedFont>
    <p:embeddedFont>
      <p:font typeface="汉语拼音" panose="02010600030101010101" pitchFamily="34" charset="-122"/>
      <p:regular r:id="rId49"/>
    </p:embeddedFont>
  </p:embeddedFontLst>
  <p:custDataLst>
    <p:tags r:id="rId50"/>
  </p:custDataLst>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066FF"/>
    <a:srgbClr val="FFFFFF"/>
    <a:srgbClr val="D60093"/>
    <a:srgbClr val="00B050"/>
    <a:srgbClr val="FEFCDE"/>
    <a:srgbClr val="FF0000"/>
    <a:srgbClr val="A38302"/>
    <a:srgbClr val="FF00FF"/>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39" autoAdjust="0"/>
    <p:restoredTop sz="94705" autoAdjust="0"/>
  </p:normalViewPr>
  <p:slideViewPr>
    <p:cSldViewPr>
      <p:cViewPr varScale="1">
        <p:scale>
          <a:sx n="113" d="100"/>
          <a:sy n="113" d="100"/>
        </p:scale>
        <p:origin x="-336" y="-90"/>
      </p:cViewPr>
      <p:guideLst>
        <p:guide orient="horz"/>
        <p:guide pos="5511"/>
      </p:guideLst>
    </p:cSldViewPr>
  </p:slideViewPr>
  <p:outlineViewPr>
    <p:cViewPr>
      <p:scale>
        <a:sx n="33" d="100"/>
        <a:sy n="33" d="100"/>
      </p:scale>
      <p:origin x="0" y="1122"/>
    </p:cViewPr>
  </p:outlineViewPr>
  <p:notesTextViewPr>
    <p:cViewPr>
      <p:scale>
        <a:sx n="1" d="1"/>
        <a:sy n="1" d="1"/>
      </p:scale>
      <p:origin x="0" y="0"/>
    </p:cViewPr>
  </p:notesTextViewPr>
  <p:sorterViewPr>
    <p:cViewPr>
      <p:scale>
        <a:sx n="66" d="100"/>
        <a:sy n="66" d="100"/>
      </p:scale>
      <p:origin x="0" y="4578"/>
    </p:cViewPr>
  </p:sorterViewPr>
  <p:notesViewPr>
    <p:cSldViewPr>
      <p:cViewPr varScale="1">
        <p:scale>
          <a:sx n="68" d="100"/>
          <a:sy n="68" d="100"/>
        </p:scale>
        <p:origin x="-2856" y="-90"/>
      </p:cViewPr>
      <p:guideLst>
        <p:guide orient="horz" pos="3044"/>
        <p:guide pos="224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0" Type="http://schemas.openxmlformats.org/officeDocument/2006/relationships/tags" Target="tags/tag1.xml"/><Relationship Id="rId5" Type="http://schemas.openxmlformats.org/officeDocument/2006/relationships/slide" Target="slides/slide3.xml"/><Relationship Id="rId49" Type="http://schemas.openxmlformats.org/officeDocument/2006/relationships/font" Target="fonts/font8.fntdata"/><Relationship Id="rId48" Type="http://schemas.openxmlformats.org/officeDocument/2006/relationships/font" Target="fonts/font7.fntdata"/><Relationship Id="rId47" Type="http://schemas.openxmlformats.org/officeDocument/2006/relationships/font" Target="fonts/font6.fntdata"/><Relationship Id="rId46" Type="http://schemas.openxmlformats.org/officeDocument/2006/relationships/font" Target="fonts/font5.fntdata"/><Relationship Id="rId45" Type="http://schemas.openxmlformats.org/officeDocument/2006/relationships/font" Target="fonts/font4.fntdata"/><Relationship Id="rId44" Type="http://schemas.openxmlformats.org/officeDocument/2006/relationships/font" Target="fonts/font3.fntdata"/><Relationship Id="rId43" Type="http://schemas.openxmlformats.org/officeDocument/2006/relationships/font" Target="fonts/font2.fntdata"/><Relationship Id="rId42" Type="http://schemas.openxmlformats.org/officeDocument/2006/relationships/font" Target="fonts/font1.fntdata"/><Relationship Id="rId41" Type="http://schemas.openxmlformats.org/officeDocument/2006/relationships/tableStyles" Target="tableStyles.xml"/><Relationship Id="rId40" Type="http://schemas.openxmlformats.org/officeDocument/2006/relationships/viewProps" Target="viewProps.xml"/><Relationship Id="rId4" Type="http://schemas.openxmlformats.org/officeDocument/2006/relationships/slide" Target="slides/slide2.xml"/><Relationship Id="rId39" Type="http://schemas.openxmlformats.org/officeDocument/2006/relationships/presProps" Target="presProps.xml"/><Relationship Id="rId38" Type="http://schemas.openxmlformats.org/officeDocument/2006/relationships/handoutMaster" Target="handoutMasters/handoutMaster1.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notesMaster" Target="notesMasters/notesMaster1.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60C8EF0-063C-4EC8-822D-D4BEE606CB45}"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07F7337-2D4C-4836-9F96-E27918AAD3E1}"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FD2E35E-6DB1-4671-AA13-E9173BD066DF}"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E1CD010-A9A3-4117-BFBF-9C1583B3E142}"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E1CD010-A9A3-4117-BFBF-9C1583B3E142}"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E1CD010-A9A3-4117-BFBF-9C1583B3E142}"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_内页">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7" Type="http://schemas.openxmlformats.org/officeDocument/2006/relationships/image" Target="../media/image3.png"/><Relationship Id="rId6" Type="http://schemas.openxmlformats.org/officeDocument/2006/relationships/image" Target="../media/image2.jpeg"/><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6">
            <a:lum/>
          </a:blip>
          <a:srcRect/>
          <a:stretch>
            <a:fillRect/>
          </a:stretch>
        </a:blipFill>
        <a:effectLst/>
      </p:bgPr>
    </p:bg>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028384" y="123478"/>
            <a:ext cx="915984" cy="36004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530" indent="-214630"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image" Target="../media/image6.GIF"/><Relationship Id="rId3" Type="http://schemas.openxmlformats.org/officeDocument/2006/relationships/image" Target="../media/image5.png"/><Relationship Id="rId2" Type="http://schemas.openxmlformats.org/officeDocument/2006/relationships/hyperlink" Target="&#36164;&#26009;&#38142;&#25509;/&#35270;&#39057;/&#19971;&#24425;-&#35838;&#25991;&#26391;&#35835;-&#20116;&#19978;-10%20&#29275;&#37070;&#32455;&#22899;&#65288;&#19968;&#65289;.mp4" TargetMode="External"/><Relationship Id="rId1" Type="http://schemas.openxmlformats.org/officeDocument/2006/relationships/image" Target="../media/image4.emf"/></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3.xml"/><Relationship Id="rId1" Type="http://schemas.openxmlformats.org/officeDocument/2006/relationships/image" Target="../media/image9.e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1.png"/><Relationship Id="rId1" Type="http://schemas.openxmlformats.org/officeDocument/2006/relationships/image" Target="../media/image10.emf"/></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5.png"/><Relationship Id="rId1" Type="http://schemas.openxmlformats.org/officeDocument/2006/relationships/image" Target="../media/image4.e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3.png"/><Relationship Id="rId1" Type="http://schemas.openxmlformats.org/officeDocument/2006/relationships/image" Target="../media/image12.emf"/></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15.png"/><Relationship Id="rId1" Type="http://schemas.openxmlformats.org/officeDocument/2006/relationships/image" Target="../media/image14.emf"/></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6.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image" Target="../media/image17.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21.png"/><Relationship Id="rId1" Type="http://schemas.openxmlformats.org/officeDocument/2006/relationships/image" Target="../media/image20.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3.png"/><Relationship Id="rId1" Type="http://schemas.openxmlformats.org/officeDocument/2006/relationships/image" Target="../media/image22.emf"/></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5.png"/><Relationship Id="rId1" Type="http://schemas.openxmlformats.org/officeDocument/2006/relationships/image" Target="../media/image14.emf"/></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5.png"/><Relationship Id="rId1" Type="http://schemas.openxmlformats.org/officeDocument/2006/relationships/image" Target="../media/image4.emf"/></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3.png"/><Relationship Id="rId1" Type="http://schemas.openxmlformats.org/officeDocument/2006/relationships/image" Target="../media/image12.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7.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8.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3.xml"/><Relationship Id="rId1" Type="http://schemas.openxmlformats.org/officeDocument/2006/relationships/image" Target="../media/image9.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259631" y="1707654"/>
            <a:ext cx="6912769" cy="2308324"/>
          </a:xfrm>
          <a:prstGeom prst="rect">
            <a:avLst/>
          </a:prstGeom>
        </p:spPr>
        <p:txBody>
          <a:bodyPr wrap="square">
            <a:spAutoFit/>
          </a:bodyPr>
          <a:lstStyle/>
          <a:p>
            <a:pPr>
              <a:lnSpc>
                <a:spcPct val="150000"/>
              </a:lnSpc>
            </a:pPr>
            <a:r>
              <a:rPr lang="zh-CN" altLang="en-US" sz="3200" dirty="0" smtClean="0">
                <a:latin typeface="黑体" panose="02010609060101010101" pitchFamily="49" charset="-122"/>
                <a:ea typeface="黑体" panose="02010609060101010101" pitchFamily="49" charset="-122"/>
              </a:rPr>
              <a:t>    运</a:t>
            </a:r>
            <a:r>
              <a:rPr lang="zh-CN" altLang="en-US" sz="3200" dirty="0">
                <a:latin typeface="黑体" panose="02010609060101010101" pitchFamily="49" charset="-122"/>
                <a:ea typeface="黑体" panose="02010609060101010101" pitchFamily="49" charset="-122"/>
              </a:rPr>
              <a:t>用上一单元学习的提高阅读速度的方</a:t>
            </a:r>
            <a:r>
              <a:rPr lang="zh-CN" altLang="en-US" sz="3200" dirty="0" smtClean="0">
                <a:latin typeface="黑体" panose="02010609060101010101" pitchFamily="49" charset="-122"/>
                <a:ea typeface="黑体" panose="02010609060101010101" pitchFamily="49" charset="-122"/>
              </a:rPr>
              <a:t>法默读全文，思考这个故事主要讲了什么。</a:t>
            </a:r>
            <a:endParaRPr lang="zh-CN" altLang="en-US" sz="3200" dirty="0">
              <a:latin typeface="黑体" panose="02010609060101010101" pitchFamily="49" charset="-122"/>
              <a:ea typeface="黑体" panose="02010609060101010101" pitchFamily="49" charset="-122"/>
            </a:endParaRPr>
          </a:p>
        </p:txBody>
      </p:sp>
      <p:pic>
        <p:nvPicPr>
          <p:cNvPr id="7" name="图片 6"/>
          <p:cNvPicPr>
            <a:picLocks noChangeAspect="1"/>
          </p:cNvPicPr>
          <p:nvPr/>
        </p:nvPicPr>
        <p:blipFill>
          <a:blip r:embed="rId1"/>
          <a:stretch>
            <a:fillRect/>
          </a:stretch>
        </p:blipFill>
        <p:spPr>
          <a:xfrm>
            <a:off x="645937" y="383823"/>
            <a:ext cx="2269879" cy="693151"/>
          </a:xfrm>
          <a:prstGeom prst="rect">
            <a:avLst/>
          </a:prstGeom>
        </p:spPr>
      </p:pic>
      <p:sp>
        <p:nvSpPr>
          <p:cNvPr id="10" name="文本框 14">
            <a:hlinkClick r:id="rId2" action="ppaction://hlinkfile"/>
          </p:cNvPr>
          <p:cNvSpPr txBox="1"/>
          <p:nvPr/>
        </p:nvSpPr>
        <p:spPr>
          <a:xfrm>
            <a:off x="864933" y="364326"/>
            <a:ext cx="2122891" cy="623248"/>
          </a:xfrm>
          <a:prstGeom prst="rect">
            <a:avLst/>
          </a:prstGeom>
          <a:noFill/>
        </p:spPr>
        <p:txBody>
          <a:bodyPr wrap="square" lIns="68580" tIns="34290" rIns="68580" bIns="34290" rtlCol="0">
            <a:spAutoFit/>
          </a:bodyPr>
          <a:lstStyle/>
          <a:p>
            <a:r>
              <a:rPr lang="zh-CN" altLang="en-US" sz="3600" b="1" dirty="0">
                <a:latin typeface="黑体" panose="02010609060101010101" pitchFamily="49" charset="-122"/>
                <a:ea typeface="黑体" panose="02010609060101010101" pitchFamily="49" charset="-122"/>
              </a:rPr>
              <a:t>初读课文</a:t>
            </a:r>
            <a:endParaRPr lang="zh-CN" altLang="en-US" sz="3600" b="1" dirty="0">
              <a:latin typeface="黑体" panose="02010609060101010101" pitchFamily="49" charset="-122"/>
              <a:ea typeface="黑体" panose="02010609060101010101" pitchFamily="49" charset="-122"/>
            </a:endParaRPr>
          </a:p>
        </p:txBody>
      </p:sp>
      <p:pic>
        <p:nvPicPr>
          <p:cNvPr id="11" name="图片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392293"/>
            <a:ext cx="443315" cy="551442"/>
          </a:xfrm>
          <a:prstGeom prst="rect">
            <a:avLst/>
          </a:prstGeom>
        </p:spPr>
      </p:pic>
      <p:sp>
        <p:nvSpPr>
          <p:cNvPr id="6" name="文本框 14"/>
          <p:cNvSpPr txBox="1">
            <a:spLocks noChangeArrowheads="1"/>
          </p:cNvSpPr>
          <p:nvPr/>
        </p:nvSpPr>
        <p:spPr bwMode="auto">
          <a:xfrm>
            <a:off x="3064043" y="1028728"/>
            <a:ext cx="1836737" cy="32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defTabSz="685800" eaLnBrk="0" hangingPunct="0">
              <a:spcBef>
                <a:spcPct val="20000"/>
              </a:spcBef>
              <a:buChar char="•"/>
              <a:defRPr sz="3200">
                <a:solidFill>
                  <a:schemeClr val="tx1"/>
                </a:solidFill>
                <a:latin typeface="Arial" panose="020B0604020202020204" pitchFamily="34" charset="0"/>
              </a:defRPr>
            </a:lvl1pPr>
            <a:lvl2pPr marL="342900" indent="-285750" defTabSz="685800" eaLnBrk="0" hangingPunct="0">
              <a:spcBef>
                <a:spcPct val="20000"/>
              </a:spcBef>
              <a:buChar char="–"/>
              <a:defRPr sz="2800">
                <a:solidFill>
                  <a:schemeClr val="tx1"/>
                </a:solidFill>
                <a:latin typeface="Arial" panose="020B0604020202020204" pitchFamily="34" charset="0"/>
              </a:defRPr>
            </a:lvl2pPr>
            <a:lvl3pPr marL="685800" indent="-228600" defTabSz="685800" eaLnBrk="0" hangingPunct="0">
              <a:spcBef>
                <a:spcPct val="20000"/>
              </a:spcBef>
              <a:buChar char="•"/>
              <a:defRPr sz="2400">
                <a:solidFill>
                  <a:schemeClr val="tx1"/>
                </a:solidFill>
                <a:latin typeface="Arial" panose="020B0604020202020204" pitchFamily="34" charset="0"/>
              </a:defRPr>
            </a:lvl3pPr>
            <a:lvl4pPr marL="1028700" indent="-228600" defTabSz="685800" eaLnBrk="0" hangingPunct="0">
              <a:spcBef>
                <a:spcPct val="20000"/>
              </a:spcBef>
              <a:buChar char="–"/>
              <a:defRPr sz="2000">
                <a:solidFill>
                  <a:schemeClr val="tx1"/>
                </a:solidFill>
                <a:latin typeface="Arial" panose="020B0604020202020204" pitchFamily="34" charset="0"/>
              </a:defRPr>
            </a:lvl4pPr>
            <a:lvl5pPr marL="1371600" indent="-228600" defTabSz="685800" eaLnBrk="0" hangingPunct="0">
              <a:spcBef>
                <a:spcPct val="20000"/>
              </a:spcBef>
              <a:buChar char="»"/>
              <a:defRPr sz="2000">
                <a:solidFill>
                  <a:schemeClr val="tx1"/>
                </a:solidFill>
                <a:latin typeface="Arial" panose="020B0604020202020204" pitchFamily="34" charset="0"/>
              </a:defRPr>
            </a:lvl5pPr>
            <a:lvl6pPr marL="1828800" indent="-228600" defTabSz="685800" eaLnBrk="0" fontAlgn="base" hangingPunct="0">
              <a:spcBef>
                <a:spcPct val="20000"/>
              </a:spcBef>
              <a:spcAft>
                <a:spcPct val="0"/>
              </a:spcAft>
              <a:buChar char="»"/>
              <a:defRPr sz="2000">
                <a:solidFill>
                  <a:schemeClr val="tx1"/>
                </a:solidFill>
                <a:latin typeface="Arial" panose="020B0604020202020204" pitchFamily="34" charset="0"/>
              </a:defRPr>
            </a:lvl6pPr>
            <a:lvl7pPr marL="2286000" indent="-228600" defTabSz="685800" eaLnBrk="0" fontAlgn="base" hangingPunct="0">
              <a:spcBef>
                <a:spcPct val="20000"/>
              </a:spcBef>
              <a:spcAft>
                <a:spcPct val="0"/>
              </a:spcAft>
              <a:buChar char="»"/>
              <a:defRPr sz="2000">
                <a:solidFill>
                  <a:schemeClr val="tx1"/>
                </a:solidFill>
                <a:latin typeface="Arial" panose="020B0604020202020204" pitchFamily="34" charset="0"/>
              </a:defRPr>
            </a:lvl7pPr>
            <a:lvl8pPr marL="2743200" indent="-228600" defTabSz="685800" eaLnBrk="0" fontAlgn="base" hangingPunct="0">
              <a:spcBef>
                <a:spcPct val="20000"/>
              </a:spcBef>
              <a:spcAft>
                <a:spcPct val="0"/>
              </a:spcAft>
              <a:buChar char="»"/>
              <a:defRPr sz="2000">
                <a:solidFill>
                  <a:schemeClr val="tx1"/>
                </a:solidFill>
                <a:latin typeface="Arial" panose="020B0604020202020204" pitchFamily="34" charset="0"/>
              </a:defRPr>
            </a:lvl8pPr>
            <a:lvl9pPr marL="3200400" indent="-228600" defTabSz="6858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zh-CN" altLang="en-US" sz="1600" b="1">
                <a:latin typeface="Kaiti SC"/>
                <a:ea typeface="Kaiti SC"/>
                <a:cs typeface="Kaiti SC"/>
              </a:rPr>
              <a:t>点击图标，听范读</a:t>
            </a:r>
            <a:endParaRPr lang="zh-CN" altLang="en-US" sz="1600" b="1">
              <a:latin typeface="Kaiti SC"/>
              <a:ea typeface="Kaiti SC"/>
              <a:cs typeface="Kaiti SC"/>
            </a:endParaRPr>
          </a:p>
        </p:txBody>
      </p:sp>
      <p:pic>
        <p:nvPicPr>
          <p:cNvPr id="8" name="图片 17"/>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20286959">
            <a:off x="1884530" y="498503"/>
            <a:ext cx="1058863" cy="106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272387" y="2499742"/>
            <a:ext cx="1031051" cy="1107996"/>
          </a:xfrm>
          <a:prstGeom prst="rect">
            <a:avLst/>
          </a:prstGeom>
        </p:spPr>
        <p:txBody>
          <a:bodyPr wrap="none">
            <a:spAutoFit/>
          </a:bodyPr>
          <a:lstStyle/>
          <a:p>
            <a:pPr lvl="0" fontAlgn="base">
              <a:spcBef>
                <a:spcPct val="0"/>
              </a:spcBef>
              <a:spcAft>
                <a:spcPct val="0"/>
              </a:spcAft>
            </a:pPr>
            <a:r>
              <a:rPr lang="zh-CN" altLang="en-US" sz="6600" dirty="0" smtClean="0">
                <a:solidFill>
                  <a:srgbClr val="FF0000"/>
                </a:solidFill>
                <a:latin typeface="楷体" panose="02010609060101010101" pitchFamily="49" charset="-122"/>
                <a:ea typeface="楷体" panose="02010609060101010101" pitchFamily="49" charset="-122"/>
              </a:rPr>
              <a:t>罕</a:t>
            </a:r>
            <a:endParaRPr lang="zh-CN" altLang="en-US" sz="6600" dirty="0">
              <a:solidFill>
                <a:srgbClr val="FF0000"/>
              </a:solidFill>
              <a:latin typeface="楷体" panose="02010609060101010101" pitchFamily="49" charset="-122"/>
              <a:ea typeface="楷体" panose="02010609060101010101" pitchFamily="49" charset="-122"/>
            </a:endParaRPr>
          </a:p>
        </p:txBody>
      </p:sp>
      <p:sp>
        <p:nvSpPr>
          <p:cNvPr id="3" name="矩形 2"/>
          <p:cNvSpPr/>
          <p:nvPr/>
        </p:nvSpPr>
        <p:spPr>
          <a:xfrm>
            <a:off x="2366161" y="2210257"/>
            <a:ext cx="843501" cy="523220"/>
          </a:xfrm>
          <a:prstGeom prst="rect">
            <a:avLst/>
          </a:prstGeom>
        </p:spPr>
        <p:txBody>
          <a:bodyPr wrap="none">
            <a:spAutoFit/>
          </a:bodyPr>
          <a:lstStyle/>
          <a:p>
            <a:pPr lvl="0" fontAlgn="base">
              <a:spcBef>
                <a:spcPct val="0"/>
              </a:spcBef>
              <a:spcAft>
                <a:spcPct val="0"/>
              </a:spcAft>
            </a:pPr>
            <a:r>
              <a:rPr lang="en-US" altLang="zh-CN" sz="2800" dirty="0" err="1" smtClean="0">
                <a:solidFill>
                  <a:prstClr val="black"/>
                </a:solidFill>
                <a:latin typeface="汉语拼音" panose="02010600030101010101" pitchFamily="34" charset="-122"/>
                <a:ea typeface="楷体" panose="02010609060101010101" pitchFamily="49" charset="-122"/>
                <a:cs typeface="汉语拼音" panose="02010600030101010101" pitchFamily="34" charset="-122"/>
              </a:rPr>
              <a:t>hǎn</a:t>
            </a:r>
            <a:endParaRPr lang="zh-CN" altLang="en-US" sz="2800" dirty="0">
              <a:solidFill>
                <a:prstClr val="black"/>
              </a:solidFill>
              <a:latin typeface="汉语拼音" panose="02010600030101010101" pitchFamily="34" charset="-122"/>
              <a:ea typeface="楷体" panose="02010609060101010101" pitchFamily="49" charset="-122"/>
              <a:cs typeface="汉语拼音" panose="02010600030101010101" pitchFamily="34" charset="-122"/>
            </a:endParaRPr>
          </a:p>
        </p:txBody>
      </p:sp>
      <p:sp>
        <p:nvSpPr>
          <p:cNvPr id="4" name="矩形 3"/>
          <p:cNvSpPr/>
          <p:nvPr/>
        </p:nvSpPr>
        <p:spPr>
          <a:xfrm>
            <a:off x="3856563" y="2471867"/>
            <a:ext cx="1723549" cy="1015663"/>
          </a:xfrm>
          <a:prstGeom prst="rect">
            <a:avLst/>
          </a:prstGeom>
        </p:spPr>
        <p:txBody>
          <a:bodyPr wrap="none">
            <a:spAutoFit/>
          </a:bodyPr>
          <a:lstStyle/>
          <a:p>
            <a:pPr lvl="0" fontAlgn="base">
              <a:spcBef>
                <a:spcPct val="0"/>
              </a:spcBef>
              <a:spcAft>
                <a:spcPct val="0"/>
              </a:spcAft>
            </a:pPr>
            <a:r>
              <a:rPr lang="zh-CN" altLang="en-US" sz="6000" b="1" dirty="0" smtClean="0">
                <a:solidFill>
                  <a:prstClr val="black"/>
                </a:solidFill>
                <a:latin typeface="宋体" panose="02010600030101010101" pitchFamily="2" charset="-122"/>
                <a:ea typeface="宋体" panose="02010600030101010101" pitchFamily="2" charset="-122"/>
              </a:rPr>
              <a:t>稀罕</a:t>
            </a:r>
            <a:endParaRPr lang="zh-CN" altLang="en-US" sz="6000" b="1" dirty="0">
              <a:solidFill>
                <a:prstClr val="black"/>
              </a:solidFill>
              <a:latin typeface="宋体" panose="02010600030101010101" pitchFamily="2" charset="-122"/>
              <a:ea typeface="宋体" panose="02010600030101010101" pitchFamily="2" charset="-122"/>
            </a:endParaRPr>
          </a:p>
        </p:txBody>
      </p:sp>
      <p:sp>
        <p:nvSpPr>
          <p:cNvPr id="5" name="矩形 4"/>
          <p:cNvSpPr/>
          <p:nvPr/>
        </p:nvSpPr>
        <p:spPr>
          <a:xfrm>
            <a:off x="4695560" y="2210257"/>
            <a:ext cx="833883" cy="523220"/>
          </a:xfrm>
          <a:prstGeom prst="rect">
            <a:avLst/>
          </a:prstGeom>
        </p:spPr>
        <p:txBody>
          <a:bodyPr wrap="none">
            <a:spAutoFit/>
          </a:bodyPr>
          <a:lstStyle/>
          <a:p>
            <a:pPr lvl="0" fontAlgn="base">
              <a:spcBef>
                <a:spcPct val="0"/>
              </a:spcBef>
              <a:spcAft>
                <a:spcPct val="0"/>
              </a:spcAft>
            </a:pPr>
            <a:r>
              <a:rPr lang="en-US" altLang="zh-CN" sz="2800" dirty="0" err="1" smtClean="0">
                <a:solidFill>
                  <a:srgbClr val="FF0000"/>
                </a:solidFill>
                <a:latin typeface="汉语拼音" panose="02010600030101010101" pitchFamily="34" charset="-122"/>
                <a:ea typeface="楷体" panose="02010609060101010101" pitchFamily="49" charset="-122"/>
                <a:cs typeface="汉语拼音" panose="02010600030101010101" pitchFamily="34" charset="-122"/>
              </a:rPr>
              <a:t>han</a:t>
            </a:r>
            <a:endParaRPr lang="zh-CN" altLang="en-US" sz="2800" dirty="0">
              <a:solidFill>
                <a:srgbClr val="FF0000"/>
              </a:solidFill>
              <a:latin typeface="汉语拼音" panose="02010600030101010101" pitchFamily="34" charset="-122"/>
              <a:ea typeface="楷体" panose="02010609060101010101" pitchFamily="49" charset="-122"/>
              <a:cs typeface="汉语拼音" panose="02010600030101010101" pitchFamily="34" charset="-122"/>
            </a:endParaRPr>
          </a:p>
        </p:txBody>
      </p:sp>
      <p:sp>
        <p:nvSpPr>
          <p:cNvPr id="11" name="线形标注 2 10"/>
          <p:cNvSpPr/>
          <p:nvPr/>
        </p:nvSpPr>
        <p:spPr>
          <a:xfrm>
            <a:off x="2915816" y="1419623"/>
            <a:ext cx="1445860" cy="381713"/>
          </a:xfrm>
          <a:prstGeom prst="borderCallout2">
            <a:avLst>
              <a:gd name="adj1" fmla="val 18750"/>
              <a:gd name="adj2" fmla="val -8333"/>
              <a:gd name="adj3" fmla="val 18750"/>
              <a:gd name="adj4" fmla="val -16667"/>
              <a:gd name="adj5" fmla="val 229780"/>
              <a:gd name="adj6" fmla="val -24268"/>
            </a:avLst>
          </a:prstGeom>
          <a:noFill/>
          <a:ln w="317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solidFill>
                  <a:schemeClr val="tx1"/>
                </a:solidFill>
                <a:latin typeface="楷体" panose="02010609060101010101" pitchFamily="49" charset="-122"/>
                <a:ea typeface="楷体" panose="02010609060101010101" pitchFamily="49" charset="-122"/>
              </a:rPr>
              <a:t>本音</a:t>
            </a:r>
            <a:endParaRPr lang="zh-CN" altLang="en-US" sz="2400" b="1" dirty="0">
              <a:solidFill>
                <a:schemeClr val="tx1"/>
              </a:solidFill>
              <a:latin typeface="楷体" panose="02010609060101010101" pitchFamily="49" charset="-122"/>
              <a:ea typeface="楷体" panose="02010609060101010101" pitchFamily="49" charset="-122"/>
            </a:endParaRPr>
          </a:p>
        </p:txBody>
      </p:sp>
      <p:sp>
        <p:nvSpPr>
          <p:cNvPr id="12" name="线形标注 2 11"/>
          <p:cNvSpPr/>
          <p:nvPr/>
        </p:nvSpPr>
        <p:spPr>
          <a:xfrm>
            <a:off x="5724128" y="1419622"/>
            <a:ext cx="1445860" cy="381713"/>
          </a:xfrm>
          <a:prstGeom prst="borderCallout2">
            <a:avLst>
              <a:gd name="adj1" fmla="val 18750"/>
              <a:gd name="adj2" fmla="val -8333"/>
              <a:gd name="adj3" fmla="val 18750"/>
              <a:gd name="adj4" fmla="val -16667"/>
              <a:gd name="adj5" fmla="val 227285"/>
              <a:gd name="adj6" fmla="val -37444"/>
            </a:avLst>
          </a:prstGeom>
          <a:noFill/>
          <a:ln w="317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solidFill>
                  <a:schemeClr val="tx1"/>
                </a:solidFill>
                <a:latin typeface="楷体" panose="02010609060101010101" pitchFamily="49" charset="-122"/>
                <a:ea typeface="楷体" panose="02010609060101010101" pitchFamily="49" charset="-122"/>
              </a:rPr>
              <a:t>语流音</a:t>
            </a:r>
            <a:endParaRPr lang="zh-CN" altLang="en-US" sz="2400" b="1" dirty="0">
              <a:solidFill>
                <a:schemeClr val="tx1"/>
              </a:solidFill>
              <a:latin typeface="楷体" panose="02010609060101010101" pitchFamily="49" charset="-122"/>
              <a:ea typeface="楷体" panose="02010609060101010101" pitchFamily="49" charset="-122"/>
            </a:endParaRPr>
          </a:p>
        </p:txBody>
      </p:sp>
      <p:pic>
        <p:nvPicPr>
          <p:cNvPr id="13" name="图片 12"/>
          <p:cNvPicPr>
            <a:picLocks noChangeAspect="1"/>
          </p:cNvPicPr>
          <p:nvPr/>
        </p:nvPicPr>
        <p:blipFill>
          <a:blip r:embed="rId1"/>
          <a:stretch>
            <a:fillRect/>
          </a:stretch>
        </p:blipFill>
        <p:spPr>
          <a:xfrm>
            <a:off x="421284" y="507040"/>
            <a:ext cx="431626" cy="558077"/>
          </a:xfrm>
          <a:prstGeom prst="rect">
            <a:avLst/>
          </a:prstGeom>
        </p:spPr>
      </p:pic>
      <p:sp>
        <p:nvSpPr>
          <p:cNvPr id="14" name="文本框 15"/>
          <p:cNvSpPr txBox="1"/>
          <p:nvPr/>
        </p:nvSpPr>
        <p:spPr>
          <a:xfrm>
            <a:off x="827584" y="411510"/>
            <a:ext cx="2252588" cy="646331"/>
          </a:xfrm>
          <a:prstGeom prst="rect">
            <a:avLst/>
          </a:prstGeom>
          <a:noFill/>
        </p:spPr>
        <p:txBody>
          <a:bodyPr wrap="square" rtlCol="0">
            <a:spAutoFit/>
          </a:bodyPr>
          <a:lstStyle/>
          <a:p>
            <a:r>
              <a:rPr kumimoji="1" lang="zh-CN" altLang="en-US" sz="3600" b="1" dirty="0">
                <a:solidFill>
                  <a:prstClr val="black"/>
                </a:solidFill>
                <a:latin typeface="宋体" panose="02010600030101010101" pitchFamily="2" charset="-122"/>
                <a:ea typeface="宋体" panose="02010600030101010101" pitchFamily="2" charset="-122"/>
              </a:rPr>
              <a:t>学认字</a:t>
            </a:r>
            <a:endParaRPr kumimoji="1" lang="zh-CN" altLang="en-US" sz="3600" b="1" dirty="0">
              <a:solidFill>
                <a:prstClr val="black"/>
              </a:solidFill>
              <a:latin typeface="宋体" panose="02010600030101010101" pitchFamily="2" charset="-122"/>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500"/>
                                        <p:tgtEl>
                                          <p:spTgt spid="3"/>
                                        </p:tgtEl>
                                      </p:cBhvr>
                                    </p:animEffect>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barn(inVertical)">
                                      <p:cBhvr>
                                        <p:cTn id="18" dur="500"/>
                                        <p:tgtEl>
                                          <p:spTgt spid="11"/>
                                        </p:tgtEl>
                                      </p:cBhvr>
                                    </p:animEffect>
                                  </p:childTnLst>
                                </p:cTn>
                              </p:par>
                            </p:childTnLst>
                          </p:cTn>
                        </p:par>
                      </p:childTnLst>
                    </p:cTn>
                  </p:par>
                  <p:par>
                    <p:cTn id="19" fill="hold">
                      <p:stCondLst>
                        <p:cond delay="indefinite"/>
                      </p:stCondLst>
                      <p:childTnLst>
                        <p:par>
                          <p:cTn id="20" fill="hold">
                            <p:stCondLst>
                              <p:cond delay="0"/>
                            </p:stCondLst>
                            <p:childTnLst>
                              <p:par>
                                <p:cTn id="21" presetID="16" presetClass="entr" presetSubtype="21"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barn(inVertical)">
                                      <p:cBhvr>
                                        <p:cTn id="2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11" grpId="0" animBg="1"/>
      <p:bldP spid="1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矩形 56"/>
          <p:cNvSpPr/>
          <p:nvPr/>
        </p:nvSpPr>
        <p:spPr>
          <a:xfrm>
            <a:off x="1089471" y="1880126"/>
            <a:ext cx="1034257" cy="1107996"/>
          </a:xfrm>
          <a:prstGeom prst="rect">
            <a:avLst/>
          </a:prstGeom>
        </p:spPr>
        <p:txBody>
          <a:bodyPr wrap="none">
            <a:spAutoFit/>
          </a:bodyPr>
          <a:lstStyle/>
          <a:p>
            <a:pPr lvl="0" fontAlgn="base">
              <a:spcBef>
                <a:spcPct val="0"/>
              </a:spcBef>
              <a:spcAft>
                <a:spcPct val="0"/>
              </a:spcAft>
            </a:pPr>
            <a:r>
              <a:rPr lang="zh-CN" altLang="en-US" sz="6600" b="1" dirty="0" smtClean="0">
                <a:solidFill>
                  <a:srgbClr val="FF0000"/>
                </a:solidFill>
                <a:latin typeface="楷体" panose="02010609060101010101" pitchFamily="49" charset="-122"/>
                <a:ea typeface="楷体" panose="02010609060101010101" pitchFamily="49" charset="-122"/>
              </a:rPr>
              <a:t>歹</a:t>
            </a:r>
            <a:endParaRPr lang="zh-CN" altLang="en-US" sz="6600" b="1" dirty="0">
              <a:solidFill>
                <a:srgbClr val="FF0000"/>
              </a:solidFill>
              <a:latin typeface="楷体" panose="02010609060101010101" pitchFamily="49" charset="-122"/>
              <a:ea typeface="楷体" panose="02010609060101010101" pitchFamily="49" charset="-122"/>
            </a:endParaRPr>
          </a:p>
        </p:txBody>
      </p:sp>
      <p:sp>
        <p:nvSpPr>
          <p:cNvPr id="58" name="矩形 57"/>
          <p:cNvSpPr/>
          <p:nvPr/>
        </p:nvSpPr>
        <p:spPr>
          <a:xfrm>
            <a:off x="1262147" y="1635646"/>
            <a:ext cx="691215" cy="523220"/>
          </a:xfrm>
          <a:prstGeom prst="rect">
            <a:avLst/>
          </a:prstGeom>
        </p:spPr>
        <p:txBody>
          <a:bodyPr wrap="none">
            <a:spAutoFit/>
          </a:bodyPr>
          <a:lstStyle/>
          <a:p>
            <a:pPr lvl="0" fontAlgn="base">
              <a:spcBef>
                <a:spcPct val="0"/>
              </a:spcBef>
              <a:spcAft>
                <a:spcPct val="0"/>
              </a:spcAft>
            </a:pPr>
            <a:r>
              <a:rPr lang="en-US" altLang="zh-CN" sz="2800" dirty="0">
                <a:solidFill>
                  <a:prstClr val="black"/>
                </a:solidFill>
                <a:latin typeface="汉语拼音" panose="02010600030101010101" pitchFamily="34" charset="-122"/>
                <a:ea typeface="楷体" panose="02010609060101010101" pitchFamily="49" charset="-122"/>
                <a:cs typeface="汉语拼音" panose="02010600030101010101" pitchFamily="34" charset="-122"/>
              </a:rPr>
              <a:t>dǎi</a:t>
            </a:r>
            <a:endParaRPr lang="zh-CN" altLang="en-US" sz="2800" dirty="0">
              <a:solidFill>
                <a:prstClr val="black"/>
              </a:solidFill>
              <a:latin typeface="汉语拼音" panose="02010600030101010101" pitchFamily="34" charset="-122"/>
              <a:ea typeface="楷体" panose="02010609060101010101" pitchFamily="49" charset="-122"/>
              <a:cs typeface="汉语拼音" panose="02010600030101010101" pitchFamily="34" charset="-122"/>
            </a:endParaRPr>
          </a:p>
        </p:txBody>
      </p:sp>
      <p:sp>
        <p:nvSpPr>
          <p:cNvPr id="13" name="矩形 12"/>
          <p:cNvSpPr/>
          <p:nvPr/>
        </p:nvSpPr>
        <p:spPr>
          <a:xfrm>
            <a:off x="2915816" y="1835994"/>
            <a:ext cx="5666731" cy="1200329"/>
          </a:xfrm>
          <a:prstGeom prst="rect">
            <a:avLst/>
          </a:prstGeom>
          <a:ln w="3175">
            <a:solidFill>
              <a:schemeClr val="tx1"/>
            </a:solidFill>
            <a:prstDash val="sysDot"/>
          </a:ln>
        </p:spPr>
        <p:txBody>
          <a:bodyPr wrap="square">
            <a:spAutoFit/>
          </a:bodyPr>
          <a:lstStyle/>
          <a:p>
            <a:pPr lvl="0" fontAlgn="base">
              <a:spcBef>
                <a:spcPct val="0"/>
              </a:spcBef>
              <a:spcAft>
                <a:spcPct val="0"/>
              </a:spcAft>
            </a:pPr>
            <a:r>
              <a:rPr lang="zh-CN" altLang="en-US" sz="2400" b="1" dirty="0">
                <a:solidFill>
                  <a:prstClr val="black"/>
                </a:solidFill>
                <a:latin typeface="宋体" panose="02010600030101010101" pitchFamily="2" charset="-122"/>
                <a:ea typeface="宋体" panose="02010600030101010101" pitchFamily="2" charset="-122"/>
              </a:rPr>
              <a:t>本</a:t>
            </a:r>
            <a:r>
              <a:rPr lang="zh-CN" altLang="en-US" sz="2400" b="1" dirty="0" smtClean="0">
                <a:solidFill>
                  <a:prstClr val="black"/>
                </a:solidFill>
                <a:latin typeface="宋体" panose="02010600030101010101" pitchFamily="2" charset="-122"/>
                <a:ea typeface="宋体" panose="02010600030101010101" pitchFamily="2" charset="-122"/>
              </a:rPr>
              <a:t>义指死人残骨，有“歹”的字一般与死有关，如“死、殁”，现引申为“不好、坏”，如“残”。</a:t>
            </a:r>
            <a:endParaRPr lang="zh-CN" altLang="en-US" sz="2400" b="1" dirty="0">
              <a:solidFill>
                <a:prstClr val="black"/>
              </a:solidFill>
              <a:latin typeface="宋体" panose="02010600030101010101" pitchFamily="2" charset="-122"/>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8"/>
                                        </p:tgtEl>
                                        <p:attrNameLst>
                                          <p:attrName>style.visibility</p:attrName>
                                        </p:attrNameLst>
                                      </p:cBhvr>
                                      <p:to>
                                        <p:strVal val="visible"/>
                                      </p:to>
                                    </p:set>
                                    <p:anim calcmode="lin" valueType="num">
                                      <p:cBhvr additive="base">
                                        <p:cTn id="7" dur="500" fill="hold"/>
                                        <p:tgtEl>
                                          <p:spTgt spid="58"/>
                                        </p:tgtEl>
                                        <p:attrNameLst>
                                          <p:attrName>ppt_x</p:attrName>
                                        </p:attrNameLst>
                                      </p:cBhvr>
                                      <p:tavLst>
                                        <p:tav tm="0">
                                          <p:val>
                                            <p:strVal val="#ppt_x"/>
                                          </p:val>
                                        </p:tav>
                                        <p:tav tm="100000">
                                          <p:val>
                                            <p:strVal val="#ppt_x"/>
                                          </p:val>
                                        </p:tav>
                                      </p:tavLst>
                                    </p:anim>
                                    <p:anim calcmode="lin" valueType="num">
                                      <p:cBhvr additive="base">
                                        <p:cTn id="8" dur="500" fill="hold"/>
                                        <p:tgtEl>
                                          <p:spTgt spid="5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7"/>
                                        </p:tgtEl>
                                        <p:attrNameLst>
                                          <p:attrName>style.visibility</p:attrName>
                                        </p:attrNameLst>
                                      </p:cBhvr>
                                      <p:to>
                                        <p:strVal val="visible"/>
                                      </p:to>
                                    </p:set>
                                    <p:anim calcmode="lin" valueType="num">
                                      <p:cBhvr additive="base">
                                        <p:cTn id="11" dur="500" fill="hold"/>
                                        <p:tgtEl>
                                          <p:spTgt spid="57"/>
                                        </p:tgtEl>
                                        <p:attrNameLst>
                                          <p:attrName>ppt_x</p:attrName>
                                        </p:attrNameLst>
                                      </p:cBhvr>
                                      <p:tavLst>
                                        <p:tav tm="0">
                                          <p:val>
                                            <p:strVal val="#ppt_x"/>
                                          </p:val>
                                        </p:tav>
                                        <p:tav tm="100000">
                                          <p:val>
                                            <p:strVal val="#ppt_x"/>
                                          </p:val>
                                        </p:tav>
                                      </p:tavLst>
                                    </p:anim>
                                    <p:anim calcmode="lin" valueType="num">
                                      <p:cBhvr additive="base">
                                        <p:cTn id="12" dur="500" fill="hold"/>
                                        <p:tgtEl>
                                          <p:spTgt spid="57"/>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58" grpId="0"/>
      <p:bldP spid="1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ChangeArrowheads="1"/>
          </p:cNvSpPr>
          <p:nvPr/>
        </p:nvSpPr>
        <p:spPr bwMode="auto">
          <a:xfrm>
            <a:off x="1807288" y="1368313"/>
            <a:ext cx="676480" cy="754608"/>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r>
              <a:rPr lang="zh-CN" altLang="en-US" sz="4100" dirty="0" smtClean="0">
                <a:latin typeface="楷体" panose="02010609060101010101" pitchFamily="49" charset="-122"/>
                <a:ea typeface="楷体" panose="02010609060101010101" pitchFamily="49" charset="-122"/>
              </a:rPr>
              <a:t>落</a:t>
            </a:r>
            <a:endParaRPr lang="zh-CN" altLang="en-US" sz="4100" dirty="0">
              <a:latin typeface="楷体" panose="02010609060101010101" pitchFamily="49" charset="-122"/>
              <a:ea typeface="楷体" panose="02010609060101010101" pitchFamily="49" charset="-122"/>
            </a:endParaRPr>
          </a:p>
        </p:txBody>
      </p:sp>
      <p:sp>
        <p:nvSpPr>
          <p:cNvPr id="9" name="矩形 8"/>
          <p:cNvSpPr/>
          <p:nvPr/>
        </p:nvSpPr>
        <p:spPr>
          <a:xfrm>
            <a:off x="1351103" y="2859782"/>
            <a:ext cx="5292154" cy="561692"/>
          </a:xfrm>
          <a:prstGeom prst="rect">
            <a:avLst/>
          </a:prstGeom>
          <a:noFill/>
        </p:spPr>
        <p:txBody>
          <a:bodyPr wrap="none" lIns="68580" tIns="34290" rIns="68580" bIns="34290">
            <a:spAutoFit/>
          </a:bodyPr>
          <a:lstStyle/>
          <a:p>
            <a:r>
              <a:rPr lang="en-US" altLang="zh-CN" sz="3200" b="1" dirty="0" smtClean="0">
                <a:latin typeface="楷体" panose="02010609060101010101" pitchFamily="49" charset="-122"/>
                <a:ea typeface="楷体" panose="02010609060101010101" pitchFamily="49" charset="-122"/>
              </a:rPr>
              <a:t>1.</a:t>
            </a:r>
            <a:r>
              <a:rPr lang="zh-CN" altLang="en-US" sz="3200" b="1" dirty="0" smtClean="0">
                <a:latin typeface="楷体" panose="02010609060101010101" pitchFamily="49" charset="-122"/>
                <a:ea typeface="楷体" panose="02010609060101010101" pitchFamily="49" charset="-122"/>
              </a:rPr>
              <a:t>他经常丢三落（   ）四。</a:t>
            </a:r>
            <a:endParaRPr lang="zh-CN" altLang="en-US" sz="3200" b="1" dirty="0">
              <a:latin typeface="楷体" panose="02010609060101010101" pitchFamily="49" charset="-122"/>
              <a:ea typeface="楷体" panose="02010609060101010101" pitchFamily="49" charset="-122"/>
            </a:endParaRPr>
          </a:p>
        </p:txBody>
      </p:sp>
      <p:grpSp>
        <p:nvGrpSpPr>
          <p:cNvPr id="13" name="组合 12"/>
          <p:cNvGrpSpPr/>
          <p:nvPr/>
        </p:nvGrpSpPr>
        <p:grpSpPr>
          <a:xfrm>
            <a:off x="3752862" y="361792"/>
            <a:ext cx="410581" cy="377666"/>
            <a:chOff x="631825" y="5181600"/>
            <a:chExt cx="1554163" cy="1552575"/>
          </a:xfrm>
        </p:grpSpPr>
        <p:sp>
          <p:nvSpPr>
            <p:cNvPr id="14" name="Oval 10"/>
            <p:cNvSpPr>
              <a:spLocks noChangeArrowheads="1"/>
            </p:cNvSpPr>
            <p:nvPr/>
          </p:nvSpPr>
          <p:spPr bwMode="auto">
            <a:xfrm>
              <a:off x="631825" y="5181600"/>
              <a:ext cx="1554163" cy="1552575"/>
            </a:xfrm>
            <a:prstGeom prst="ellipse">
              <a:avLst/>
            </a:prstGeom>
            <a:solidFill>
              <a:srgbClr val="FFCE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15" name="Freeform 11"/>
            <p:cNvSpPr/>
            <p:nvPr/>
          </p:nvSpPr>
          <p:spPr bwMode="auto">
            <a:xfrm>
              <a:off x="1468438" y="5353050"/>
              <a:ext cx="34925" cy="87313"/>
            </a:xfrm>
            <a:custGeom>
              <a:avLst/>
              <a:gdLst>
                <a:gd name="T0" fmla="*/ 4 w 12"/>
                <a:gd name="T1" fmla="*/ 30 h 31"/>
                <a:gd name="T2" fmla="*/ 12 w 12"/>
                <a:gd name="T3" fmla="*/ 3 h 31"/>
                <a:gd name="T4" fmla="*/ 11 w 12"/>
                <a:gd name="T5" fmla="*/ 0 h 31"/>
                <a:gd name="T6" fmla="*/ 0 w 12"/>
                <a:gd name="T7" fmla="*/ 31 h 31"/>
                <a:gd name="T8" fmla="*/ 4 w 12"/>
                <a:gd name="T9" fmla="*/ 30 h 31"/>
              </a:gdLst>
              <a:ahLst/>
              <a:cxnLst>
                <a:cxn ang="0">
                  <a:pos x="T0" y="T1"/>
                </a:cxn>
                <a:cxn ang="0">
                  <a:pos x="T2" y="T3"/>
                </a:cxn>
                <a:cxn ang="0">
                  <a:pos x="T4" y="T5"/>
                </a:cxn>
                <a:cxn ang="0">
                  <a:pos x="T6" y="T7"/>
                </a:cxn>
                <a:cxn ang="0">
                  <a:pos x="T8" y="T9"/>
                </a:cxn>
              </a:cxnLst>
              <a:rect l="0" t="0" r="r" b="b"/>
              <a:pathLst>
                <a:path w="12" h="31">
                  <a:moveTo>
                    <a:pt x="4" y="30"/>
                  </a:moveTo>
                  <a:cubicBezTo>
                    <a:pt x="4" y="20"/>
                    <a:pt x="7" y="7"/>
                    <a:pt x="12" y="3"/>
                  </a:cubicBezTo>
                  <a:cubicBezTo>
                    <a:pt x="11" y="0"/>
                    <a:pt x="11" y="0"/>
                    <a:pt x="11" y="0"/>
                  </a:cubicBezTo>
                  <a:cubicBezTo>
                    <a:pt x="2" y="6"/>
                    <a:pt x="0" y="21"/>
                    <a:pt x="0" y="31"/>
                  </a:cubicBezTo>
                  <a:lnTo>
                    <a:pt x="4" y="30"/>
                  </a:lnTo>
                  <a:close/>
                </a:path>
              </a:pathLst>
            </a:custGeom>
            <a:solidFill>
              <a:srgbClr val="4F2E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16" name="Freeform 12"/>
            <p:cNvSpPr/>
            <p:nvPr/>
          </p:nvSpPr>
          <p:spPr bwMode="auto">
            <a:xfrm>
              <a:off x="1471613" y="5410200"/>
              <a:ext cx="204788" cy="358775"/>
            </a:xfrm>
            <a:custGeom>
              <a:avLst/>
              <a:gdLst>
                <a:gd name="T0" fmla="*/ 0 w 72"/>
                <a:gd name="T1" fmla="*/ 119 h 126"/>
                <a:gd name="T2" fmla="*/ 66 w 72"/>
                <a:gd name="T3" fmla="*/ 67 h 126"/>
                <a:gd name="T4" fmla="*/ 45 w 72"/>
                <a:gd name="T5" fmla="*/ 7 h 126"/>
                <a:gd name="T6" fmla="*/ 1 w 72"/>
                <a:gd name="T7" fmla="*/ 9 h 126"/>
                <a:gd name="T8" fmla="*/ 0 w 72"/>
                <a:gd name="T9" fmla="*/ 119 h 126"/>
              </a:gdLst>
              <a:ahLst/>
              <a:cxnLst>
                <a:cxn ang="0">
                  <a:pos x="T0" y="T1"/>
                </a:cxn>
                <a:cxn ang="0">
                  <a:pos x="T2" y="T3"/>
                </a:cxn>
                <a:cxn ang="0">
                  <a:pos x="T4" y="T5"/>
                </a:cxn>
                <a:cxn ang="0">
                  <a:pos x="T6" y="T7"/>
                </a:cxn>
                <a:cxn ang="0">
                  <a:pos x="T8" y="T9"/>
                </a:cxn>
              </a:cxnLst>
              <a:rect l="0" t="0" r="r" b="b"/>
              <a:pathLst>
                <a:path w="72" h="126">
                  <a:moveTo>
                    <a:pt x="0" y="119"/>
                  </a:moveTo>
                  <a:cubicBezTo>
                    <a:pt x="29" y="126"/>
                    <a:pt x="60" y="101"/>
                    <a:pt x="66" y="67"/>
                  </a:cubicBezTo>
                  <a:cubicBezTo>
                    <a:pt x="72" y="33"/>
                    <a:pt x="61" y="15"/>
                    <a:pt x="45" y="7"/>
                  </a:cubicBezTo>
                  <a:cubicBezTo>
                    <a:pt x="31" y="0"/>
                    <a:pt x="3" y="11"/>
                    <a:pt x="1" y="9"/>
                  </a:cubicBezTo>
                  <a:lnTo>
                    <a:pt x="0" y="119"/>
                  </a:lnTo>
                  <a:close/>
                </a:path>
              </a:pathLst>
            </a:custGeom>
            <a:solidFill>
              <a:srgbClr val="C90D2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17" name="Freeform 13"/>
            <p:cNvSpPr/>
            <p:nvPr/>
          </p:nvSpPr>
          <p:spPr bwMode="auto">
            <a:xfrm>
              <a:off x="1274763" y="5410200"/>
              <a:ext cx="200025" cy="355600"/>
            </a:xfrm>
            <a:custGeom>
              <a:avLst/>
              <a:gdLst>
                <a:gd name="T0" fmla="*/ 70 w 70"/>
                <a:gd name="T1" fmla="*/ 9 h 125"/>
                <a:gd name="T2" fmla="*/ 26 w 70"/>
                <a:gd name="T3" fmla="*/ 8 h 125"/>
                <a:gd name="T4" fmla="*/ 8 w 70"/>
                <a:gd name="T5" fmla="*/ 69 h 125"/>
                <a:gd name="T6" fmla="*/ 69 w 70"/>
                <a:gd name="T7" fmla="*/ 119 h 125"/>
                <a:gd name="T8" fmla="*/ 70 w 70"/>
                <a:gd name="T9" fmla="*/ 9 h 125"/>
              </a:gdLst>
              <a:ahLst/>
              <a:cxnLst>
                <a:cxn ang="0">
                  <a:pos x="T0" y="T1"/>
                </a:cxn>
                <a:cxn ang="0">
                  <a:pos x="T2" y="T3"/>
                </a:cxn>
                <a:cxn ang="0">
                  <a:pos x="T4" y="T5"/>
                </a:cxn>
                <a:cxn ang="0">
                  <a:pos x="T6" y="T7"/>
                </a:cxn>
                <a:cxn ang="0">
                  <a:pos x="T8" y="T9"/>
                </a:cxn>
              </a:cxnLst>
              <a:rect l="0" t="0" r="r" b="b"/>
              <a:pathLst>
                <a:path w="70" h="125">
                  <a:moveTo>
                    <a:pt x="70" y="9"/>
                  </a:moveTo>
                  <a:cubicBezTo>
                    <a:pt x="68" y="11"/>
                    <a:pt x="40" y="0"/>
                    <a:pt x="26" y="8"/>
                  </a:cubicBezTo>
                  <a:cubicBezTo>
                    <a:pt x="11" y="17"/>
                    <a:pt x="0" y="35"/>
                    <a:pt x="8" y="69"/>
                  </a:cubicBezTo>
                  <a:cubicBezTo>
                    <a:pt x="16" y="103"/>
                    <a:pt x="38" y="125"/>
                    <a:pt x="69" y="119"/>
                  </a:cubicBezTo>
                  <a:lnTo>
                    <a:pt x="70" y="9"/>
                  </a:lnTo>
                  <a:close/>
                </a:path>
              </a:pathLst>
            </a:custGeom>
            <a:solidFill>
              <a:srgbClr val="DB19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18" name="Freeform 14"/>
            <p:cNvSpPr/>
            <p:nvPr/>
          </p:nvSpPr>
          <p:spPr bwMode="auto">
            <a:xfrm>
              <a:off x="1374775" y="5313363"/>
              <a:ext cx="125413" cy="53975"/>
            </a:xfrm>
            <a:custGeom>
              <a:avLst/>
              <a:gdLst>
                <a:gd name="T0" fmla="*/ 44 w 44"/>
                <a:gd name="T1" fmla="*/ 19 h 19"/>
                <a:gd name="T2" fmla="*/ 27 w 44"/>
                <a:gd name="T3" fmla="*/ 4 h 19"/>
                <a:gd name="T4" fmla="*/ 0 w 44"/>
                <a:gd name="T5" fmla="*/ 1 h 19"/>
                <a:gd name="T6" fmla="*/ 0 w 44"/>
                <a:gd name="T7" fmla="*/ 2 h 19"/>
                <a:gd name="T8" fmla="*/ 44 w 44"/>
                <a:gd name="T9" fmla="*/ 19 h 19"/>
              </a:gdLst>
              <a:ahLst/>
              <a:cxnLst>
                <a:cxn ang="0">
                  <a:pos x="T0" y="T1"/>
                </a:cxn>
                <a:cxn ang="0">
                  <a:pos x="T2" y="T3"/>
                </a:cxn>
                <a:cxn ang="0">
                  <a:pos x="T4" y="T5"/>
                </a:cxn>
                <a:cxn ang="0">
                  <a:pos x="T6" y="T7"/>
                </a:cxn>
                <a:cxn ang="0">
                  <a:pos x="T8" y="T9"/>
                </a:cxn>
              </a:cxnLst>
              <a:rect l="0" t="0" r="r" b="b"/>
              <a:pathLst>
                <a:path w="44" h="19">
                  <a:moveTo>
                    <a:pt x="44" y="19"/>
                  </a:moveTo>
                  <a:cubicBezTo>
                    <a:pt x="44" y="19"/>
                    <a:pt x="40" y="9"/>
                    <a:pt x="27" y="4"/>
                  </a:cubicBezTo>
                  <a:cubicBezTo>
                    <a:pt x="15" y="0"/>
                    <a:pt x="0" y="1"/>
                    <a:pt x="0" y="1"/>
                  </a:cubicBezTo>
                  <a:cubicBezTo>
                    <a:pt x="0" y="1"/>
                    <a:pt x="0" y="2"/>
                    <a:pt x="0" y="2"/>
                  </a:cubicBezTo>
                  <a:cubicBezTo>
                    <a:pt x="12" y="10"/>
                    <a:pt x="28" y="14"/>
                    <a:pt x="44" y="19"/>
                  </a:cubicBezTo>
                  <a:close/>
                </a:path>
              </a:pathLst>
            </a:custGeom>
            <a:solidFill>
              <a:srgbClr val="12873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19" name="Freeform 15"/>
            <p:cNvSpPr/>
            <p:nvPr/>
          </p:nvSpPr>
          <p:spPr bwMode="auto">
            <a:xfrm>
              <a:off x="1374775" y="5318125"/>
              <a:ext cx="125413" cy="103188"/>
            </a:xfrm>
            <a:custGeom>
              <a:avLst/>
              <a:gdLst>
                <a:gd name="T0" fmla="*/ 0 w 44"/>
                <a:gd name="T1" fmla="*/ 0 h 36"/>
                <a:gd name="T2" fmla="*/ 6 w 44"/>
                <a:gd name="T3" fmla="*/ 12 h 36"/>
                <a:gd name="T4" fmla="*/ 44 w 44"/>
                <a:gd name="T5" fmla="*/ 17 h 36"/>
                <a:gd name="T6" fmla="*/ 0 w 44"/>
                <a:gd name="T7" fmla="*/ 0 h 36"/>
              </a:gdLst>
              <a:ahLst/>
              <a:cxnLst>
                <a:cxn ang="0">
                  <a:pos x="T0" y="T1"/>
                </a:cxn>
                <a:cxn ang="0">
                  <a:pos x="T2" y="T3"/>
                </a:cxn>
                <a:cxn ang="0">
                  <a:pos x="T4" y="T5"/>
                </a:cxn>
                <a:cxn ang="0">
                  <a:pos x="T6" y="T7"/>
                </a:cxn>
              </a:cxnLst>
              <a:rect l="0" t="0" r="r" b="b"/>
              <a:pathLst>
                <a:path w="44" h="36">
                  <a:moveTo>
                    <a:pt x="0" y="0"/>
                  </a:moveTo>
                  <a:cubicBezTo>
                    <a:pt x="0" y="2"/>
                    <a:pt x="2" y="7"/>
                    <a:pt x="6" y="12"/>
                  </a:cubicBezTo>
                  <a:cubicBezTo>
                    <a:pt x="30" y="36"/>
                    <a:pt x="43" y="18"/>
                    <a:pt x="44" y="17"/>
                  </a:cubicBezTo>
                  <a:cubicBezTo>
                    <a:pt x="28" y="12"/>
                    <a:pt x="12" y="8"/>
                    <a:pt x="0" y="0"/>
                  </a:cubicBezTo>
                  <a:close/>
                </a:path>
              </a:pathLst>
            </a:custGeom>
            <a:solidFill>
              <a:srgbClr val="0E773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21" name="Rectangle 16"/>
            <p:cNvSpPr>
              <a:spLocks noChangeArrowheads="1"/>
            </p:cNvSpPr>
            <p:nvPr/>
          </p:nvSpPr>
          <p:spPr bwMode="auto">
            <a:xfrm>
              <a:off x="908050" y="6238875"/>
              <a:ext cx="904875" cy="227013"/>
            </a:xfrm>
            <a:prstGeom prst="rect">
              <a:avLst/>
            </a:prstGeom>
            <a:solidFill>
              <a:srgbClr val="FF1D1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25" name="Rectangle 17"/>
            <p:cNvSpPr>
              <a:spLocks noChangeArrowheads="1"/>
            </p:cNvSpPr>
            <p:nvPr/>
          </p:nvSpPr>
          <p:spPr bwMode="auto">
            <a:xfrm>
              <a:off x="1681163" y="6238875"/>
              <a:ext cx="17463" cy="227013"/>
            </a:xfrm>
            <a:prstGeom prst="rect">
              <a:avLst/>
            </a:prstGeom>
            <a:solidFill>
              <a:srgbClr val="BE1E2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26" name="Rectangle 18"/>
            <p:cNvSpPr>
              <a:spLocks noChangeArrowheads="1"/>
            </p:cNvSpPr>
            <p:nvPr/>
          </p:nvSpPr>
          <p:spPr bwMode="auto">
            <a:xfrm>
              <a:off x="1651000" y="6238875"/>
              <a:ext cx="17463" cy="227013"/>
            </a:xfrm>
            <a:prstGeom prst="rect">
              <a:avLst/>
            </a:prstGeom>
            <a:solidFill>
              <a:srgbClr val="BE1E2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27" name="Rectangle 19"/>
            <p:cNvSpPr>
              <a:spLocks noChangeArrowheads="1"/>
            </p:cNvSpPr>
            <p:nvPr/>
          </p:nvSpPr>
          <p:spPr bwMode="auto">
            <a:xfrm>
              <a:off x="1612900" y="6238875"/>
              <a:ext cx="17463" cy="227013"/>
            </a:xfrm>
            <a:prstGeom prst="rect">
              <a:avLst/>
            </a:prstGeom>
            <a:solidFill>
              <a:srgbClr val="BE1E2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28" name="Rectangle 20"/>
            <p:cNvSpPr>
              <a:spLocks noChangeArrowheads="1"/>
            </p:cNvSpPr>
            <p:nvPr/>
          </p:nvSpPr>
          <p:spPr bwMode="auto">
            <a:xfrm>
              <a:off x="1030288" y="5924550"/>
              <a:ext cx="474663" cy="171450"/>
            </a:xfrm>
            <a:prstGeom prst="rect">
              <a:avLst/>
            </a:prstGeom>
            <a:solidFill>
              <a:srgbClr val="F9EEE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29" name="Rectangle 21"/>
            <p:cNvSpPr>
              <a:spLocks noChangeArrowheads="1"/>
            </p:cNvSpPr>
            <p:nvPr/>
          </p:nvSpPr>
          <p:spPr bwMode="auto">
            <a:xfrm>
              <a:off x="1030288" y="5924550"/>
              <a:ext cx="474663" cy="17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30" name="Rectangle 22"/>
            <p:cNvSpPr>
              <a:spLocks noChangeArrowheads="1"/>
            </p:cNvSpPr>
            <p:nvPr/>
          </p:nvSpPr>
          <p:spPr bwMode="auto">
            <a:xfrm>
              <a:off x="1030288" y="6002338"/>
              <a:ext cx="474663" cy="4763"/>
            </a:xfrm>
            <a:prstGeom prst="rect">
              <a:avLst/>
            </a:prstGeom>
            <a:solidFill>
              <a:srgbClr val="F3DED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31" name="Rectangle 23"/>
            <p:cNvSpPr>
              <a:spLocks noChangeArrowheads="1"/>
            </p:cNvSpPr>
            <p:nvPr/>
          </p:nvSpPr>
          <p:spPr bwMode="auto">
            <a:xfrm>
              <a:off x="1030288" y="6002338"/>
              <a:ext cx="474663" cy="4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33" name="Rectangle 24"/>
            <p:cNvSpPr>
              <a:spLocks noChangeArrowheads="1"/>
            </p:cNvSpPr>
            <p:nvPr/>
          </p:nvSpPr>
          <p:spPr bwMode="auto">
            <a:xfrm>
              <a:off x="1030288" y="6049963"/>
              <a:ext cx="474663" cy="6350"/>
            </a:xfrm>
            <a:prstGeom prst="rect">
              <a:avLst/>
            </a:prstGeom>
            <a:solidFill>
              <a:srgbClr val="F3DED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34" name="Rectangle 25"/>
            <p:cNvSpPr>
              <a:spLocks noChangeArrowheads="1"/>
            </p:cNvSpPr>
            <p:nvPr/>
          </p:nvSpPr>
          <p:spPr bwMode="auto">
            <a:xfrm>
              <a:off x="1030288" y="6049963"/>
              <a:ext cx="474663" cy="6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35" name="Rectangle 26"/>
            <p:cNvSpPr>
              <a:spLocks noChangeArrowheads="1"/>
            </p:cNvSpPr>
            <p:nvPr/>
          </p:nvSpPr>
          <p:spPr bwMode="auto">
            <a:xfrm>
              <a:off x="1030288" y="6034088"/>
              <a:ext cx="474663" cy="1588"/>
            </a:xfrm>
            <a:prstGeom prst="rect">
              <a:avLst/>
            </a:prstGeom>
            <a:solidFill>
              <a:srgbClr val="F3DED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36" name="Rectangle 27"/>
            <p:cNvSpPr>
              <a:spLocks noChangeArrowheads="1"/>
            </p:cNvSpPr>
            <p:nvPr/>
          </p:nvSpPr>
          <p:spPr bwMode="auto">
            <a:xfrm>
              <a:off x="1030288" y="6034088"/>
              <a:ext cx="474663"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37" name="Rectangle 28"/>
            <p:cNvSpPr>
              <a:spLocks noChangeArrowheads="1"/>
            </p:cNvSpPr>
            <p:nvPr/>
          </p:nvSpPr>
          <p:spPr bwMode="auto">
            <a:xfrm>
              <a:off x="1030288" y="5984875"/>
              <a:ext cx="474663" cy="3175"/>
            </a:xfrm>
            <a:prstGeom prst="rect">
              <a:avLst/>
            </a:prstGeom>
            <a:solidFill>
              <a:srgbClr val="F3DED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38" name="Rectangle 29"/>
            <p:cNvSpPr>
              <a:spLocks noChangeArrowheads="1"/>
            </p:cNvSpPr>
            <p:nvPr/>
          </p:nvSpPr>
          <p:spPr bwMode="auto">
            <a:xfrm>
              <a:off x="1030288" y="5984875"/>
              <a:ext cx="474663" cy="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39" name="Rectangle 30"/>
            <p:cNvSpPr>
              <a:spLocks noChangeArrowheads="1"/>
            </p:cNvSpPr>
            <p:nvPr/>
          </p:nvSpPr>
          <p:spPr bwMode="auto">
            <a:xfrm>
              <a:off x="1030288" y="5937250"/>
              <a:ext cx="474663" cy="1588"/>
            </a:xfrm>
            <a:prstGeom prst="rect">
              <a:avLst/>
            </a:prstGeom>
            <a:solidFill>
              <a:srgbClr val="F3DED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40" name="Rectangle 31"/>
            <p:cNvSpPr>
              <a:spLocks noChangeArrowheads="1"/>
            </p:cNvSpPr>
            <p:nvPr/>
          </p:nvSpPr>
          <p:spPr bwMode="auto">
            <a:xfrm>
              <a:off x="1030288" y="5937250"/>
              <a:ext cx="474663"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41" name="Rectangle 32"/>
            <p:cNvSpPr>
              <a:spLocks noChangeArrowheads="1"/>
            </p:cNvSpPr>
            <p:nvPr/>
          </p:nvSpPr>
          <p:spPr bwMode="auto">
            <a:xfrm>
              <a:off x="1030288" y="6084888"/>
              <a:ext cx="474663" cy="3175"/>
            </a:xfrm>
            <a:prstGeom prst="rect">
              <a:avLst/>
            </a:prstGeom>
            <a:solidFill>
              <a:srgbClr val="F3DED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42" name="Rectangle 33"/>
            <p:cNvSpPr>
              <a:spLocks noChangeArrowheads="1"/>
            </p:cNvSpPr>
            <p:nvPr/>
          </p:nvSpPr>
          <p:spPr bwMode="auto">
            <a:xfrm>
              <a:off x="1030288" y="6084888"/>
              <a:ext cx="474663" cy="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43" name="Rectangle 34"/>
            <p:cNvSpPr>
              <a:spLocks noChangeArrowheads="1"/>
            </p:cNvSpPr>
            <p:nvPr/>
          </p:nvSpPr>
          <p:spPr bwMode="auto">
            <a:xfrm>
              <a:off x="1030288" y="5951538"/>
              <a:ext cx="474663" cy="1588"/>
            </a:xfrm>
            <a:prstGeom prst="rect">
              <a:avLst/>
            </a:prstGeom>
            <a:solidFill>
              <a:srgbClr val="F3DED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44" name="Rectangle 35"/>
            <p:cNvSpPr>
              <a:spLocks noChangeArrowheads="1"/>
            </p:cNvSpPr>
            <p:nvPr/>
          </p:nvSpPr>
          <p:spPr bwMode="auto">
            <a:xfrm>
              <a:off x="1030288" y="5951538"/>
              <a:ext cx="474663"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45" name="Rectangle 36"/>
            <p:cNvSpPr>
              <a:spLocks noChangeArrowheads="1"/>
            </p:cNvSpPr>
            <p:nvPr/>
          </p:nvSpPr>
          <p:spPr bwMode="auto">
            <a:xfrm>
              <a:off x="879475" y="6118225"/>
              <a:ext cx="1058863" cy="120650"/>
            </a:xfrm>
            <a:prstGeom prst="rect">
              <a:avLst/>
            </a:prstGeom>
            <a:solidFill>
              <a:srgbClr val="14B6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46" name="Rectangle 37"/>
            <p:cNvSpPr>
              <a:spLocks noChangeArrowheads="1"/>
            </p:cNvSpPr>
            <p:nvPr/>
          </p:nvSpPr>
          <p:spPr bwMode="auto">
            <a:xfrm>
              <a:off x="1835150" y="6118225"/>
              <a:ext cx="28575" cy="1206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47" name="Rectangle 38"/>
            <p:cNvSpPr>
              <a:spLocks noChangeArrowheads="1"/>
            </p:cNvSpPr>
            <p:nvPr/>
          </p:nvSpPr>
          <p:spPr bwMode="auto">
            <a:xfrm>
              <a:off x="1101725" y="5751513"/>
              <a:ext cx="588963" cy="150813"/>
            </a:xfrm>
            <a:prstGeom prst="rect">
              <a:avLst/>
            </a:prstGeom>
            <a:solidFill>
              <a:srgbClr val="2B537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48" name="Rectangle 39"/>
            <p:cNvSpPr>
              <a:spLocks noChangeArrowheads="1"/>
            </p:cNvSpPr>
            <p:nvPr/>
          </p:nvSpPr>
          <p:spPr bwMode="auto">
            <a:xfrm>
              <a:off x="1633538" y="5751513"/>
              <a:ext cx="14288" cy="150813"/>
            </a:xfrm>
            <a:prstGeom prst="rect">
              <a:avLst/>
            </a:prstGeom>
            <a:solidFill>
              <a:srgbClr val="14B6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49" name="Freeform 40"/>
            <p:cNvSpPr/>
            <p:nvPr/>
          </p:nvSpPr>
          <p:spPr bwMode="auto">
            <a:xfrm>
              <a:off x="1012825" y="5902325"/>
              <a:ext cx="530225" cy="215900"/>
            </a:xfrm>
            <a:custGeom>
              <a:avLst/>
              <a:gdLst>
                <a:gd name="T0" fmla="*/ 186 w 186"/>
                <a:gd name="T1" fmla="*/ 38 h 76"/>
                <a:gd name="T2" fmla="*/ 183 w 186"/>
                <a:gd name="T3" fmla="*/ 0 h 76"/>
                <a:gd name="T4" fmla="*/ 183 w 186"/>
                <a:gd name="T5" fmla="*/ 0 h 76"/>
                <a:gd name="T6" fmla="*/ 182 w 186"/>
                <a:gd name="T7" fmla="*/ 0 h 76"/>
                <a:gd name="T8" fmla="*/ 182 w 186"/>
                <a:gd name="T9" fmla="*/ 0 h 76"/>
                <a:gd name="T10" fmla="*/ 182 w 186"/>
                <a:gd name="T11" fmla="*/ 0 h 76"/>
                <a:gd name="T12" fmla="*/ 0 w 186"/>
                <a:gd name="T13" fmla="*/ 0 h 76"/>
                <a:gd name="T14" fmla="*/ 0 w 186"/>
                <a:gd name="T15" fmla="*/ 8 h 76"/>
                <a:gd name="T16" fmla="*/ 173 w 186"/>
                <a:gd name="T17" fmla="*/ 8 h 76"/>
                <a:gd name="T18" fmla="*/ 173 w 186"/>
                <a:gd name="T19" fmla="*/ 68 h 76"/>
                <a:gd name="T20" fmla="*/ 0 w 186"/>
                <a:gd name="T21" fmla="*/ 68 h 76"/>
                <a:gd name="T22" fmla="*/ 0 w 186"/>
                <a:gd name="T23" fmla="*/ 76 h 76"/>
                <a:gd name="T24" fmla="*/ 183 w 186"/>
                <a:gd name="T25" fmla="*/ 76 h 76"/>
                <a:gd name="T26" fmla="*/ 183 w 186"/>
                <a:gd name="T27" fmla="*/ 76 h 76"/>
                <a:gd name="T28" fmla="*/ 186 w 186"/>
                <a:gd name="T29" fmla="*/ 38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6" h="76">
                  <a:moveTo>
                    <a:pt x="186" y="38"/>
                  </a:moveTo>
                  <a:cubicBezTo>
                    <a:pt x="186" y="19"/>
                    <a:pt x="184" y="3"/>
                    <a:pt x="183" y="0"/>
                  </a:cubicBezTo>
                  <a:cubicBezTo>
                    <a:pt x="183" y="0"/>
                    <a:pt x="183" y="0"/>
                    <a:pt x="183" y="0"/>
                  </a:cubicBezTo>
                  <a:cubicBezTo>
                    <a:pt x="182" y="0"/>
                    <a:pt x="182" y="0"/>
                    <a:pt x="182" y="0"/>
                  </a:cubicBezTo>
                  <a:cubicBezTo>
                    <a:pt x="182" y="0"/>
                    <a:pt x="182" y="0"/>
                    <a:pt x="182" y="0"/>
                  </a:cubicBezTo>
                  <a:cubicBezTo>
                    <a:pt x="182" y="0"/>
                    <a:pt x="182" y="0"/>
                    <a:pt x="182" y="0"/>
                  </a:cubicBezTo>
                  <a:cubicBezTo>
                    <a:pt x="0" y="0"/>
                    <a:pt x="0" y="0"/>
                    <a:pt x="0" y="0"/>
                  </a:cubicBezTo>
                  <a:cubicBezTo>
                    <a:pt x="0" y="8"/>
                    <a:pt x="0" y="8"/>
                    <a:pt x="0" y="8"/>
                  </a:cubicBezTo>
                  <a:cubicBezTo>
                    <a:pt x="173" y="8"/>
                    <a:pt x="173" y="8"/>
                    <a:pt x="173" y="8"/>
                  </a:cubicBezTo>
                  <a:cubicBezTo>
                    <a:pt x="173" y="68"/>
                    <a:pt x="173" y="68"/>
                    <a:pt x="173" y="68"/>
                  </a:cubicBezTo>
                  <a:cubicBezTo>
                    <a:pt x="0" y="68"/>
                    <a:pt x="0" y="68"/>
                    <a:pt x="0" y="68"/>
                  </a:cubicBezTo>
                  <a:cubicBezTo>
                    <a:pt x="0" y="76"/>
                    <a:pt x="0" y="76"/>
                    <a:pt x="0" y="76"/>
                  </a:cubicBezTo>
                  <a:cubicBezTo>
                    <a:pt x="183" y="76"/>
                    <a:pt x="183" y="76"/>
                    <a:pt x="183" y="76"/>
                  </a:cubicBezTo>
                  <a:cubicBezTo>
                    <a:pt x="183" y="76"/>
                    <a:pt x="183" y="76"/>
                    <a:pt x="183" y="76"/>
                  </a:cubicBezTo>
                  <a:cubicBezTo>
                    <a:pt x="184" y="73"/>
                    <a:pt x="186" y="57"/>
                    <a:pt x="186" y="38"/>
                  </a:cubicBezTo>
                  <a:close/>
                </a:path>
              </a:pathLst>
            </a:custGeom>
            <a:solidFill>
              <a:srgbClr val="5D93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50" name="Freeform 41"/>
            <p:cNvSpPr/>
            <p:nvPr/>
          </p:nvSpPr>
          <p:spPr bwMode="auto">
            <a:xfrm>
              <a:off x="1425575" y="6034088"/>
              <a:ext cx="42863" cy="122238"/>
            </a:xfrm>
            <a:custGeom>
              <a:avLst/>
              <a:gdLst>
                <a:gd name="T0" fmla="*/ 0 w 27"/>
                <a:gd name="T1" fmla="*/ 0 h 77"/>
                <a:gd name="T2" fmla="*/ 0 w 27"/>
                <a:gd name="T3" fmla="*/ 77 h 77"/>
                <a:gd name="T4" fmla="*/ 13 w 27"/>
                <a:gd name="T5" fmla="*/ 64 h 77"/>
                <a:gd name="T6" fmla="*/ 27 w 27"/>
                <a:gd name="T7" fmla="*/ 77 h 77"/>
                <a:gd name="T8" fmla="*/ 27 w 27"/>
                <a:gd name="T9" fmla="*/ 0 h 77"/>
                <a:gd name="T10" fmla="*/ 0 w 27"/>
                <a:gd name="T11" fmla="*/ 0 h 77"/>
              </a:gdLst>
              <a:ahLst/>
              <a:cxnLst>
                <a:cxn ang="0">
                  <a:pos x="T0" y="T1"/>
                </a:cxn>
                <a:cxn ang="0">
                  <a:pos x="T2" y="T3"/>
                </a:cxn>
                <a:cxn ang="0">
                  <a:pos x="T4" y="T5"/>
                </a:cxn>
                <a:cxn ang="0">
                  <a:pos x="T6" y="T7"/>
                </a:cxn>
                <a:cxn ang="0">
                  <a:pos x="T8" y="T9"/>
                </a:cxn>
                <a:cxn ang="0">
                  <a:pos x="T10" y="T11"/>
                </a:cxn>
              </a:cxnLst>
              <a:rect l="0" t="0" r="r" b="b"/>
              <a:pathLst>
                <a:path w="27" h="77">
                  <a:moveTo>
                    <a:pt x="0" y="0"/>
                  </a:moveTo>
                  <a:lnTo>
                    <a:pt x="0" y="77"/>
                  </a:lnTo>
                  <a:lnTo>
                    <a:pt x="13" y="64"/>
                  </a:lnTo>
                  <a:lnTo>
                    <a:pt x="27" y="77"/>
                  </a:lnTo>
                  <a:lnTo>
                    <a:pt x="27" y="0"/>
                  </a:lnTo>
                  <a:lnTo>
                    <a:pt x="0" y="0"/>
                  </a:lnTo>
                  <a:close/>
                </a:path>
              </a:pathLst>
            </a:custGeom>
            <a:solidFill>
              <a:srgbClr val="DB223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grpSp>
      <p:sp>
        <p:nvSpPr>
          <p:cNvPr id="12" name="TextBox 11"/>
          <p:cNvSpPr txBox="1">
            <a:spLocks noChangeArrowheads="1"/>
          </p:cNvSpPr>
          <p:nvPr/>
        </p:nvSpPr>
        <p:spPr bwMode="auto">
          <a:xfrm>
            <a:off x="4162967" y="267494"/>
            <a:ext cx="1564685" cy="559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5" tIns="25718" rIns="51435" bIns="25718">
            <a:spAutoFit/>
          </a:bodyPr>
          <a:lstStyle>
            <a:lvl1pPr>
              <a:defRPr sz="1600">
                <a:solidFill>
                  <a:schemeClr val="tx1"/>
                </a:solidFill>
                <a:latin typeface="Arial" panose="020B0604020202020204" pitchFamily="34" charset="0"/>
                <a:ea typeface="宋体" panose="02010600030101010101" pitchFamily="2" charset="-122"/>
              </a:defRPr>
            </a:lvl1pPr>
            <a:lvl2pPr marL="742950" indent="-285750">
              <a:defRPr sz="1600">
                <a:solidFill>
                  <a:schemeClr val="tx1"/>
                </a:solidFill>
                <a:latin typeface="Arial" panose="020B0604020202020204" pitchFamily="34" charset="0"/>
                <a:ea typeface="宋体" panose="02010600030101010101" pitchFamily="2" charset="-122"/>
              </a:defRPr>
            </a:lvl2pPr>
            <a:lvl3pPr marL="1143000" indent="-228600">
              <a:defRPr sz="1600">
                <a:solidFill>
                  <a:schemeClr val="tx1"/>
                </a:solidFill>
                <a:latin typeface="Arial" panose="020B0604020202020204" pitchFamily="34" charset="0"/>
                <a:ea typeface="宋体" panose="02010600030101010101" pitchFamily="2" charset="-122"/>
              </a:defRPr>
            </a:lvl3pPr>
            <a:lvl4pPr marL="1600200" indent="-228600">
              <a:defRPr sz="1600">
                <a:solidFill>
                  <a:schemeClr val="tx1"/>
                </a:solidFill>
                <a:latin typeface="Arial" panose="020B0604020202020204" pitchFamily="34" charset="0"/>
                <a:ea typeface="宋体" panose="02010600030101010101" pitchFamily="2" charset="-122"/>
              </a:defRPr>
            </a:lvl4pPr>
            <a:lvl5pPr marL="2057400" indent="-228600">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defRPr/>
            </a:pPr>
            <a:r>
              <a:rPr lang="zh-CN" altLang="en-US" sz="3300" b="1" dirty="0" smtClean="0">
                <a:latin typeface="楷体" panose="02010609060101010101" pitchFamily="49" charset="-122"/>
                <a:ea typeface="楷体" panose="02010609060101010101" pitchFamily="49" charset="-122"/>
              </a:rPr>
              <a:t>多音字</a:t>
            </a:r>
            <a:endParaRPr lang="zh-CN" altLang="en-US" sz="2500" b="1" dirty="0">
              <a:latin typeface="楷体" panose="02010609060101010101" pitchFamily="49" charset="-122"/>
              <a:ea typeface="楷体" panose="02010609060101010101" pitchFamily="49" charset="-122"/>
            </a:endParaRPr>
          </a:p>
        </p:txBody>
      </p:sp>
      <p:sp>
        <p:nvSpPr>
          <p:cNvPr id="8" name="矩形 7"/>
          <p:cNvSpPr/>
          <p:nvPr/>
        </p:nvSpPr>
        <p:spPr>
          <a:xfrm>
            <a:off x="2768174" y="1025537"/>
            <a:ext cx="769693" cy="500137"/>
          </a:xfrm>
          <a:prstGeom prst="rect">
            <a:avLst/>
          </a:prstGeom>
        </p:spPr>
        <p:txBody>
          <a:bodyPr wrap="square" lIns="68580" tIns="34290" rIns="68580" bIns="34290">
            <a:spAutoFit/>
          </a:bodyPr>
          <a:lstStyle/>
          <a:p>
            <a:r>
              <a:rPr lang="en-US" altLang="zh-CN" sz="2800" b="1" dirty="0" err="1" smtClean="0">
                <a:latin typeface="汉语拼音" panose="02010600030101010101" pitchFamily="34" charset="-122"/>
                <a:ea typeface="黑体" panose="02010609060101010101" pitchFamily="49" charset="-122"/>
                <a:cs typeface="汉语拼音" panose="02010600030101010101" pitchFamily="34" charset="-122"/>
              </a:rPr>
              <a:t>là</a:t>
            </a:r>
            <a:endParaRPr lang="en-US" altLang="en-US" sz="2800" b="1" dirty="0">
              <a:latin typeface="汉语拼音" panose="02010600030101010101" pitchFamily="34" charset="-122"/>
              <a:ea typeface="黑体" panose="02010609060101010101" pitchFamily="49" charset="-122"/>
              <a:cs typeface="汉语拼音" panose="02010600030101010101" pitchFamily="34" charset="-122"/>
            </a:endParaRPr>
          </a:p>
        </p:txBody>
      </p:sp>
      <p:sp>
        <p:nvSpPr>
          <p:cNvPr id="52" name="矩形 51"/>
          <p:cNvSpPr/>
          <p:nvPr/>
        </p:nvSpPr>
        <p:spPr>
          <a:xfrm>
            <a:off x="3635896" y="1872852"/>
            <a:ext cx="2339190" cy="561692"/>
          </a:xfrm>
          <a:prstGeom prst="rect">
            <a:avLst/>
          </a:prstGeom>
          <a:noFill/>
        </p:spPr>
        <p:txBody>
          <a:bodyPr wrap="square" lIns="68580" tIns="34290" rIns="68580" bIns="34290">
            <a:spAutoFit/>
          </a:bodyPr>
          <a:lstStyle/>
          <a:p>
            <a:r>
              <a:rPr lang="zh-CN" altLang="en-US" sz="3200" b="1" dirty="0" smtClean="0">
                <a:latin typeface="楷体" panose="02010609060101010101" pitchFamily="49" charset="-122"/>
                <a:ea typeface="楷体" panose="02010609060101010101" pitchFamily="49" charset="-122"/>
              </a:rPr>
              <a:t>落脚  降落</a:t>
            </a:r>
            <a:endParaRPr lang="zh-CN" altLang="en-US" sz="3200" b="1" dirty="0">
              <a:latin typeface="楷体" panose="02010609060101010101" pitchFamily="49" charset="-122"/>
              <a:ea typeface="楷体" panose="02010609060101010101" pitchFamily="49" charset="-122"/>
            </a:endParaRPr>
          </a:p>
        </p:txBody>
      </p:sp>
      <p:sp>
        <p:nvSpPr>
          <p:cNvPr id="53" name="矩形 52"/>
          <p:cNvSpPr/>
          <p:nvPr/>
        </p:nvSpPr>
        <p:spPr>
          <a:xfrm>
            <a:off x="2651423" y="1872852"/>
            <a:ext cx="769693" cy="500137"/>
          </a:xfrm>
          <a:prstGeom prst="rect">
            <a:avLst/>
          </a:prstGeom>
        </p:spPr>
        <p:txBody>
          <a:bodyPr wrap="square" lIns="68580" tIns="34290" rIns="68580" bIns="34290">
            <a:spAutoFit/>
          </a:bodyPr>
          <a:lstStyle/>
          <a:p>
            <a:r>
              <a:rPr lang="en-US" altLang="zh-CN" sz="2800" b="1" dirty="0" err="1" smtClean="0">
                <a:latin typeface="汉语拼音" panose="02010600030101010101" pitchFamily="34" charset="-122"/>
                <a:ea typeface="楷体" panose="02010609060101010101" pitchFamily="49" charset="-122"/>
                <a:cs typeface="汉语拼音" panose="02010600030101010101" pitchFamily="34" charset="-122"/>
              </a:rPr>
              <a:t>luò</a:t>
            </a:r>
            <a:endParaRPr lang="en-US" altLang="en-US" sz="2800" b="1" dirty="0">
              <a:latin typeface="汉语拼音" panose="02010600030101010101" pitchFamily="34" charset="-122"/>
              <a:ea typeface="楷体" panose="02010609060101010101" pitchFamily="49" charset="-122"/>
              <a:cs typeface="汉语拼音" panose="02010600030101010101" pitchFamily="34" charset="-122"/>
            </a:endParaRPr>
          </a:p>
        </p:txBody>
      </p:sp>
      <p:sp>
        <p:nvSpPr>
          <p:cNvPr id="54" name="矩形 53"/>
          <p:cNvSpPr/>
          <p:nvPr/>
        </p:nvSpPr>
        <p:spPr>
          <a:xfrm>
            <a:off x="2195736" y="4231853"/>
            <a:ext cx="769693" cy="500137"/>
          </a:xfrm>
          <a:prstGeom prst="rect">
            <a:avLst/>
          </a:prstGeom>
        </p:spPr>
        <p:txBody>
          <a:bodyPr wrap="square" lIns="68580" tIns="34290" rIns="68580" bIns="34290">
            <a:spAutoFit/>
          </a:bodyPr>
          <a:lstStyle/>
          <a:p>
            <a:r>
              <a:rPr lang="en-US" altLang="zh-CN" sz="2800" b="1" dirty="0" err="1" smtClean="0">
                <a:solidFill>
                  <a:srgbClr val="FF0000"/>
                </a:solidFill>
                <a:latin typeface="汉语拼音" panose="02010600030101010101" pitchFamily="34" charset="-122"/>
                <a:ea typeface="楷体" panose="02010609060101010101" pitchFamily="49" charset="-122"/>
                <a:cs typeface="汉语拼音" panose="02010600030101010101" pitchFamily="34" charset="-122"/>
              </a:rPr>
              <a:t>luò</a:t>
            </a:r>
            <a:endParaRPr lang="en-US" altLang="en-US" sz="2800" b="1" dirty="0">
              <a:solidFill>
                <a:srgbClr val="FF0000"/>
              </a:solidFill>
              <a:latin typeface="汉语拼音" panose="02010600030101010101" pitchFamily="34" charset="-122"/>
              <a:ea typeface="楷体" panose="02010609060101010101" pitchFamily="49" charset="-122"/>
              <a:cs typeface="汉语拼音" panose="02010600030101010101" pitchFamily="34" charset="-122"/>
            </a:endParaRPr>
          </a:p>
        </p:txBody>
      </p:sp>
      <p:sp>
        <p:nvSpPr>
          <p:cNvPr id="2" name="左大括号 1"/>
          <p:cNvSpPr/>
          <p:nvPr/>
        </p:nvSpPr>
        <p:spPr>
          <a:xfrm>
            <a:off x="2555776" y="1275606"/>
            <a:ext cx="72008" cy="1008112"/>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1" name="矩形 50"/>
          <p:cNvSpPr/>
          <p:nvPr/>
        </p:nvSpPr>
        <p:spPr>
          <a:xfrm>
            <a:off x="3537867" y="1007206"/>
            <a:ext cx="2339190" cy="561692"/>
          </a:xfrm>
          <a:prstGeom prst="rect">
            <a:avLst/>
          </a:prstGeom>
          <a:noFill/>
        </p:spPr>
        <p:txBody>
          <a:bodyPr wrap="square" lIns="68580" tIns="34290" rIns="68580" bIns="34290">
            <a:spAutoFit/>
          </a:bodyPr>
          <a:lstStyle/>
          <a:p>
            <a:r>
              <a:rPr lang="zh-CN" altLang="en-US" sz="3200" b="1" dirty="0" smtClean="0">
                <a:latin typeface="楷体" panose="02010609060101010101" pitchFamily="49" charset="-122"/>
                <a:ea typeface="楷体" panose="02010609060101010101" pitchFamily="49" charset="-122"/>
              </a:rPr>
              <a:t>丢三落四</a:t>
            </a:r>
            <a:endParaRPr lang="zh-CN" altLang="en-US" sz="3200" b="1" dirty="0">
              <a:latin typeface="楷体" panose="02010609060101010101" pitchFamily="49" charset="-122"/>
              <a:ea typeface="楷体" panose="02010609060101010101" pitchFamily="49" charset="-122"/>
            </a:endParaRPr>
          </a:p>
        </p:txBody>
      </p:sp>
      <p:sp>
        <p:nvSpPr>
          <p:cNvPr id="55" name="矩形 54"/>
          <p:cNvSpPr/>
          <p:nvPr/>
        </p:nvSpPr>
        <p:spPr>
          <a:xfrm>
            <a:off x="1351103" y="3674604"/>
            <a:ext cx="7253345" cy="1054135"/>
          </a:xfrm>
          <a:prstGeom prst="rect">
            <a:avLst/>
          </a:prstGeom>
          <a:noFill/>
        </p:spPr>
        <p:txBody>
          <a:bodyPr wrap="square" lIns="68580" tIns="34290" rIns="68580" bIns="34290">
            <a:spAutoFit/>
          </a:bodyPr>
          <a:lstStyle/>
          <a:p>
            <a:r>
              <a:rPr lang="en-US" altLang="zh-CN" sz="3200" b="1" dirty="0" smtClean="0">
                <a:latin typeface="楷体" panose="02010609060101010101" pitchFamily="49" charset="-122"/>
                <a:ea typeface="楷体" panose="02010609060101010101" pitchFamily="49" charset="-122"/>
              </a:rPr>
              <a:t>2.</a:t>
            </a:r>
            <a:r>
              <a:rPr lang="zh-CN" altLang="en-US" sz="3200" b="1" dirty="0" smtClean="0">
                <a:latin typeface="楷体" panose="02010609060101010101" pitchFamily="49" charset="-122"/>
                <a:ea typeface="楷体" panose="02010609060101010101" pitchFamily="49" charset="-122"/>
              </a:rPr>
              <a:t>这几天旅馆大多客满，差一点找不到落（   ）脚的地方。</a:t>
            </a:r>
            <a:endParaRPr lang="zh-CN" altLang="en-US" sz="3200" b="1" dirty="0">
              <a:latin typeface="楷体" panose="02010609060101010101" pitchFamily="49" charset="-122"/>
              <a:ea typeface="楷体" panose="02010609060101010101" pitchFamily="49" charset="-122"/>
            </a:endParaRPr>
          </a:p>
        </p:txBody>
      </p:sp>
      <p:sp>
        <p:nvSpPr>
          <p:cNvPr id="56" name="矩形 55"/>
          <p:cNvSpPr/>
          <p:nvPr/>
        </p:nvSpPr>
        <p:spPr>
          <a:xfrm>
            <a:off x="4810419" y="2921549"/>
            <a:ext cx="769693" cy="500137"/>
          </a:xfrm>
          <a:prstGeom prst="rect">
            <a:avLst/>
          </a:prstGeom>
        </p:spPr>
        <p:txBody>
          <a:bodyPr wrap="square" lIns="68580" tIns="34290" rIns="68580" bIns="34290">
            <a:spAutoFit/>
          </a:bodyPr>
          <a:lstStyle/>
          <a:p>
            <a:r>
              <a:rPr lang="en-US" altLang="zh-CN" sz="2800" b="1" dirty="0" err="1" smtClean="0">
                <a:solidFill>
                  <a:srgbClr val="FF0000"/>
                </a:solidFill>
                <a:latin typeface="汉语拼音" panose="02010600030101010101" pitchFamily="34" charset="-122"/>
                <a:ea typeface="黑体" panose="02010609060101010101" pitchFamily="49" charset="-122"/>
                <a:cs typeface="汉语拼音" panose="02010600030101010101" pitchFamily="34" charset="-122"/>
              </a:rPr>
              <a:t>là</a:t>
            </a:r>
            <a:endParaRPr lang="en-US" altLang="en-US" sz="2800" b="1" dirty="0">
              <a:solidFill>
                <a:srgbClr val="FF0000"/>
              </a:solidFill>
              <a:latin typeface="汉语拼音" panose="02010600030101010101" pitchFamily="34" charset="-122"/>
              <a:ea typeface="黑体" panose="02010609060101010101" pitchFamily="49" charset="-122"/>
              <a:cs typeface="汉语拼音" panose="02010600030101010101"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up)">
                                      <p:cBhvr>
                                        <p:cTn id="11" dur="500"/>
                                        <p:tgtEl>
                                          <p:spTgt spid="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53"/>
                                        </p:tgtEl>
                                        <p:attrNameLst>
                                          <p:attrName>style.visibility</p:attrName>
                                        </p:attrNameLst>
                                      </p:cBhvr>
                                      <p:to>
                                        <p:strVal val="visible"/>
                                      </p:to>
                                    </p:set>
                                    <p:animEffect transition="in" filter="wipe(up)">
                                      <p:cBhvr>
                                        <p:cTn id="15" dur="500"/>
                                        <p:tgtEl>
                                          <p:spTgt spid="53"/>
                                        </p:tgtEl>
                                      </p:cBhvr>
                                    </p:animEffect>
                                  </p:childTnLst>
                                </p:cTn>
                              </p:par>
                            </p:childTnLst>
                          </p:cTn>
                        </p:par>
                      </p:childTnLst>
                    </p:cTn>
                  </p:par>
                  <p:par>
                    <p:cTn id="16" fill="hold">
                      <p:stCondLst>
                        <p:cond delay="indefinite"/>
                      </p:stCondLst>
                      <p:childTnLst>
                        <p:par>
                          <p:cTn id="17" fill="hold">
                            <p:stCondLst>
                              <p:cond delay="0"/>
                            </p:stCondLst>
                            <p:childTnLst>
                              <p:par>
                                <p:cTn id="18" presetID="16" presetClass="entr" presetSubtype="21" fill="hold" grpId="0" nodeType="clickEffect">
                                  <p:stCondLst>
                                    <p:cond delay="0"/>
                                  </p:stCondLst>
                                  <p:childTnLst>
                                    <p:set>
                                      <p:cBhvr>
                                        <p:cTn id="19" dur="1" fill="hold">
                                          <p:stCondLst>
                                            <p:cond delay="0"/>
                                          </p:stCondLst>
                                        </p:cTn>
                                        <p:tgtEl>
                                          <p:spTgt spid="51"/>
                                        </p:tgtEl>
                                        <p:attrNameLst>
                                          <p:attrName>style.visibility</p:attrName>
                                        </p:attrNameLst>
                                      </p:cBhvr>
                                      <p:to>
                                        <p:strVal val="visible"/>
                                      </p:to>
                                    </p:set>
                                    <p:animEffect transition="in" filter="barn(inVertical)">
                                      <p:cBhvr>
                                        <p:cTn id="20" dur="500"/>
                                        <p:tgtEl>
                                          <p:spTgt spid="51"/>
                                        </p:tgtEl>
                                      </p:cBhvr>
                                    </p:animEffect>
                                  </p:childTnLst>
                                </p:cTn>
                              </p:par>
                            </p:childTnLst>
                          </p:cTn>
                        </p:par>
                      </p:childTnLst>
                    </p:cTn>
                  </p:par>
                  <p:par>
                    <p:cTn id="21" fill="hold">
                      <p:stCondLst>
                        <p:cond delay="indefinite"/>
                      </p:stCondLst>
                      <p:childTnLst>
                        <p:par>
                          <p:cTn id="22" fill="hold">
                            <p:stCondLst>
                              <p:cond delay="0"/>
                            </p:stCondLst>
                            <p:childTnLst>
                              <p:par>
                                <p:cTn id="23" presetID="16" presetClass="entr" presetSubtype="21" fill="hold" grpId="0" nodeType="clickEffect">
                                  <p:stCondLst>
                                    <p:cond delay="0"/>
                                  </p:stCondLst>
                                  <p:childTnLst>
                                    <p:set>
                                      <p:cBhvr>
                                        <p:cTn id="24" dur="1" fill="hold">
                                          <p:stCondLst>
                                            <p:cond delay="0"/>
                                          </p:stCondLst>
                                        </p:cTn>
                                        <p:tgtEl>
                                          <p:spTgt spid="52"/>
                                        </p:tgtEl>
                                        <p:attrNameLst>
                                          <p:attrName>style.visibility</p:attrName>
                                        </p:attrNameLst>
                                      </p:cBhvr>
                                      <p:to>
                                        <p:strVal val="visible"/>
                                      </p:to>
                                    </p:set>
                                    <p:animEffect transition="in" filter="barn(inVertical)">
                                      <p:cBhvr>
                                        <p:cTn id="25" dur="500"/>
                                        <p:tgtEl>
                                          <p:spTgt spid="52"/>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additive="base">
                                        <p:cTn id="30" dur="500" fill="hold"/>
                                        <p:tgtEl>
                                          <p:spTgt spid="9"/>
                                        </p:tgtEl>
                                        <p:attrNameLst>
                                          <p:attrName>ppt_x</p:attrName>
                                        </p:attrNameLst>
                                      </p:cBhvr>
                                      <p:tavLst>
                                        <p:tav tm="0">
                                          <p:val>
                                            <p:strVal val="#ppt_x"/>
                                          </p:val>
                                        </p:tav>
                                        <p:tav tm="100000">
                                          <p:val>
                                            <p:strVal val="#ppt_x"/>
                                          </p:val>
                                        </p:tav>
                                      </p:tavLst>
                                    </p:anim>
                                    <p:anim calcmode="lin" valueType="num">
                                      <p:cBhvr additive="base">
                                        <p:cTn id="31" dur="500" fill="hold"/>
                                        <p:tgtEl>
                                          <p:spTgt spid="9"/>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55"/>
                                        </p:tgtEl>
                                        <p:attrNameLst>
                                          <p:attrName>style.visibility</p:attrName>
                                        </p:attrNameLst>
                                      </p:cBhvr>
                                      <p:to>
                                        <p:strVal val="visible"/>
                                      </p:to>
                                    </p:set>
                                    <p:anim calcmode="lin" valueType="num">
                                      <p:cBhvr additive="base">
                                        <p:cTn id="34" dur="500" fill="hold"/>
                                        <p:tgtEl>
                                          <p:spTgt spid="55"/>
                                        </p:tgtEl>
                                        <p:attrNameLst>
                                          <p:attrName>ppt_x</p:attrName>
                                        </p:attrNameLst>
                                      </p:cBhvr>
                                      <p:tavLst>
                                        <p:tav tm="0">
                                          <p:val>
                                            <p:strVal val="#ppt_x"/>
                                          </p:val>
                                        </p:tav>
                                        <p:tav tm="100000">
                                          <p:val>
                                            <p:strVal val="#ppt_x"/>
                                          </p:val>
                                        </p:tav>
                                      </p:tavLst>
                                    </p:anim>
                                    <p:anim calcmode="lin" valueType="num">
                                      <p:cBhvr additive="base">
                                        <p:cTn id="35" dur="500" fill="hold"/>
                                        <p:tgtEl>
                                          <p:spTgt spid="55"/>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2" presetClass="entr" presetSubtype="1" fill="hold" grpId="0" nodeType="clickEffect">
                                  <p:stCondLst>
                                    <p:cond delay="0"/>
                                  </p:stCondLst>
                                  <p:childTnLst>
                                    <p:set>
                                      <p:cBhvr>
                                        <p:cTn id="39" dur="1" fill="hold">
                                          <p:stCondLst>
                                            <p:cond delay="0"/>
                                          </p:stCondLst>
                                        </p:cTn>
                                        <p:tgtEl>
                                          <p:spTgt spid="54"/>
                                        </p:tgtEl>
                                        <p:attrNameLst>
                                          <p:attrName>style.visibility</p:attrName>
                                        </p:attrNameLst>
                                      </p:cBhvr>
                                      <p:to>
                                        <p:strVal val="visible"/>
                                      </p:to>
                                    </p:set>
                                    <p:animEffect transition="in" filter="wipe(up)">
                                      <p:cBhvr>
                                        <p:cTn id="40" dur="500"/>
                                        <p:tgtEl>
                                          <p:spTgt spid="54"/>
                                        </p:tgtEl>
                                      </p:cBhvr>
                                    </p:animEffect>
                                  </p:childTnLst>
                                </p:cTn>
                              </p:par>
                              <p:par>
                                <p:cTn id="41" presetID="22" presetClass="entr" presetSubtype="1" fill="hold" grpId="0" nodeType="withEffect">
                                  <p:stCondLst>
                                    <p:cond delay="0"/>
                                  </p:stCondLst>
                                  <p:childTnLst>
                                    <p:set>
                                      <p:cBhvr>
                                        <p:cTn id="42" dur="1" fill="hold">
                                          <p:stCondLst>
                                            <p:cond delay="0"/>
                                          </p:stCondLst>
                                        </p:cTn>
                                        <p:tgtEl>
                                          <p:spTgt spid="56"/>
                                        </p:tgtEl>
                                        <p:attrNameLst>
                                          <p:attrName>style.visibility</p:attrName>
                                        </p:attrNameLst>
                                      </p:cBhvr>
                                      <p:to>
                                        <p:strVal val="visible"/>
                                      </p:to>
                                    </p:set>
                                    <p:animEffect transition="in" filter="wipe(up)">
                                      <p:cBhvr>
                                        <p:cTn id="43"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8" grpId="0"/>
      <p:bldP spid="52" grpId="0"/>
      <p:bldP spid="53" grpId="0"/>
      <p:bldP spid="54" grpId="0"/>
      <p:bldP spid="2" grpId="0" animBg="1"/>
      <p:bldP spid="51" grpId="0"/>
      <p:bldP spid="55" grpId="0"/>
      <p:bldP spid="5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stretch>
            <a:fillRect/>
          </a:stretch>
        </p:blipFill>
        <p:spPr>
          <a:xfrm>
            <a:off x="683568" y="382443"/>
            <a:ext cx="2268000" cy="692577"/>
          </a:xfrm>
          <a:prstGeom prst="rect">
            <a:avLst/>
          </a:prstGeom>
        </p:spPr>
      </p:pic>
      <p:pic>
        <p:nvPicPr>
          <p:cNvPr id="7" name="图片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7584" y="386686"/>
            <a:ext cx="450000" cy="559756"/>
          </a:xfrm>
          <a:prstGeom prst="rect">
            <a:avLst/>
          </a:prstGeom>
        </p:spPr>
      </p:pic>
      <p:sp>
        <p:nvSpPr>
          <p:cNvPr id="3" name="文本框 14"/>
          <p:cNvSpPr txBox="1"/>
          <p:nvPr/>
        </p:nvSpPr>
        <p:spPr>
          <a:xfrm>
            <a:off x="843633" y="339502"/>
            <a:ext cx="2107935" cy="623248"/>
          </a:xfrm>
          <a:prstGeom prst="rect">
            <a:avLst/>
          </a:prstGeom>
          <a:noFill/>
        </p:spPr>
        <p:txBody>
          <a:bodyPr wrap="square" lIns="68580" tIns="34290" rIns="68580" bIns="34290" rtlCol="0">
            <a:spAutoFit/>
          </a:bodyPr>
          <a:lstStyle/>
          <a:p>
            <a:r>
              <a:rPr lang="zh-CN" altLang="en-US" sz="3600" b="1" dirty="0" smtClean="0">
                <a:latin typeface="黑体" panose="02010609060101010101" pitchFamily="49" charset="-122"/>
                <a:ea typeface="黑体" panose="02010609060101010101" pitchFamily="49" charset="-122"/>
              </a:rPr>
              <a:t>课堂小结</a:t>
            </a:r>
            <a:endParaRPr lang="zh-CN" altLang="en-US" sz="3600" b="1" dirty="0">
              <a:latin typeface="黑体" panose="02010609060101010101" pitchFamily="49" charset="-122"/>
              <a:ea typeface="黑体" panose="02010609060101010101" pitchFamily="49" charset="-122"/>
            </a:endParaRPr>
          </a:p>
        </p:txBody>
      </p:sp>
      <p:sp>
        <p:nvSpPr>
          <p:cNvPr id="8" name="TextBox 7"/>
          <p:cNvSpPr txBox="1"/>
          <p:nvPr/>
        </p:nvSpPr>
        <p:spPr>
          <a:xfrm>
            <a:off x="1475656" y="1995686"/>
            <a:ext cx="6536546" cy="1454244"/>
          </a:xfrm>
          <a:prstGeom prst="rect">
            <a:avLst/>
          </a:prstGeom>
          <a:noFill/>
        </p:spPr>
        <p:txBody>
          <a:bodyPr wrap="square" rtlCol="0">
            <a:spAutoFit/>
          </a:bodyPr>
          <a:lstStyle/>
          <a:p>
            <a:pPr marL="457200" indent="-457200" algn="l">
              <a:lnSpc>
                <a:spcPct val="150000"/>
              </a:lnSpc>
              <a:buFont typeface="Arial" panose="020B0604020202020204" pitchFamily="34" charset="0"/>
              <a:buChar char="•"/>
            </a:pPr>
            <a:r>
              <a:rPr lang="zh-CN" altLang="en-US" sz="3200" b="1" dirty="0" smtClean="0">
                <a:latin typeface="楷体" panose="02010609060101010101" pitchFamily="49" charset="-122"/>
                <a:ea typeface="楷体" panose="02010609060101010101" pitchFamily="49" charset="-122"/>
                <a:sym typeface="+mn-ea"/>
              </a:rPr>
              <a:t>学习了怎样把简单的情节说具体</a:t>
            </a:r>
            <a:endParaRPr lang="en-US" altLang="zh-CN" sz="3200" b="1" dirty="0" smtClean="0">
              <a:latin typeface="楷体" panose="02010609060101010101" pitchFamily="49" charset="-122"/>
              <a:ea typeface="楷体" panose="02010609060101010101" pitchFamily="49" charset="-122"/>
              <a:sym typeface="+mn-ea"/>
            </a:endParaRPr>
          </a:p>
          <a:p>
            <a:pPr marL="457200" indent="-457200" algn="l">
              <a:lnSpc>
                <a:spcPct val="150000"/>
              </a:lnSpc>
              <a:buFont typeface="Arial" panose="020B0604020202020204" pitchFamily="34" charset="0"/>
              <a:buChar char="•"/>
            </a:pPr>
            <a:r>
              <a:rPr lang="zh-CN" altLang="en-US" sz="3200" b="1" dirty="0" smtClean="0">
                <a:latin typeface="楷体" panose="02010609060101010101" pitchFamily="49" charset="-122"/>
                <a:ea typeface="楷体" panose="02010609060101010101" pitchFamily="49" charset="-122"/>
                <a:sym typeface="+mn-ea"/>
              </a:rPr>
              <a:t>学习了生字词</a:t>
            </a:r>
            <a:endParaRPr lang="en-US" altLang="zh-CN" sz="3200" b="1" dirty="0" smtClean="0">
              <a:latin typeface="楷体" panose="02010609060101010101" pitchFamily="49" charset="-122"/>
              <a:ea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a:stretch>
            <a:fillRect/>
          </a:stretch>
        </p:blipFill>
        <p:spPr>
          <a:xfrm>
            <a:off x="645937" y="383823"/>
            <a:ext cx="2269879" cy="693151"/>
          </a:xfrm>
          <a:prstGeom prst="rect">
            <a:avLst/>
          </a:prstGeom>
        </p:spPr>
      </p:pic>
      <p:pic>
        <p:nvPicPr>
          <p:cNvPr id="8" name="图片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392293"/>
            <a:ext cx="443315" cy="551442"/>
          </a:xfrm>
          <a:prstGeom prst="rect">
            <a:avLst/>
          </a:prstGeom>
        </p:spPr>
      </p:pic>
      <p:sp>
        <p:nvSpPr>
          <p:cNvPr id="4" name="矩形 20"/>
          <p:cNvSpPr/>
          <p:nvPr/>
        </p:nvSpPr>
        <p:spPr>
          <a:xfrm>
            <a:off x="236662" y="1263497"/>
            <a:ext cx="2612368" cy="660181"/>
          </a:xfrm>
          <a:prstGeom prst="rect">
            <a:avLst/>
          </a:prstGeom>
          <a:noFill/>
          <a:ln w="9525">
            <a:noFill/>
          </a:ln>
        </p:spPr>
        <p:txBody>
          <a:bodyPr wrap="square" lIns="68580" tIns="34290" rIns="68580" bIns="34290">
            <a:spAutoFit/>
          </a:bodyPr>
          <a:lstStyle/>
          <a:p>
            <a:pPr>
              <a:lnSpc>
                <a:spcPct val="120000"/>
              </a:lnSpc>
            </a:pPr>
            <a:r>
              <a:rPr lang="zh-CN" altLang="en-US" sz="3200" b="1" dirty="0">
                <a:latin typeface="黑体" panose="02010609060101010101" pitchFamily="49" charset="-122"/>
                <a:ea typeface="黑体" panose="02010609060101010101" pitchFamily="49" charset="-122"/>
              </a:rPr>
              <a:t>一、选择题</a:t>
            </a:r>
            <a:r>
              <a:rPr lang="zh-CN" altLang="en-US" sz="3200" b="1" dirty="0" smtClean="0">
                <a:latin typeface="黑体" panose="02010609060101010101" pitchFamily="49" charset="-122"/>
                <a:ea typeface="黑体" panose="02010609060101010101" pitchFamily="49" charset="-122"/>
              </a:rPr>
              <a:t>。</a:t>
            </a:r>
            <a:r>
              <a:rPr lang="zh-CN" altLang="en-US" sz="3200" b="1" dirty="0">
                <a:latin typeface="Songti SC" panose="02010600040101010101" pitchFamily="2" charset="-122"/>
                <a:ea typeface="Songti SC" panose="02010600040101010101" pitchFamily="2" charset="-122"/>
              </a:rPr>
              <a:t>　</a:t>
            </a:r>
            <a:endParaRPr lang="zh-CN" altLang="en-US" sz="3200" b="1" dirty="0">
              <a:latin typeface="宋体" panose="02010600030101010101" pitchFamily="2" charset="-122"/>
              <a:ea typeface="宋体" panose="02010600030101010101" pitchFamily="2" charset="-122"/>
            </a:endParaRPr>
          </a:p>
        </p:txBody>
      </p:sp>
      <p:sp>
        <p:nvSpPr>
          <p:cNvPr id="17" name="文本框 14"/>
          <p:cNvSpPr txBox="1"/>
          <p:nvPr/>
        </p:nvSpPr>
        <p:spPr>
          <a:xfrm>
            <a:off x="840452" y="339502"/>
            <a:ext cx="2003356" cy="623248"/>
          </a:xfrm>
          <a:prstGeom prst="rect">
            <a:avLst/>
          </a:prstGeom>
          <a:noFill/>
        </p:spPr>
        <p:txBody>
          <a:bodyPr wrap="square" lIns="68580" tIns="34290" rIns="68580" bIns="34290" rtlCol="0">
            <a:spAutoFit/>
          </a:bodyPr>
          <a:lstStyle/>
          <a:p>
            <a:r>
              <a:rPr lang="zh-CN" altLang="en-US" sz="3600" b="1" dirty="0">
                <a:latin typeface="黑体" panose="02010609060101010101" pitchFamily="49" charset="-122"/>
                <a:ea typeface="黑体" panose="02010609060101010101" pitchFamily="49" charset="-122"/>
              </a:rPr>
              <a:t>课堂演练</a:t>
            </a:r>
            <a:endParaRPr lang="zh-CN" altLang="en-US" sz="3600" b="1" dirty="0">
              <a:latin typeface="黑体" panose="02010609060101010101" pitchFamily="49" charset="-122"/>
              <a:ea typeface="黑体" panose="02010609060101010101" pitchFamily="49" charset="-122"/>
            </a:endParaRPr>
          </a:p>
        </p:txBody>
      </p:sp>
      <p:sp>
        <p:nvSpPr>
          <p:cNvPr id="5" name="矩形 4"/>
          <p:cNvSpPr/>
          <p:nvPr/>
        </p:nvSpPr>
        <p:spPr>
          <a:xfrm>
            <a:off x="7605861" y="2010058"/>
            <a:ext cx="345287" cy="561692"/>
          </a:xfrm>
          <a:prstGeom prst="rect">
            <a:avLst/>
          </a:prstGeom>
          <a:noFill/>
          <a:ln w="9525">
            <a:noFill/>
          </a:ln>
        </p:spPr>
        <p:txBody>
          <a:bodyPr wrap="none" lIns="68580" tIns="34290" rIns="68580" bIns="34290">
            <a:spAutoFit/>
          </a:bodyPr>
          <a:lstStyle/>
          <a:p>
            <a:r>
              <a:rPr lang="en-US" altLang="zh-CN" sz="3200" dirty="0">
                <a:solidFill>
                  <a:srgbClr val="FF0000"/>
                </a:solidFill>
                <a:latin typeface="黑体" panose="02010609060101010101" pitchFamily="49" charset="-122"/>
                <a:ea typeface="黑体" panose="02010609060101010101" pitchFamily="49" charset="-122"/>
              </a:rPr>
              <a:t>A</a:t>
            </a:r>
            <a:endParaRPr lang="zh-CN" altLang="en-US" sz="3200" dirty="0">
              <a:solidFill>
                <a:srgbClr val="FF0000"/>
              </a:solidFill>
              <a:latin typeface="黑体" panose="02010609060101010101" pitchFamily="49" charset="-122"/>
              <a:ea typeface="黑体" panose="02010609060101010101" pitchFamily="49" charset="-122"/>
            </a:endParaRPr>
          </a:p>
        </p:txBody>
      </p:sp>
      <p:sp>
        <p:nvSpPr>
          <p:cNvPr id="2" name="矩形 1"/>
          <p:cNvSpPr/>
          <p:nvPr/>
        </p:nvSpPr>
        <p:spPr>
          <a:xfrm>
            <a:off x="1038275" y="1987901"/>
            <a:ext cx="7560840" cy="2456057"/>
          </a:xfrm>
          <a:prstGeom prst="rect">
            <a:avLst/>
          </a:prstGeom>
        </p:spPr>
        <p:txBody>
          <a:bodyPr wrap="square">
            <a:spAutoFit/>
          </a:bodyPr>
          <a:lstStyle/>
          <a:p>
            <a:pPr lvl="0">
              <a:lnSpc>
                <a:spcPct val="120000"/>
              </a:lnSpc>
            </a:pPr>
            <a:r>
              <a:rPr lang="zh-CN" altLang="en-US" sz="3200" b="1" dirty="0">
                <a:solidFill>
                  <a:prstClr val="black"/>
                </a:solidFill>
                <a:latin typeface="宋体" panose="02010600030101010101" pitchFamily="2" charset="-122"/>
                <a:ea typeface="宋体" panose="02010600030101010101" pitchFamily="2" charset="-122"/>
              </a:rPr>
              <a:t>王母娘娘的外孙女为什么叫织女</a:t>
            </a:r>
            <a:r>
              <a:rPr lang="en-US" altLang="zh-CN" sz="3200" b="1" dirty="0">
                <a:solidFill>
                  <a:prstClr val="black"/>
                </a:solidFill>
                <a:latin typeface="宋体" panose="02010600030101010101" pitchFamily="2" charset="-122"/>
                <a:ea typeface="宋体" panose="02010600030101010101" pitchFamily="2" charset="-122"/>
              </a:rPr>
              <a:t>?</a:t>
            </a:r>
            <a:r>
              <a:rPr lang="zh-CN" altLang="en-US" sz="3200" b="1" dirty="0" smtClean="0">
                <a:solidFill>
                  <a:prstClr val="black"/>
                </a:solidFill>
                <a:latin typeface="宋体" panose="02010600030101010101" pitchFamily="2" charset="-122"/>
                <a:ea typeface="宋体" panose="02010600030101010101" pitchFamily="2" charset="-122"/>
              </a:rPr>
              <a:t>（ </a:t>
            </a:r>
            <a:r>
              <a:rPr lang="zh-CN" altLang="en-US" sz="3200" b="1" dirty="0">
                <a:solidFill>
                  <a:prstClr val="black"/>
                </a:solidFill>
                <a:latin typeface="宋体" panose="02010600030101010101" pitchFamily="2" charset="-122"/>
                <a:ea typeface="宋体" panose="02010600030101010101" pitchFamily="2" charset="-122"/>
              </a:rPr>
              <a:t>　）</a:t>
            </a:r>
            <a:endParaRPr lang="zh-CN" altLang="en-US" sz="3200" b="1" dirty="0">
              <a:solidFill>
                <a:prstClr val="black"/>
              </a:solidFill>
              <a:latin typeface="宋体" panose="02010600030101010101" pitchFamily="2" charset="-122"/>
              <a:ea typeface="宋体" panose="02010600030101010101" pitchFamily="2" charset="-122"/>
            </a:endParaRPr>
          </a:p>
          <a:p>
            <a:pPr lvl="0">
              <a:lnSpc>
                <a:spcPct val="120000"/>
              </a:lnSpc>
            </a:pPr>
            <a:r>
              <a:rPr lang="en-US" altLang="zh-CN" sz="3200" b="1" dirty="0" smtClean="0">
                <a:solidFill>
                  <a:prstClr val="black"/>
                </a:solidFill>
                <a:latin typeface="宋体" panose="02010600030101010101" pitchFamily="2" charset="-122"/>
                <a:ea typeface="宋体" panose="02010600030101010101" pitchFamily="2" charset="-122"/>
              </a:rPr>
              <a:t>A</a:t>
            </a:r>
            <a:r>
              <a:rPr lang="en-US" altLang="zh-CN" sz="3200" b="1" dirty="0">
                <a:solidFill>
                  <a:prstClr val="black"/>
                </a:solidFill>
                <a:latin typeface="宋体" panose="02010600030101010101" pitchFamily="2" charset="-122"/>
                <a:ea typeface="宋体" panose="02010600030101010101" pitchFamily="2" charset="-122"/>
              </a:rPr>
              <a:t>.</a:t>
            </a:r>
            <a:r>
              <a:rPr lang="zh-CN" altLang="en-US" sz="3200" b="1" dirty="0">
                <a:solidFill>
                  <a:prstClr val="black"/>
                </a:solidFill>
                <a:latin typeface="宋体" panose="02010600030101010101" pitchFamily="2" charset="-122"/>
                <a:ea typeface="宋体" panose="02010600030101010101" pitchFamily="2" charset="-122"/>
              </a:rPr>
              <a:t>她织得一手好彩锦　</a:t>
            </a:r>
            <a:endParaRPr lang="en-US" altLang="zh-CN" sz="3200" b="1" dirty="0">
              <a:solidFill>
                <a:prstClr val="black"/>
              </a:solidFill>
              <a:latin typeface="宋体" panose="02010600030101010101" pitchFamily="2" charset="-122"/>
              <a:ea typeface="宋体" panose="02010600030101010101" pitchFamily="2" charset="-122"/>
            </a:endParaRPr>
          </a:p>
          <a:p>
            <a:pPr lvl="0">
              <a:lnSpc>
                <a:spcPct val="120000"/>
              </a:lnSpc>
            </a:pPr>
            <a:r>
              <a:rPr lang="en-US" altLang="zh-CN" sz="3200" b="1" dirty="0" smtClean="0">
                <a:solidFill>
                  <a:prstClr val="black"/>
                </a:solidFill>
                <a:latin typeface="宋体" panose="02010600030101010101" pitchFamily="2" charset="-122"/>
                <a:ea typeface="宋体" panose="02010600030101010101" pitchFamily="2" charset="-122"/>
              </a:rPr>
              <a:t>B</a:t>
            </a:r>
            <a:r>
              <a:rPr lang="en-US" altLang="zh-CN" sz="3200" b="1" dirty="0">
                <a:solidFill>
                  <a:prstClr val="black"/>
                </a:solidFill>
                <a:latin typeface="宋体" panose="02010600030101010101" pitchFamily="2" charset="-122"/>
                <a:ea typeface="宋体" panose="02010600030101010101" pitchFamily="2" charset="-122"/>
              </a:rPr>
              <a:t>.</a:t>
            </a:r>
            <a:r>
              <a:rPr lang="zh-CN" altLang="en-US" sz="3200" b="1" dirty="0">
                <a:solidFill>
                  <a:prstClr val="black"/>
                </a:solidFill>
                <a:latin typeface="宋体" panose="02010600030101010101" pitchFamily="2" charset="-122"/>
                <a:ea typeface="宋体" panose="02010600030101010101" pitchFamily="2" charset="-122"/>
              </a:rPr>
              <a:t>她会织布</a:t>
            </a:r>
            <a:endParaRPr lang="en-US" altLang="zh-CN" sz="3200" b="1" dirty="0">
              <a:solidFill>
                <a:prstClr val="black"/>
              </a:solidFill>
              <a:latin typeface="宋体" panose="02010600030101010101" pitchFamily="2" charset="-122"/>
              <a:ea typeface="宋体" panose="02010600030101010101" pitchFamily="2" charset="-122"/>
            </a:endParaRPr>
          </a:p>
          <a:p>
            <a:pPr lvl="0">
              <a:lnSpc>
                <a:spcPct val="120000"/>
              </a:lnSpc>
            </a:pPr>
            <a:r>
              <a:rPr lang="en-US" altLang="zh-CN" sz="3200" b="1" dirty="0" smtClean="0">
                <a:solidFill>
                  <a:prstClr val="black"/>
                </a:solidFill>
                <a:latin typeface="宋体" panose="02010600030101010101" pitchFamily="2" charset="-122"/>
                <a:ea typeface="宋体" panose="02010600030101010101" pitchFamily="2" charset="-122"/>
              </a:rPr>
              <a:t>C</a:t>
            </a:r>
            <a:r>
              <a:rPr lang="en-US" altLang="zh-CN" sz="3200" b="1" dirty="0">
                <a:solidFill>
                  <a:prstClr val="black"/>
                </a:solidFill>
                <a:latin typeface="宋体" panose="02010600030101010101" pitchFamily="2" charset="-122"/>
                <a:ea typeface="宋体" panose="02010600030101010101" pitchFamily="2" charset="-122"/>
              </a:rPr>
              <a:t>.</a:t>
            </a:r>
            <a:r>
              <a:rPr lang="zh-CN" altLang="en-US" sz="3200" b="1" dirty="0">
                <a:solidFill>
                  <a:prstClr val="black"/>
                </a:solidFill>
                <a:latin typeface="宋体" panose="02010600030101010101" pitchFamily="2" charset="-122"/>
                <a:ea typeface="宋体" panose="02010600030101010101" pitchFamily="2" charset="-122"/>
              </a:rPr>
              <a:t>她管理织布工作</a:t>
            </a:r>
            <a:endParaRPr lang="zh-CN" altLang="en-US" sz="3200" b="1" dirty="0">
              <a:solidFill>
                <a:prstClr val="black"/>
              </a:solidFill>
              <a:latin typeface="宋体" panose="02010600030101010101" pitchFamily="2" charset="-122"/>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20"/>
          <p:cNvSpPr/>
          <p:nvPr/>
        </p:nvSpPr>
        <p:spPr>
          <a:xfrm>
            <a:off x="323528" y="2211710"/>
            <a:ext cx="9010015" cy="1546577"/>
          </a:xfrm>
          <a:prstGeom prst="rect">
            <a:avLst/>
          </a:prstGeom>
          <a:noFill/>
          <a:ln w="9525">
            <a:noFill/>
          </a:ln>
        </p:spPr>
        <p:txBody>
          <a:bodyPr wrap="square" lIns="68580" tIns="34290" rIns="68580" bIns="34290">
            <a:spAutoFit/>
          </a:bodyPr>
          <a:lstStyle/>
          <a:p>
            <a:pPr>
              <a:lnSpc>
                <a:spcPct val="150000"/>
              </a:lnSpc>
            </a:pPr>
            <a:r>
              <a:rPr lang="en-US" altLang="zh-CN" sz="3200" b="1" dirty="0" smtClean="0">
                <a:latin typeface="宋体" panose="02010600030101010101" pitchFamily="2" charset="-122"/>
                <a:ea typeface="宋体" panose="02010600030101010101" pitchFamily="2" charset="-122"/>
              </a:rPr>
              <a:t>1</a:t>
            </a:r>
            <a:r>
              <a:rPr lang="en-US" altLang="zh-CN" sz="3200" b="1" dirty="0">
                <a:latin typeface="宋体" panose="02010600030101010101" pitchFamily="2" charset="-122"/>
                <a:ea typeface="宋体" panose="02010600030101010101" pitchFamily="2" charset="-122"/>
              </a:rPr>
              <a:t>.“</a:t>
            </a:r>
            <a:r>
              <a:rPr lang="zh-CN" altLang="en-US" sz="3200" b="1" dirty="0">
                <a:latin typeface="宋体" panose="02010600030101010101" pitchFamily="2" charset="-122"/>
                <a:ea typeface="宋体" panose="02010600030101010101" pitchFamily="2" charset="-122"/>
              </a:rPr>
              <a:t>瞌睡”的 “瞌”</a:t>
            </a:r>
            <a:r>
              <a:rPr lang="zh-CN" altLang="en-US" sz="3200" b="1">
                <a:latin typeface="宋体" panose="02010600030101010101" pitchFamily="2" charset="-122"/>
                <a:ea typeface="宋体" panose="02010600030101010101" pitchFamily="2" charset="-122"/>
              </a:rPr>
              <a:t>读</a:t>
            </a:r>
            <a:r>
              <a:rPr lang="en-US" altLang="zh-CN" sz="3200" b="1" smtClean="0">
                <a:latin typeface="汉语拼音" panose="02010600030101010101" pitchFamily="34" charset="-122"/>
                <a:ea typeface="宋体" panose="02010600030101010101" pitchFamily="2" charset="-122"/>
                <a:cs typeface="汉语拼音" panose="02010600030101010101" pitchFamily="34" charset="-122"/>
              </a:rPr>
              <a:t>kē</a:t>
            </a:r>
            <a:r>
              <a:rPr lang="zh-CN" altLang="en-US" sz="3200" b="1" smtClean="0">
                <a:latin typeface="宋体" panose="02010600030101010101" pitchFamily="2" charset="-122"/>
                <a:ea typeface="宋体" panose="02010600030101010101" pitchFamily="2" charset="-122"/>
              </a:rPr>
              <a:t>，</a:t>
            </a:r>
            <a:r>
              <a:rPr lang="zh-CN" altLang="en-US" sz="3200" b="1" dirty="0">
                <a:latin typeface="宋体" panose="02010600030101010101" pitchFamily="2" charset="-122"/>
                <a:ea typeface="宋体" panose="02010600030101010101" pitchFamily="2" charset="-122"/>
              </a:rPr>
              <a:t>不读</a:t>
            </a:r>
            <a:r>
              <a:rPr lang="en-US" altLang="zh-CN" sz="3200" b="1" dirty="0" err="1">
                <a:latin typeface="汉语拼音" panose="02010600030101010101" pitchFamily="34" charset="-122"/>
                <a:ea typeface="宋体" panose="02010600030101010101" pitchFamily="2" charset="-122"/>
                <a:cs typeface="汉语拼音" panose="02010600030101010101" pitchFamily="34" charset="-122"/>
              </a:rPr>
              <a:t>kǎ</a:t>
            </a:r>
            <a:r>
              <a:rPr lang="zh-CN" altLang="en-US" sz="3200" b="1" dirty="0">
                <a:latin typeface="宋体" panose="02010600030101010101" pitchFamily="2" charset="-122"/>
                <a:ea typeface="宋体" panose="02010600030101010101" pitchFamily="2" charset="-122"/>
              </a:rPr>
              <a:t>。（　）</a:t>
            </a:r>
            <a:endParaRPr lang="en-US" altLang="zh-CN" sz="3200" b="1" dirty="0">
              <a:latin typeface="宋体" panose="02010600030101010101" pitchFamily="2" charset="-122"/>
              <a:ea typeface="宋体" panose="02010600030101010101" pitchFamily="2" charset="-122"/>
            </a:endParaRPr>
          </a:p>
          <a:p>
            <a:pPr>
              <a:lnSpc>
                <a:spcPct val="150000"/>
              </a:lnSpc>
            </a:pPr>
            <a:r>
              <a:rPr lang="en-US" altLang="zh-CN" sz="3200" b="1" dirty="0" smtClean="0">
                <a:latin typeface="宋体" panose="02010600030101010101" pitchFamily="2" charset="-122"/>
                <a:ea typeface="宋体" panose="02010600030101010101" pitchFamily="2" charset="-122"/>
              </a:rPr>
              <a:t>2</a:t>
            </a:r>
            <a:r>
              <a:rPr lang="en-US" altLang="zh-CN" sz="3200" b="1" dirty="0">
                <a:latin typeface="宋体" panose="02010600030101010101" pitchFamily="2" charset="-122"/>
                <a:ea typeface="宋体" panose="02010600030101010101" pitchFamily="2" charset="-122"/>
              </a:rPr>
              <a:t>.“</a:t>
            </a:r>
            <a:r>
              <a:rPr lang="zh-CN" altLang="en-US" sz="3200" b="1" dirty="0">
                <a:latin typeface="宋体" panose="02010600030101010101" pitchFamily="2" charset="-122"/>
                <a:ea typeface="宋体" panose="02010600030101010101" pitchFamily="2" charset="-122"/>
              </a:rPr>
              <a:t>嫂子”的“嫂”</a:t>
            </a:r>
            <a:r>
              <a:rPr lang="zh-CN" altLang="en-US" sz="3200" b="1">
                <a:latin typeface="宋体" panose="02010600030101010101" pitchFamily="2" charset="-122"/>
                <a:ea typeface="宋体" panose="02010600030101010101" pitchFamily="2" charset="-122"/>
              </a:rPr>
              <a:t>读</a:t>
            </a:r>
            <a:r>
              <a:rPr lang="en-US" altLang="zh-CN" sz="3200" b="1" smtClean="0">
                <a:latin typeface="汉语拼音" panose="02010600030101010101" pitchFamily="34" charset="-122"/>
                <a:ea typeface="宋体" panose="02010600030101010101" pitchFamily="2" charset="-122"/>
                <a:cs typeface="汉语拼音" panose="02010600030101010101" pitchFamily="34" charset="-122"/>
              </a:rPr>
              <a:t>sōu</a:t>
            </a:r>
            <a:r>
              <a:rPr lang="zh-CN" altLang="en-US" sz="3200" b="1" smtClean="0">
                <a:latin typeface="宋体" panose="02010600030101010101" pitchFamily="2" charset="-122"/>
                <a:ea typeface="宋体" panose="02010600030101010101" pitchFamily="2" charset="-122"/>
              </a:rPr>
              <a:t>，</a:t>
            </a:r>
            <a:r>
              <a:rPr lang="zh-CN" altLang="en-US" sz="3200" b="1" dirty="0">
                <a:latin typeface="宋体" panose="02010600030101010101" pitchFamily="2" charset="-122"/>
                <a:ea typeface="宋体" panose="02010600030101010101" pitchFamily="2" charset="-122"/>
              </a:rPr>
              <a:t>不读</a:t>
            </a:r>
            <a:r>
              <a:rPr lang="en-US" altLang="zh-CN" sz="3200" b="1" dirty="0" err="1" smtClean="0">
                <a:latin typeface="汉语拼音" panose="02010600030101010101" pitchFamily="34" charset="-122"/>
                <a:ea typeface="宋体" panose="02010600030101010101" pitchFamily="2" charset="-122"/>
                <a:cs typeface="汉语拼音" panose="02010600030101010101" pitchFamily="34" charset="-122"/>
              </a:rPr>
              <a:t>sǎo</a:t>
            </a:r>
            <a:r>
              <a:rPr lang="zh-CN" altLang="en-US" sz="3200" b="1" dirty="0" smtClean="0">
                <a:latin typeface="宋体" panose="02010600030101010101" pitchFamily="2" charset="-122"/>
                <a:ea typeface="宋体" panose="02010600030101010101" pitchFamily="2" charset="-122"/>
              </a:rPr>
              <a:t>。</a:t>
            </a:r>
            <a:r>
              <a:rPr lang="zh-CN" altLang="en-US" sz="3200" b="1" dirty="0">
                <a:latin typeface="宋体" panose="02010600030101010101" pitchFamily="2" charset="-122"/>
                <a:ea typeface="宋体" panose="02010600030101010101" pitchFamily="2" charset="-122"/>
              </a:rPr>
              <a:t>（　）</a:t>
            </a:r>
            <a:endParaRPr lang="zh-CN" altLang="en-US" sz="3200" b="1" dirty="0">
              <a:latin typeface="宋体" panose="02010600030101010101" pitchFamily="2" charset="-122"/>
              <a:ea typeface="宋体" panose="02010600030101010101" pitchFamily="2" charset="-122"/>
            </a:endParaRPr>
          </a:p>
        </p:txBody>
      </p:sp>
      <p:sp>
        <p:nvSpPr>
          <p:cNvPr id="4" name="矩形 3"/>
          <p:cNvSpPr/>
          <p:nvPr/>
        </p:nvSpPr>
        <p:spPr>
          <a:xfrm>
            <a:off x="7939123" y="3090178"/>
            <a:ext cx="550472" cy="561692"/>
          </a:xfrm>
          <a:prstGeom prst="rect">
            <a:avLst/>
          </a:prstGeom>
          <a:noFill/>
          <a:ln w="9525">
            <a:noFill/>
          </a:ln>
        </p:spPr>
        <p:txBody>
          <a:bodyPr wrap="none" lIns="68580" tIns="34290" rIns="68580" bIns="34290">
            <a:spAutoFit/>
          </a:bodyPr>
          <a:lstStyle/>
          <a:p>
            <a:r>
              <a:rPr lang="en-US" altLang="zh-CN" sz="3200" b="1" dirty="0">
                <a:solidFill>
                  <a:srgbClr val="FF0000"/>
                </a:solidFill>
                <a:latin typeface="黑体" panose="02010609060101010101" pitchFamily="49" charset="-122"/>
                <a:ea typeface="黑体" panose="02010609060101010101" pitchFamily="49" charset="-122"/>
              </a:rPr>
              <a:t>×</a:t>
            </a:r>
            <a:endParaRPr lang="zh-CN" altLang="en-US" sz="3200" b="1" dirty="0">
              <a:solidFill>
                <a:srgbClr val="FF0000"/>
              </a:solidFill>
              <a:latin typeface="黑体" panose="02010609060101010101" pitchFamily="49" charset="-122"/>
              <a:ea typeface="黑体" panose="02010609060101010101" pitchFamily="49" charset="-122"/>
            </a:endParaRPr>
          </a:p>
        </p:txBody>
      </p:sp>
      <p:sp>
        <p:nvSpPr>
          <p:cNvPr id="2" name="矩形 1"/>
          <p:cNvSpPr/>
          <p:nvPr/>
        </p:nvSpPr>
        <p:spPr>
          <a:xfrm>
            <a:off x="234841" y="908065"/>
            <a:ext cx="3041015" cy="583565"/>
          </a:xfrm>
          <a:prstGeom prst="rect">
            <a:avLst/>
          </a:prstGeom>
        </p:spPr>
        <p:txBody>
          <a:bodyPr wrap="none">
            <a:spAutoFit/>
          </a:bodyPr>
          <a:lstStyle/>
          <a:p>
            <a:r>
              <a:rPr lang="zh-CN" altLang="en-US" sz="3200" b="1" dirty="0">
                <a:latin typeface="黑体" panose="02010609060101010101" pitchFamily="49" charset="-122"/>
                <a:ea typeface="黑体" panose="02010609060101010101" pitchFamily="49" charset="-122"/>
              </a:rPr>
              <a:t>二、判断对错。</a:t>
            </a:r>
            <a:endParaRPr lang="zh-CN" altLang="en-US" sz="3200" b="1" dirty="0">
              <a:latin typeface="黑体" panose="02010609060101010101" pitchFamily="49" charset="-122"/>
              <a:ea typeface="黑体" panose="02010609060101010101" pitchFamily="49" charset="-122"/>
            </a:endParaRPr>
          </a:p>
        </p:txBody>
      </p:sp>
      <p:sp>
        <p:nvSpPr>
          <p:cNvPr id="5" name="矩形 4"/>
          <p:cNvSpPr/>
          <p:nvPr/>
        </p:nvSpPr>
        <p:spPr>
          <a:xfrm>
            <a:off x="7649294" y="2280907"/>
            <a:ext cx="499176" cy="561692"/>
          </a:xfrm>
          <a:prstGeom prst="rect">
            <a:avLst/>
          </a:prstGeom>
          <a:noFill/>
          <a:ln w="9525">
            <a:noFill/>
          </a:ln>
        </p:spPr>
        <p:txBody>
          <a:bodyPr wrap="square" lIns="68580" tIns="34290" rIns="68580" bIns="34290">
            <a:spAutoFit/>
          </a:bodyPr>
          <a:lstStyle/>
          <a:p>
            <a:r>
              <a:rPr lang="zh-CN" altLang="en-US" sz="3200" b="1" dirty="0">
                <a:solidFill>
                  <a:srgbClr val="FF0000"/>
                </a:solidFill>
                <a:latin typeface="黑体" panose="02010609060101010101" pitchFamily="49" charset="-122"/>
                <a:ea typeface="黑体" panose="02010609060101010101" pitchFamily="49" charset="-122"/>
              </a:rPr>
              <a:t>√</a:t>
            </a:r>
            <a:endParaRPr lang="zh-CN" altLang="en-US" sz="3200" b="1" dirty="0">
              <a:solidFill>
                <a:srgbClr val="FF0000"/>
              </a:solidFill>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arn(inVertical)">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20"/>
          <p:cNvSpPr/>
          <p:nvPr/>
        </p:nvSpPr>
        <p:spPr>
          <a:xfrm>
            <a:off x="571512" y="806560"/>
            <a:ext cx="7600888" cy="660181"/>
          </a:xfrm>
          <a:prstGeom prst="rect">
            <a:avLst/>
          </a:prstGeom>
          <a:noFill/>
          <a:ln w="9525">
            <a:noFill/>
          </a:ln>
        </p:spPr>
        <p:txBody>
          <a:bodyPr wrap="square" lIns="68580" tIns="34290" rIns="68580" bIns="34290">
            <a:spAutoFit/>
          </a:bodyPr>
          <a:lstStyle/>
          <a:p>
            <a:pPr eaLnBrk="1" hangingPunct="1">
              <a:lnSpc>
                <a:spcPct val="120000"/>
              </a:lnSpc>
              <a:buFont typeface="Arial" panose="020B0604020202020204" pitchFamily="34" charset="0"/>
              <a:buNone/>
            </a:pPr>
            <a:r>
              <a:rPr lang="zh-CN" altLang="en-US" sz="3200" b="1" dirty="0">
                <a:latin typeface="黑体" panose="02010609060101010101" pitchFamily="49" charset="-122"/>
                <a:ea typeface="黑体" panose="02010609060101010101" pitchFamily="49" charset="-122"/>
              </a:rPr>
              <a:t>三、将下列搭配恰当的词语用线连起来。</a:t>
            </a:r>
            <a:endParaRPr lang="zh-CN" altLang="en-US" sz="3200" b="1" dirty="0">
              <a:latin typeface="黑体" panose="02010609060101010101" pitchFamily="49" charset="-122"/>
              <a:ea typeface="黑体" panose="02010609060101010101" pitchFamily="49" charset="-122"/>
            </a:endParaRPr>
          </a:p>
        </p:txBody>
      </p:sp>
      <p:sp>
        <p:nvSpPr>
          <p:cNvPr id="3" name="矩形 20"/>
          <p:cNvSpPr/>
          <p:nvPr/>
        </p:nvSpPr>
        <p:spPr>
          <a:xfrm>
            <a:off x="1763688" y="1670656"/>
            <a:ext cx="1393222" cy="660181"/>
          </a:xfrm>
          <a:prstGeom prst="rect">
            <a:avLst/>
          </a:prstGeom>
          <a:noFill/>
          <a:ln w="9525">
            <a:noFill/>
          </a:ln>
        </p:spPr>
        <p:txBody>
          <a:bodyPr wrap="square" lIns="68580" tIns="34290" rIns="68580" bIns="34290">
            <a:spAutoFit/>
          </a:bodyPr>
          <a:lstStyle/>
          <a:p>
            <a:pPr eaLnBrk="1" hangingPunct="1">
              <a:lnSpc>
                <a:spcPct val="120000"/>
              </a:lnSpc>
              <a:buFont typeface="Arial" panose="020B0604020202020204" pitchFamily="34" charset="0"/>
              <a:buNone/>
            </a:pPr>
            <a:r>
              <a:rPr lang="zh-CN" altLang="en-US" sz="3200" b="1" dirty="0">
                <a:latin typeface="宋体" panose="02010600030101010101" pitchFamily="2" charset="-122"/>
                <a:ea typeface="宋体" panose="02010600030101010101" pitchFamily="2" charset="-122"/>
              </a:rPr>
              <a:t>嫩嫩的</a:t>
            </a:r>
            <a:endParaRPr lang="zh-CN" altLang="en-US" sz="3200" b="1" dirty="0">
              <a:latin typeface="宋体" panose="02010600030101010101" pitchFamily="2" charset="-122"/>
              <a:ea typeface="宋体" panose="02010600030101010101" pitchFamily="2" charset="-122"/>
            </a:endParaRPr>
          </a:p>
        </p:txBody>
      </p:sp>
      <p:sp>
        <p:nvSpPr>
          <p:cNvPr id="4" name="矩形 20"/>
          <p:cNvSpPr/>
          <p:nvPr/>
        </p:nvSpPr>
        <p:spPr>
          <a:xfrm>
            <a:off x="1763688" y="2367177"/>
            <a:ext cx="1393222" cy="660181"/>
          </a:xfrm>
          <a:prstGeom prst="rect">
            <a:avLst/>
          </a:prstGeom>
          <a:noFill/>
          <a:ln w="9525">
            <a:noFill/>
          </a:ln>
        </p:spPr>
        <p:txBody>
          <a:bodyPr wrap="square" lIns="68580" tIns="34290" rIns="68580" bIns="34290">
            <a:spAutoFit/>
          </a:bodyPr>
          <a:lstStyle/>
          <a:p>
            <a:pPr eaLnBrk="1" hangingPunct="1">
              <a:lnSpc>
                <a:spcPct val="120000"/>
              </a:lnSpc>
              <a:buFont typeface="Arial" panose="020B0604020202020204" pitchFamily="34" charset="0"/>
              <a:buNone/>
            </a:pPr>
            <a:r>
              <a:rPr lang="zh-CN" altLang="en-US" sz="3200" b="1" dirty="0">
                <a:latin typeface="宋体" panose="02010600030101010101" pitchFamily="2" charset="-122"/>
                <a:ea typeface="宋体" panose="02010600030101010101" pitchFamily="2" charset="-122"/>
              </a:rPr>
              <a:t>漂亮的</a:t>
            </a:r>
            <a:endParaRPr lang="zh-CN" altLang="en-US" sz="3200" b="1" dirty="0">
              <a:latin typeface="宋体" panose="02010600030101010101" pitchFamily="2" charset="-122"/>
              <a:ea typeface="宋体" panose="02010600030101010101" pitchFamily="2" charset="-122"/>
            </a:endParaRPr>
          </a:p>
        </p:txBody>
      </p:sp>
      <p:sp>
        <p:nvSpPr>
          <p:cNvPr id="5" name="矩形 20"/>
          <p:cNvSpPr/>
          <p:nvPr/>
        </p:nvSpPr>
        <p:spPr>
          <a:xfrm>
            <a:off x="1763688" y="3063697"/>
            <a:ext cx="1393222" cy="660181"/>
          </a:xfrm>
          <a:prstGeom prst="rect">
            <a:avLst/>
          </a:prstGeom>
          <a:noFill/>
          <a:ln w="9525">
            <a:noFill/>
          </a:ln>
        </p:spPr>
        <p:txBody>
          <a:bodyPr wrap="square" lIns="68580" tIns="34290" rIns="68580" bIns="34290">
            <a:spAutoFit/>
          </a:bodyPr>
          <a:lstStyle/>
          <a:p>
            <a:pPr eaLnBrk="1" hangingPunct="1">
              <a:lnSpc>
                <a:spcPct val="120000"/>
              </a:lnSpc>
              <a:buFont typeface="Arial" panose="020B0604020202020204" pitchFamily="34" charset="0"/>
              <a:buNone/>
            </a:pPr>
            <a:r>
              <a:rPr lang="zh-CN" altLang="en-US" sz="3200" b="1" dirty="0">
                <a:latin typeface="宋体" panose="02010600030101010101" pitchFamily="2" charset="-122"/>
                <a:ea typeface="宋体" panose="02010600030101010101" pitchFamily="2" charset="-122"/>
              </a:rPr>
              <a:t>灿烂的</a:t>
            </a:r>
            <a:endParaRPr lang="zh-CN" altLang="en-US" sz="3200" b="1" dirty="0">
              <a:latin typeface="宋体" panose="02010600030101010101" pitchFamily="2" charset="-122"/>
              <a:ea typeface="宋体" panose="02010600030101010101" pitchFamily="2" charset="-122"/>
            </a:endParaRPr>
          </a:p>
        </p:txBody>
      </p:sp>
      <p:sp>
        <p:nvSpPr>
          <p:cNvPr id="6" name="矩形 20"/>
          <p:cNvSpPr/>
          <p:nvPr/>
        </p:nvSpPr>
        <p:spPr>
          <a:xfrm>
            <a:off x="5266849" y="1670656"/>
            <a:ext cx="1393222" cy="660181"/>
          </a:xfrm>
          <a:prstGeom prst="rect">
            <a:avLst/>
          </a:prstGeom>
          <a:noFill/>
          <a:ln w="9525">
            <a:noFill/>
          </a:ln>
        </p:spPr>
        <p:txBody>
          <a:bodyPr wrap="square" lIns="68580" tIns="34290" rIns="68580" bIns="34290">
            <a:spAutoFit/>
          </a:bodyPr>
          <a:lstStyle/>
          <a:p>
            <a:pPr eaLnBrk="1" hangingPunct="1">
              <a:lnSpc>
                <a:spcPct val="120000"/>
              </a:lnSpc>
              <a:buFont typeface="Arial" panose="020B0604020202020204" pitchFamily="34" charset="0"/>
              <a:buNone/>
            </a:pPr>
            <a:r>
              <a:rPr lang="zh-CN" altLang="en-US" sz="3200" b="1" dirty="0">
                <a:latin typeface="宋体" panose="02010600030101010101" pitchFamily="2" charset="-122"/>
                <a:ea typeface="宋体" panose="02010600030101010101" pitchFamily="2" charset="-122"/>
              </a:rPr>
              <a:t>云霞</a:t>
            </a:r>
            <a:endParaRPr lang="zh-CN" altLang="en-US" sz="3200" b="1" dirty="0">
              <a:latin typeface="宋体" panose="02010600030101010101" pitchFamily="2" charset="-122"/>
              <a:ea typeface="宋体" panose="02010600030101010101" pitchFamily="2" charset="-122"/>
            </a:endParaRPr>
          </a:p>
        </p:txBody>
      </p:sp>
      <p:sp>
        <p:nvSpPr>
          <p:cNvPr id="7" name="矩形 20"/>
          <p:cNvSpPr/>
          <p:nvPr/>
        </p:nvSpPr>
        <p:spPr>
          <a:xfrm>
            <a:off x="5266849" y="2367177"/>
            <a:ext cx="1393222" cy="660181"/>
          </a:xfrm>
          <a:prstGeom prst="rect">
            <a:avLst/>
          </a:prstGeom>
          <a:noFill/>
          <a:ln w="9525">
            <a:noFill/>
          </a:ln>
        </p:spPr>
        <p:txBody>
          <a:bodyPr wrap="square" lIns="68580" tIns="34290" rIns="68580" bIns="34290">
            <a:spAutoFit/>
          </a:bodyPr>
          <a:lstStyle/>
          <a:p>
            <a:pPr eaLnBrk="1" hangingPunct="1">
              <a:lnSpc>
                <a:spcPct val="120000"/>
              </a:lnSpc>
              <a:buFont typeface="Arial" panose="020B0604020202020204" pitchFamily="34" charset="0"/>
              <a:buNone/>
            </a:pPr>
            <a:r>
              <a:rPr lang="zh-CN" altLang="en-US" sz="3200" b="1" dirty="0">
                <a:latin typeface="宋体" panose="02010600030101010101" pitchFamily="2" charset="-122"/>
                <a:ea typeface="宋体" panose="02010600030101010101" pitchFamily="2" charset="-122"/>
              </a:rPr>
              <a:t>青草</a:t>
            </a:r>
            <a:endParaRPr lang="zh-CN" altLang="en-US" sz="3200" b="1" dirty="0">
              <a:latin typeface="宋体" panose="02010600030101010101" pitchFamily="2" charset="-122"/>
              <a:ea typeface="宋体" panose="02010600030101010101" pitchFamily="2" charset="-122"/>
            </a:endParaRPr>
          </a:p>
        </p:txBody>
      </p:sp>
      <p:sp>
        <p:nvSpPr>
          <p:cNvPr id="8" name="矩形 20"/>
          <p:cNvSpPr/>
          <p:nvPr/>
        </p:nvSpPr>
        <p:spPr>
          <a:xfrm>
            <a:off x="5266849" y="3063697"/>
            <a:ext cx="1393222" cy="660181"/>
          </a:xfrm>
          <a:prstGeom prst="rect">
            <a:avLst/>
          </a:prstGeom>
          <a:noFill/>
          <a:ln w="9525">
            <a:noFill/>
          </a:ln>
        </p:spPr>
        <p:txBody>
          <a:bodyPr wrap="square" lIns="68580" tIns="34290" rIns="68580" bIns="34290">
            <a:spAutoFit/>
          </a:bodyPr>
          <a:lstStyle/>
          <a:p>
            <a:pPr eaLnBrk="1" hangingPunct="1">
              <a:lnSpc>
                <a:spcPct val="120000"/>
              </a:lnSpc>
              <a:buFont typeface="Arial" panose="020B0604020202020204" pitchFamily="34" charset="0"/>
              <a:buNone/>
            </a:pPr>
            <a:r>
              <a:rPr lang="zh-CN" altLang="en-US" sz="3200" b="1" dirty="0">
                <a:latin typeface="宋体" panose="02010600030101010101" pitchFamily="2" charset="-122"/>
                <a:ea typeface="宋体" panose="02010600030101010101" pitchFamily="2" charset="-122"/>
              </a:rPr>
              <a:t>衣服</a:t>
            </a:r>
            <a:endParaRPr lang="zh-CN" altLang="en-US" sz="3200" b="1" dirty="0">
              <a:latin typeface="宋体" panose="02010600030101010101" pitchFamily="2" charset="-122"/>
              <a:ea typeface="宋体" panose="02010600030101010101" pitchFamily="2" charset="-122"/>
            </a:endParaRPr>
          </a:p>
        </p:txBody>
      </p:sp>
      <p:cxnSp>
        <p:nvCxnSpPr>
          <p:cNvPr id="10" name="直接连接符 9"/>
          <p:cNvCxnSpPr>
            <a:endCxn id="6" idx="1"/>
          </p:cNvCxnSpPr>
          <p:nvPr/>
        </p:nvCxnSpPr>
        <p:spPr>
          <a:xfrm flipV="1">
            <a:off x="3106609" y="2000747"/>
            <a:ext cx="2160240" cy="1392972"/>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3106609" y="2745646"/>
            <a:ext cx="2160240" cy="746679"/>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3088267" y="1992127"/>
            <a:ext cx="2250590" cy="73302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up)">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up)">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down)">
                                      <p:cBhvr>
                                        <p:cTn id="1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647538" y="396072"/>
            <a:ext cx="2268000" cy="692577"/>
          </a:xfrm>
          <a:prstGeom prst="rect">
            <a:avLst/>
          </a:prstGeom>
        </p:spPr>
      </p:pic>
      <p:pic>
        <p:nvPicPr>
          <p:cNvPr id="6" name="图片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8662" y="396072"/>
            <a:ext cx="450000" cy="559756"/>
          </a:xfrm>
          <a:prstGeom prst="rect">
            <a:avLst/>
          </a:prstGeom>
        </p:spPr>
      </p:pic>
      <p:sp>
        <p:nvSpPr>
          <p:cNvPr id="2" name="文本框 14"/>
          <p:cNvSpPr txBox="1"/>
          <p:nvPr/>
        </p:nvSpPr>
        <p:spPr>
          <a:xfrm>
            <a:off x="827584" y="364326"/>
            <a:ext cx="2003356" cy="623248"/>
          </a:xfrm>
          <a:prstGeom prst="rect">
            <a:avLst/>
          </a:prstGeom>
          <a:noFill/>
        </p:spPr>
        <p:txBody>
          <a:bodyPr wrap="square" lIns="68580" tIns="34290" rIns="68580" bIns="34290" rtlCol="0">
            <a:spAutoFit/>
          </a:bodyPr>
          <a:lstStyle/>
          <a:p>
            <a:r>
              <a:rPr lang="zh-CN" altLang="en-US" sz="3600" b="1" dirty="0" smtClean="0">
                <a:latin typeface="黑体" panose="02010609060101010101" pitchFamily="49" charset="-122"/>
                <a:ea typeface="黑体" panose="02010609060101010101" pitchFamily="49" charset="-122"/>
              </a:rPr>
              <a:t>课后作业</a:t>
            </a:r>
            <a:endParaRPr lang="zh-CN" altLang="en-US" sz="3600" b="1" dirty="0">
              <a:latin typeface="黑体" panose="02010609060101010101" pitchFamily="49" charset="-122"/>
              <a:ea typeface="黑体" panose="02010609060101010101" pitchFamily="49" charset="-122"/>
            </a:endParaRPr>
          </a:p>
        </p:txBody>
      </p:sp>
      <p:sp>
        <p:nvSpPr>
          <p:cNvPr id="4" name="矩形 3"/>
          <p:cNvSpPr/>
          <p:nvPr/>
        </p:nvSpPr>
        <p:spPr>
          <a:xfrm>
            <a:off x="798662" y="1707654"/>
            <a:ext cx="7695009" cy="2308324"/>
          </a:xfrm>
          <a:prstGeom prst="rect">
            <a:avLst/>
          </a:prstGeom>
        </p:spPr>
        <p:txBody>
          <a:bodyPr wrap="square">
            <a:spAutoFit/>
          </a:bodyPr>
          <a:lstStyle/>
          <a:p>
            <a:pPr indent="714375">
              <a:lnSpc>
                <a:spcPct val="150000"/>
              </a:lnSpc>
            </a:pPr>
            <a:r>
              <a:rPr lang="en-US" altLang="zh-CN" sz="3200" dirty="0" smtClean="0">
                <a:latin typeface="黑体" panose="02010609060101010101" pitchFamily="49" charset="-122"/>
                <a:ea typeface="黑体" panose="02010609060101010101" pitchFamily="49" charset="-122"/>
                <a:cs typeface="宋体" panose="02010600030101010101" pitchFamily="2" charset="-122"/>
              </a:rPr>
              <a:t>1.</a:t>
            </a:r>
            <a:r>
              <a:rPr lang="zh-CN" altLang="zh-CN" sz="3200" dirty="0" smtClean="0">
                <a:latin typeface="黑体" panose="02010609060101010101" pitchFamily="49" charset="-122"/>
                <a:ea typeface="黑体" panose="02010609060101010101" pitchFamily="49" charset="-122"/>
                <a:cs typeface="宋体" panose="02010600030101010101" pitchFamily="2" charset="-122"/>
              </a:rPr>
              <a:t>认真书写本课生字</a:t>
            </a:r>
            <a:r>
              <a:rPr lang="zh-CN" altLang="en-US" sz="3200" dirty="0" smtClean="0">
                <a:latin typeface="黑体" panose="02010609060101010101" pitchFamily="49" charset="-122"/>
                <a:ea typeface="黑体" panose="02010609060101010101" pitchFamily="49" charset="-122"/>
                <a:cs typeface="宋体" panose="02010600030101010101" pitchFamily="2" charset="-122"/>
              </a:rPr>
              <a:t>、新词</a:t>
            </a:r>
            <a:r>
              <a:rPr lang="zh-CN" altLang="en-US" sz="3200" dirty="0" smtClean="0">
                <a:latin typeface="黑体" panose="02010609060101010101" pitchFamily="49" charset="-122"/>
                <a:ea typeface="黑体" panose="02010609060101010101" pitchFamily="49" charset="-122"/>
                <a:cs typeface="宋体" panose="02010600030101010101" pitchFamily="2" charset="-122"/>
                <a:sym typeface="+mn-ea"/>
              </a:rPr>
              <a:t>。</a:t>
            </a:r>
            <a:endParaRPr lang="zh-CN" altLang="en-US" sz="3200" dirty="0">
              <a:latin typeface="黑体" panose="02010609060101010101" pitchFamily="49" charset="-122"/>
              <a:ea typeface="黑体" panose="02010609060101010101" pitchFamily="49" charset="-122"/>
              <a:cs typeface="宋体" panose="02010600030101010101" pitchFamily="2" charset="-122"/>
            </a:endParaRPr>
          </a:p>
          <a:p>
            <a:pPr indent="714375">
              <a:lnSpc>
                <a:spcPct val="150000"/>
              </a:lnSpc>
            </a:pPr>
            <a:r>
              <a:rPr lang="en-US" altLang="zh-CN" sz="3200" dirty="0" smtClean="0">
                <a:latin typeface="黑体" panose="02010609060101010101" pitchFamily="49" charset="-122"/>
                <a:ea typeface="黑体" panose="02010609060101010101" pitchFamily="49" charset="-122"/>
                <a:cs typeface="宋体" panose="02010600030101010101" pitchFamily="2" charset="-122"/>
                <a:sym typeface="+mn-ea"/>
              </a:rPr>
              <a:t>2</a:t>
            </a:r>
            <a:r>
              <a:rPr lang="en-US" altLang="zh-CN" sz="3200" dirty="0">
                <a:latin typeface="黑体" panose="02010609060101010101" pitchFamily="49" charset="-122"/>
                <a:ea typeface="黑体" panose="02010609060101010101" pitchFamily="49" charset="-122"/>
                <a:cs typeface="宋体" panose="02010600030101010101" pitchFamily="2" charset="-122"/>
                <a:sym typeface="+mn-ea"/>
              </a:rPr>
              <a:t>.</a:t>
            </a:r>
            <a:r>
              <a:rPr lang="zh-CN" altLang="en-US" sz="3200" dirty="0">
                <a:latin typeface="黑体" panose="02010609060101010101" pitchFamily="49" charset="-122"/>
                <a:ea typeface="黑体" panose="02010609060101010101" pitchFamily="49" charset="-122"/>
                <a:cs typeface="宋体" panose="02010600030101010101" pitchFamily="2" charset="-122"/>
                <a:sym typeface="+mn-ea"/>
              </a:rPr>
              <a:t>运用本课学习的复述方法，把这个故事讲给你身边的人。</a:t>
            </a:r>
            <a:r>
              <a:rPr lang="zh-CN" altLang="en-US" sz="3200" dirty="0" smtClean="0">
                <a:latin typeface="黑体" panose="02010609060101010101" pitchFamily="49" charset="-122"/>
                <a:ea typeface="黑体" panose="02010609060101010101" pitchFamily="49" charset="-122"/>
                <a:cs typeface="宋体" panose="02010600030101010101" pitchFamily="2" charset="-122"/>
              </a:rPr>
              <a:t> </a:t>
            </a:r>
            <a:endParaRPr lang="zh-CN" altLang="en-US" sz="3200" dirty="0">
              <a:latin typeface="黑体" panose="02010609060101010101" pitchFamily="49" charset="-122"/>
              <a:ea typeface="黑体" panose="02010609060101010101" pitchFamily="49" charset="-122"/>
              <a:cs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259632" y="2211710"/>
            <a:ext cx="6552728" cy="1569660"/>
          </a:xfrm>
          <a:prstGeom prst="rect">
            <a:avLst/>
          </a:prstGeom>
        </p:spPr>
        <p:txBody>
          <a:bodyPr wrap="square">
            <a:spAutoFit/>
          </a:bodyPr>
          <a:lstStyle/>
          <a:p>
            <a:pPr>
              <a:lnSpc>
                <a:spcPct val="150000"/>
              </a:lnSpc>
            </a:pPr>
            <a:r>
              <a:rPr lang="zh-CN" altLang="en-US" sz="3200" dirty="0" smtClean="0">
                <a:latin typeface="黑体" panose="02010609060101010101" pitchFamily="49" charset="-122"/>
                <a:ea typeface="黑体" panose="02010609060101010101" pitchFamily="49" charset="-122"/>
              </a:rPr>
              <a:t>    大家对</a:t>
            </a:r>
            <a:r>
              <a:rPr lang="zh-CN" altLang="en-US" sz="3200" dirty="0">
                <a:latin typeface="黑体" panose="02010609060101010101" pitchFamily="49" charset="-122"/>
                <a:ea typeface="黑体" panose="02010609060101010101" pitchFamily="49" charset="-122"/>
              </a:rPr>
              <a:t>这个故</a:t>
            </a:r>
            <a:r>
              <a:rPr lang="zh-CN" altLang="en-US" sz="3200" dirty="0" smtClean="0">
                <a:latin typeface="黑体" panose="02010609060101010101" pitchFamily="49" charset="-122"/>
                <a:ea typeface="黑体" panose="02010609060101010101" pitchFamily="49" charset="-122"/>
              </a:rPr>
              <a:t>事都比</a:t>
            </a:r>
            <a:r>
              <a:rPr lang="zh-CN" altLang="en-US" sz="3200" dirty="0">
                <a:latin typeface="黑体" panose="02010609060101010101" pitchFamily="49" charset="-122"/>
                <a:ea typeface="黑体" panose="02010609060101010101" pitchFamily="49" charset="-122"/>
              </a:rPr>
              <a:t>较熟悉</a:t>
            </a:r>
            <a:r>
              <a:rPr lang="zh-CN" altLang="en-US" sz="3200">
                <a:latin typeface="黑体" panose="02010609060101010101" pitchFamily="49" charset="-122"/>
                <a:ea typeface="黑体" panose="02010609060101010101" pitchFamily="49" charset="-122"/>
              </a:rPr>
              <a:t>了</a:t>
            </a:r>
            <a:r>
              <a:rPr lang="en-US" altLang="zh-CN" sz="3200" smtClean="0">
                <a:latin typeface="黑体" panose="02010609060101010101" pitchFamily="49" charset="-122"/>
                <a:ea typeface="黑体" panose="02010609060101010101" pitchFamily="49" charset="-122"/>
              </a:rPr>
              <a:t>,</a:t>
            </a:r>
            <a:r>
              <a:rPr lang="zh-CN" altLang="en-US" sz="3200" dirty="0">
                <a:latin typeface="黑体" panose="02010609060101010101" pitchFamily="49" charset="-122"/>
                <a:ea typeface="黑体" panose="02010609060101010101" pitchFamily="49" charset="-122"/>
              </a:rPr>
              <a:t>谁</a:t>
            </a:r>
            <a:r>
              <a:rPr lang="zh-CN" altLang="en-US" sz="3200" smtClean="0">
                <a:latin typeface="黑体" panose="02010609060101010101" pitchFamily="49" charset="-122"/>
                <a:ea typeface="黑体" panose="02010609060101010101" pitchFamily="49" charset="-122"/>
              </a:rPr>
              <a:t>能</a:t>
            </a:r>
            <a:r>
              <a:rPr lang="zh-CN" altLang="en-US" sz="3200" dirty="0">
                <a:latin typeface="黑体" panose="02010609060101010101" pitchFamily="49" charset="-122"/>
                <a:ea typeface="黑体" panose="02010609060101010101" pitchFamily="49" charset="-122"/>
              </a:rPr>
              <a:t>简</a:t>
            </a:r>
            <a:r>
              <a:rPr lang="zh-CN" altLang="en-US" sz="3200" dirty="0" smtClean="0">
                <a:latin typeface="黑体" panose="02010609060101010101" pitchFamily="49" charset="-122"/>
                <a:ea typeface="黑体" panose="02010609060101010101" pitchFamily="49" charset="-122"/>
              </a:rPr>
              <a:t>单地讲</a:t>
            </a:r>
            <a:r>
              <a:rPr lang="zh-CN" altLang="en-US" sz="3200" dirty="0">
                <a:latin typeface="黑体" panose="02010609060101010101" pitchFamily="49" charset="-122"/>
                <a:ea typeface="黑体" panose="02010609060101010101" pitchFamily="49" charset="-122"/>
              </a:rPr>
              <a:t>一讲这个故事吗？</a:t>
            </a:r>
            <a:endParaRPr lang="zh-CN" altLang="en-US" sz="3200" dirty="0">
              <a:latin typeface="黑体" panose="02010609060101010101" pitchFamily="49" charset="-122"/>
              <a:ea typeface="黑体" panose="02010609060101010101" pitchFamily="49" charset="-122"/>
            </a:endParaRPr>
          </a:p>
        </p:txBody>
      </p:sp>
      <p:sp>
        <p:nvSpPr>
          <p:cNvPr id="3" name="文本框 15"/>
          <p:cNvSpPr txBox="1"/>
          <p:nvPr/>
        </p:nvSpPr>
        <p:spPr>
          <a:xfrm>
            <a:off x="2987824" y="123478"/>
            <a:ext cx="2547846" cy="646331"/>
          </a:xfrm>
          <a:prstGeom prst="rect">
            <a:avLst/>
          </a:prstGeom>
          <a:noFill/>
        </p:spPr>
        <p:txBody>
          <a:bodyPr wrap="square" rtlCol="0">
            <a:spAutoFit/>
          </a:bodyPr>
          <a:lstStyle/>
          <a:p>
            <a:pPr algn="ctr"/>
            <a:r>
              <a:rPr kumimoji="1" lang="zh-CN" altLang="en-US" sz="3600" b="1" dirty="0" smtClean="0">
                <a:latin typeface="宋体" panose="02010600030101010101" pitchFamily="2" charset="-122"/>
                <a:ea typeface="宋体" panose="02010600030101010101" pitchFamily="2" charset="-122"/>
              </a:rPr>
              <a:t>第二课</a:t>
            </a:r>
            <a:r>
              <a:rPr kumimoji="1" lang="zh-CN" altLang="en-US" sz="3600" b="1" dirty="0">
                <a:latin typeface="宋体" panose="02010600030101010101" pitchFamily="2" charset="-122"/>
                <a:ea typeface="宋体" panose="02010600030101010101" pitchFamily="2" charset="-122"/>
              </a:rPr>
              <a:t>时</a:t>
            </a:r>
            <a:endParaRPr kumimoji="1" lang="zh-CN" altLang="en-US" sz="3600" b="1" dirty="0">
              <a:latin typeface="宋体" panose="02010600030101010101" pitchFamily="2" charset="-122"/>
              <a:ea typeface="宋体" panose="02010600030101010101" pitchFamily="2" charset="-122"/>
            </a:endParaRPr>
          </a:p>
        </p:txBody>
      </p:sp>
      <p:sp>
        <p:nvSpPr>
          <p:cNvPr id="4" name="iconfont-1191-870150"/>
          <p:cNvSpPr>
            <a:spLocks noChangeAspect="1"/>
          </p:cNvSpPr>
          <p:nvPr/>
        </p:nvSpPr>
        <p:spPr bwMode="auto">
          <a:xfrm>
            <a:off x="5387159" y="234416"/>
            <a:ext cx="282970" cy="424454"/>
          </a:xfrm>
          <a:custGeom>
            <a:avLst/>
            <a:gdLst>
              <a:gd name="T0" fmla="*/ 2486 w 2486"/>
              <a:gd name="T1" fmla="*/ 1865 h 3729"/>
              <a:gd name="T2" fmla="*/ 0 w 2486"/>
              <a:gd name="T3" fmla="*/ 0 h 3729"/>
              <a:gd name="T4" fmla="*/ 0 w 2486"/>
              <a:gd name="T5" fmla="*/ 3729 h 3729"/>
              <a:gd name="T6" fmla="*/ 2486 w 2486"/>
              <a:gd name="T7" fmla="*/ 1865 h 3729"/>
            </a:gdLst>
            <a:ahLst/>
            <a:cxnLst>
              <a:cxn ang="0">
                <a:pos x="T0" y="T1"/>
              </a:cxn>
              <a:cxn ang="0">
                <a:pos x="T2" y="T3"/>
              </a:cxn>
              <a:cxn ang="0">
                <a:pos x="T4" y="T5"/>
              </a:cxn>
              <a:cxn ang="0">
                <a:pos x="T6" y="T7"/>
              </a:cxn>
            </a:cxnLst>
            <a:rect l="0" t="0" r="r" b="b"/>
            <a:pathLst>
              <a:path w="2486" h="3729">
                <a:moveTo>
                  <a:pt x="2486" y="1865"/>
                </a:moveTo>
                <a:lnTo>
                  <a:pt x="0" y="0"/>
                </a:lnTo>
                <a:lnTo>
                  <a:pt x="0" y="3729"/>
                </a:lnTo>
                <a:lnTo>
                  <a:pt x="2486" y="1865"/>
                </a:lnTo>
                <a:close/>
              </a:path>
            </a:pathLst>
          </a:custGeom>
          <a:solidFill>
            <a:srgbClr val="FF9300"/>
          </a:solidFill>
          <a:ln>
            <a:noFill/>
          </a:ln>
        </p:spPr>
      </p:sp>
      <p:sp>
        <p:nvSpPr>
          <p:cNvPr id="5" name="iconfont-1191-870150"/>
          <p:cNvSpPr>
            <a:spLocks noChangeAspect="1"/>
          </p:cNvSpPr>
          <p:nvPr/>
        </p:nvSpPr>
        <p:spPr bwMode="auto">
          <a:xfrm rot="10800000">
            <a:off x="2853365" y="234417"/>
            <a:ext cx="282970" cy="424454"/>
          </a:xfrm>
          <a:custGeom>
            <a:avLst/>
            <a:gdLst>
              <a:gd name="T0" fmla="*/ 2486 w 2486"/>
              <a:gd name="T1" fmla="*/ 1865 h 3729"/>
              <a:gd name="T2" fmla="*/ 0 w 2486"/>
              <a:gd name="T3" fmla="*/ 0 h 3729"/>
              <a:gd name="T4" fmla="*/ 0 w 2486"/>
              <a:gd name="T5" fmla="*/ 3729 h 3729"/>
              <a:gd name="T6" fmla="*/ 2486 w 2486"/>
              <a:gd name="T7" fmla="*/ 1865 h 3729"/>
            </a:gdLst>
            <a:ahLst/>
            <a:cxnLst>
              <a:cxn ang="0">
                <a:pos x="T0" y="T1"/>
              </a:cxn>
              <a:cxn ang="0">
                <a:pos x="T2" y="T3"/>
              </a:cxn>
              <a:cxn ang="0">
                <a:pos x="T4" y="T5"/>
              </a:cxn>
              <a:cxn ang="0">
                <a:pos x="T6" y="T7"/>
              </a:cxn>
            </a:cxnLst>
            <a:rect l="0" t="0" r="r" b="b"/>
            <a:pathLst>
              <a:path w="2486" h="3729">
                <a:moveTo>
                  <a:pt x="2486" y="1865"/>
                </a:moveTo>
                <a:lnTo>
                  <a:pt x="0" y="0"/>
                </a:lnTo>
                <a:lnTo>
                  <a:pt x="0" y="3729"/>
                </a:lnTo>
                <a:lnTo>
                  <a:pt x="2486" y="1865"/>
                </a:lnTo>
                <a:close/>
              </a:path>
            </a:pathLst>
          </a:custGeom>
          <a:solidFill>
            <a:srgbClr val="FF9300"/>
          </a:solidFill>
          <a:ln>
            <a:noFill/>
          </a:ln>
        </p:spPr>
      </p:sp>
      <p:pic>
        <p:nvPicPr>
          <p:cNvPr id="6" name="图片 5"/>
          <p:cNvPicPr>
            <a:picLocks noChangeAspect="1"/>
          </p:cNvPicPr>
          <p:nvPr/>
        </p:nvPicPr>
        <p:blipFill>
          <a:blip r:embed="rId1"/>
          <a:stretch>
            <a:fillRect/>
          </a:stretch>
        </p:blipFill>
        <p:spPr>
          <a:xfrm>
            <a:off x="557504" y="1231101"/>
            <a:ext cx="2268000" cy="692577"/>
          </a:xfrm>
          <a:prstGeom prst="rect">
            <a:avLst/>
          </a:prstGeom>
        </p:spPr>
      </p:pic>
      <p:sp>
        <p:nvSpPr>
          <p:cNvPr id="7" name="文本框 14"/>
          <p:cNvSpPr txBox="1"/>
          <p:nvPr/>
        </p:nvSpPr>
        <p:spPr>
          <a:xfrm>
            <a:off x="738869" y="1190055"/>
            <a:ext cx="2122891" cy="623248"/>
          </a:xfrm>
          <a:prstGeom prst="rect">
            <a:avLst/>
          </a:prstGeom>
          <a:noFill/>
        </p:spPr>
        <p:txBody>
          <a:bodyPr wrap="square" lIns="68580" tIns="34290" rIns="68580" bIns="34290" rtlCol="0">
            <a:spAutoFit/>
          </a:bodyPr>
          <a:lstStyle/>
          <a:p>
            <a:r>
              <a:rPr lang="zh-CN" altLang="en-US" sz="3600" b="1" dirty="0">
                <a:latin typeface="黑体" panose="02010609060101010101" pitchFamily="49" charset="-122"/>
                <a:ea typeface="黑体" panose="02010609060101010101" pitchFamily="49" charset="-122"/>
              </a:rPr>
              <a:t>复</a:t>
            </a:r>
            <a:r>
              <a:rPr lang="zh-CN" altLang="en-US" sz="3600" b="1" dirty="0" smtClean="0">
                <a:latin typeface="黑体" panose="02010609060101010101" pitchFamily="49" charset="-122"/>
                <a:ea typeface="黑体" panose="02010609060101010101" pitchFamily="49" charset="-122"/>
              </a:rPr>
              <a:t>习导入</a:t>
            </a:r>
            <a:endParaRPr lang="zh-CN" altLang="en-US" sz="3600" b="1" dirty="0">
              <a:latin typeface="黑体" panose="02010609060101010101" pitchFamily="49" charset="-122"/>
              <a:ea typeface="黑体" panose="02010609060101010101" pitchFamily="49" charset="-122"/>
            </a:endParaRPr>
          </a:p>
        </p:txBody>
      </p:sp>
      <p:pic>
        <p:nvPicPr>
          <p:cNvPr id="8" name="图片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520" y="1221769"/>
            <a:ext cx="450000" cy="559757"/>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006114" y="739227"/>
            <a:ext cx="7505228" cy="4037602"/>
            <a:chOff x="2195573" y="1635646"/>
            <a:chExt cx="7505228" cy="4037602"/>
          </a:xfrm>
        </p:grpSpPr>
        <p:grpSp>
          <p:nvGrpSpPr>
            <p:cNvPr id="2" name="组合 1"/>
            <p:cNvGrpSpPr/>
            <p:nvPr/>
          </p:nvGrpSpPr>
          <p:grpSpPr>
            <a:xfrm>
              <a:off x="2195573" y="1635646"/>
              <a:ext cx="6984776" cy="3604664"/>
              <a:chOff x="1366122" y="1246266"/>
              <a:chExt cx="8657134" cy="5740606"/>
            </a:xfrm>
            <a:solidFill>
              <a:schemeClr val="accent3">
                <a:lumMod val="20000"/>
                <a:lumOff val="80000"/>
              </a:schemeClr>
            </a:solidFill>
          </p:grpSpPr>
          <p:sp>
            <p:nvSpPr>
              <p:cNvPr id="3" name="圆角矩形 2"/>
              <p:cNvSpPr/>
              <p:nvPr/>
            </p:nvSpPr>
            <p:spPr>
              <a:xfrm>
                <a:off x="1366122" y="1246266"/>
                <a:ext cx="8657134" cy="5740606"/>
              </a:xfrm>
              <a:prstGeom prst="roundRect">
                <a:avLst/>
              </a:prstGeom>
              <a:grp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498148" y="1753885"/>
                <a:ext cx="8338648" cy="4852479"/>
              </a:xfrm>
              <a:prstGeom prst="rect">
                <a:avLst/>
              </a:prstGeom>
              <a:grpFill/>
            </p:spPr>
            <p:txBody>
              <a:bodyPr wrap="square">
                <a:spAutoFit/>
              </a:bodyPr>
              <a:lstStyle/>
              <a:p>
                <a:pPr>
                  <a:lnSpc>
                    <a:spcPct val="150000"/>
                  </a:lnSpc>
                </a:pPr>
                <a:r>
                  <a:rPr lang="zh-CN" altLang="en-US" sz="3200" b="1" dirty="0" smtClean="0">
                    <a:latin typeface="楷体" panose="02010609060101010101" pitchFamily="49" charset="-122"/>
                    <a:ea typeface="楷体" panose="02010609060101010101" pitchFamily="49" charset="-122"/>
                  </a:rPr>
                  <a:t>    </a:t>
                </a:r>
                <a:r>
                  <a:rPr lang="zh-CN" altLang="en-US" sz="3200" b="1" dirty="0" smtClean="0">
                    <a:latin typeface="宋体" panose="02010600030101010101" pitchFamily="2" charset="-122"/>
                    <a:ea typeface="宋体" panose="02010600030101010101" pitchFamily="2" charset="-122"/>
                  </a:rPr>
                  <a:t>要</a:t>
                </a:r>
                <a:r>
                  <a:rPr lang="zh-CN" altLang="en-US" sz="3200" b="1" dirty="0">
                    <a:latin typeface="宋体" panose="02010600030101010101" pitchFamily="2" charset="-122"/>
                    <a:ea typeface="宋体" panose="02010600030101010101" pitchFamily="2" charset="-122"/>
                  </a:rPr>
                  <a:t>想把这个故事讲得更精彩，我们</a:t>
                </a:r>
                <a:r>
                  <a:rPr lang="zh-CN" altLang="en-US" sz="3200" b="1" dirty="0" smtClean="0">
                    <a:latin typeface="宋体" panose="02010600030101010101" pitchFamily="2" charset="-122"/>
                    <a:ea typeface="宋体" panose="02010600030101010101" pitchFamily="2" charset="-122"/>
                  </a:rPr>
                  <a:t>还</a:t>
                </a:r>
                <a:r>
                  <a:rPr lang="zh-CN" altLang="zh-CN" sz="3200" b="1" dirty="0">
                    <a:latin typeface="宋体" panose="02010600030101010101" pitchFamily="2" charset="-122"/>
                    <a:ea typeface="宋体" panose="02010600030101010101" pitchFamily="2" charset="-122"/>
                  </a:rPr>
                  <a:t>可以进行创造性复述：可以细致描绘人物形象、模仿人物的动作表情，让听众有身临其境的感</a:t>
                </a:r>
                <a:r>
                  <a:rPr lang="zh-CN" altLang="zh-CN" sz="3200" b="1" dirty="0" smtClean="0">
                    <a:latin typeface="宋体" panose="02010600030101010101" pitchFamily="2" charset="-122"/>
                    <a:ea typeface="宋体" panose="02010600030101010101" pitchFamily="2" charset="-122"/>
                  </a:rPr>
                  <a:t>觉</a:t>
                </a:r>
                <a:r>
                  <a:rPr lang="zh-CN" altLang="en-US" sz="3200" b="1" dirty="0" smtClean="0">
                    <a:latin typeface="宋体" panose="02010600030101010101" pitchFamily="2" charset="-122"/>
                    <a:ea typeface="宋体" panose="02010600030101010101" pitchFamily="2" charset="-122"/>
                  </a:rPr>
                  <a:t>。</a:t>
                </a:r>
                <a:endParaRPr lang="zh-CN" altLang="en-US" sz="3200" b="1" dirty="0">
                  <a:latin typeface="宋体" panose="02010600030101010101" pitchFamily="2" charset="-122"/>
                  <a:ea typeface="宋体" panose="02010600030101010101" pitchFamily="2" charset="-122"/>
                </a:endParaRPr>
              </a:p>
            </p:txBody>
          </p:sp>
        </p:grpSp>
        <p:pic>
          <p:nvPicPr>
            <p:cNvPr id="1028" name="Picture 4" descr="http://pic.51yuansu.com/pic3/cover/03/74/33/5bf36ef9eb1aa_610.jpg"/>
            <p:cNvPicPr>
              <a:picLocks noChangeAspect="1" noChangeArrowheads="1"/>
            </p:cNvPicPr>
            <p:nvPr/>
          </p:nvPicPr>
          <p:blipFill>
            <a:blip r:embed="rId1">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a:off x="8659897" y="4044233"/>
              <a:ext cx="1040904" cy="1629015"/>
            </a:xfrm>
            <a:prstGeom prst="rect">
              <a:avLst/>
            </a:prstGeom>
            <a:noFill/>
            <a:extLst>
              <a:ext uri="{909E8E84-426E-40DD-AFC4-6F175D3DCCD1}">
                <a14:hiddenFill xmlns:a14="http://schemas.microsoft.com/office/drawing/2010/main">
                  <a:solidFill>
                    <a:srgbClr val="FFFFFF"/>
                  </a:solidFill>
                </a14:hiddenFill>
              </a:ext>
            </a:extLst>
          </p:spPr>
        </p:pic>
      </p:gr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114646" y="1275606"/>
            <a:ext cx="6914708" cy="3046988"/>
          </a:xfrm>
          <a:prstGeom prst="rect">
            <a:avLst/>
          </a:prstGeom>
        </p:spPr>
        <p:txBody>
          <a:bodyPr wrap="square">
            <a:spAutoFit/>
          </a:bodyPr>
          <a:lstStyle/>
          <a:p>
            <a:pPr>
              <a:lnSpc>
                <a:spcPct val="120000"/>
              </a:lnSpc>
            </a:pPr>
            <a:r>
              <a:rPr lang="zh-CN" altLang="en-US" sz="3200" dirty="0" smtClean="0">
                <a:latin typeface="黑体" panose="02010609060101010101" pitchFamily="49" charset="-122"/>
                <a:ea typeface="黑体" panose="02010609060101010101" pitchFamily="49" charset="-122"/>
              </a:rPr>
              <a:t>    本文是以牛郎的</a:t>
            </a:r>
            <a:r>
              <a:rPr lang="zh-CN" altLang="en-US" sz="3200" dirty="0" smtClean="0">
                <a:solidFill>
                  <a:srgbClr val="FF0000"/>
                </a:solidFill>
                <a:latin typeface="黑体" panose="02010609060101010101" pitchFamily="49" charset="-122"/>
                <a:ea typeface="黑体" panose="02010609060101010101" pitchFamily="49" charset="-122"/>
              </a:rPr>
              <a:t>成长经历</a:t>
            </a:r>
            <a:r>
              <a:rPr lang="zh-CN" altLang="en-US" sz="3200" dirty="0" smtClean="0">
                <a:latin typeface="黑体" panose="02010609060101010101" pitchFamily="49" charset="-122"/>
                <a:ea typeface="黑体" panose="02010609060101010101" pitchFamily="49" charset="-122"/>
              </a:rPr>
              <a:t>为线索展开故事的，大家可以围绕“</a:t>
            </a:r>
            <a:r>
              <a:rPr lang="zh-CN" altLang="en-US" sz="3200" smtClean="0">
                <a:solidFill>
                  <a:srgbClr val="FF0000"/>
                </a:solidFill>
                <a:latin typeface="黑体" panose="02010609060101010101" pitchFamily="49" charset="-122"/>
                <a:ea typeface="黑体" panose="02010609060101010101" pitchFamily="49" charset="-122"/>
              </a:rPr>
              <a:t>童年</a:t>
            </a:r>
            <a:r>
              <a:rPr lang="en-US" altLang="zh-CN" sz="3200" smtClean="0">
                <a:solidFill>
                  <a:srgbClr val="FF0000"/>
                </a:solidFill>
                <a:latin typeface="黑体" panose="02010609060101010101" pitchFamily="49" charset="-122"/>
                <a:ea typeface="黑体" panose="02010609060101010101" pitchFamily="49" charset="-122"/>
              </a:rPr>
              <a:t>—</a:t>
            </a:r>
            <a:r>
              <a:rPr lang="zh-CN" altLang="en-US" sz="3200" smtClean="0">
                <a:solidFill>
                  <a:srgbClr val="FF0000"/>
                </a:solidFill>
                <a:latin typeface="黑体" panose="02010609060101010101" pitchFamily="49" charset="-122"/>
                <a:ea typeface="黑体" panose="02010609060101010101" pitchFamily="49" charset="-122"/>
              </a:rPr>
              <a:t>成人</a:t>
            </a:r>
            <a:r>
              <a:rPr lang="en-US" altLang="zh-CN" sz="3200" smtClean="0">
                <a:solidFill>
                  <a:srgbClr val="FF0000"/>
                </a:solidFill>
                <a:latin typeface="黑体" panose="02010609060101010101" pitchFamily="49" charset="-122"/>
                <a:ea typeface="黑体" panose="02010609060101010101" pitchFamily="49" charset="-122"/>
              </a:rPr>
              <a:t>—</a:t>
            </a:r>
            <a:r>
              <a:rPr lang="zh-CN" altLang="en-US" sz="3200" smtClean="0">
                <a:solidFill>
                  <a:srgbClr val="FF0000"/>
                </a:solidFill>
                <a:latin typeface="黑体" panose="02010609060101010101" pitchFamily="49" charset="-122"/>
                <a:ea typeface="黑体" panose="02010609060101010101" pitchFamily="49" charset="-122"/>
              </a:rPr>
              <a:t>成</a:t>
            </a:r>
            <a:r>
              <a:rPr lang="zh-CN" altLang="en-US" sz="3200" dirty="0" smtClean="0">
                <a:solidFill>
                  <a:srgbClr val="FF0000"/>
                </a:solidFill>
                <a:latin typeface="黑体" panose="02010609060101010101" pitchFamily="49" charset="-122"/>
                <a:ea typeface="黑体" panose="02010609060101010101" pitchFamily="49" charset="-122"/>
              </a:rPr>
              <a:t>家</a:t>
            </a:r>
            <a:r>
              <a:rPr lang="zh-CN" altLang="en-US" sz="3200" dirty="0" smtClean="0">
                <a:latin typeface="黑体" panose="02010609060101010101" pitchFamily="49" charset="-122"/>
                <a:ea typeface="黑体" panose="02010609060101010101" pitchFamily="49" charset="-122"/>
              </a:rPr>
              <a:t>”的过程，用小标题概括故事的主要情节。请大家小组合作梳理故事的脉络。</a:t>
            </a:r>
            <a:endParaRPr lang="zh-CN" altLang="en-US" sz="3200" dirty="0">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325563" y="1779662"/>
            <a:ext cx="7051812" cy="1569660"/>
          </a:xfrm>
          <a:prstGeom prst="rect">
            <a:avLst/>
          </a:prstGeom>
        </p:spPr>
        <p:txBody>
          <a:bodyPr wrap="square">
            <a:spAutoFit/>
          </a:bodyPr>
          <a:lstStyle/>
          <a:p>
            <a:pPr>
              <a:lnSpc>
                <a:spcPct val="150000"/>
              </a:lnSpc>
            </a:pPr>
            <a:r>
              <a:rPr lang="zh-CN" altLang="en-US" sz="3200" dirty="0" smtClean="0">
                <a:latin typeface="黑体" panose="02010609060101010101" pitchFamily="49" charset="-122"/>
                <a:ea typeface="黑体" panose="02010609060101010101" pitchFamily="49" charset="-122"/>
              </a:rPr>
              <a:t>    课文中哪些情节适合展开想象，把内容讲具体、讲生动</a:t>
            </a:r>
            <a:r>
              <a:rPr lang="en-US" altLang="zh-CN" sz="3200" dirty="0" smtClean="0">
                <a:latin typeface="黑体" panose="02010609060101010101" pitchFamily="49" charset="-122"/>
                <a:ea typeface="黑体" panose="02010609060101010101" pitchFamily="49" charset="-122"/>
              </a:rPr>
              <a:t>?</a:t>
            </a:r>
            <a:endParaRPr lang="en-US" altLang="zh-CN" sz="3200" dirty="0">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527397" y="1137680"/>
            <a:ext cx="4437409" cy="954107"/>
          </a:xfrm>
          <a:prstGeom prst="rect">
            <a:avLst/>
          </a:prstGeom>
          <a:noFill/>
        </p:spPr>
        <p:txBody>
          <a:bodyPr wrap="square" rtlCol="0">
            <a:spAutoFit/>
          </a:bodyPr>
          <a:lstStyle/>
          <a:p>
            <a:r>
              <a:rPr lang="zh-CN" altLang="en-US" sz="2800" b="1" dirty="0" smtClean="0">
                <a:latin typeface="楷体" panose="02010609060101010101" pitchFamily="49" charset="-122"/>
                <a:ea typeface="楷体" panose="02010609060101010101" pitchFamily="49" charset="-122"/>
              </a:rPr>
              <a:t>    </a:t>
            </a:r>
            <a:r>
              <a:rPr lang="zh-CN" altLang="en-US" sz="2800" b="1" dirty="0">
                <a:latin typeface="楷体" panose="02010609060101010101" pitchFamily="49" charset="-122"/>
                <a:ea typeface="楷体" panose="02010609060101010101" pitchFamily="49" charset="-122"/>
              </a:rPr>
              <a:t>哥</a:t>
            </a:r>
            <a:r>
              <a:rPr lang="zh-CN" altLang="en-US" sz="2800" b="1" dirty="0" smtClean="0">
                <a:latin typeface="楷体" panose="02010609060101010101" pitchFamily="49" charset="-122"/>
                <a:ea typeface="楷体" panose="02010609060101010101" pitchFamily="49" charset="-122"/>
              </a:rPr>
              <a:t>哥嫂子想独占父亲留下的房产。</a:t>
            </a:r>
            <a:endParaRPr lang="zh-CN" altLang="en-US" sz="2800" b="1" dirty="0">
              <a:latin typeface="楷体" panose="02010609060101010101" pitchFamily="49" charset="-122"/>
              <a:ea typeface="楷体" panose="02010609060101010101" pitchFamily="49" charset="-122"/>
            </a:endParaRPr>
          </a:p>
        </p:txBody>
      </p:sp>
      <p:sp>
        <p:nvSpPr>
          <p:cNvPr id="9" name="TextBox 2"/>
          <p:cNvSpPr txBox="1"/>
          <p:nvPr/>
        </p:nvSpPr>
        <p:spPr>
          <a:xfrm>
            <a:off x="562099" y="2366098"/>
            <a:ext cx="4189760" cy="1384995"/>
          </a:xfrm>
          <a:prstGeom prst="rect">
            <a:avLst/>
          </a:prstGeom>
          <a:noFill/>
        </p:spPr>
        <p:txBody>
          <a:bodyPr wrap="square" rtlCol="0">
            <a:spAutoFit/>
          </a:bodyPr>
          <a:lstStyle/>
          <a:p>
            <a:r>
              <a:rPr lang="zh-CN" altLang="en-US" sz="2800" b="1" dirty="0" smtClean="0">
                <a:latin typeface="楷体" panose="02010609060101010101" pitchFamily="49" charset="-122"/>
                <a:ea typeface="楷体" panose="02010609060101010101" pitchFamily="49" charset="-122"/>
              </a:rPr>
              <a:t>    他（</a:t>
            </a:r>
            <a:r>
              <a:rPr lang="zh-CN" altLang="en-US" sz="2800" b="1" dirty="0">
                <a:latin typeface="楷体" panose="02010609060101010101" pitchFamily="49" charset="-122"/>
                <a:ea typeface="楷体" panose="02010609060101010101" pitchFamily="49" charset="-122"/>
              </a:rPr>
              <a:t>牛郎）</a:t>
            </a:r>
            <a:r>
              <a:rPr lang="zh-CN" altLang="en-US" sz="2800" b="1" dirty="0" smtClean="0">
                <a:latin typeface="楷体" panose="02010609060101010101" pitchFamily="49" charset="-122"/>
                <a:ea typeface="楷体" panose="02010609060101010101" pitchFamily="49" charset="-122"/>
              </a:rPr>
              <a:t>常常</a:t>
            </a:r>
            <a:r>
              <a:rPr lang="zh-CN" altLang="en-US" sz="2800" b="1" dirty="0">
                <a:latin typeface="楷体" panose="02010609060101010101" pitchFamily="49" charset="-122"/>
                <a:ea typeface="楷体" panose="02010609060101010101" pitchFamily="49" charset="-122"/>
              </a:rPr>
              <a:t>把看见的、听见的事</a:t>
            </a:r>
            <a:r>
              <a:rPr lang="zh-CN" altLang="en-US" sz="2800" b="1" dirty="0" smtClean="0">
                <a:latin typeface="楷体" panose="02010609060101010101" pitchFamily="49" charset="-122"/>
                <a:ea typeface="楷体" panose="02010609060101010101" pitchFamily="49" charset="-122"/>
              </a:rPr>
              <a:t>告诉牛，有时候跟它商量一些事。</a:t>
            </a:r>
            <a:endParaRPr lang="zh-CN" altLang="en-US" sz="2800" b="1" dirty="0">
              <a:latin typeface="楷体" panose="02010609060101010101" pitchFamily="49" charset="-122"/>
              <a:ea typeface="楷体" panose="02010609060101010101" pitchFamily="49" charset="-122"/>
            </a:endParaRPr>
          </a:p>
        </p:txBody>
      </p:sp>
      <p:sp>
        <p:nvSpPr>
          <p:cNvPr id="8" name="右箭头 7"/>
          <p:cNvSpPr/>
          <p:nvPr/>
        </p:nvSpPr>
        <p:spPr>
          <a:xfrm>
            <a:off x="4854376" y="1526321"/>
            <a:ext cx="426689" cy="298833"/>
          </a:xfrm>
          <a:prstGeom prst="rightArrow">
            <a:avLst/>
          </a:prstGeom>
          <a:solidFill>
            <a:srgbClr val="FF0000"/>
          </a:solidFill>
          <a:ln>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Box 2"/>
          <p:cNvSpPr txBox="1"/>
          <p:nvPr/>
        </p:nvSpPr>
        <p:spPr>
          <a:xfrm>
            <a:off x="5462860" y="1220752"/>
            <a:ext cx="3516958" cy="954107"/>
          </a:xfrm>
          <a:prstGeom prst="rect">
            <a:avLst/>
          </a:prstGeom>
          <a:noFill/>
        </p:spPr>
        <p:txBody>
          <a:bodyPr wrap="square" rtlCol="0">
            <a:spAutoFit/>
          </a:bodyPr>
          <a:lstStyle/>
          <a:p>
            <a:r>
              <a:rPr lang="zh-CN" altLang="en-US" sz="2800" b="1" dirty="0" smtClean="0">
                <a:latin typeface="楷体" panose="02010609060101010101" pitchFamily="49" charset="-122"/>
                <a:ea typeface="楷体" panose="02010609060101010101" pitchFamily="49" charset="-122"/>
              </a:rPr>
              <a:t>    他们俩会有哪些具体的表现呢？</a:t>
            </a:r>
            <a:endParaRPr lang="zh-CN" altLang="en-US" sz="2800" b="1" dirty="0">
              <a:latin typeface="楷体" panose="02010609060101010101" pitchFamily="49" charset="-122"/>
              <a:ea typeface="楷体" panose="02010609060101010101" pitchFamily="49" charset="-122"/>
            </a:endParaRPr>
          </a:p>
        </p:txBody>
      </p:sp>
      <p:sp>
        <p:nvSpPr>
          <p:cNvPr id="14" name="右箭头 13"/>
          <p:cNvSpPr/>
          <p:nvPr/>
        </p:nvSpPr>
        <p:spPr>
          <a:xfrm>
            <a:off x="4837634" y="3018213"/>
            <a:ext cx="426689" cy="298833"/>
          </a:xfrm>
          <a:prstGeom prst="rightArrow">
            <a:avLst/>
          </a:prstGeom>
          <a:solidFill>
            <a:srgbClr val="FF0000"/>
          </a:solidFill>
          <a:ln>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TextBox 2"/>
          <p:cNvSpPr txBox="1"/>
          <p:nvPr/>
        </p:nvSpPr>
        <p:spPr>
          <a:xfrm>
            <a:off x="5462860" y="2690575"/>
            <a:ext cx="3516958" cy="954107"/>
          </a:xfrm>
          <a:prstGeom prst="rect">
            <a:avLst/>
          </a:prstGeom>
          <a:noFill/>
        </p:spPr>
        <p:txBody>
          <a:bodyPr wrap="square" rtlCol="0">
            <a:spAutoFit/>
          </a:bodyPr>
          <a:lstStyle/>
          <a:p>
            <a:r>
              <a:rPr lang="zh-CN" altLang="en-US" sz="2800" b="1" dirty="0" smtClean="0">
                <a:latin typeface="楷体" panose="02010609060101010101" pitchFamily="49" charset="-122"/>
                <a:ea typeface="楷体" panose="02010609060101010101" pitchFamily="49" charset="-122"/>
              </a:rPr>
              <a:t>    </a:t>
            </a:r>
            <a:r>
              <a:rPr lang="zh-CN" altLang="en-US" sz="2800" b="1" dirty="0">
                <a:latin typeface="楷体" panose="02010609060101010101" pitchFamily="49" charset="-122"/>
                <a:ea typeface="楷体" panose="02010609060101010101" pitchFamily="49" charset="-122"/>
              </a:rPr>
              <a:t>他</a:t>
            </a:r>
            <a:r>
              <a:rPr lang="zh-CN" altLang="en-US" sz="2800" b="1" dirty="0" smtClean="0">
                <a:latin typeface="楷体" panose="02010609060101010101" pitchFamily="49" charset="-122"/>
                <a:ea typeface="楷体" panose="02010609060101010101" pitchFamily="49" charset="-122"/>
              </a:rPr>
              <a:t>们会说些什么？商量哪些事呢？</a:t>
            </a:r>
            <a:endParaRPr lang="zh-CN" altLang="en-US" sz="2800" b="1"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500"/>
                                        <p:tgtEl>
                                          <p:spTgt spid="8"/>
                                        </p:tgtEl>
                                      </p:cBhvr>
                                    </p:animEffect>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wipe(left)">
                                      <p:cBhvr>
                                        <p:cTn id="16" dur="500"/>
                                        <p:tgtEl>
                                          <p:spTgt spid="13"/>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500"/>
                                        <p:tgtEl>
                                          <p:spTgt spid="9"/>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wipe(left)">
                                      <p:cBhvr>
                                        <p:cTn id="26" dur="500"/>
                                        <p:tgtEl>
                                          <p:spTgt spid="14"/>
                                        </p:tgtEl>
                                      </p:cBhvr>
                                    </p:animEffect>
                                  </p:childTnLst>
                                </p:cTn>
                              </p:par>
                            </p:childTnLst>
                          </p:cTn>
                        </p:par>
                        <p:par>
                          <p:cTn id="27" fill="hold">
                            <p:stCondLst>
                              <p:cond delay="500"/>
                            </p:stCondLst>
                            <p:childTnLst>
                              <p:par>
                                <p:cTn id="28" presetID="22" presetClass="entr" presetSubtype="8" fill="hold" grpId="0" nodeType="after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wipe(left)">
                                      <p:cBhvr>
                                        <p:cTn id="30"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 grpId="0"/>
      <p:bldP spid="8" grpId="0" animBg="1"/>
      <p:bldP spid="13" grpId="0"/>
      <p:bldP spid="14" grpId="0" animBg="1"/>
      <p:bldP spid="1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95536" y="667140"/>
            <a:ext cx="4370760" cy="954107"/>
          </a:xfrm>
          <a:prstGeom prst="rect">
            <a:avLst/>
          </a:prstGeom>
          <a:noFill/>
        </p:spPr>
        <p:txBody>
          <a:bodyPr wrap="square" rtlCol="0">
            <a:spAutoFit/>
          </a:bodyPr>
          <a:lstStyle/>
          <a:p>
            <a:r>
              <a:rPr lang="zh-CN" altLang="en-US" sz="2800" b="1" dirty="0" smtClean="0">
                <a:latin typeface="楷体" panose="02010609060101010101" pitchFamily="49" charset="-122"/>
                <a:ea typeface="楷体" panose="02010609060101010101" pitchFamily="49" charset="-122"/>
              </a:rPr>
              <a:t>    仙女们商量瞒着王母娘娘去人间看看。</a:t>
            </a:r>
            <a:endParaRPr lang="zh-CN" altLang="en-US" sz="2800" b="1" dirty="0">
              <a:latin typeface="楷体" panose="02010609060101010101" pitchFamily="49" charset="-122"/>
              <a:ea typeface="楷体" panose="02010609060101010101" pitchFamily="49" charset="-122"/>
            </a:endParaRPr>
          </a:p>
        </p:txBody>
      </p:sp>
      <p:sp>
        <p:nvSpPr>
          <p:cNvPr id="3" name="TextBox 2"/>
          <p:cNvSpPr txBox="1"/>
          <p:nvPr/>
        </p:nvSpPr>
        <p:spPr>
          <a:xfrm>
            <a:off x="395536" y="3457449"/>
            <a:ext cx="4176464" cy="954107"/>
          </a:xfrm>
          <a:prstGeom prst="rect">
            <a:avLst/>
          </a:prstGeom>
          <a:noFill/>
        </p:spPr>
        <p:txBody>
          <a:bodyPr wrap="square" rtlCol="0">
            <a:spAutoFit/>
          </a:bodyPr>
          <a:lstStyle/>
          <a:p>
            <a:r>
              <a:rPr lang="zh-CN" altLang="en-US" sz="2800" b="1" dirty="0" smtClean="0">
                <a:latin typeface="楷体" panose="02010609060101010101" pitchFamily="49" charset="-122"/>
                <a:ea typeface="楷体" panose="02010609060101010101" pitchFamily="49" charset="-122"/>
              </a:rPr>
              <a:t>    </a:t>
            </a:r>
            <a:r>
              <a:rPr lang="zh-CN" altLang="en-US" sz="2800" b="1" dirty="0">
                <a:latin typeface="楷体" panose="02010609060101010101" pitchFamily="49" charset="-122"/>
                <a:ea typeface="楷体" panose="02010609060101010101" pitchFamily="49" charset="-122"/>
              </a:rPr>
              <a:t>织</a:t>
            </a:r>
            <a:r>
              <a:rPr lang="zh-CN" altLang="en-US" sz="2800" b="1" dirty="0" smtClean="0">
                <a:latin typeface="楷体" panose="02010609060101010101" pitchFamily="49" charset="-122"/>
                <a:ea typeface="楷体" panose="02010609060101010101" pitchFamily="49" charset="-122"/>
              </a:rPr>
              <a:t>女下凡的消息，老牛是怎么知道的。</a:t>
            </a:r>
            <a:endParaRPr lang="zh-CN" altLang="en-US" sz="2800" b="1" dirty="0">
              <a:latin typeface="楷体" panose="02010609060101010101" pitchFamily="49" charset="-122"/>
              <a:ea typeface="楷体" panose="02010609060101010101" pitchFamily="49" charset="-122"/>
            </a:endParaRPr>
          </a:p>
        </p:txBody>
      </p:sp>
      <p:sp>
        <p:nvSpPr>
          <p:cNvPr id="4" name="右箭头 3"/>
          <p:cNvSpPr/>
          <p:nvPr/>
        </p:nvSpPr>
        <p:spPr>
          <a:xfrm>
            <a:off x="4804793" y="955172"/>
            <a:ext cx="426689" cy="298833"/>
          </a:xfrm>
          <a:prstGeom prst="rightArrow">
            <a:avLst/>
          </a:prstGeom>
          <a:solidFill>
            <a:srgbClr val="FF0000"/>
          </a:solidFill>
          <a:ln>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右箭头 4"/>
          <p:cNvSpPr/>
          <p:nvPr/>
        </p:nvSpPr>
        <p:spPr>
          <a:xfrm>
            <a:off x="4804792" y="3641069"/>
            <a:ext cx="426689" cy="298833"/>
          </a:xfrm>
          <a:prstGeom prst="rightArrow">
            <a:avLst/>
          </a:prstGeom>
          <a:solidFill>
            <a:srgbClr val="FF0000"/>
          </a:solidFill>
          <a:ln>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2"/>
          <p:cNvSpPr txBox="1"/>
          <p:nvPr/>
        </p:nvSpPr>
        <p:spPr>
          <a:xfrm>
            <a:off x="5364088" y="627534"/>
            <a:ext cx="3516958" cy="954107"/>
          </a:xfrm>
          <a:prstGeom prst="rect">
            <a:avLst/>
          </a:prstGeom>
          <a:noFill/>
        </p:spPr>
        <p:txBody>
          <a:bodyPr wrap="square" rtlCol="0">
            <a:spAutoFit/>
          </a:bodyPr>
          <a:lstStyle/>
          <a:p>
            <a:r>
              <a:rPr lang="zh-CN" altLang="en-US" sz="2800" b="1" dirty="0" smtClean="0">
                <a:latin typeface="楷体" panose="02010609060101010101" pitchFamily="49" charset="-122"/>
                <a:ea typeface="楷体" panose="02010609060101010101" pitchFamily="49" charset="-122"/>
              </a:rPr>
              <a:t>    </a:t>
            </a:r>
            <a:r>
              <a:rPr lang="zh-CN" altLang="en-US" sz="2800" b="1" dirty="0">
                <a:latin typeface="楷体" panose="02010609060101010101" pitchFamily="49" charset="-122"/>
                <a:ea typeface="楷体" panose="02010609060101010101" pitchFamily="49" charset="-122"/>
              </a:rPr>
              <a:t>她</a:t>
            </a:r>
            <a:r>
              <a:rPr lang="zh-CN" altLang="en-US" sz="2800" b="1" dirty="0" smtClean="0">
                <a:latin typeface="楷体" panose="02010609060101010101" pitchFamily="49" charset="-122"/>
                <a:ea typeface="楷体" panose="02010609060101010101" pitchFamily="49" charset="-122"/>
              </a:rPr>
              <a:t>们是怎么说、怎么做的？</a:t>
            </a:r>
            <a:endParaRPr lang="zh-CN" altLang="en-US" sz="2800" b="1" dirty="0">
              <a:latin typeface="楷体" panose="02010609060101010101" pitchFamily="49" charset="-122"/>
              <a:ea typeface="楷体" panose="02010609060101010101" pitchFamily="49" charset="-122"/>
            </a:endParaRPr>
          </a:p>
        </p:txBody>
      </p:sp>
      <p:sp>
        <p:nvSpPr>
          <p:cNvPr id="7" name="TextBox 2"/>
          <p:cNvSpPr txBox="1"/>
          <p:nvPr/>
        </p:nvSpPr>
        <p:spPr>
          <a:xfrm>
            <a:off x="5382344" y="3313433"/>
            <a:ext cx="3516958" cy="954107"/>
          </a:xfrm>
          <a:prstGeom prst="rect">
            <a:avLst/>
          </a:prstGeom>
          <a:noFill/>
        </p:spPr>
        <p:txBody>
          <a:bodyPr wrap="square" rtlCol="0">
            <a:spAutoFit/>
          </a:bodyPr>
          <a:lstStyle/>
          <a:p>
            <a:r>
              <a:rPr lang="zh-CN" altLang="en-US" sz="2800" b="1" dirty="0" smtClean="0">
                <a:latin typeface="楷体" panose="02010609060101010101" pitchFamily="49" charset="-122"/>
                <a:ea typeface="楷体" panose="02010609060101010101" pitchFamily="49" charset="-122"/>
              </a:rPr>
              <a:t>    关于老牛的身份有一段怎样的故事呢？</a:t>
            </a:r>
            <a:endParaRPr lang="zh-CN" altLang="en-US" sz="2800" b="1" dirty="0">
              <a:latin typeface="楷体" panose="02010609060101010101" pitchFamily="49" charset="-122"/>
              <a:ea typeface="楷体" panose="02010609060101010101" pitchFamily="49" charset="-122"/>
            </a:endParaRPr>
          </a:p>
        </p:txBody>
      </p:sp>
      <p:sp>
        <p:nvSpPr>
          <p:cNvPr id="8" name="TextBox 2"/>
          <p:cNvSpPr txBox="1"/>
          <p:nvPr/>
        </p:nvSpPr>
        <p:spPr>
          <a:xfrm>
            <a:off x="395536" y="1896439"/>
            <a:ext cx="4370760" cy="1384995"/>
          </a:xfrm>
          <a:prstGeom prst="rect">
            <a:avLst/>
          </a:prstGeom>
          <a:noFill/>
        </p:spPr>
        <p:txBody>
          <a:bodyPr wrap="square" rtlCol="0">
            <a:spAutoFit/>
          </a:bodyPr>
          <a:lstStyle/>
          <a:p>
            <a:r>
              <a:rPr lang="zh-CN" altLang="en-US" sz="2800" b="1" dirty="0" smtClean="0">
                <a:latin typeface="楷体" panose="02010609060101010101" pitchFamily="49" charset="-122"/>
                <a:ea typeface="楷体" panose="02010609060101010101" pitchFamily="49" charset="-122"/>
              </a:rPr>
              <a:t>    姑娘穿上衣裳，一边梳她的长长的黑头发，一边跟牛郎谈话。</a:t>
            </a:r>
            <a:endParaRPr lang="zh-CN" altLang="en-US" sz="2800" b="1" dirty="0">
              <a:latin typeface="楷体" panose="02010609060101010101" pitchFamily="49" charset="-122"/>
              <a:ea typeface="楷体" panose="02010609060101010101" pitchFamily="49" charset="-122"/>
            </a:endParaRPr>
          </a:p>
        </p:txBody>
      </p:sp>
      <p:sp>
        <p:nvSpPr>
          <p:cNvPr id="9" name="右箭头 8"/>
          <p:cNvSpPr/>
          <p:nvPr/>
        </p:nvSpPr>
        <p:spPr>
          <a:xfrm>
            <a:off x="4766296" y="2290103"/>
            <a:ext cx="426689" cy="298833"/>
          </a:xfrm>
          <a:prstGeom prst="rightArrow">
            <a:avLst/>
          </a:prstGeom>
          <a:solidFill>
            <a:srgbClr val="FF0000"/>
          </a:solidFill>
          <a:ln>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2"/>
          <p:cNvSpPr txBox="1"/>
          <p:nvPr/>
        </p:nvSpPr>
        <p:spPr>
          <a:xfrm>
            <a:off x="5383138" y="2027709"/>
            <a:ext cx="3516958" cy="954107"/>
          </a:xfrm>
          <a:prstGeom prst="rect">
            <a:avLst/>
          </a:prstGeom>
          <a:noFill/>
        </p:spPr>
        <p:txBody>
          <a:bodyPr wrap="square" rtlCol="0">
            <a:spAutoFit/>
          </a:bodyPr>
          <a:lstStyle/>
          <a:p>
            <a:r>
              <a:rPr lang="zh-CN" altLang="en-US" sz="2800" b="1" dirty="0" smtClean="0">
                <a:latin typeface="楷体" panose="02010609060101010101" pitchFamily="49" charset="-122"/>
                <a:ea typeface="楷体" panose="02010609060101010101" pitchFamily="49" charset="-122"/>
              </a:rPr>
              <a:t>    他们俩都说了些什么？</a:t>
            </a:r>
            <a:endParaRPr lang="zh-CN" altLang="en-US" sz="2800" b="1"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left)">
                                      <p:cBhvr>
                                        <p:cTn id="16" dur="5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wipe(left)">
                                      <p:cBhvr>
                                        <p:cTn id="26" dur="500"/>
                                        <p:tgtEl>
                                          <p:spTgt spid="9"/>
                                        </p:tgtEl>
                                      </p:cBhvr>
                                    </p:animEffect>
                                  </p:childTnLst>
                                </p:cTn>
                              </p:par>
                            </p:childTnLst>
                          </p:cTn>
                        </p:par>
                        <p:par>
                          <p:cTn id="27" fill="hold">
                            <p:stCondLst>
                              <p:cond delay="500"/>
                            </p:stCondLst>
                            <p:childTnLst>
                              <p:par>
                                <p:cTn id="28" presetID="22" presetClass="entr" presetSubtype="8" fill="hold" grpId="0" nodeType="after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wipe(left)">
                                      <p:cBhvr>
                                        <p:cTn id="30" dur="500"/>
                                        <p:tgtEl>
                                          <p:spTgt spid="10"/>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fade">
                                      <p:cBhvr>
                                        <p:cTn id="35" dur="500"/>
                                        <p:tgtEl>
                                          <p:spTgt spid="3"/>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8" fill="hold" grpId="0" nodeType="clickEffect">
                                  <p:stCondLst>
                                    <p:cond delay="0"/>
                                  </p:stCondLst>
                                  <p:childTnLst>
                                    <p:set>
                                      <p:cBhvr>
                                        <p:cTn id="39" dur="1" fill="hold">
                                          <p:stCondLst>
                                            <p:cond delay="0"/>
                                          </p:stCondLst>
                                        </p:cTn>
                                        <p:tgtEl>
                                          <p:spTgt spid="5"/>
                                        </p:tgtEl>
                                        <p:attrNameLst>
                                          <p:attrName>style.visibility</p:attrName>
                                        </p:attrNameLst>
                                      </p:cBhvr>
                                      <p:to>
                                        <p:strVal val="visible"/>
                                      </p:to>
                                    </p:set>
                                    <p:animEffect transition="in" filter="wipe(left)">
                                      <p:cBhvr>
                                        <p:cTn id="40" dur="500"/>
                                        <p:tgtEl>
                                          <p:spTgt spid="5"/>
                                        </p:tgtEl>
                                      </p:cBhvr>
                                    </p:animEffect>
                                  </p:childTnLst>
                                </p:cTn>
                              </p:par>
                            </p:childTnLst>
                          </p:cTn>
                        </p:par>
                        <p:par>
                          <p:cTn id="41" fill="hold">
                            <p:stCondLst>
                              <p:cond delay="500"/>
                            </p:stCondLst>
                            <p:childTnLst>
                              <p:par>
                                <p:cTn id="42" presetID="22" presetClass="entr" presetSubtype="8" fill="hold" grpId="0" nodeType="after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wipe(left)">
                                      <p:cBhvr>
                                        <p:cTn id="4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animBg="1"/>
      <p:bldP spid="5" grpId="0" animBg="1"/>
      <p:bldP spid="6" grpId="0"/>
      <p:bldP spid="7" grpId="0"/>
      <p:bldP spid="8" grpId="0"/>
      <p:bldP spid="9" grpId="0" animBg="1"/>
      <p:bldP spid="1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403648" y="1818144"/>
            <a:ext cx="6624736" cy="1569660"/>
          </a:xfrm>
          <a:prstGeom prst="rect">
            <a:avLst/>
          </a:prstGeom>
        </p:spPr>
        <p:txBody>
          <a:bodyPr wrap="square">
            <a:spAutoFit/>
          </a:bodyPr>
          <a:lstStyle/>
          <a:p>
            <a:pPr>
              <a:lnSpc>
                <a:spcPct val="150000"/>
              </a:lnSpc>
            </a:pPr>
            <a:r>
              <a:rPr lang="zh-CN" altLang="en-US" sz="3200" dirty="0" smtClean="0">
                <a:latin typeface="黑体" panose="02010609060101010101" pitchFamily="49" charset="-122"/>
                <a:ea typeface="黑体" panose="02010609060101010101" pitchFamily="49" charset="-122"/>
              </a:rPr>
              <a:t>    怎样合理展开想象，把故事讲具体呢？</a:t>
            </a:r>
            <a:endParaRPr lang="en-US" altLang="zh-CN" sz="3200" dirty="0">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416149" y="555526"/>
            <a:ext cx="4370760" cy="1384995"/>
          </a:xfrm>
          <a:prstGeom prst="rect">
            <a:avLst/>
          </a:prstGeom>
          <a:noFill/>
        </p:spPr>
        <p:txBody>
          <a:bodyPr wrap="square" rtlCol="0">
            <a:spAutoFit/>
          </a:bodyPr>
          <a:lstStyle/>
          <a:p>
            <a:r>
              <a:rPr lang="zh-CN" altLang="en-US" sz="2800" b="1" dirty="0" smtClean="0">
                <a:latin typeface="楷体" panose="02010609060101010101" pitchFamily="49" charset="-122"/>
                <a:ea typeface="楷体" panose="02010609060101010101" pitchFamily="49" charset="-122"/>
              </a:rPr>
              <a:t>    姑娘</a:t>
            </a:r>
            <a:r>
              <a:rPr lang="zh-CN" altLang="en-US" sz="2800" b="1" smtClean="0">
                <a:latin typeface="楷体" panose="02010609060101010101" pitchFamily="49" charset="-122"/>
                <a:ea typeface="楷体" panose="02010609060101010101" pitchFamily="49" charset="-122"/>
              </a:rPr>
              <a:t>穿上</a:t>
            </a:r>
            <a:r>
              <a:rPr lang="zh-CN" altLang="en-US" sz="2800" b="1">
                <a:latin typeface="楷体" panose="02010609060101010101" pitchFamily="49" charset="-122"/>
                <a:ea typeface="楷体" panose="02010609060101010101" pitchFamily="49" charset="-122"/>
              </a:rPr>
              <a:t>纱衣</a:t>
            </a:r>
            <a:r>
              <a:rPr lang="zh-CN" altLang="en-US" sz="2800" b="1" smtClean="0">
                <a:latin typeface="楷体" panose="02010609060101010101" pitchFamily="49" charset="-122"/>
                <a:ea typeface="楷体" panose="02010609060101010101" pitchFamily="49" charset="-122"/>
              </a:rPr>
              <a:t>，</a:t>
            </a:r>
            <a:r>
              <a:rPr lang="zh-CN" altLang="en-US" sz="2800" b="1" dirty="0" smtClean="0">
                <a:latin typeface="楷体" panose="02010609060101010101" pitchFamily="49" charset="-122"/>
                <a:ea typeface="楷体" panose="02010609060101010101" pitchFamily="49" charset="-122"/>
              </a:rPr>
              <a:t>一边</a:t>
            </a:r>
            <a:r>
              <a:rPr lang="zh-CN" altLang="en-US" sz="2800" b="1" smtClean="0">
                <a:latin typeface="楷体" panose="02010609060101010101" pitchFamily="49" charset="-122"/>
                <a:ea typeface="楷体" panose="02010609060101010101" pitchFamily="49" charset="-122"/>
              </a:rPr>
              <a:t>梳她长</a:t>
            </a:r>
            <a:r>
              <a:rPr lang="zh-CN" altLang="en-US" sz="2800" b="1" dirty="0" smtClean="0">
                <a:latin typeface="楷体" panose="02010609060101010101" pitchFamily="49" charset="-122"/>
                <a:ea typeface="楷体" panose="02010609060101010101" pitchFamily="49" charset="-122"/>
              </a:rPr>
              <a:t>长的黑头发，一边跟牛郎谈话。</a:t>
            </a:r>
            <a:endParaRPr lang="zh-CN" altLang="en-US" sz="2800" b="1" dirty="0">
              <a:latin typeface="楷体" panose="02010609060101010101" pitchFamily="49" charset="-122"/>
              <a:ea typeface="楷体" panose="02010609060101010101" pitchFamily="49" charset="-122"/>
            </a:endParaRPr>
          </a:p>
        </p:txBody>
      </p:sp>
      <p:sp>
        <p:nvSpPr>
          <p:cNvPr id="5" name="矩形 4"/>
          <p:cNvSpPr/>
          <p:nvPr/>
        </p:nvSpPr>
        <p:spPr>
          <a:xfrm>
            <a:off x="1005533" y="3651870"/>
            <a:ext cx="7845250" cy="954107"/>
          </a:xfrm>
          <a:prstGeom prst="rect">
            <a:avLst/>
          </a:prstGeom>
        </p:spPr>
        <p:txBody>
          <a:bodyPr wrap="square">
            <a:spAutoFit/>
          </a:bodyPr>
          <a:lstStyle/>
          <a:p>
            <a:pPr lvl="0"/>
            <a:r>
              <a:rPr lang="zh-CN" altLang="en-US" sz="2800" smtClean="0">
                <a:solidFill>
                  <a:prstClr val="black"/>
                </a:solidFill>
                <a:latin typeface="黑体" panose="02010609060101010101" pitchFamily="49" charset="-122"/>
                <a:ea typeface="黑体" panose="02010609060101010101" pitchFamily="49" charset="-122"/>
              </a:rPr>
              <a:t>    可</a:t>
            </a:r>
            <a:r>
              <a:rPr lang="zh-CN" altLang="en-US" sz="2800" dirty="0" smtClean="0">
                <a:solidFill>
                  <a:prstClr val="black"/>
                </a:solidFill>
                <a:latin typeface="黑体" panose="02010609060101010101" pitchFamily="49" charset="-122"/>
                <a:ea typeface="黑体" panose="02010609060101010101" pitchFamily="49" charset="-122"/>
              </a:rPr>
              <a:t>以把描述变成对话，</a:t>
            </a:r>
            <a:r>
              <a:rPr lang="zh-CN" altLang="en-US" sz="2800" dirty="0">
                <a:solidFill>
                  <a:prstClr val="black"/>
                </a:solidFill>
                <a:latin typeface="黑体" panose="02010609060101010101" pitchFamily="49" charset="-122"/>
                <a:ea typeface="黑体" panose="02010609060101010101" pitchFamily="49" charset="-122"/>
              </a:rPr>
              <a:t>适当加入人物神态动作的提示语，表现人物的特</a:t>
            </a:r>
            <a:r>
              <a:rPr lang="zh-CN" altLang="en-US" sz="2800" dirty="0" smtClean="0">
                <a:solidFill>
                  <a:prstClr val="black"/>
                </a:solidFill>
                <a:latin typeface="黑体" panose="02010609060101010101" pitchFamily="49" charset="-122"/>
                <a:ea typeface="黑体" panose="02010609060101010101" pitchFamily="49" charset="-122"/>
              </a:rPr>
              <a:t>点。</a:t>
            </a:r>
            <a:endParaRPr lang="zh-CN" altLang="en-US" sz="2800" dirty="0">
              <a:solidFill>
                <a:prstClr val="black"/>
              </a:solidFill>
              <a:latin typeface="黑体" panose="02010609060101010101" pitchFamily="49" charset="-122"/>
              <a:ea typeface="黑体" panose="02010609060101010101" pitchFamily="49" charset="-122"/>
            </a:endParaRPr>
          </a:p>
        </p:txBody>
      </p:sp>
      <p:grpSp>
        <p:nvGrpSpPr>
          <p:cNvPr id="8" name="组合 7"/>
          <p:cNvGrpSpPr/>
          <p:nvPr/>
        </p:nvGrpSpPr>
        <p:grpSpPr>
          <a:xfrm>
            <a:off x="5364088" y="627534"/>
            <a:ext cx="3456384" cy="1944216"/>
            <a:chOff x="5364088" y="843558"/>
            <a:chExt cx="3456384" cy="1944216"/>
          </a:xfrm>
        </p:grpSpPr>
        <p:sp>
          <p:nvSpPr>
            <p:cNvPr id="3" name="云形标注 2"/>
            <p:cNvSpPr/>
            <p:nvPr/>
          </p:nvSpPr>
          <p:spPr>
            <a:xfrm>
              <a:off x="5364088" y="843558"/>
              <a:ext cx="3456384" cy="1944216"/>
            </a:xfrm>
            <a:prstGeom prst="cloudCallout">
              <a:avLst>
                <a:gd name="adj1" fmla="val -73422"/>
                <a:gd name="adj2" fmla="val -24641"/>
              </a:avLst>
            </a:prstGeom>
            <a:grpFill/>
            <a:ln>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solidFill>
                <a:latin typeface="楷体" panose="02010609060101010101" pitchFamily="49" charset="-122"/>
                <a:ea typeface="楷体" panose="02010609060101010101" pitchFamily="49" charset="-122"/>
              </a:endParaRPr>
            </a:p>
          </p:txBody>
        </p:sp>
        <p:sp>
          <p:nvSpPr>
            <p:cNvPr id="6" name="矩形 5"/>
            <p:cNvSpPr/>
            <p:nvPr/>
          </p:nvSpPr>
          <p:spPr>
            <a:xfrm>
              <a:off x="5844691" y="1030836"/>
              <a:ext cx="2759968" cy="1569660"/>
            </a:xfrm>
            <a:prstGeom prst="rect">
              <a:avLst/>
            </a:prstGeom>
          </p:spPr>
          <p:txBody>
            <a:bodyPr wrap="square">
              <a:spAutoFit/>
            </a:bodyPr>
            <a:lstStyle/>
            <a:p>
              <a:r>
                <a:rPr lang="zh-CN" altLang="en-US" sz="2400" b="1" dirty="0">
                  <a:solidFill>
                    <a:prstClr val="black"/>
                  </a:solidFill>
                  <a:latin typeface="楷体" panose="02010609060101010101" pitchFamily="49" charset="-122"/>
                  <a:ea typeface="楷体" panose="02010609060101010101" pitchFamily="49" charset="-122"/>
                </a:rPr>
                <a:t>看到牛郎拿着自己的衣裳，织女可能会感到吃惊，她会说什么？</a:t>
              </a:r>
              <a:endParaRPr lang="zh-CN" altLang="en-US" b="1" dirty="0"/>
            </a:p>
          </p:txBody>
        </p:sp>
      </p:grpSp>
      <p:grpSp>
        <p:nvGrpSpPr>
          <p:cNvPr id="9" name="组合 8"/>
          <p:cNvGrpSpPr/>
          <p:nvPr/>
        </p:nvGrpSpPr>
        <p:grpSpPr>
          <a:xfrm>
            <a:off x="1043608" y="2211710"/>
            <a:ext cx="3456384" cy="1296144"/>
            <a:chOff x="1043608" y="2427734"/>
            <a:chExt cx="3456384" cy="1296144"/>
          </a:xfrm>
        </p:grpSpPr>
        <p:sp>
          <p:nvSpPr>
            <p:cNvPr id="4" name="TextBox 3"/>
            <p:cNvSpPr txBox="1"/>
            <p:nvPr/>
          </p:nvSpPr>
          <p:spPr>
            <a:xfrm>
              <a:off x="1505770" y="2617735"/>
              <a:ext cx="2808312" cy="830997"/>
            </a:xfrm>
            <a:prstGeom prst="rect">
              <a:avLst/>
            </a:prstGeom>
            <a:noFill/>
          </p:spPr>
          <p:txBody>
            <a:bodyPr wrap="square" rtlCol="0">
              <a:spAutoFit/>
            </a:bodyPr>
            <a:lstStyle/>
            <a:p>
              <a:r>
                <a:rPr lang="zh-CN" altLang="en-US" sz="2400" b="1" dirty="0" smtClean="0">
                  <a:latin typeface="楷体" panose="02010609060101010101" pitchFamily="49" charset="-122"/>
                  <a:ea typeface="楷体" panose="02010609060101010101" pitchFamily="49" charset="-122"/>
                </a:rPr>
                <a:t>牛郎如何把自己的情形说清楚？</a:t>
              </a:r>
              <a:endParaRPr lang="zh-CN" altLang="en-US" sz="2400" b="1" dirty="0">
                <a:latin typeface="楷体" panose="02010609060101010101" pitchFamily="49" charset="-122"/>
                <a:ea typeface="楷体" panose="02010609060101010101" pitchFamily="49" charset="-122"/>
              </a:endParaRPr>
            </a:p>
          </p:txBody>
        </p:sp>
        <p:sp>
          <p:nvSpPr>
            <p:cNvPr id="7" name="云形标注 6"/>
            <p:cNvSpPr/>
            <p:nvPr/>
          </p:nvSpPr>
          <p:spPr>
            <a:xfrm>
              <a:off x="1043608" y="2427734"/>
              <a:ext cx="3456384" cy="1296144"/>
            </a:xfrm>
            <a:prstGeom prst="cloudCallout">
              <a:avLst>
                <a:gd name="adj1" fmla="val -33188"/>
                <a:gd name="adj2" fmla="val -76327"/>
              </a:avLst>
            </a:prstGeom>
            <a:grpFill/>
            <a:ln>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solidFill>
                <a:latin typeface="楷体" panose="02010609060101010101" pitchFamily="49" charset="-122"/>
                <a:ea typeface="楷体" panose="02010609060101010101" pitchFamily="49" charset="-122"/>
              </a:endParaRPr>
            </a:p>
          </p:txBody>
        </p:sp>
      </p:gr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up)">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up)">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ppt_x"/>
                                          </p:val>
                                        </p:tav>
                                        <p:tav tm="100000">
                                          <p:val>
                                            <p:strVal val="#ppt_x"/>
                                          </p:val>
                                        </p:tav>
                                      </p:tavLst>
                                    </p:anim>
                                    <p:anim calcmode="lin" valueType="num">
                                      <p:cBhvr additive="base">
                                        <p:cTn id="1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564552" y="1275606"/>
            <a:ext cx="7967887" cy="3046988"/>
          </a:xfrm>
          <a:prstGeom prst="rect">
            <a:avLst/>
          </a:prstGeom>
        </p:spPr>
        <p:txBody>
          <a:bodyPr wrap="square">
            <a:spAutoFit/>
          </a:bodyPr>
          <a:lstStyle/>
          <a:p>
            <a:pPr>
              <a:lnSpc>
                <a:spcPct val="150000"/>
              </a:lnSpc>
            </a:pPr>
            <a:r>
              <a:rPr lang="zh-CN" altLang="en-US" sz="3200" b="1" dirty="0" smtClean="0">
                <a:latin typeface="楷体" panose="02010609060101010101" pitchFamily="49" charset="-122"/>
                <a:ea typeface="楷体" panose="02010609060101010101" pitchFamily="49" charset="-122"/>
              </a:rPr>
              <a:t>（</a:t>
            </a:r>
            <a:r>
              <a:rPr lang="en-US" altLang="zh-CN" sz="3200" b="1" dirty="0" smtClean="0">
                <a:latin typeface="楷体" panose="02010609060101010101" pitchFamily="49" charset="-122"/>
                <a:ea typeface="楷体" panose="02010609060101010101" pitchFamily="49" charset="-122"/>
              </a:rPr>
              <a:t>1</a:t>
            </a:r>
            <a:r>
              <a:rPr lang="zh-CN" altLang="en-US" sz="3200" b="1" dirty="0">
                <a:latin typeface="楷体" panose="02010609060101010101" pitchFamily="49" charset="-122"/>
                <a:ea typeface="楷体" panose="02010609060101010101" pitchFamily="49" charset="-122"/>
              </a:rPr>
              <a:t>）大胆想象</a:t>
            </a:r>
            <a:r>
              <a:rPr lang="en-US" altLang="zh-CN" sz="3200" b="1" dirty="0">
                <a:latin typeface="楷体" panose="02010609060101010101" pitchFamily="49" charset="-122"/>
                <a:ea typeface="楷体" panose="02010609060101010101" pitchFamily="49" charset="-122"/>
              </a:rPr>
              <a:t>,</a:t>
            </a:r>
            <a:r>
              <a:rPr lang="zh-CN" altLang="en-US" sz="3200" b="1" dirty="0">
                <a:latin typeface="楷体" panose="02010609060101010101" pitchFamily="49" charset="-122"/>
                <a:ea typeface="楷体" panose="02010609060101010101" pitchFamily="49" charset="-122"/>
              </a:rPr>
              <a:t>补充合理情节</a:t>
            </a:r>
            <a:r>
              <a:rPr lang="zh-CN" altLang="en-US" sz="3200" b="1" dirty="0" smtClean="0">
                <a:latin typeface="楷体" panose="02010609060101010101" pitchFamily="49" charset="-122"/>
                <a:ea typeface="楷体" panose="02010609060101010101" pitchFamily="49" charset="-122"/>
              </a:rPr>
              <a:t>。</a:t>
            </a:r>
            <a:endParaRPr lang="en-US" altLang="zh-CN" sz="3200" b="1" dirty="0">
              <a:latin typeface="楷体" panose="02010609060101010101" pitchFamily="49" charset="-122"/>
              <a:ea typeface="楷体" panose="02010609060101010101" pitchFamily="49" charset="-122"/>
            </a:endParaRPr>
          </a:p>
          <a:p>
            <a:pPr>
              <a:lnSpc>
                <a:spcPct val="150000"/>
              </a:lnSpc>
            </a:pPr>
            <a:r>
              <a:rPr lang="zh-CN" altLang="en-US" sz="3200" b="1" dirty="0" smtClean="0">
                <a:latin typeface="楷体" panose="02010609060101010101" pitchFamily="49" charset="-122"/>
                <a:ea typeface="楷体" panose="02010609060101010101" pitchFamily="49" charset="-122"/>
              </a:rPr>
              <a:t>（</a:t>
            </a:r>
            <a:r>
              <a:rPr lang="en-US" altLang="zh-CN" sz="3200" b="1" dirty="0">
                <a:latin typeface="楷体" panose="02010609060101010101" pitchFamily="49" charset="-122"/>
                <a:ea typeface="楷体" panose="02010609060101010101" pitchFamily="49" charset="-122"/>
              </a:rPr>
              <a:t>2</a:t>
            </a:r>
            <a:r>
              <a:rPr lang="zh-CN" altLang="en-US" sz="3200" b="1" dirty="0">
                <a:latin typeface="楷体" panose="02010609060101010101" pitchFamily="49" charset="-122"/>
                <a:ea typeface="楷体" panose="02010609060101010101" pitchFamily="49" charset="-122"/>
              </a:rPr>
              <a:t>）联系自己的生活经验想象当时的情形。</a:t>
            </a:r>
            <a:endParaRPr lang="en-US" altLang="zh-CN" sz="3200" b="1" dirty="0">
              <a:latin typeface="楷体" panose="02010609060101010101" pitchFamily="49" charset="-122"/>
              <a:ea typeface="楷体" panose="02010609060101010101" pitchFamily="49" charset="-122"/>
            </a:endParaRPr>
          </a:p>
          <a:p>
            <a:pPr>
              <a:lnSpc>
                <a:spcPct val="150000"/>
              </a:lnSpc>
            </a:pPr>
            <a:r>
              <a:rPr lang="zh-CN" altLang="en-US" sz="3200" b="1" dirty="0" smtClean="0">
                <a:latin typeface="楷体" panose="02010609060101010101" pitchFamily="49" charset="-122"/>
                <a:ea typeface="楷体" panose="02010609060101010101" pitchFamily="49" charset="-122"/>
              </a:rPr>
              <a:t>（</a:t>
            </a:r>
            <a:r>
              <a:rPr lang="en-US" altLang="zh-CN" sz="3200" b="1" dirty="0">
                <a:latin typeface="楷体" panose="02010609060101010101" pitchFamily="49" charset="-122"/>
                <a:ea typeface="楷体" panose="02010609060101010101" pitchFamily="49" charset="-122"/>
              </a:rPr>
              <a:t>3</a:t>
            </a:r>
            <a:r>
              <a:rPr lang="zh-CN" altLang="en-US" sz="3200" b="1" dirty="0" smtClean="0">
                <a:latin typeface="楷体" panose="02010609060101010101" pitchFamily="49" charset="-122"/>
                <a:ea typeface="楷体" panose="02010609060101010101" pitchFamily="49" charset="-122"/>
              </a:rPr>
              <a:t>）可以把描述变成对话，用</a:t>
            </a:r>
            <a:r>
              <a:rPr lang="zh-CN" altLang="en-US" sz="3200" b="1" dirty="0">
                <a:latin typeface="楷体" panose="02010609060101010101" pitchFamily="49" charset="-122"/>
                <a:ea typeface="楷体" panose="02010609060101010101" pitchFamily="49" charset="-122"/>
              </a:rPr>
              <a:t>合适的语气、语</a:t>
            </a:r>
            <a:r>
              <a:rPr lang="zh-CN" altLang="en-US" sz="3200" b="1" dirty="0" smtClean="0">
                <a:latin typeface="楷体" panose="02010609060101010101" pitchFamily="49" charset="-122"/>
                <a:ea typeface="楷体" panose="02010609060101010101" pitchFamily="49" charset="-122"/>
              </a:rPr>
              <a:t>调和动作进行讲述。</a:t>
            </a:r>
            <a:endParaRPr lang="zh-CN" altLang="en-US" sz="3200" b="1" dirty="0">
              <a:latin typeface="楷体" panose="02010609060101010101" pitchFamily="49" charset="-122"/>
              <a:ea typeface="楷体" panose="02010609060101010101" pitchFamily="49" charset="-122"/>
            </a:endParaRPr>
          </a:p>
        </p:txBody>
      </p:sp>
      <p:sp>
        <p:nvSpPr>
          <p:cNvPr id="4" name="矩形 3"/>
          <p:cNvSpPr/>
          <p:nvPr/>
        </p:nvSpPr>
        <p:spPr>
          <a:xfrm>
            <a:off x="564553" y="479162"/>
            <a:ext cx="3480440" cy="584775"/>
          </a:xfrm>
          <a:prstGeom prst="rect">
            <a:avLst/>
          </a:prstGeom>
          <a:effectLst>
            <a:outerShdw blurRad="76200" dir="13500000" sy="23000" kx="1200000" algn="br" rotWithShape="0">
              <a:prstClr val="black">
                <a:alpha val="20000"/>
              </a:prstClr>
            </a:outerShdw>
          </a:effectLst>
        </p:spPr>
        <p:style>
          <a:lnRef idx="1">
            <a:schemeClr val="accent5"/>
          </a:lnRef>
          <a:fillRef idx="3">
            <a:schemeClr val="accent5"/>
          </a:fillRef>
          <a:effectRef idx="2">
            <a:schemeClr val="accent5"/>
          </a:effectRef>
          <a:fontRef idx="minor">
            <a:schemeClr val="lt1"/>
          </a:fontRef>
        </p:style>
        <p:txBody>
          <a:bodyPr wrap="none">
            <a:spAutoFit/>
          </a:bodyPr>
          <a:lstStyle/>
          <a:p>
            <a:r>
              <a:rPr lang="zh-CN" altLang="en-US" sz="3200" b="1" dirty="0" smtClean="0">
                <a:solidFill>
                  <a:schemeClr val="bg1"/>
                </a:solidFill>
                <a:latin typeface="黑体" panose="02010609060101010101" pitchFamily="49" charset="-122"/>
                <a:ea typeface="黑体" panose="02010609060101010101" pitchFamily="49" charset="-122"/>
              </a:rPr>
              <a:t>创</a:t>
            </a:r>
            <a:r>
              <a:rPr lang="zh-CN" altLang="en-US" sz="3200" b="1" dirty="0">
                <a:solidFill>
                  <a:schemeClr val="bg1"/>
                </a:solidFill>
                <a:latin typeface="黑体" panose="02010609060101010101" pitchFamily="49" charset="-122"/>
                <a:ea typeface="黑体" panose="02010609060101010101" pitchFamily="49" charset="-122"/>
              </a:rPr>
              <a:t>造性复述的方法</a:t>
            </a:r>
            <a:endParaRPr lang="zh-CN" altLang="en-US" sz="3200" b="1" dirty="0">
              <a:solidFill>
                <a:schemeClr val="bg1"/>
              </a:solidFill>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547664" y="1563638"/>
            <a:ext cx="6552728" cy="1569660"/>
          </a:xfrm>
          <a:prstGeom prst="rect">
            <a:avLst/>
          </a:prstGeom>
        </p:spPr>
        <p:txBody>
          <a:bodyPr wrap="square">
            <a:spAutoFit/>
          </a:bodyPr>
          <a:lstStyle/>
          <a:p>
            <a:pPr>
              <a:lnSpc>
                <a:spcPct val="150000"/>
              </a:lnSpc>
            </a:pPr>
            <a:r>
              <a:rPr lang="zh-CN" altLang="en-US" sz="3200" dirty="0" smtClean="0">
                <a:latin typeface="黑体" panose="02010609060101010101" pitchFamily="49" charset="-122"/>
                <a:ea typeface="黑体" panose="02010609060101010101" pitchFamily="49" charset="-122"/>
              </a:rPr>
              <a:t>    故事中的哪些地方让你觉得不可思议？</a:t>
            </a:r>
            <a:endParaRPr lang="en-US" altLang="zh-CN" sz="3200" dirty="0">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323528" y="2787774"/>
            <a:ext cx="907675" cy="1481646"/>
          </a:xfrm>
          <a:prstGeom prst="rect">
            <a:avLst/>
          </a:prstGeom>
        </p:spPr>
      </p:pic>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2369" y="339502"/>
            <a:ext cx="879295" cy="1481646"/>
          </a:xfrm>
          <a:prstGeom prst="rect">
            <a:avLst/>
          </a:prstGeom>
        </p:spPr>
      </p:pic>
      <p:sp>
        <p:nvSpPr>
          <p:cNvPr id="5" name="圆角矩形标注 4"/>
          <p:cNvSpPr/>
          <p:nvPr/>
        </p:nvSpPr>
        <p:spPr>
          <a:xfrm>
            <a:off x="1547664" y="706748"/>
            <a:ext cx="6840760" cy="531130"/>
          </a:xfrm>
          <a:prstGeom prst="wedgeRoundRectCallout">
            <a:avLst>
              <a:gd name="adj1" fmla="val -52764"/>
              <a:gd name="adj2" fmla="val -26419"/>
              <a:gd name="adj3" fmla="val 16667"/>
            </a:avLst>
          </a:prstGeom>
          <a:solidFill>
            <a:schemeClr val="accent2">
              <a:lumMod val="40000"/>
              <a:lumOff val="6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400" b="1" dirty="0" smtClean="0">
                <a:solidFill>
                  <a:schemeClr val="tx1"/>
                </a:solidFill>
                <a:latin typeface="楷体" panose="02010609060101010101" pitchFamily="49" charset="-122"/>
                <a:ea typeface="楷体" panose="02010609060101010101" pitchFamily="49" charset="-122"/>
              </a:rPr>
              <a:t>    老牛突然会说话了，他知道织女何时会下凡。</a:t>
            </a:r>
            <a:endParaRPr lang="zh-CN" altLang="en-US" sz="2400" b="1" dirty="0">
              <a:solidFill>
                <a:schemeClr val="tx1"/>
              </a:solidFill>
              <a:latin typeface="楷体" panose="02010609060101010101" pitchFamily="49" charset="-122"/>
              <a:ea typeface="楷体" panose="02010609060101010101" pitchFamily="49" charset="-122"/>
            </a:endParaRPr>
          </a:p>
        </p:txBody>
      </p:sp>
      <p:sp>
        <p:nvSpPr>
          <p:cNvPr id="6" name="圆角矩形标注 5"/>
          <p:cNvSpPr/>
          <p:nvPr/>
        </p:nvSpPr>
        <p:spPr>
          <a:xfrm>
            <a:off x="1026206" y="1991419"/>
            <a:ext cx="6521617" cy="747154"/>
          </a:xfrm>
          <a:prstGeom prst="wedgeRoundRectCallout">
            <a:avLst>
              <a:gd name="adj1" fmla="val 51705"/>
              <a:gd name="adj2" fmla="val -28969"/>
              <a:gd name="adj3" fmla="val 16667"/>
            </a:avLst>
          </a:prstGeom>
          <a:solidFill>
            <a:schemeClr val="accent5">
              <a:lumMod val="20000"/>
              <a:lumOff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400" b="1" dirty="0" smtClean="0">
                <a:solidFill>
                  <a:schemeClr val="tx1"/>
                </a:solidFill>
                <a:latin typeface="楷体" panose="02010609060101010101" pitchFamily="49" charset="-122"/>
                <a:ea typeface="楷体" panose="02010609060101010101" pitchFamily="49" charset="-122"/>
              </a:rPr>
              <a:t>    我提前读了下一课，我觉得神奇的牛皮可以带着牛郎上天很不可思议。</a:t>
            </a:r>
            <a:endParaRPr lang="zh-CN" altLang="en-US" sz="2400" b="1" dirty="0">
              <a:solidFill>
                <a:schemeClr val="tx1"/>
              </a:solidFill>
              <a:latin typeface="楷体" panose="02010609060101010101" pitchFamily="49" charset="-122"/>
              <a:ea typeface="楷体" panose="02010609060101010101" pitchFamily="49" charset="-122"/>
            </a:endParaRPr>
          </a:p>
        </p:txBody>
      </p:sp>
      <p:sp>
        <p:nvSpPr>
          <p:cNvPr id="7" name="圆角矩形标注 6"/>
          <p:cNvSpPr/>
          <p:nvPr/>
        </p:nvSpPr>
        <p:spPr>
          <a:xfrm>
            <a:off x="1403041" y="3155020"/>
            <a:ext cx="6932895" cy="747154"/>
          </a:xfrm>
          <a:prstGeom prst="wedgeRoundRectCallout">
            <a:avLst>
              <a:gd name="adj1" fmla="val -52764"/>
              <a:gd name="adj2" fmla="val -26419"/>
              <a:gd name="adj3" fmla="val 16667"/>
            </a:avLst>
          </a:prstGeom>
          <a:solidFill>
            <a:schemeClr val="tx2">
              <a:lumMod val="20000"/>
              <a:lumOff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400" b="1" dirty="0" smtClean="0">
                <a:solidFill>
                  <a:schemeClr val="tx1"/>
                </a:solidFill>
                <a:latin typeface="楷体" panose="02010609060101010101" pitchFamily="49" charset="-122"/>
                <a:ea typeface="楷体" panose="02010609060101010101" pitchFamily="49" charset="-122"/>
              </a:rPr>
              <a:t>    我也提前读了下一课，我觉得王母娘娘用一道玉簪就划出了一道波涛汹涌的银河很不可思议。</a:t>
            </a:r>
            <a:endParaRPr lang="zh-CN" altLang="en-US" sz="2400" b="1" dirty="0">
              <a:solidFill>
                <a:schemeClr val="tx1"/>
              </a:solidFill>
              <a:latin typeface="楷体" panose="02010609060101010101" pitchFamily="49" charset="-122"/>
              <a:ea typeface="楷体" panose="02010609060101010101" pitchFamily="49" charset="-122"/>
            </a:endParaRPr>
          </a:p>
        </p:txBody>
      </p:sp>
      <p:pic>
        <p:nvPicPr>
          <p:cNvPr id="8" name="图片 7"/>
          <p:cNvPicPr>
            <a:picLocks noChangeAspect="1"/>
          </p:cNvPicPr>
          <p:nvPr/>
        </p:nvPicPr>
        <p:blipFill rotWithShape="1">
          <a:blip r:embed="rId3">
            <a:extLst>
              <a:ext uri="{28A0092B-C50C-407E-A947-70E740481C1C}">
                <a14:useLocalDpi xmlns:a14="http://schemas.microsoft.com/office/drawing/2010/main" val="0"/>
              </a:ext>
            </a:extLst>
          </a:blip>
          <a:srcRect l="46460"/>
          <a:stretch>
            <a:fillRect/>
          </a:stretch>
        </p:blipFill>
        <p:spPr>
          <a:xfrm>
            <a:off x="7576348" y="1563638"/>
            <a:ext cx="1008429" cy="1438537"/>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22" presetClass="entr" presetSubtype="8"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animEffect transition="in" filter="wipe(left)">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8"/>
                                        </p:tgtEl>
                                        <p:attrNameLst>
                                          <p:attrName>style.visibility</p:attrName>
                                        </p:attrNameLst>
                                      </p:cBhvr>
                                      <p:to>
                                        <p:strVal val="visible"/>
                                      </p:to>
                                    </p:set>
                                  </p:childTnLst>
                                </p:cTn>
                              </p:par>
                              <p:par>
                                <p:cTn id="14" presetID="22" presetClass="entr" presetSubtype="2"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right)">
                                      <p:cBhvr>
                                        <p:cTn id="16" dur="5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
                                        </p:tgtEl>
                                        <p:attrNameLst>
                                          <p:attrName>style.visibility</p:attrName>
                                        </p:attrNameLst>
                                      </p:cBhvr>
                                      <p:to>
                                        <p:strVal val="visible"/>
                                      </p:to>
                                    </p:set>
                                  </p:childTnLst>
                                </p:cTn>
                              </p:par>
                              <p:par>
                                <p:cTn id="21" presetID="22" presetClass="entr" presetSubtype="8"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left)">
                                      <p:cBhvr>
                                        <p:cTn id="2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55390" y="555526"/>
            <a:ext cx="7992888" cy="1569660"/>
          </a:xfrm>
          <a:prstGeom prst="rect">
            <a:avLst/>
          </a:prstGeom>
        </p:spPr>
        <p:txBody>
          <a:bodyPr wrap="square">
            <a:spAutoFit/>
          </a:bodyPr>
          <a:lstStyle/>
          <a:p>
            <a:pPr>
              <a:lnSpc>
                <a:spcPct val="150000"/>
              </a:lnSpc>
            </a:pPr>
            <a:r>
              <a:rPr lang="zh-CN" altLang="en-US" sz="3200" dirty="0" smtClean="0">
                <a:latin typeface="黑体" panose="02010609060101010101" pitchFamily="49" charset="-122"/>
                <a:ea typeface="黑体" panose="02010609060101010101" pitchFamily="49" charset="-122"/>
              </a:rPr>
              <a:t>    这些不可思议的地方让你感受到民间故事有哪些特点呢？</a:t>
            </a:r>
            <a:endParaRPr lang="en-US" altLang="zh-CN" sz="3200" dirty="0">
              <a:latin typeface="黑体" panose="02010609060101010101" pitchFamily="49" charset="-122"/>
              <a:ea typeface="黑体" panose="02010609060101010101" pitchFamily="49" charset="-122"/>
            </a:endParaRPr>
          </a:p>
        </p:txBody>
      </p:sp>
      <p:sp>
        <p:nvSpPr>
          <p:cNvPr id="5" name="流程图: 可选过程 4"/>
          <p:cNvSpPr/>
          <p:nvPr/>
        </p:nvSpPr>
        <p:spPr>
          <a:xfrm>
            <a:off x="3059832" y="2391730"/>
            <a:ext cx="2736304" cy="504056"/>
          </a:xfrm>
          <a:prstGeom prst="flowChartAlternateProcess">
            <a:avLst/>
          </a:prstGeom>
          <a:solidFill>
            <a:schemeClr val="accent6">
              <a:lumMod val="20000"/>
              <a:lumOff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smtClean="0">
                <a:solidFill>
                  <a:schemeClr val="tx1"/>
                </a:solidFill>
                <a:latin typeface="楷体" panose="02010609060101010101" pitchFamily="49" charset="-122"/>
                <a:ea typeface="楷体" panose="02010609060101010101" pitchFamily="49" charset="-122"/>
              </a:rPr>
              <a:t>有浪漫的幻想</a:t>
            </a:r>
            <a:endParaRPr lang="zh-CN" altLang="en-US" sz="3200" b="1" dirty="0">
              <a:solidFill>
                <a:schemeClr val="tx1"/>
              </a:solidFill>
              <a:latin typeface="楷体" panose="02010609060101010101" pitchFamily="49" charset="-122"/>
              <a:ea typeface="楷体" panose="02010609060101010101" pitchFamily="49" charset="-122"/>
            </a:endParaRPr>
          </a:p>
        </p:txBody>
      </p:sp>
      <p:sp>
        <p:nvSpPr>
          <p:cNvPr id="6" name="流程图: 可选过程 5"/>
          <p:cNvSpPr/>
          <p:nvPr/>
        </p:nvSpPr>
        <p:spPr>
          <a:xfrm>
            <a:off x="655390" y="2391730"/>
            <a:ext cx="2116410" cy="504056"/>
          </a:xfrm>
          <a:prstGeom prst="flowChartAlternateProcess">
            <a:avLst/>
          </a:prstGeom>
          <a:solidFill>
            <a:schemeClr val="accent6">
              <a:lumMod val="20000"/>
              <a:lumOff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smtClean="0">
                <a:solidFill>
                  <a:schemeClr val="tx1"/>
                </a:solidFill>
                <a:latin typeface="楷体" panose="02010609060101010101" pitchFamily="49" charset="-122"/>
                <a:ea typeface="楷体" panose="02010609060101010101" pitchFamily="49" charset="-122"/>
              </a:rPr>
              <a:t>充满神奇</a:t>
            </a:r>
            <a:endParaRPr lang="zh-CN" altLang="en-US" sz="3200" b="1" dirty="0">
              <a:solidFill>
                <a:schemeClr val="tx1"/>
              </a:solidFill>
              <a:latin typeface="楷体" panose="02010609060101010101" pitchFamily="49" charset="-122"/>
              <a:ea typeface="楷体" panose="02010609060101010101" pitchFamily="49" charset="-122"/>
            </a:endParaRPr>
          </a:p>
        </p:txBody>
      </p:sp>
      <p:sp>
        <p:nvSpPr>
          <p:cNvPr id="8" name="流程图: 可选过程 7"/>
          <p:cNvSpPr/>
          <p:nvPr/>
        </p:nvSpPr>
        <p:spPr>
          <a:xfrm>
            <a:off x="6099820" y="2391730"/>
            <a:ext cx="2792660" cy="504056"/>
          </a:xfrm>
          <a:prstGeom prst="flowChartAlternateProcess">
            <a:avLst/>
          </a:prstGeom>
          <a:solidFill>
            <a:schemeClr val="accent6">
              <a:lumMod val="20000"/>
              <a:lumOff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smtClean="0">
                <a:solidFill>
                  <a:schemeClr val="tx1"/>
                </a:solidFill>
                <a:latin typeface="楷体" panose="02010609060101010101" pitchFamily="49" charset="-122"/>
                <a:ea typeface="楷体" panose="02010609060101010101" pitchFamily="49" charset="-122"/>
              </a:rPr>
              <a:t>情节富有悬念</a:t>
            </a:r>
            <a:endParaRPr lang="zh-CN" altLang="en-US" sz="3200" b="1" dirty="0">
              <a:solidFill>
                <a:schemeClr val="tx1"/>
              </a:solidFill>
              <a:latin typeface="楷体" panose="02010609060101010101" pitchFamily="49" charset="-122"/>
              <a:ea typeface="楷体" panose="02010609060101010101" pitchFamily="49" charset="-122"/>
            </a:endParaRPr>
          </a:p>
        </p:txBody>
      </p:sp>
      <p:sp>
        <p:nvSpPr>
          <p:cNvPr id="9" name="TextBox 8"/>
          <p:cNvSpPr txBox="1"/>
          <p:nvPr/>
        </p:nvSpPr>
        <p:spPr>
          <a:xfrm>
            <a:off x="3779912" y="3651869"/>
            <a:ext cx="1512168" cy="584775"/>
          </a:xfrm>
          <a:prstGeom prst="rect">
            <a:avLst/>
          </a:prstGeom>
          <a:noFill/>
        </p:spPr>
        <p:txBody>
          <a:bodyPr wrap="square" rtlCol="0">
            <a:spAutoFit/>
          </a:bodyPr>
          <a:lstStyle/>
          <a:p>
            <a:r>
              <a:rPr lang="en-US" altLang="zh-CN" sz="3200" b="1" dirty="0" smtClean="0">
                <a:latin typeface="楷体" panose="02010609060101010101" pitchFamily="49" charset="-122"/>
                <a:ea typeface="楷体" panose="02010609060101010101" pitchFamily="49" charset="-122"/>
              </a:rPr>
              <a:t>……</a:t>
            </a:r>
            <a:endParaRPr lang="zh-CN" altLang="en-US" sz="3200" b="1"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80">
                                          <p:stCondLst>
                                            <p:cond delay="0"/>
                                          </p:stCondLst>
                                        </p:cTn>
                                        <p:tgtEl>
                                          <p:spTgt spid="6"/>
                                        </p:tgtEl>
                                      </p:cBhvr>
                                    </p:animEffect>
                                    <p:anim calcmode="lin" valueType="num">
                                      <p:cBhvr>
                                        <p:cTn id="8"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gtEl>
                                      </p:cBhvr>
                                      <p:to x="100000" y="60000"/>
                                    </p:animScale>
                                    <p:animScale>
                                      <p:cBhvr>
                                        <p:cTn id="14" dur="166" decel="50000">
                                          <p:stCondLst>
                                            <p:cond delay="676"/>
                                          </p:stCondLst>
                                        </p:cTn>
                                        <p:tgtEl>
                                          <p:spTgt spid="6"/>
                                        </p:tgtEl>
                                      </p:cBhvr>
                                      <p:to x="100000" y="100000"/>
                                    </p:animScale>
                                    <p:animScale>
                                      <p:cBhvr>
                                        <p:cTn id="15" dur="26">
                                          <p:stCondLst>
                                            <p:cond delay="1312"/>
                                          </p:stCondLst>
                                        </p:cTn>
                                        <p:tgtEl>
                                          <p:spTgt spid="6"/>
                                        </p:tgtEl>
                                      </p:cBhvr>
                                      <p:to x="100000" y="80000"/>
                                    </p:animScale>
                                    <p:animScale>
                                      <p:cBhvr>
                                        <p:cTn id="16" dur="166" decel="50000">
                                          <p:stCondLst>
                                            <p:cond delay="1338"/>
                                          </p:stCondLst>
                                        </p:cTn>
                                        <p:tgtEl>
                                          <p:spTgt spid="6"/>
                                        </p:tgtEl>
                                      </p:cBhvr>
                                      <p:to x="100000" y="100000"/>
                                    </p:animScale>
                                    <p:animScale>
                                      <p:cBhvr>
                                        <p:cTn id="17" dur="26">
                                          <p:stCondLst>
                                            <p:cond delay="1642"/>
                                          </p:stCondLst>
                                        </p:cTn>
                                        <p:tgtEl>
                                          <p:spTgt spid="6"/>
                                        </p:tgtEl>
                                      </p:cBhvr>
                                      <p:to x="100000" y="90000"/>
                                    </p:animScale>
                                    <p:animScale>
                                      <p:cBhvr>
                                        <p:cTn id="18" dur="166" decel="50000">
                                          <p:stCondLst>
                                            <p:cond delay="1668"/>
                                          </p:stCondLst>
                                        </p:cTn>
                                        <p:tgtEl>
                                          <p:spTgt spid="6"/>
                                        </p:tgtEl>
                                      </p:cBhvr>
                                      <p:to x="100000" y="100000"/>
                                    </p:animScale>
                                    <p:animScale>
                                      <p:cBhvr>
                                        <p:cTn id="19" dur="26">
                                          <p:stCondLst>
                                            <p:cond delay="1808"/>
                                          </p:stCondLst>
                                        </p:cTn>
                                        <p:tgtEl>
                                          <p:spTgt spid="6"/>
                                        </p:tgtEl>
                                      </p:cBhvr>
                                      <p:to x="100000" y="95000"/>
                                    </p:animScale>
                                    <p:animScale>
                                      <p:cBhvr>
                                        <p:cTn id="20" dur="166" decel="50000">
                                          <p:stCondLst>
                                            <p:cond delay="1834"/>
                                          </p:stCondLst>
                                        </p:cTn>
                                        <p:tgtEl>
                                          <p:spTgt spid="6"/>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31" presetClass="entr" presetSubtype="0"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1000" fill="hold"/>
                                        <p:tgtEl>
                                          <p:spTgt spid="5"/>
                                        </p:tgtEl>
                                        <p:attrNameLst>
                                          <p:attrName>ppt_w</p:attrName>
                                        </p:attrNameLst>
                                      </p:cBhvr>
                                      <p:tavLst>
                                        <p:tav tm="0">
                                          <p:val>
                                            <p:fltVal val="0"/>
                                          </p:val>
                                        </p:tav>
                                        <p:tav tm="100000">
                                          <p:val>
                                            <p:strVal val="#ppt_w"/>
                                          </p:val>
                                        </p:tav>
                                      </p:tavLst>
                                    </p:anim>
                                    <p:anim calcmode="lin" valueType="num">
                                      <p:cBhvr>
                                        <p:cTn id="26" dur="1000" fill="hold"/>
                                        <p:tgtEl>
                                          <p:spTgt spid="5"/>
                                        </p:tgtEl>
                                        <p:attrNameLst>
                                          <p:attrName>ppt_h</p:attrName>
                                        </p:attrNameLst>
                                      </p:cBhvr>
                                      <p:tavLst>
                                        <p:tav tm="0">
                                          <p:val>
                                            <p:fltVal val="0"/>
                                          </p:val>
                                        </p:tav>
                                        <p:tav tm="100000">
                                          <p:val>
                                            <p:strVal val="#ppt_h"/>
                                          </p:val>
                                        </p:tav>
                                      </p:tavLst>
                                    </p:anim>
                                    <p:anim calcmode="lin" valueType="num">
                                      <p:cBhvr>
                                        <p:cTn id="27" dur="1000" fill="hold"/>
                                        <p:tgtEl>
                                          <p:spTgt spid="5"/>
                                        </p:tgtEl>
                                        <p:attrNameLst>
                                          <p:attrName>style.rotation</p:attrName>
                                        </p:attrNameLst>
                                      </p:cBhvr>
                                      <p:tavLst>
                                        <p:tav tm="0">
                                          <p:val>
                                            <p:fltVal val="90"/>
                                          </p:val>
                                        </p:tav>
                                        <p:tav tm="100000">
                                          <p:val>
                                            <p:fltVal val="0"/>
                                          </p:val>
                                        </p:tav>
                                      </p:tavLst>
                                    </p:anim>
                                    <p:animEffect transition="in" filter="fade">
                                      <p:cBhvr>
                                        <p:cTn id="28" dur="1000"/>
                                        <p:tgtEl>
                                          <p:spTgt spid="5"/>
                                        </p:tgtEl>
                                      </p:cBhvr>
                                    </p:animEffect>
                                  </p:childTnLst>
                                </p:cTn>
                              </p:par>
                            </p:childTnLst>
                          </p:cTn>
                        </p:par>
                      </p:childTnLst>
                    </p:cTn>
                  </p:par>
                  <p:par>
                    <p:cTn id="29" fill="hold">
                      <p:stCondLst>
                        <p:cond delay="indefinite"/>
                      </p:stCondLst>
                      <p:childTnLst>
                        <p:par>
                          <p:cTn id="30" fill="hold">
                            <p:stCondLst>
                              <p:cond delay="0"/>
                            </p:stCondLst>
                            <p:childTnLst>
                              <p:par>
                                <p:cTn id="31" presetID="53" presetClass="entr" presetSubtype="16" fill="hold" grpId="0" nodeType="click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p:cTn id="33" dur="500" fill="hold"/>
                                        <p:tgtEl>
                                          <p:spTgt spid="8"/>
                                        </p:tgtEl>
                                        <p:attrNameLst>
                                          <p:attrName>ppt_w</p:attrName>
                                        </p:attrNameLst>
                                      </p:cBhvr>
                                      <p:tavLst>
                                        <p:tav tm="0">
                                          <p:val>
                                            <p:fltVal val="0"/>
                                          </p:val>
                                        </p:tav>
                                        <p:tav tm="100000">
                                          <p:val>
                                            <p:strVal val="#ppt_w"/>
                                          </p:val>
                                        </p:tav>
                                      </p:tavLst>
                                    </p:anim>
                                    <p:anim calcmode="lin" valueType="num">
                                      <p:cBhvr>
                                        <p:cTn id="34" dur="500" fill="hold"/>
                                        <p:tgtEl>
                                          <p:spTgt spid="8"/>
                                        </p:tgtEl>
                                        <p:attrNameLst>
                                          <p:attrName>ppt_h</p:attrName>
                                        </p:attrNameLst>
                                      </p:cBhvr>
                                      <p:tavLst>
                                        <p:tav tm="0">
                                          <p:val>
                                            <p:fltVal val="0"/>
                                          </p:val>
                                        </p:tav>
                                        <p:tav tm="100000">
                                          <p:val>
                                            <p:strVal val="#ppt_h"/>
                                          </p:val>
                                        </p:tav>
                                      </p:tavLst>
                                    </p:anim>
                                    <p:animEffect transition="in" filter="fade">
                                      <p:cBhvr>
                                        <p:cTn id="35" dur="500"/>
                                        <p:tgtEl>
                                          <p:spTgt spid="8"/>
                                        </p:tgtEl>
                                      </p:cBhvr>
                                    </p:animEffect>
                                  </p:childTnLst>
                                </p:cTn>
                              </p:par>
                            </p:childTnLst>
                          </p:cTn>
                        </p:par>
                        <p:par>
                          <p:cTn id="36" fill="hold">
                            <p:stCondLst>
                              <p:cond delay="500"/>
                            </p:stCondLst>
                            <p:childTnLst>
                              <p:par>
                                <p:cTn id="37" presetID="22" presetClass="entr" presetSubtype="8"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wipe(left)">
                                      <p:cBhvr>
                                        <p:cTn id="3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8" grpId="0" animBg="1"/>
      <p:bldP spid="9"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a:blip r:embed="rId1"/>
          <a:stretch>
            <a:fillRect/>
          </a:stretch>
        </p:blipFill>
        <p:spPr>
          <a:xfrm>
            <a:off x="491162" y="291086"/>
            <a:ext cx="2268000" cy="692577"/>
          </a:xfrm>
          <a:prstGeom prst="rect">
            <a:avLst/>
          </a:prstGeom>
        </p:spPr>
      </p:pic>
      <p:pic>
        <p:nvPicPr>
          <p:cNvPr id="16" name="图片 1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8882" y="285028"/>
            <a:ext cx="450000" cy="559756"/>
          </a:xfrm>
          <a:prstGeom prst="rect">
            <a:avLst/>
          </a:prstGeom>
        </p:spPr>
      </p:pic>
      <p:sp>
        <p:nvSpPr>
          <p:cNvPr id="2" name="文本框 14"/>
          <p:cNvSpPr txBox="1"/>
          <p:nvPr/>
        </p:nvSpPr>
        <p:spPr>
          <a:xfrm>
            <a:off x="676499" y="243902"/>
            <a:ext cx="2219380" cy="623248"/>
          </a:xfrm>
          <a:prstGeom prst="rect">
            <a:avLst/>
          </a:prstGeom>
          <a:noFill/>
        </p:spPr>
        <p:txBody>
          <a:bodyPr wrap="square" lIns="68580" tIns="34290" rIns="68580" bIns="34290" rtlCol="0">
            <a:spAutoFit/>
          </a:bodyPr>
          <a:lstStyle/>
          <a:p>
            <a:r>
              <a:rPr lang="zh-CN" altLang="en-US" sz="3600" b="1" dirty="0">
                <a:latin typeface="黑体" panose="02010609060101010101" pitchFamily="49" charset="-122"/>
                <a:ea typeface="黑体" panose="02010609060101010101" pitchFamily="49" charset="-122"/>
              </a:rPr>
              <a:t>结构梳理</a:t>
            </a:r>
            <a:endParaRPr lang="zh-CN" altLang="en-US" sz="3600" b="1" dirty="0">
              <a:latin typeface="黑体" panose="02010609060101010101" pitchFamily="49" charset="-122"/>
              <a:ea typeface="黑体" panose="02010609060101010101" pitchFamily="49" charset="-122"/>
            </a:endParaRPr>
          </a:p>
        </p:txBody>
      </p:sp>
      <p:sp>
        <p:nvSpPr>
          <p:cNvPr id="5" name="TextBox 4"/>
          <p:cNvSpPr txBox="1"/>
          <p:nvPr/>
        </p:nvSpPr>
        <p:spPr>
          <a:xfrm>
            <a:off x="2287550" y="1257265"/>
            <a:ext cx="630942" cy="3517310"/>
          </a:xfrm>
          <a:prstGeom prst="rect">
            <a:avLst/>
          </a:prstGeom>
          <a:noFill/>
        </p:spPr>
        <p:txBody>
          <a:bodyPr vert="eaVert" wrap="none" lIns="68580" tIns="34290" rIns="68580" bIns="34290" rtlCol="0">
            <a:spAutoFit/>
          </a:bodyPr>
          <a:lstStyle/>
          <a:p>
            <a:r>
              <a:rPr lang="en-US" altLang="zh-CN" sz="3200" b="1" smtClean="0">
                <a:latin typeface="黑体" panose="02010609060101010101" pitchFamily="49" charset="-122"/>
                <a:ea typeface="黑体" panose="02010609060101010101" pitchFamily="49" charset="-122"/>
              </a:rPr>
              <a:t>10 </a:t>
            </a:r>
            <a:r>
              <a:rPr lang="zh-CN" altLang="en-US" sz="3200" b="1" smtClean="0">
                <a:latin typeface="黑体" panose="02010609060101010101" pitchFamily="49" charset="-122"/>
                <a:ea typeface="黑体" panose="02010609060101010101" pitchFamily="49" charset="-122"/>
              </a:rPr>
              <a:t>牛</a:t>
            </a:r>
            <a:r>
              <a:rPr lang="zh-CN" altLang="en-US" sz="3200" b="1" dirty="0">
                <a:latin typeface="黑体" panose="02010609060101010101" pitchFamily="49" charset="-122"/>
                <a:ea typeface="黑体" panose="02010609060101010101" pitchFamily="49" charset="-122"/>
              </a:rPr>
              <a:t>郎织女（一）</a:t>
            </a:r>
            <a:endParaRPr lang="zh-CN" altLang="en-US" sz="3200" b="1" dirty="0">
              <a:latin typeface="黑体" panose="02010609060101010101" pitchFamily="49" charset="-122"/>
              <a:ea typeface="黑体" panose="02010609060101010101" pitchFamily="49" charset="-122"/>
            </a:endParaRPr>
          </a:p>
        </p:txBody>
      </p:sp>
      <p:sp>
        <p:nvSpPr>
          <p:cNvPr id="6" name="TextBox 5"/>
          <p:cNvSpPr txBox="1"/>
          <p:nvPr/>
        </p:nvSpPr>
        <p:spPr>
          <a:xfrm>
            <a:off x="3421550" y="2447042"/>
            <a:ext cx="2610330" cy="561692"/>
          </a:xfrm>
          <a:prstGeom prst="rect">
            <a:avLst/>
          </a:prstGeom>
          <a:noFill/>
        </p:spPr>
        <p:txBody>
          <a:bodyPr wrap="none" lIns="68580" tIns="34290" rIns="68580" bIns="34290" rtlCol="0">
            <a:spAutoFit/>
          </a:bodyPr>
          <a:lstStyle/>
          <a:p>
            <a:r>
              <a:rPr lang="zh-CN" altLang="en-US" sz="3200" b="1" smtClean="0">
                <a:latin typeface="楷体" panose="02010609060101010101" pitchFamily="49" charset="-122"/>
                <a:ea typeface="楷体" panose="02010609060101010101" pitchFamily="49" charset="-122"/>
              </a:rPr>
              <a:t>细心照看老牛</a:t>
            </a:r>
            <a:endParaRPr lang="zh-CN" altLang="en-US" sz="3200" b="1" dirty="0">
              <a:latin typeface="楷体" panose="02010609060101010101" pitchFamily="49" charset="-122"/>
              <a:ea typeface="楷体" panose="02010609060101010101" pitchFamily="49" charset="-122"/>
            </a:endParaRPr>
          </a:p>
        </p:txBody>
      </p:sp>
      <p:sp>
        <p:nvSpPr>
          <p:cNvPr id="9" name="TextBox 8"/>
          <p:cNvSpPr txBox="1"/>
          <p:nvPr/>
        </p:nvSpPr>
        <p:spPr>
          <a:xfrm>
            <a:off x="3509656" y="3435846"/>
            <a:ext cx="2198359" cy="561692"/>
          </a:xfrm>
          <a:prstGeom prst="rect">
            <a:avLst/>
          </a:prstGeom>
          <a:noFill/>
        </p:spPr>
        <p:txBody>
          <a:bodyPr wrap="none" lIns="68580" tIns="34290" rIns="68580" bIns="34290" rtlCol="0">
            <a:spAutoFit/>
          </a:bodyPr>
          <a:lstStyle/>
          <a:p>
            <a:r>
              <a:rPr lang="zh-CN" altLang="en-US" sz="3200" b="1" smtClean="0">
                <a:latin typeface="楷体" panose="02010609060101010101" pitchFamily="49" charset="-122"/>
                <a:ea typeface="楷体" panose="02010609060101010101" pitchFamily="49" charset="-122"/>
              </a:rPr>
              <a:t>与织女相识</a:t>
            </a:r>
            <a:endParaRPr lang="zh-CN" altLang="en-US" sz="3200" b="1" dirty="0">
              <a:latin typeface="楷体" panose="02010609060101010101" pitchFamily="49" charset="-122"/>
              <a:ea typeface="楷体" panose="02010609060101010101" pitchFamily="49" charset="-122"/>
            </a:endParaRPr>
          </a:p>
        </p:txBody>
      </p:sp>
      <p:sp>
        <p:nvSpPr>
          <p:cNvPr id="10" name="左大括号 9"/>
          <p:cNvSpPr/>
          <p:nvPr/>
        </p:nvSpPr>
        <p:spPr>
          <a:xfrm>
            <a:off x="3108037" y="1491630"/>
            <a:ext cx="144016" cy="2448272"/>
          </a:xfrm>
          <a:prstGeom prst="leftBrace">
            <a:avLst>
              <a:gd name="adj1" fmla="val 100927"/>
              <a:gd name="adj2" fmla="val 5000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3200">
              <a:ea typeface="黑体" panose="02010609060101010101" pitchFamily="49" charset="-122"/>
            </a:endParaRPr>
          </a:p>
        </p:txBody>
      </p:sp>
      <p:sp>
        <p:nvSpPr>
          <p:cNvPr id="11" name="TextBox 10"/>
          <p:cNvSpPr txBox="1"/>
          <p:nvPr/>
        </p:nvSpPr>
        <p:spPr>
          <a:xfrm>
            <a:off x="3395577" y="1491630"/>
            <a:ext cx="3264655" cy="561692"/>
          </a:xfrm>
          <a:prstGeom prst="rect">
            <a:avLst/>
          </a:prstGeom>
          <a:noFill/>
        </p:spPr>
        <p:txBody>
          <a:bodyPr wrap="square" lIns="68580" tIns="34290" rIns="68580" bIns="34290" rtlCol="0">
            <a:spAutoFit/>
          </a:bodyPr>
          <a:lstStyle/>
          <a:p>
            <a:r>
              <a:rPr lang="zh-CN" altLang="en-US" sz="3200" b="1">
                <a:latin typeface="楷体" panose="02010609060101010101" pitchFamily="49" charset="-122"/>
                <a:ea typeface="楷体" panose="02010609060101010101" pitchFamily="49" charset="-122"/>
              </a:rPr>
              <a:t>与老牛相依为</a:t>
            </a:r>
            <a:r>
              <a:rPr lang="zh-CN" altLang="en-US" sz="3200" b="1" smtClean="0">
                <a:latin typeface="楷体" panose="02010609060101010101" pitchFamily="49" charset="-122"/>
                <a:ea typeface="楷体" panose="02010609060101010101" pitchFamily="49" charset="-122"/>
              </a:rPr>
              <a:t>命</a:t>
            </a:r>
            <a:endParaRPr lang="zh-CN" altLang="en-US" sz="3200" b="1">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left)">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P spid="1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27584" y="1328450"/>
            <a:ext cx="1008112" cy="584775"/>
          </a:xfrm>
          <a:prstGeom prst="rect">
            <a:avLst/>
          </a:prstGeom>
          <a:noFill/>
        </p:spPr>
        <p:txBody>
          <a:bodyPr wrap="square" rtlCol="0">
            <a:spAutoFit/>
          </a:bodyPr>
          <a:lstStyle/>
          <a:p>
            <a:r>
              <a:rPr lang="zh-CN" altLang="en-US" sz="3200" dirty="0" smtClean="0">
                <a:latin typeface="黑体" panose="02010609060101010101" pitchFamily="49" charset="-122"/>
                <a:ea typeface="黑体" panose="02010609060101010101" pitchFamily="49" charset="-122"/>
              </a:rPr>
              <a:t>童年</a:t>
            </a:r>
            <a:endParaRPr lang="zh-CN" altLang="en-US" sz="3200" dirty="0">
              <a:latin typeface="黑体" panose="02010609060101010101" pitchFamily="49" charset="-122"/>
              <a:ea typeface="黑体" panose="02010609060101010101" pitchFamily="49" charset="-122"/>
            </a:endParaRPr>
          </a:p>
        </p:txBody>
      </p:sp>
      <p:sp>
        <p:nvSpPr>
          <p:cNvPr id="3" name="TextBox 2"/>
          <p:cNvSpPr txBox="1"/>
          <p:nvPr/>
        </p:nvSpPr>
        <p:spPr>
          <a:xfrm>
            <a:off x="827584" y="2347015"/>
            <a:ext cx="1008112" cy="584775"/>
          </a:xfrm>
          <a:prstGeom prst="rect">
            <a:avLst/>
          </a:prstGeom>
          <a:noFill/>
        </p:spPr>
        <p:txBody>
          <a:bodyPr wrap="square" rtlCol="0">
            <a:spAutoFit/>
          </a:bodyPr>
          <a:lstStyle/>
          <a:p>
            <a:r>
              <a:rPr lang="zh-CN" altLang="en-US" sz="3200" dirty="0" smtClean="0">
                <a:latin typeface="黑体" panose="02010609060101010101" pitchFamily="49" charset="-122"/>
                <a:ea typeface="黑体" panose="02010609060101010101" pitchFamily="49" charset="-122"/>
              </a:rPr>
              <a:t>成人</a:t>
            </a:r>
            <a:endParaRPr lang="zh-CN" altLang="en-US" sz="3200" dirty="0">
              <a:latin typeface="黑体" panose="02010609060101010101" pitchFamily="49" charset="-122"/>
              <a:ea typeface="黑体" panose="02010609060101010101" pitchFamily="49" charset="-122"/>
            </a:endParaRPr>
          </a:p>
        </p:txBody>
      </p:sp>
      <p:sp>
        <p:nvSpPr>
          <p:cNvPr id="4" name="TextBox 3"/>
          <p:cNvSpPr txBox="1"/>
          <p:nvPr/>
        </p:nvSpPr>
        <p:spPr>
          <a:xfrm>
            <a:off x="827584" y="3427135"/>
            <a:ext cx="1008112" cy="584775"/>
          </a:xfrm>
          <a:prstGeom prst="rect">
            <a:avLst/>
          </a:prstGeom>
          <a:noFill/>
        </p:spPr>
        <p:txBody>
          <a:bodyPr wrap="square" rtlCol="0">
            <a:spAutoFit/>
          </a:bodyPr>
          <a:lstStyle/>
          <a:p>
            <a:r>
              <a:rPr lang="zh-CN" altLang="en-US" sz="3200" dirty="0" smtClean="0">
                <a:latin typeface="黑体" panose="02010609060101010101" pitchFamily="49" charset="-122"/>
                <a:ea typeface="黑体" panose="02010609060101010101" pitchFamily="49" charset="-122"/>
              </a:rPr>
              <a:t>成家</a:t>
            </a:r>
            <a:endParaRPr lang="zh-CN" altLang="en-US" sz="3200" dirty="0">
              <a:latin typeface="黑体" panose="02010609060101010101" pitchFamily="49" charset="-122"/>
              <a:ea typeface="黑体" panose="02010609060101010101" pitchFamily="49" charset="-122"/>
            </a:endParaRPr>
          </a:p>
        </p:txBody>
      </p:sp>
      <p:sp>
        <p:nvSpPr>
          <p:cNvPr id="5" name="TextBox 4"/>
          <p:cNvSpPr txBox="1"/>
          <p:nvPr/>
        </p:nvSpPr>
        <p:spPr>
          <a:xfrm>
            <a:off x="2423964" y="1328450"/>
            <a:ext cx="5328592" cy="584775"/>
          </a:xfrm>
          <a:prstGeom prst="rect">
            <a:avLst/>
          </a:prstGeom>
          <a:noFill/>
        </p:spPr>
        <p:txBody>
          <a:bodyPr wrap="square" rtlCol="0">
            <a:spAutoFit/>
          </a:bodyPr>
          <a:lstStyle/>
          <a:p>
            <a:r>
              <a:rPr lang="zh-CN" altLang="en-US" sz="3200" b="1" dirty="0" smtClean="0">
                <a:latin typeface="楷体" panose="02010609060101010101" pitchFamily="49" charset="-122"/>
                <a:ea typeface="楷体" panose="02010609060101010101" pitchFamily="49" charset="-122"/>
              </a:rPr>
              <a:t>身世凄苦，与老牛相依为命</a:t>
            </a:r>
            <a:endParaRPr lang="zh-CN" altLang="en-US" sz="3200" b="1" dirty="0">
              <a:latin typeface="楷体" panose="02010609060101010101" pitchFamily="49" charset="-122"/>
              <a:ea typeface="楷体" panose="02010609060101010101" pitchFamily="49" charset="-122"/>
            </a:endParaRPr>
          </a:p>
        </p:txBody>
      </p:sp>
      <p:sp>
        <p:nvSpPr>
          <p:cNvPr id="6" name="TextBox 5"/>
          <p:cNvSpPr txBox="1"/>
          <p:nvPr/>
        </p:nvSpPr>
        <p:spPr>
          <a:xfrm>
            <a:off x="2423964" y="2347015"/>
            <a:ext cx="5904656" cy="584775"/>
          </a:xfrm>
          <a:prstGeom prst="rect">
            <a:avLst/>
          </a:prstGeom>
          <a:noFill/>
        </p:spPr>
        <p:txBody>
          <a:bodyPr wrap="square" rtlCol="0">
            <a:spAutoFit/>
          </a:bodyPr>
          <a:lstStyle/>
          <a:p>
            <a:r>
              <a:rPr lang="zh-CN" altLang="en-US" sz="3200" b="1" dirty="0" smtClean="0">
                <a:latin typeface="楷体" panose="02010609060101010101" pitchFamily="49" charset="-122"/>
                <a:ea typeface="楷体" panose="02010609060101010101" pitchFamily="49" charset="-122"/>
              </a:rPr>
              <a:t>被赶出家门，依旧细心照看老牛</a:t>
            </a:r>
            <a:endParaRPr lang="zh-CN" altLang="en-US" sz="3200" b="1" dirty="0">
              <a:latin typeface="楷体" panose="02010609060101010101" pitchFamily="49" charset="-122"/>
              <a:ea typeface="楷体" panose="02010609060101010101" pitchFamily="49" charset="-122"/>
            </a:endParaRPr>
          </a:p>
        </p:txBody>
      </p:sp>
      <p:sp>
        <p:nvSpPr>
          <p:cNvPr id="7" name="TextBox 6"/>
          <p:cNvSpPr txBox="1"/>
          <p:nvPr/>
        </p:nvSpPr>
        <p:spPr>
          <a:xfrm>
            <a:off x="2423964" y="3422943"/>
            <a:ext cx="5904656" cy="584775"/>
          </a:xfrm>
          <a:prstGeom prst="rect">
            <a:avLst/>
          </a:prstGeom>
          <a:noFill/>
        </p:spPr>
        <p:txBody>
          <a:bodyPr wrap="square" rtlCol="0">
            <a:spAutoFit/>
          </a:bodyPr>
          <a:lstStyle/>
          <a:p>
            <a:r>
              <a:rPr lang="zh-CN" altLang="en-US" sz="3200" b="1" dirty="0">
                <a:latin typeface="楷体" panose="02010609060101010101" pitchFamily="49" charset="-122"/>
                <a:ea typeface="楷体" panose="02010609060101010101" pitchFamily="49" charset="-122"/>
              </a:rPr>
              <a:t>得</a:t>
            </a:r>
            <a:r>
              <a:rPr lang="zh-CN" altLang="en-US" sz="3200" b="1" dirty="0" smtClean="0">
                <a:latin typeface="楷体" panose="02010609060101010101" pitchFamily="49" charset="-122"/>
                <a:ea typeface="楷体" panose="02010609060101010101" pitchFamily="49" charset="-122"/>
              </a:rPr>
              <a:t>老牛相助，与织女相识</a:t>
            </a:r>
            <a:endParaRPr lang="zh-CN" altLang="en-US" sz="3200" b="1"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1"/>
          <a:stretch>
            <a:fillRect/>
          </a:stretch>
        </p:blipFill>
        <p:spPr>
          <a:xfrm>
            <a:off x="647816" y="547025"/>
            <a:ext cx="2268000" cy="692577"/>
          </a:xfrm>
          <a:prstGeom prst="rect">
            <a:avLst/>
          </a:prstGeom>
        </p:spPr>
      </p:pic>
      <p:pic>
        <p:nvPicPr>
          <p:cNvPr id="10" name="图片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8140" y="537266"/>
            <a:ext cx="460522" cy="572844"/>
          </a:xfrm>
          <a:prstGeom prst="rect">
            <a:avLst/>
          </a:prstGeom>
        </p:spPr>
      </p:pic>
      <p:sp>
        <p:nvSpPr>
          <p:cNvPr id="11" name="矩形 10"/>
          <p:cNvSpPr/>
          <p:nvPr/>
        </p:nvSpPr>
        <p:spPr>
          <a:xfrm>
            <a:off x="755576" y="1491630"/>
            <a:ext cx="7993137" cy="3023905"/>
          </a:xfrm>
          <a:prstGeom prst="rect">
            <a:avLst/>
          </a:prstGeom>
        </p:spPr>
        <p:txBody>
          <a:bodyPr wrap="square" lIns="68580" tIns="34290" rIns="68580" bIns="34290">
            <a:spAutoFit/>
          </a:bodyPr>
          <a:lstStyle/>
          <a:p>
            <a:pPr latinLnBrk="1">
              <a:lnSpc>
                <a:spcPct val="120000"/>
              </a:lnSpc>
            </a:pPr>
            <a:r>
              <a:rPr lang="zh-CN" altLang="en-US" sz="3200" b="1" dirty="0">
                <a:latin typeface="楷体" panose="02010609060101010101" pitchFamily="49" charset="-122"/>
                <a:ea typeface="楷体" panose="02010609060101010101" pitchFamily="49" charset="-122"/>
              </a:rPr>
              <a:t>    这篇课文写了牛郎与</a:t>
            </a:r>
            <a:r>
              <a:rPr lang="zh-CN" altLang="en-US" sz="3200" b="1" dirty="0" smtClean="0">
                <a:latin typeface="楷体" panose="02010609060101010101" pitchFamily="49" charset="-122"/>
                <a:ea typeface="楷体" panose="02010609060101010101" pitchFamily="49" charset="-122"/>
              </a:rPr>
              <a:t>老牛</a:t>
            </a:r>
            <a:r>
              <a:rPr lang="en-US" altLang="zh-CN" sz="3200" b="1" dirty="0" smtClean="0">
                <a:latin typeface="楷体" panose="02010609060101010101" pitchFamily="49" charset="-122"/>
                <a:ea typeface="楷体" panose="02010609060101010101" pitchFamily="49" charset="-122"/>
              </a:rPr>
              <a:t>____________</a:t>
            </a:r>
            <a:r>
              <a:rPr lang="zh-CN" altLang="en-US" sz="3200" b="1" dirty="0" smtClean="0">
                <a:latin typeface="楷体" panose="02010609060101010101" pitchFamily="49" charset="-122"/>
                <a:ea typeface="楷体" panose="02010609060101010101" pitchFamily="49" charset="-122"/>
              </a:rPr>
              <a:t>的</a:t>
            </a:r>
            <a:r>
              <a:rPr lang="zh-CN" altLang="en-US" sz="3200" b="1" dirty="0">
                <a:latin typeface="楷体" panose="02010609060101010101" pitchFamily="49" charset="-122"/>
                <a:ea typeface="楷体" panose="02010609060101010101" pitchFamily="49" charset="-122"/>
              </a:rPr>
              <a:t>故事，交代了知恩图报的</a:t>
            </a:r>
            <a:r>
              <a:rPr lang="zh-CN" altLang="en-US" sz="3200" b="1" dirty="0" smtClean="0">
                <a:latin typeface="楷体" panose="02010609060101010101" pitchFamily="49" charset="-122"/>
                <a:ea typeface="楷体" panose="02010609060101010101" pitchFamily="49" charset="-122"/>
              </a:rPr>
              <a:t>老牛</a:t>
            </a:r>
            <a:r>
              <a:rPr lang="en-US" altLang="zh-CN" sz="3200" b="1" dirty="0" smtClean="0">
                <a:latin typeface="楷体" panose="02010609060101010101" pitchFamily="49" charset="-122"/>
                <a:ea typeface="楷体" panose="02010609060101010101" pitchFamily="49" charset="-122"/>
              </a:rPr>
              <a:t>______________________________________________</a:t>
            </a:r>
            <a:r>
              <a:rPr lang="zh-CN" altLang="en-US" sz="3200" b="1" dirty="0" smtClean="0">
                <a:latin typeface="楷体" panose="02010609060101010101" pitchFamily="49" charset="-122"/>
                <a:ea typeface="楷体" panose="02010609060101010101" pitchFamily="49" charset="-122"/>
              </a:rPr>
              <a:t>。</a:t>
            </a:r>
            <a:r>
              <a:rPr lang="zh-CN" altLang="en-US" sz="3200" b="1" dirty="0">
                <a:latin typeface="楷体" panose="02010609060101010101" pitchFamily="49" charset="-122"/>
                <a:ea typeface="楷体" panose="02010609060101010101" pitchFamily="49" charset="-122"/>
              </a:rPr>
              <a:t>表达了人</a:t>
            </a:r>
            <a:r>
              <a:rPr lang="zh-CN" altLang="en-US" sz="3200" b="1" dirty="0" smtClean="0">
                <a:latin typeface="楷体" panose="02010609060101010101" pitchFamily="49" charset="-122"/>
                <a:ea typeface="楷体" panose="02010609060101010101" pitchFamily="49" charset="-122"/>
              </a:rPr>
              <a:t>们对勤劳善良的美好品德的赞美和</a:t>
            </a:r>
            <a:r>
              <a:rPr lang="en-US" altLang="zh-CN" sz="3200" b="1" dirty="0" smtClean="0">
                <a:latin typeface="楷体" panose="02010609060101010101" pitchFamily="49" charset="-122"/>
                <a:ea typeface="楷体" panose="02010609060101010101" pitchFamily="49" charset="-122"/>
              </a:rPr>
              <a:t>____________________________</a:t>
            </a:r>
            <a:r>
              <a:rPr lang="zh-CN" altLang="en-US" sz="3200" b="1" dirty="0" smtClean="0">
                <a:latin typeface="楷体" panose="02010609060101010101" pitchFamily="49" charset="-122"/>
                <a:ea typeface="楷体" panose="02010609060101010101" pitchFamily="49" charset="-122"/>
              </a:rPr>
              <a:t>。</a:t>
            </a:r>
            <a:endParaRPr lang="zh-CN" altLang="en-US" sz="3200" b="1" dirty="0">
              <a:latin typeface="楷体" panose="02010609060101010101" pitchFamily="49" charset="-122"/>
              <a:ea typeface="楷体" panose="02010609060101010101" pitchFamily="49" charset="-122"/>
            </a:endParaRPr>
          </a:p>
        </p:txBody>
      </p:sp>
      <p:sp>
        <p:nvSpPr>
          <p:cNvPr id="2" name="矩形 1"/>
          <p:cNvSpPr/>
          <p:nvPr/>
        </p:nvSpPr>
        <p:spPr>
          <a:xfrm>
            <a:off x="6444208" y="1491630"/>
            <a:ext cx="1826141" cy="584775"/>
          </a:xfrm>
          <a:prstGeom prst="rect">
            <a:avLst/>
          </a:prstGeom>
        </p:spPr>
        <p:txBody>
          <a:bodyPr wrap="none">
            <a:spAutoFit/>
          </a:bodyPr>
          <a:lstStyle/>
          <a:p>
            <a:r>
              <a:rPr lang="zh-CN" altLang="en-US" sz="3200" b="1" dirty="0">
                <a:solidFill>
                  <a:srgbClr val="FF0000"/>
                </a:solidFill>
                <a:latin typeface="楷体" panose="02010609060101010101" pitchFamily="49" charset="-122"/>
                <a:ea typeface="楷体" panose="02010609060101010101" pitchFamily="49" charset="-122"/>
              </a:rPr>
              <a:t>相依为命</a:t>
            </a:r>
            <a:endParaRPr lang="zh-CN" altLang="en-US" sz="3200" b="1" dirty="0"/>
          </a:p>
        </p:txBody>
      </p:sp>
      <p:sp>
        <p:nvSpPr>
          <p:cNvPr id="3" name="矩形 2"/>
          <p:cNvSpPr/>
          <p:nvPr/>
        </p:nvSpPr>
        <p:spPr>
          <a:xfrm>
            <a:off x="6627879" y="2101805"/>
            <a:ext cx="1832553" cy="584775"/>
          </a:xfrm>
          <a:prstGeom prst="rect">
            <a:avLst/>
          </a:prstGeom>
        </p:spPr>
        <p:txBody>
          <a:bodyPr wrap="none">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出谋划策</a:t>
            </a:r>
            <a:endParaRPr lang="zh-CN" altLang="en-US" sz="3200" b="1" dirty="0"/>
          </a:p>
        </p:txBody>
      </p:sp>
      <p:sp>
        <p:nvSpPr>
          <p:cNvPr id="16" name="文本框 14"/>
          <p:cNvSpPr txBox="1"/>
          <p:nvPr/>
        </p:nvSpPr>
        <p:spPr>
          <a:xfrm>
            <a:off x="830710" y="508342"/>
            <a:ext cx="2036757" cy="623248"/>
          </a:xfrm>
          <a:prstGeom prst="rect">
            <a:avLst/>
          </a:prstGeom>
          <a:noFill/>
        </p:spPr>
        <p:txBody>
          <a:bodyPr wrap="square" lIns="68580" tIns="34290" rIns="68580" bIns="34290" rtlCol="0">
            <a:spAutoFit/>
          </a:bodyPr>
          <a:lstStyle/>
          <a:p>
            <a:r>
              <a:rPr lang="zh-CN" altLang="en-US" sz="3600" b="1" dirty="0">
                <a:latin typeface="黑体" panose="02010609060101010101" pitchFamily="49" charset="-122"/>
                <a:ea typeface="黑体" panose="02010609060101010101" pitchFamily="49" charset="-122"/>
              </a:rPr>
              <a:t>主题概括</a:t>
            </a:r>
            <a:endParaRPr lang="zh-CN" altLang="en-US" sz="3600" b="1" dirty="0">
              <a:latin typeface="黑体" panose="02010609060101010101" pitchFamily="49" charset="-122"/>
              <a:ea typeface="黑体" panose="02010609060101010101" pitchFamily="49" charset="-122"/>
            </a:endParaRPr>
          </a:p>
        </p:txBody>
      </p:sp>
      <p:sp>
        <p:nvSpPr>
          <p:cNvPr id="4" name="矩形 3"/>
          <p:cNvSpPr/>
          <p:nvPr/>
        </p:nvSpPr>
        <p:spPr>
          <a:xfrm>
            <a:off x="1182169" y="2682772"/>
            <a:ext cx="6054127" cy="584775"/>
          </a:xfrm>
          <a:prstGeom prst="rect">
            <a:avLst/>
          </a:prstGeom>
        </p:spPr>
        <p:txBody>
          <a:bodyPr wrap="square">
            <a:spAutoFit/>
          </a:bodyPr>
          <a:lstStyle/>
          <a:p>
            <a:r>
              <a:rPr lang="zh-CN" altLang="en-US" sz="3200" b="1" dirty="0">
                <a:solidFill>
                  <a:srgbClr val="FF0000"/>
                </a:solidFill>
                <a:latin typeface="楷体" panose="02010609060101010101" pitchFamily="49" charset="-122"/>
                <a:ea typeface="楷体" panose="02010609060101010101" pitchFamily="49" charset="-122"/>
              </a:rPr>
              <a:t>让牛郎与</a:t>
            </a:r>
            <a:r>
              <a:rPr lang="zh-CN" altLang="en-US" sz="3200" b="1" dirty="0" smtClean="0">
                <a:solidFill>
                  <a:srgbClr val="FF0000"/>
                </a:solidFill>
                <a:latin typeface="楷体" panose="02010609060101010101" pitchFamily="49" charset="-122"/>
                <a:ea typeface="楷体" panose="02010609060101010101" pitchFamily="49" charset="-122"/>
              </a:rPr>
              <a:t>织女成婚</a:t>
            </a:r>
            <a:r>
              <a:rPr lang="zh-CN" altLang="en-US" sz="3200" b="1" dirty="0">
                <a:solidFill>
                  <a:srgbClr val="FF0000"/>
                </a:solidFill>
                <a:latin typeface="楷体" panose="02010609060101010101" pitchFamily="49" charset="-122"/>
                <a:ea typeface="楷体" panose="02010609060101010101" pitchFamily="49" charset="-122"/>
              </a:rPr>
              <a:t>结为夫妻的事</a:t>
            </a:r>
            <a:endParaRPr lang="zh-CN" altLang="en-US" sz="3200" b="1" dirty="0"/>
          </a:p>
        </p:txBody>
      </p:sp>
      <p:sp>
        <p:nvSpPr>
          <p:cNvPr id="5" name="矩形 4"/>
          <p:cNvSpPr/>
          <p:nvPr/>
        </p:nvSpPr>
        <p:spPr>
          <a:xfrm>
            <a:off x="1047085" y="3859183"/>
            <a:ext cx="5109091" cy="584775"/>
          </a:xfrm>
          <a:prstGeom prst="rect">
            <a:avLst/>
          </a:prstGeom>
        </p:spPr>
        <p:txBody>
          <a:bodyPr wrap="none">
            <a:spAutoFit/>
          </a:bodyPr>
          <a:lstStyle/>
          <a:p>
            <a:r>
              <a:rPr lang="zh-CN" altLang="en-US" sz="3200" b="1" dirty="0">
                <a:solidFill>
                  <a:srgbClr val="FF0000"/>
                </a:solidFill>
                <a:latin typeface="楷体" panose="02010609060101010101" pitchFamily="49" charset="-122"/>
                <a:ea typeface="楷体" panose="02010609060101010101" pitchFamily="49" charset="-122"/>
              </a:rPr>
              <a:t>对男耕女织田园生活的向往</a:t>
            </a:r>
            <a:endParaRPr lang="zh-CN" altLang="en-US" sz="3200" b="1" dirty="0"/>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down)">
                                      <p:cBhvr>
                                        <p:cTn id="10" dur="500"/>
                                        <p:tgtEl>
                                          <p:spTgt spid="3"/>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down)">
                                      <p:cBhvr>
                                        <p:cTn id="13" dur="500"/>
                                        <p:tgtEl>
                                          <p:spTgt spid="5"/>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wipe(down)">
                                      <p:cBhvr>
                                        <p:cTn id="1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stretch>
            <a:fillRect/>
          </a:stretch>
        </p:blipFill>
        <p:spPr>
          <a:xfrm>
            <a:off x="602584" y="411510"/>
            <a:ext cx="2268000" cy="692577"/>
          </a:xfrm>
          <a:prstGeom prst="rect">
            <a:avLst/>
          </a:prstGeom>
        </p:spPr>
      </p:pic>
      <p:pic>
        <p:nvPicPr>
          <p:cNvPr id="7" name="图片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6600" y="402178"/>
            <a:ext cx="450000" cy="559757"/>
          </a:xfrm>
          <a:prstGeom prst="rect">
            <a:avLst/>
          </a:prstGeom>
        </p:spPr>
      </p:pic>
      <p:sp>
        <p:nvSpPr>
          <p:cNvPr id="3" name="文本框 14"/>
          <p:cNvSpPr txBox="1"/>
          <p:nvPr/>
        </p:nvSpPr>
        <p:spPr>
          <a:xfrm>
            <a:off x="765986" y="364326"/>
            <a:ext cx="2221838" cy="623248"/>
          </a:xfrm>
          <a:prstGeom prst="rect">
            <a:avLst/>
          </a:prstGeom>
          <a:noFill/>
        </p:spPr>
        <p:txBody>
          <a:bodyPr wrap="square" lIns="68580" tIns="34290" rIns="68580" bIns="34290" rtlCol="0">
            <a:spAutoFit/>
          </a:bodyPr>
          <a:lstStyle/>
          <a:p>
            <a:r>
              <a:rPr lang="zh-CN" altLang="en-US" sz="3600" b="1" dirty="0" smtClean="0">
                <a:latin typeface="黑体" panose="02010609060101010101" pitchFamily="49" charset="-122"/>
                <a:ea typeface="黑体" panose="02010609060101010101" pitchFamily="49" charset="-122"/>
              </a:rPr>
              <a:t>课堂小结</a:t>
            </a:r>
            <a:endParaRPr lang="zh-CN" altLang="en-US" sz="3600" b="1" dirty="0">
              <a:latin typeface="黑体" panose="02010609060101010101" pitchFamily="49" charset="-122"/>
              <a:ea typeface="黑体" panose="02010609060101010101" pitchFamily="49" charset="-122"/>
            </a:endParaRPr>
          </a:p>
        </p:txBody>
      </p:sp>
      <p:sp>
        <p:nvSpPr>
          <p:cNvPr id="8" name="TextBox 7"/>
          <p:cNvSpPr txBox="1"/>
          <p:nvPr/>
        </p:nvSpPr>
        <p:spPr>
          <a:xfrm>
            <a:off x="1115616" y="2067694"/>
            <a:ext cx="7272808" cy="1454244"/>
          </a:xfrm>
          <a:prstGeom prst="rect">
            <a:avLst/>
          </a:prstGeom>
          <a:noFill/>
        </p:spPr>
        <p:txBody>
          <a:bodyPr wrap="square" rtlCol="0">
            <a:spAutoFit/>
          </a:bodyPr>
          <a:lstStyle/>
          <a:p>
            <a:pPr marL="457200" indent="-457200">
              <a:lnSpc>
                <a:spcPct val="150000"/>
              </a:lnSpc>
              <a:buFont typeface="Arial" panose="020B0604020202020204" pitchFamily="34" charset="0"/>
              <a:buChar char="•"/>
            </a:pPr>
            <a:r>
              <a:rPr lang="zh-CN" altLang="en-US" sz="3200" b="1" dirty="0" smtClean="0">
                <a:solidFill>
                  <a:prstClr val="black"/>
                </a:solidFill>
                <a:latin typeface="楷体" panose="02010609060101010101" pitchFamily="49" charset="-122"/>
                <a:ea typeface="楷体" panose="02010609060101010101" pitchFamily="49" charset="-122"/>
                <a:cs typeface="宋体" panose="02010600030101010101" pitchFamily="2" charset="-122"/>
                <a:sym typeface="+mn-ea"/>
              </a:rPr>
              <a:t>学习了如何合理创编故事</a:t>
            </a:r>
            <a:endParaRPr lang="en-US" altLang="zh-CN" sz="3200" b="1" dirty="0" smtClean="0">
              <a:solidFill>
                <a:prstClr val="black"/>
              </a:solidFill>
              <a:latin typeface="楷体" panose="02010609060101010101" pitchFamily="49" charset="-122"/>
              <a:ea typeface="楷体" panose="02010609060101010101" pitchFamily="49" charset="-122"/>
              <a:cs typeface="宋体" panose="02010600030101010101" pitchFamily="2" charset="-122"/>
              <a:sym typeface="+mn-ea"/>
            </a:endParaRPr>
          </a:p>
          <a:p>
            <a:pPr marL="457200" indent="-457200">
              <a:lnSpc>
                <a:spcPct val="150000"/>
              </a:lnSpc>
              <a:buFont typeface="Arial" panose="020B0604020202020204" pitchFamily="34" charset="0"/>
              <a:buChar char="•"/>
            </a:pPr>
            <a:r>
              <a:rPr lang="zh-CN" altLang="en-US" sz="3200" b="1" dirty="0" smtClean="0">
                <a:solidFill>
                  <a:prstClr val="black"/>
                </a:solidFill>
                <a:latin typeface="楷体" panose="02010609060101010101" pitchFamily="49" charset="-122"/>
                <a:ea typeface="楷体" panose="02010609060101010101" pitchFamily="49" charset="-122"/>
                <a:cs typeface="宋体" panose="02010600030101010101" pitchFamily="2" charset="-122"/>
                <a:sym typeface="+mn-ea"/>
              </a:rPr>
              <a:t>体会到了民间文学想象奇特的特点</a:t>
            </a:r>
            <a:endParaRPr lang="zh-CN" altLang="en-US" sz="3200"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1"/>
          <a:stretch>
            <a:fillRect/>
          </a:stretch>
        </p:blipFill>
        <p:spPr>
          <a:xfrm>
            <a:off x="645937" y="383823"/>
            <a:ext cx="2269879" cy="693151"/>
          </a:xfrm>
          <a:prstGeom prst="rect">
            <a:avLst/>
          </a:prstGeom>
        </p:spPr>
      </p:pic>
      <p:pic>
        <p:nvPicPr>
          <p:cNvPr id="13" name="图片 1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392293"/>
            <a:ext cx="443315" cy="551442"/>
          </a:xfrm>
          <a:prstGeom prst="rect">
            <a:avLst/>
          </a:prstGeom>
        </p:spPr>
      </p:pic>
      <p:sp>
        <p:nvSpPr>
          <p:cNvPr id="120833" name="Rectangle 1"/>
          <p:cNvSpPr>
            <a:spLocks noChangeArrowheads="1"/>
          </p:cNvSpPr>
          <p:nvPr/>
        </p:nvSpPr>
        <p:spPr bwMode="auto">
          <a:xfrm>
            <a:off x="1115616" y="2075676"/>
            <a:ext cx="7307729" cy="2008242"/>
          </a:xfrm>
          <a:prstGeom prst="rect">
            <a:avLst/>
          </a:prstGeom>
          <a:noFill/>
          <a:ln w="9525">
            <a:noFill/>
            <a:miter lim="800000"/>
          </a:ln>
          <a:effectLst/>
        </p:spPr>
        <p:txBody>
          <a:bodyPr vert="horz" wrap="square" lIns="68580" tIns="34290" rIns="68580" bIns="34290" numCol="1" anchor="ctr" anchorCtr="0" compatLnSpc="1">
            <a:spAutoFit/>
          </a:bodyPr>
          <a:lstStyle/>
          <a:p>
            <a:pPr indent="200025" eaLnBrk="0" fontAlgn="base" hangingPunct="0">
              <a:lnSpc>
                <a:spcPct val="150000"/>
              </a:lnSpc>
              <a:spcBef>
                <a:spcPct val="0"/>
              </a:spcBef>
              <a:spcAft>
                <a:spcPct val="0"/>
              </a:spcAft>
            </a:pPr>
            <a:r>
              <a:rPr lang="zh-CN" altLang="en-US" sz="2800" b="1" dirty="0">
                <a:solidFill>
                  <a:srgbClr val="000000"/>
                </a:solidFill>
                <a:latin typeface="楷体" panose="02010609060101010101" pitchFamily="49" charset="-122"/>
                <a:ea typeface="楷体" panose="02010609060101010101" pitchFamily="49" charset="-122"/>
                <a:cs typeface="Times New Roman" panose="02020603050405020304" charset="0"/>
              </a:rPr>
              <a:t>　</a:t>
            </a:r>
            <a:r>
              <a:rPr lang="zh-CN" altLang="en-US" sz="2800" b="1" dirty="0" smtClean="0">
                <a:solidFill>
                  <a:srgbClr val="000000"/>
                </a:solidFill>
                <a:latin typeface="楷体" panose="02010609060101010101" pitchFamily="49" charset="-122"/>
                <a:ea typeface="楷体" panose="02010609060101010101" pitchFamily="49" charset="-122"/>
                <a:cs typeface="Times New Roman" panose="02020603050405020304" charset="0"/>
              </a:rPr>
              <a:t> 牛郎</a:t>
            </a:r>
            <a:r>
              <a:rPr lang="zh-CN" altLang="en-US" sz="2800" b="1" dirty="0">
                <a:solidFill>
                  <a:srgbClr val="000000"/>
                </a:solidFill>
                <a:latin typeface="楷体" panose="02010609060101010101" pitchFamily="49" charset="-122"/>
                <a:ea typeface="楷体" panose="02010609060101010101" pitchFamily="49" charset="-122"/>
                <a:cs typeface="Times New Roman" panose="02020603050405020304" charset="0"/>
              </a:rPr>
              <a:t>是一</a:t>
            </a:r>
            <a:r>
              <a:rPr lang="zh-CN" altLang="en-US" sz="2800" b="1" dirty="0" smtClean="0">
                <a:solidFill>
                  <a:srgbClr val="000000"/>
                </a:solidFill>
                <a:latin typeface="楷体" panose="02010609060101010101" pitchFamily="49" charset="-122"/>
                <a:ea typeface="楷体" panose="02010609060101010101" pitchFamily="49" charset="-122"/>
                <a:cs typeface="Times New Roman" panose="02020603050405020304" charset="0"/>
              </a:rPr>
              <a:t>个</a:t>
            </a:r>
            <a:r>
              <a:rPr lang="en-US" altLang="zh-CN" sz="2800" b="1" dirty="0" smtClean="0">
                <a:solidFill>
                  <a:srgbClr val="000000"/>
                </a:solidFill>
                <a:latin typeface="楷体" panose="02010609060101010101" pitchFamily="49" charset="-122"/>
                <a:ea typeface="楷体" panose="02010609060101010101" pitchFamily="49" charset="-122"/>
                <a:cs typeface="Times New Roman" panose="02020603050405020304" charset="0"/>
              </a:rPr>
              <a:t>___________</a:t>
            </a:r>
            <a:r>
              <a:rPr lang="zh-CN" altLang="en-US" sz="2800" b="1" dirty="0" smtClean="0">
                <a:solidFill>
                  <a:srgbClr val="000000"/>
                </a:solidFill>
                <a:latin typeface="楷体" panose="02010609060101010101" pitchFamily="49" charset="-122"/>
                <a:ea typeface="楷体" panose="02010609060101010101" pitchFamily="49" charset="-122"/>
                <a:cs typeface="Times New Roman" panose="02020603050405020304" charset="0"/>
              </a:rPr>
              <a:t>的</a:t>
            </a:r>
            <a:r>
              <a:rPr lang="zh-CN" altLang="en-US" sz="2800" b="1" dirty="0">
                <a:solidFill>
                  <a:srgbClr val="000000"/>
                </a:solidFill>
                <a:latin typeface="楷体" panose="02010609060101010101" pitchFamily="49" charset="-122"/>
                <a:ea typeface="楷体" panose="02010609060101010101" pitchFamily="49" charset="-122"/>
                <a:cs typeface="Times New Roman" panose="02020603050405020304" charset="0"/>
              </a:rPr>
              <a:t>人，老牛的特点</a:t>
            </a:r>
            <a:r>
              <a:rPr lang="zh-CN" altLang="en-US" sz="2800" b="1" dirty="0" smtClean="0">
                <a:solidFill>
                  <a:srgbClr val="000000"/>
                </a:solidFill>
                <a:latin typeface="楷体" panose="02010609060101010101" pitchFamily="49" charset="-122"/>
                <a:ea typeface="楷体" panose="02010609060101010101" pitchFamily="49" charset="-122"/>
                <a:cs typeface="Times New Roman" panose="02020603050405020304" charset="0"/>
              </a:rPr>
              <a:t>是</a:t>
            </a:r>
            <a:r>
              <a:rPr lang="en-US" altLang="zh-CN" sz="2800" b="1" dirty="0" smtClean="0">
                <a:solidFill>
                  <a:srgbClr val="000000"/>
                </a:solidFill>
                <a:latin typeface="楷体" panose="02010609060101010101" pitchFamily="49" charset="-122"/>
                <a:ea typeface="楷体" panose="02010609060101010101" pitchFamily="49" charset="-122"/>
                <a:cs typeface="Times New Roman" panose="02020603050405020304" charset="0"/>
              </a:rPr>
              <a:t>__________</a:t>
            </a:r>
            <a:r>
              <a:rPr lang="zh-CN" altLang="en-US" sz="2800" b="1" dirty="0" smtClean="0">
                <a:solidFill>
                  <a:srgbClr val="000000"/>
                </a:solidFill>
                <a:latin typeface="楷体" panose="02010609060101010101" pitchFamily="49" charset="-122"/>
                <a:ea typeface="楷体" panose="02010609060101010101" pitchFamily="49" charset="-122"/>
                <a:cs typeface="Times New Roman" panose="02020603050405020304" charset="0"/>
              </a:rPr>
              <a:t>，</a:t>
            </a:r>
            <a:r>
              <a:rPr lang="zh-CN" altLang="en-US" sz="2800" b="1" dirty="0">
                <a:solidFill>
                  <a:srgbClr val="000000"/>
                </a:solidFill>
                <a:latin typeface="楷体" panose="02010609060101010101" pitchFamily="49" charset="-122"/>
                <a:ea typeface="楷体" panose="02010609060101010101" pitchFamily="49" charset="-122"/>
                <a:cs typeface="Times New Roman" panose="02020603050405020304" charset="0"/>
              </a:rPr>
              <a:t>织女的理想</a:t>
            </a:r>
            <a:r>
              <a:rPr lang="zh-CN" altLang="en-US" sz="2800" b="1" dirty="0" smtClean="0">
                <a:solidFill>
                  <a:srgbClr val="000000"/>
                </a:solidFill>
                <a:latin typeface="楷体" panose="02010609060101010101" pitchFamily="49" charset="-122"/>
                <a:ea typeface="楷体" panose="02010609060101010101" pitchFamily="49" charset="-122"/>
                <a:cs typeface="Times New Roman" panose="02020603050405020304" charset="0"/>
              </a:rPr>
              <a:t>是</a:t>
            </a:r>
            <a:r>
              <a:rPr lang="en-US" altLang="zh-CN" sz="2800" b="1" dirty="0" smtClean="0">
                <a:solidFill>
                  <a:srgbClr val="000000"/>
                </a:solidFill>
                <a:latin typeface="楷体" panose="02010609060101010101" pitchFamily="49" charset="-122"/>
                <a:ea typeface="楷体" panose="02010609060101010101" pitchFamily="49" charset="-122"/>
                <a:cs typeface="Times New Roman" panose="02020603050405020304" charset="0"/>
              </a:rPr>
              <a:t>__________</a:t>
            </a:r>
            <a:r>
              <a:rPr lang="zh-CN" altLang="en-US" sz="2800" b="1" dirty="0" smtClean="0">
                <a:solidFill>
                  <a:srgbClr val="000000"/>
                </a:solidFill>
                <a:latin typeface="楷体" panose="02010609060101010101" pitchFamily="49" charset="-122"/>
                <a:ea typeface="楷体" panose="02010609060101010101" pitchFamily="49" charset="-122"/>
                <a:cs typeface="Times New Roman" panose="02020603050405020304" charset="0"/>
              </a:rPr>
              <a:t>、</a:t>
            </a:r>
            <a:r>
              <a:rPr lang="en-US" altLang="zh-CN" sz="2800" b="1" dirty="0" smtClean="0">
                <a:solidFill>
                  <a:srgbClr val="000000"/>
                </a:solidFill>
                <a:latin typeface="楷体" panose="02010609060101010101" pitchFamily="49" charset="-122"/>
                <a:ea typeface="楷体" panose="02010609060101010101" pitchFamily="49" charset="-122"/>
                <a:cs typeface="Times New Roman" panose="02020603050405020304" charset="0"/>
              </a:rPr>
              <a:t>__________________</a:t>
            </a:r>
            <a:r>
              <a:rPr lang="zh-CN" altLang="en-US" sz="2800" b="1" dirty="0" smtClean="0">
                <a:solidFill>
                  <a:srgbClr val="000000"/>
                </a:solidFill>
                <a:latin typeface="楷体" panose="02010609060101010101" pitchFamily="49" charset="-122"/>
                <a:ea typeface="楷体" panose="02010609060101010101" pitchFamily="49" charset="-122"/>
                <a:cs typeface="Times New Roman" panose="02020603050405020304" charset="0"/>
              </a:rPr>
              <a:t>。 </a:t>
            </a:r>
            <a:endParaRPr lang="zh-CN" altLang="en-US" sz="2800" b="1" dirty="0">
              <a:latin typeface="楷体" panose="02010609060101010101" pitchFamily="49" charset="-122"/>
              <a:ea typeface="楷体" panose="02010609060101010101" pitchFamily="49" charset="-122"/>
              <a:cs typeface="宋体" panose="02010600030101010101" pitchFamily="2" charset="-122"/>
            </a:endParaRPr>
          </a:p>
        </p:txBody>
      </p:sp>
      <p:sp>
        <p:nvSpPr>
          <p:cNvPr id="9" name="Rectangle 1"/>
          <p:cNvSpPr>
            <a:spLocks noChangeArrowheads="1"/>
          </p:cNvSpPr>
          <p:nvPr/>
        </p:nvSpPr>
        <p:spPr bwMode="auto">
          <a:xfrm>
            <a:off x="467544" y="1422678"/>
            <a:ext cx="7019697" cy="561692"/>
          </a:xfrm>
          <a:prstGeom prst="rect">
            <a:avLst/>
          </a:prstGeom>
          <a:noFill/>
          <a:ln w="9525">
            <a:noFill/>
            <a:miter lim="800000"/>
          </a:ln>
          <a:effectLst/>
        </p:spPr>
        <p:txBody>
          <a:bodyPr vert="horz" wrap="square" lIns="68580" tIns="34290" rIns="68580" bIns="34290" numCol="1" anchor="ctr" anchorCtr="0" compatLnSpc="1">
            <a:spAutoFit/>
          </a:bodyPr>
          <a:lstStyle/>
          <a:p>
            <a:pPr fontAlgn="base">
              <a:spcBef>
                <a:spcPct val="0"/>
              </a:spcBef>
              <a:spcAft>
                <a:spcPct val="0"/>
              </a:spcAft>
            </a:pPr>
            <a:r>
              <a:rPr lang="zh-CN" altLang="en-US" sz="3200" dirty="0">
                <a:solidFill>
                  <a:srgbClr val="000000"/>
                </a:solidFill>
                <a:latin typeface="黑体" panose="02010609060101010101" pitchFamily="49" charset="-122"/>
                <a:ea typeface="黑体" panose="02010609060101010101" pitchFamily="49" charset="-122"/>
                <a:cs typeface="Times New Roman" panose="02020603050405020304" charset="0"/>
              </a:rPr>
              <a:t>一、根据课文内容填空。</a:t>
            </a:r>
            <a:endParaRPr lang="zh-CN" altLang="en-US" sz="3200" dirty="0">
              <a:latin typeface="黑体" panose="02010609060101010101" pitchFamily="49" charset="-122"/>
              <a:ea typeface="黑体" panose="02010609060101010101" pitchFamily="49" charset="-122"/>
              <a:cs typeface="宋体" panose="02010600030101010101" pitchFamily="2" charset="-122"/>
            </a:endParaRPr>
          </a:p>
        </p:txBody>
      </p:sp>
      <p:sp>
        <p:nvSpPr>
          <p:cNvPr id="10" name="文本框 14"/>
          <p:cNvSpPr txBox="1"/>
          <p:nvPr/>
        </p:nvSpPr>
        <p:spPr>
          <a:xfrm>
            <a:off x="827584" y="339502"/>
            <a:ext cx="2113874" cy="623248"/>
          </a:xfrm>
          <a:prstGeom prst="rect">
            <a:avLst/>
          </a:prstGeom>
          <a:noFill/>
        </p:spPr>
        <p:txBody>
          <a:bodyPr wrap="square" lIns="68580" tIns="34290" rIns="68580" bIns="34290" rtlCol="0">
            <a:spAutoFit/>
          </a:bodyPr>
          <a:lstStyle/>
          <a:p>
            <a:r>
              <a:rPr lang="zh-CN" altLang="en-US" sz="3600" b="1" dirty="0" smtClean="0">
                <a:latin typeface="黑体" panose="02010609060101010101" pitchFamily="49" charset="-122"/>
                <a:ea typeface="黑体" panose="02010609060101010101" pitchFamily="49" charset="-122"/>
              </a:rPr>
              <a:t>课堂演练</a:t>
            </a:r>
            <a:endParaRPr lang="zh-CN" altLang="en-US" sz="3600" b="1" dirty="0">
              <a:latin typeface="黑体" panose="02010609060101010101" pitchFamily="49" charset="-122"/>
              <a:ea typeface="黑体" panose="02010609060101010101" pitchFamily="49" charset="-122"/>
            </a:endParaRPr>
          </a:p>
        </p:txBody>
      </p:sp>
      <p:sp>
        <p:nvSpPr>
          <p:cNvPr id="2" name="矩形 1"/>
          <p:cNvSpPr/>
          <p:nvPr/>
        </p:nvSpPr>
        <p:spPr>
          <a:xfrm>
            <a:off x="3668344" y="2142758"/>
            <a:ext cx="1980029" cy="523220"/>
          </a:xfrm>
          <a:prstGeom prst="rect">
            <a:avLst/>
          </a:prstGeom>
        </p:spPr>
        <p:txBody>
          <a:bodyPr wrap="none">
            <a:spAutoFit/>
          </a:bodyPr>
          <a:lstStyle/>
          <a:p>
            <a:r>
              <a:rPr lang="zh-CN" altLang="en-US" sz="2800" b="1" dirty="0">
                <a:solidFill>
                  <a:srgbClr val="FF0000"/>
                </a:solidFill>
                <a:latin typeface="楷体" panose="02010609060101010101" pitchFamily="49" charset="-122"/>
                <a:ea typeface="楷体" panose="02010609060101010101" pitchFamily="49" charset="-122"/>
                <a:cs typeface="Times New Roman" panose="02020603050405020304" charset="0"/>
              </a:rPr>
              <a:t>勤劳、善良</a:t>
            </a:r>
            <a:endParaRPr lang="zh-CN" altLang="en-US" b="1" dirty="0"/>
          </a:p>
        </p:txBody>
      </p:sp>
      <p:sp>
        <p:nvSpPr>
          <p:cNvPr id="3" name="矩形 2"/>
          <p:cNvSpPr/>
          <p:nvPr/>
        </p:nvSpPr>
        <p:spPr>
          <a:xfrm>
            <a:off x="2014939" y="2790830"/>
            <a:ext cx="1620957" cy="523220"/>
          </a:xfrm>
          <a:prstGeom prst="rect">
            <a:avLst/>
          </a:prstGeom>
        </p:spPr>
        <p:txBody>
          <a:bodyPr wrap="none">
            <a:spAutoFit/>
          </a:bodyPr>
          <a:lstStyle/>
          <a:p>
            <a:r>
              <a:rPr lang="zh-CN" altLang="en-US" sz="2800" b="1" dirty="0">
                <a:solidFill>
                  <a:srgbClr val="FF0000"/>
                </a:solidFill>
                <a:latin typeface="楷体" panose="02010609060101010101" pitchFamily="49" charset="-122"/>
                <a:ea typeface="楷体" panose="02010609060101010101" pitchFamily="49" charset="-122"/>
                <a:cs typeface="Times New Roman" panose="02020603050405020304" charset="0"/>
              </a:rPr>
              <a:t>知恩图报</a:t>
            </a:r>
            <a:endParaRPr lang="zh-CN" altLang="en-US" b="1" dirty="0"/>
          </a:p>
        </p:txBody>
      </p:sp>
      <p:sp>
        <p:nvSpPr>
          <p:cNvPr id="4" name="矩形 3"/>
          <p:cNvSpPr/>
          <p:nvPr/>
        </p:nvSpPr>
        <p:spPr>
          <a:xfrm>
            <a:off x="6284619" y="2790830"/>
            <a:ext cx="1620957" cy="523220"/>
          </a:xfrm>
          <a:prstGeom prst="rect">
            <a:avLst/>
          </a:prstGeom>
        </p:spPr>
        <p:txBody>
          <a:bodyPr wrap="none">
            <a:spAutoFit/>
          </a:bodyPr>
          <a:lstStyle/>
          <a:p>
            <a:r>
              <a:rPr lang="zh-CN" altLang="en-US" sz="2800" b="1" dirty="0">
                <a:solidFill>
                  <a:srgbClr val="FF0000"/>
                </a:solidFill>
                <a:latin typeface="楷体" panose="02010609060101010101" pitchFamily="49" charset="-122"/>
                <a:ea typeface="楷体" panose="02010609060101010101" pitchFamily="49" charset="-122"/>
                <a:cs typeface="Times New Roman" panose="02020603050405020304" charset="0"/>
              </a:rPr>
              <a:t>追求自由</a:t>
            </a:r>
            <a:endParaRPr lang="zh-CN" altLang="en-US" b="1" dirty="0"/>
          </a:p>
        </p:txBody>
      </p:sp>
      <p:sp>
        <p:nvSpPr>
          <p:cNvPr id="5" name="矩形 4"/>
          <p:cNvSpPr/>
          <p:nvPr/>
        </p:nvSpPr>
        <p:spPr>
          <a:xfrm>
            <a:off x="1344359" y="3438902"/>
            <a:ext cx="2698175" cy="523220"/>
          </a:xfrm>
          <a:prstGeom prst="rect">
            <a:avLst/>
          </a:prstGeom>
        </p:spPr>
        <p:txBody>
          <a:bodyPr wrap="none">
            <a:spAutoFit/>
          </a:bodyPr>
          <a:lstStyle/>
          <a:p>
            <a:r>
              <a:rPr lang="zh-CN" altLang="en-US" sz="2800" b="1" dirty="0">
                <a:solidFill>
                  <a:srgbClr val="FF0000"/>
                </a:solidFill>
                <a:latin typeface="楷体" panose="02010609060101010101" pitchFamily="49" charset="-122"/>
                <a:ea typeface="楷体" panose="02010609060101010101" pitchFamily="49" charset="-122"/>
                <a:cs typeface="Times New Roman" panose="02020603050405020304" charset="0"/>
              </a:rPr>
              <a:t>渴望美好的生活</a:t>
            </a:r>
            <a:endParaRPr lang="zh-CN" altLang="en-US" b="1" dirty="0"/>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down)">
                                      <p:cBhvr>
                                        <p:cTn id="10" dur="500"/>
                                        <p:tgtEl>
                                          <p:spTgt spid="4"/>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500"/>
                                        <p:tgtEl>
                                          <p:spTgt spid="3"/>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down)">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5" name="Rectangle 1"/>
          <p:cNvSpPr>
            <a:spLocks noChangeArrowheads="1"/>
          </p:cNvSpPr>
          <p:nvPr/>
        </p:nvSpPr>
        <p:spPr bwMode="auto">
          <a:xfrm>
            <a:off x="1215325" y="1722952"/>
            <a:ext cx="6872367" cy="2432974"/>
          </a:xfrm>
          <a:prstGeom prst="rect">
            <a:avLst/>
          </a:prstGeom>
          <a:noFill/>
          <a:ln w="9525">
            <a:noFill/>
            <a:miter lim="800000"/>
          </a:ln>
          <a:effectLst/>
        </p:spPr>
        <p:txBody>
          <a:bodyPr vert="horz" wrap="square" lIns="68580" tIns="34290" rIns="68580" bIns="34290" numCol="1" anchor="ctr" anchorCtr="0" compatLnSpc="1">
            <a:spAutoFit/>
          </a:bodyPr>
          <a:lstStyle/>
          <a:p>
            <a:pPr fontAlgn="base" latinLnBrk="1">
              <a:lnSpc>
                <a:spcPct val="120000"/>
              </a:lnSpc>
              <a:spcBef>
                <a:spcPct val="0"/>
              </a:spcBef>
              <a:spcAft>
                <a:spcPct val="0"/>
              </a:spcAft>
            </a:pPr>
            <a:r>
              <a:rPr lang="zh-CN" altLang="en-US" sz="3200" b="1" dirty="0" smtClean="0">
                <a:latin typeface="楷体" panose="02010609060101010101" pitchFamily="49" charset="-122"/>
                <a:ea typeface="楷体" panose="02010609060101010101" pitchFamily="49" charset="-122"/>
                <a:cs typeface="宋体" panose="02010600030101010101" pitchFamily="2" charset="-122"/>
              </a:rPr>
              <a:t>    仙女们</a:t>
            </a:r>
            <a:r>
              <a:rPr lang="zh-CN" altLang="en-US" sz="3200" b="1" dirty="0">
                <a:latin typeface="楷体" panose="02010609060101010101" pitchFamily="49" charset="-122"/>
                <a:ea typeface="楷体" panose="02010609060101010101" pitchFamily="49" charset="-122"/>
                <a:cs typeface="宋体" panose="02010600030101010101" pitchFamily="2" charset="-122"/>
              </a:rPr>
              <a:t>商量瞒着王母娘娘去人间看看</a:t>
            </a:r>
            <a:r>
              <a:rPr lang="zh-CN" altLang="en-US" sz="3200" b="1" dirty="0" smtClean="0">
                <a:latin typeface="楷体" panose="02010609060101010101" pitchFamily="49" charset="-122"/>
                <a:ea typeface="楷体" panose="02010609060101010101" pitchFamily="49" charset="-122"/>
                <a:cs typeface="宋体" panose="02010600030101010101" pitchFamily="2" charset="-122"/>
              </a:rPr>
              <a:t>。</a:t>
            </a:r>
            <a:r>
              <a:rPr lang="en-US" altLang="zh-CN" sz="3200" b="1" dirty="0" smtClean="0">
                <a:latin typeface="楷体" panose="02010609060101010101" pitchFamily="49" charset="-122"/>
                <a:ea typeface="楷体" panose="02010609060101010101" pitchFamily="49" charset="-122"/>
                <a:cs typeface="宋体" panose="02010600030101010101" pitchFamily="2" charset="-122"/>
              </a:rPr>
              <a:t>__________________________________________________________________________________________</a:t>
            </a:r>
            <a:endParaRPr lang="zh-CN" altLang="en-US" sz="3200" b="1" dirty="0">
              <a:latin typeface="楷体" panose="02010609060101010101" pitchFamily="49" charset="-122"/>
              <a:ea typeface="楷体" panose="02010609060101010101" pitchFamily="49" charset="-122"/>
              <a:cs typeface="宋体" panose="02010600030101010101" pitchFamily="2" charset="-122"/>
            </a:endParaRPr>
          </a:p>
        </p:txBody>
      </p:sp>
      <p:sp>
        <p:nvSpPr>
          <p:cNvPr id="3" name="矩形 2"/>
          <p:cNvSpPr/>
          <p:nvPr/>
        </p:nvSpPr>
        <p:spPr>
          <a:xfrm>
            <a:off x="1209610" y="2259775"/>
            <a:ext cx="6674758" cy="1842043"/>
          </a:xfrm>
          <a:prstGeom prst="rect">
            <a:avLst/>
          </a:prstGeom>
          <a:noFill/>
          <a:ln w="9525">
            <a:noFill/>
            <a:miter lim="800000"/>
          </a:ln>
          <a:effectLst/>
        </p:spPr>
        <p:txBody>
          <a:bodyPr vert="horz" wrap="square" lIns="68580" tIns="34290" rIns="68580" bIns="34290" numCol="1" anchor="ctr" anchorCtr="0" compatLnSpc="1">
            <a:spAutoFit/>
          </a:bodyPr>
          <a:lstStyle/>
          <a:p>
            <a:pPr fontAlgn="base">
              <a:lnSpc>
                <a:spcPct val="120000"/>
              </a:lnSpc>
              <a:spcBef>
                <a:spcPct val="0"/>
              </a:spcBef>
              <a:spcAft>
                <a:spcPct val="0"/>
              </a:spcAft>
            </a:pPr>
            <a:r>
              <a:rPr lang="zh-CN" altLang="en-US" sz="3200" b="1" dirty="0" smtClean="0">
                <a:solidFill>
                  <a:srgbClr val="FF0000"/>
                </a:solidFill>
                <a:latin typeface="楷体" panose="02010609060101010101" pitchFamily="49" charset="-122"/>
                <a:ea typeface="楷体" panose="02010609060101010101" pitchFamily="49" charset="-122"/>
                <a:cs typeface="宋体" panose="02010600030101010101" pitchFamily="2" charset="-122"/>
              </a:rPr>
              <a:t>       天上</a:t>
            </a:r>
            <a:r>
              <a:rPr lang="zh-CN" altLang="en-US" sz="3200" b="1" dirty="0">
                <a:solidFill>
                  <a:srgbClr val="FF0000"/>
                </a:solidFill>
                <a:latin typeface="楷体" panose="02010609060101010101" pitchFamily="49" charset="-122"/>
                <a:ea typeface="楷体" panose="02010609060101010101" pitchFamily="49" charset="-122"/>
                <a:cs typeface="宋体" panose="02010600030101010101" pitchFamily="2" charset="-122"/>
              </a:rPr>
              <a:t>的生活真是一</a:t>
            </a:r>
            <a:r>
              <a:rPr lang="zh-CN" altLang="en-US" sz="3200" b="1" dirty="0" smtClean="0">
                <a:solidFill>
                  <a:srgbClr val="FF0000"/>
                </a:solidFill>
                <a:latin typeface="楷体" panose="02010609060101010101" pitchFamily="49" charset="-122"/>
                <a:ea typeface="楷体" panose="02010609060101010101" pitchFamily="49" charset="-122"/>
                <a:cs typeface="宋体" panose="02010600030101010101" pitchFamily="2" charset="-122"/>
              </a:rPr>
              <a:t>点儿自</a:t>
            </a:r>
            <a:r>
              <a:rPr lang="zh-CN" altLang="en-US" sz="3200" b="1" dirty="0">
                <a:solidFill>
                  <a:srgbClr val="FF0000"/>
                </a:solidFill>
                <a:latin typeface="楷体" panose="02010609060101010101" pitchFamily="49" charset="-122"/>
                <a:ea typeface="楷体" panose="02010609060101010101" pitchFamily="49" charset="-122"/>
                <a:cs typeface="宋体" panose="02010600030101010101" pitchFamily="2" charset="-122"/>
              </a:rPr>
              <a:t>由也没有，现在王母娘娘睡着了，我们一起下界看看人间是什么样的吧。</a:t>
            </a:r>
            <a:endParaRPr lang="zh-CN" altLang="en-US" sz="3200" b="1" dirty="0">
              <a:solidFill>
                <a:srgbClr val="FF0000"/>
              </a:solidFill>
              <a:latin typeface="楷体" panose="02010609060101010101" pitchFamily="49" charset="-122"/>
              <a:ea typeface="楷体" panose="02010609060101010101" pitchFamily="49" charset="-122"/>
              <a:cs typeface="宋体" panose="02010600030101010101" pitchFamily="2" charset="-122"/>
            </a:endParaRPr>
          </a:p>
        </p:txBody>
      </p:sp>
      <p:sp>
        <p:nvSpPr>
          <p:cNvPr id="2" name="矩形 1"/>
          <p:cNvSpPr/>
          <p:nvPr/>
        </p:nvSpPr>
        <p:spPr>
          <a:xfrm>
            <a:off x="579953" y="699542"/>
            <a:ext cx="8024495" cy="584775"/>
          </a:xfrm>
          <a:prstGeom prst="rect">
            <a:avLst/>
          </a:prstGeom>
        </p:spPr>
        <p:txBody>
          <a:bodyPr wrap="square">
            <a:spAutoFit/>
          </a:bodyPr>
          <a:lstStyle/>
          <a:p>
            <a:r>
              <a:rPr lang="zh-CN" altLang="en-US" sz="3200" b="1" dirty="0">
                <a:latin typeface="黑体" panose="02010609060101010101" pitchFamily="49" charset="-122"/>
                <a:ea typeface="黑体" panose="02010609060101010101" pitchFamily="49" charset="-122"/>
                <a:cs typeface="黑体" panose="02010609060101010101" pitchFamily="49" charset="-122"/>
              </a:rPr>
              <a:t>二、发挥想象，把下面的情节补充完整</a:t>
            </a:r>
            <a:r>
              <a:rPr lang="zh-CN" altLang="en-US" sz="3200" b="1" dirty="0" smtClean="0">
                <a:latin typeface="黑体" panose="02010609060101010101" pitchFamily="49" charset="-122"/>
                <a:ea typeface="黑体" panose="02010609060101010101" pitchFamily="49" charset="-122"/>
                <a:cs typeface="黑体" panose="02010609060101010101" pitchFamily="49" charset="-122"/>
              </a:rPr>
              <a:t>。                           </a:t>
            </a:r>
            <a:endParaRPr lang="zh-CN" altLang="en-US" sz="3200" b="1" dirty="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stretch>
            <a:fillRect/>
          </a:stretch>
        </p:blipFill>
        <p:spPr>
          <a:xfrm>
            <a:off x="647538" y="396072"/>
            <a:ext cx="2268000" cy="692577"/>
          </a:xfrm>
          <a:prstGeom prst="rect">
            <a:avLst/>
          </a:prstGeom>
        </p:spPr>
      </p:pic>
      <p:pic>
        <p:nvPicPr>
          <p:cNvPr id="7" name="图片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8662" y="396072"/>
            <a:ext cx="450000" cy="559756"/>
          </a:xfrm>
          <a:prstGeom prst="rect">
            <a:avLst/>
          </a:prstGeom>
        </p:spPr>
      </p:pic>
      <p:sp>
        <p:nvSpPr>
          <p:cNvPr id="2" name="文本框 1"/>
          <p:cNvSpPr txBox="1"/>
          <p:nvPr/>
        </p:nvSpPr>
        <p:spPr>
          <a:xfrm>
            <a:off x="434153" y="1707654"/>
            <a:ext cx="8137153" cy="2062103"/>
          </a:xfrm>
          <a:prstGeom prst="rect">
            <a:avLst/>
          </a:prstGeom>
          <a:noFill/>
        </p:spPr>
        <p:txBody>
          <a:bodyPr wrap="square" rtlCol="0">
            <a:spAutoFit/>
          </a:bodyPr>
          <a:lstStyle/>
          <a:p>
            <a:pPr marL="622300" indent="-622300"/>
            <a:r>
              <a:rPr lang="en-US" altLang="zh-CN" sz="3200" dirty="0" smtClean="0">
                <a:latin typeface="黑体" panose="02010609060101010101" pitchFamily="49" charset="-122"/>
                <a:ea typeface="黑体" panose="02010609060101010101" pitchFamily="49" charset="-122"/>
                <a:cs typeface="宋体" panose="02010600030101010101" pitchFamily="2" charset="-122"/>
              </a:rPr>
              <a:t>1. </a:t>
            </a:r>
            <a:r>
              <a:rPr lang="zh-CN" altLang="en-US" sz="3200" dirty="0" smtClean="0">
                <a:latin typeface="黑体" panose="02010609060101010101" pitchFamily="49" charset="-122"/>
                <a:ea typeface="黑体" panose="02010609060101010101" pitchFamily="49" charset="-122"/>
                <a:cs typeface="宋体" panose="02010600030101010101" pitchFamily="2" charset="-122"/>
              </a:rPr>
              <a:t>善良</a:t>
            </a:r>
            <a:r>
              <a:rPr lang="zh-CN" altLang="en-US" sz="3200" dirty="0">
                <a:latin typeface="黑体" panose="02010609060101010101" pitchFamily="49" charset="-122"/>
                <a:ea typeface="黑体" panose="02010609060101010101" pitchFamily="49" charset="-122"/>
                <a:cs typeface="宋体" panose="02010600030101010101" pitchFamily="2" charset="-122"/>
              </a:rPr>
              <a:t>的牛郎和美丽的织女成为了一家人，但是，他们能够</a:t>
            </a:r>
            <a:r>
              <a:rPr lang="zh-CN" altLang="en-US" sz="3200" dirty="0" smtClean="0">
                <a:latin typeface="黑体" panose="02010609060101010101" pitchFamily="49" charset="-122"/>
                <a:ea typeface="黑体" panose="02010609060101010101" pitchFamily="49" charset="-122"/>
                <a:cs typeface="宋体" panose="02010600030101010101" pitchFamily="2" charset="-122"/>
              </a:rPr>
              <a:t>长久在</a:t>
            </a:r>
            <a:r>
              <a:rPr lang="zh-CN" altLang="en-US" sz="3200" dirty="0">
                <a:latin typeface="黑体" panose="02010609060101010101" pitchFamily="49" charset="-122"/>
                <a:ea typeface="黑体" panose="02010609060101010101" pitchFamily="49" charset="-122"/>
                <a:cs typeface="宋体" panose="02010600030101010101" pitchFamily="2" charset="-122"/>
              </a:rPr>
              <a:t>一起生活吗？展开想象说一说</a:t>
            </a:r>
            <a:r>
              <a:rPr lang="zh-CN" altLang="en-US" sz="3200" dirty="0" smtClean="0">
                <a:latin typeface="黑体" panose="02010609060101010101" pitchFamily="49" charset="-122"/>
                <a:ea typeface="黑体" panose="02010609060101010101" pitchFamily="49" charset="-122"/>
                <a:cs typeface="宋体" panose="02010600030101010101" pitchFamily="2" charset="-122"/>
              </a:rPr>
              <a:t>。</a:t>
            </a:r>
            <a:endParaRPr lang="zh-CN" altLang="en-US" sz="3200" dirty="0">
              <a:latin typeface="黑体" panose="02010609060101010101" pitchFamily="49" charset="-122"/>
              <a:ea typeface="黑体" panose="02010609060101010101" pitchFamily="49" charset="-122"/>
              <a:cs typeface="宋体" panose="02010600030101010101" pitchFamily="2" charset="-122"/>
            </a:endParaRPr>
          </a:p>
          <a:p>
            <a:pPr marL="622300" indent="-622300"/>
            <a:r>
              <a:rPr lang="en-US" altLang="zh-CN" sz="3200" dirty="0">
                <a:latin typeface="黑体" panose="02010609060101010101" pitchFamily="49" charset="-122"/>
                <a:ea typeface="黑体" panose="02010609060101010101" pitchFamily="49" charset="-122"/>
                <a:cs typeface="宋体" panose="02010600030101010101" pitchFamily="2" charset="-122"/>
              </a:rPr>
              <a:t>2</a:t>
            </a:r>
            <a:r>
              <a:rPr lang="en-US" altLang="zh-CN" sz="3200" dirty="0" smtClean="0">
                <a:latin typeface="黑体" panose="02010609060101010101" pitchFamily="49" charset="-122"/>
                <a:ea typeface="黑体" panose="02010609060101010101" pitchFamily="49" charset="-122"/>
                <a:cs typeface="宋体" panose="02010600030101010101" pitchFamily="2" charset="-122"/>
              </a:rPr>
              <a:t>. </a:t>
            </a:r>
            <a:r>
              <a:rPr lang="zh-CN" altLang="en-US" sz="3200" dirty="0" smtClean="0">
                <a:latin typeface="黑体" panose="02010609060101010101" pitchFamily="49" charset="-122"/>
                <a:ea typeface="黑体" panose="02010609060101010101" pitchFamily="49" charset="-122"/>
                <a:cs typeface="宋体" panose="02010600030101010101" pitchFamily="2" charset="-122"/>
              </a:rPr>
              <a:t>完成《七彩课堂素养提升手册》</a:t>
            </a:r>
            <a:r>
              <a:rPr lang="zh-CN" altLang="en-US" sz="3200" dirty="0">
                <a:latin typeface="黑体" panose="02010609060101010101" pitchFamily="49" charset="-122"/>
                <a:ea typeface="黑体" panose="02010609060101010101" pitchFamily="49" charset="-122"/>
                <a:cs typeface="宋体" panose="02010600030101010101" pitchFamily="2" charset="-122"/>
              </a:rPr>
              <a:t>本课练习</a:t>
            </a:r>
            <a:r>
              <a:rPr lang="zh-CN" altLang="en-US" sz="3200" dirty="0" smtClean="0">
                <a:latin typeface="黑体" panose="02010609060101010101" pitchFamily="49" charset="-122"/>
                <a:ea typeface="黑体" panose="02010609060101010101" pitchFamily="49" charset="-122"/>
                <a:cs typeface="宋体" panose="02010600030101010101" pitchFamily="2" charset="-122"/>
              </a:rPr>
              <a:t>。</a:t>
            </a:r>
            <a:endParaRPr lang="zh-CN" altLang="en-US" sz="3200" dirty="0">
              <a:latin typeface="黑体" panose="02010609060101010101" pitchFamily="49" charset="-122"/>
              <a:ea typeface="黑体" panose="02010609060101010101" pitchFamily="49" charset="-122"/>
              <a:cs typeface="宋体" panose="02010600030101010101" pitchFamily="2" charset="-122"/>
            </a:endParaRPr>
          </a:p>
        </p:txBody>
      </p:sp>
      <p:sp>
        <p:nvSpPr>
          <p:cNvPr id="4" name="文本框 14"/>
          <p:cNvSpPr txBox="1"/>
          <p:nvPr/>
        </p:nvSpPr>
        <p:spPr>
          <a:xfrm>
            <a:off x="827584" y="364326"/>
            <a:ext cx="2075364" cy="623248"/>
          </a:xfrm>
          <a:prstGeom prst="rect">
            <a:avLst/>
          </a:prstGeom>
          <a:noFill/>
        </p:spPr>
        <p:txBody>
          <a:bodyPr wrap="square" lIns="68580" tIns="34290" rIns="68580" bIns="34290" rtlCol="0">
            <a:spAutoFit/>
          </a:bodyPr>
          <a:lstStyle/>
          <a:p>
            <a:r>
              <a:rPr lang="zh-CN" altLang="en-US" sz="3600" b="1" dirty="0" smtClean="0">
                <a:latin typeface="黑体" panose="02010609060101010101" pitchFamily="49" charset="-122"/>
                <a:ea typeface="黑体" panose="02010609060101010101" pitchFamily="49" charset="-122"/>
              </a:rPr>
              <a:t>课后作业</a:t>
            </a:r>
            <a:endParaRPr lang="zh-CN" altLang="en-US" sz="3600" b="1" dirty="0">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07604" y="1491630"/>
            <a:ext cx="7128792" cy="2456057"/>
          </a:xfrm>
          <a:prstGeom prst="rect">
            <a:avLst/>
          </a:prstGeom>
        </p:spPr>
        <p:txBody>
          <a:bodyPr wrap="square">
            <a:spAutoFit/>
          </a:bodyPr>
          <a:lstStyle/>
          <a:p>
            <a:pPr>
              <a:lnSpc>
                <a:spcPct val="120000"/>
              </a:lnSpc>
            </a:pPr>
            <a:r>
              <a:rPr lang="zh-CN" altLang="en-US" sz="3200" dirty="0" smtClean="0">
                <a:latin typeface="黑体" panose="02010609060101010101" pitchFamily="49" charset="-122"/>
                <a:ea typeface="黑体" panose="02010609060101010101" pitchFamily="49" charset="-122"/>
              </a:rPr>
              <a:t>    课文中牛郎细心照看老牛、与织女相识等情节写得详细、生动，下面大家来练习讲述这些情节，学习如何把简单的情节说具体。</a:t>
            </a:r>
            <a:endParaRPr lang="zh-CN" altLang="en-US" sz="3200" dirty="0">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467544" y="411510"/>
            <a:ext cx="7444378" cy="1345506"/>
            <a:chOff x="611560" y="555526"/>
            <a:chExt cx="7444378" cy="1345506"/>
          </a:xfrm>
        </p:grpSpPr>
        <p:sp>
          <p:nvSpPr>
            <p:cNvPr id="4" name="流程图: 可选过程 3"/>
            <p:cNvSpPr/>
            <p:nvPr/>
          </p:nvSpPr>
          <p:spPr>
            <a:xfrm>
              <a:off x="1835696" y="1067693"/>
              <a:ext cx="6220242" cy="646986"/>
            </a:xfrm>
            <a:prstGeom prst="flowChartAlternateProcess">
              <a:avLst/>
            </a:prstGeom>
            <a:ln w="28575"/>
          </p:spPr>
          <p:style>
            <a:lnRef idx="2">
              <a:schemeClr val="accent3"/>
            </a:lnRef>
            <a:fillRef idx="1">
              <a:schemeClr val="lt1"/>
            </a:fillRef>
            <a:effectRef idx="0">
              <a:schemeClr val="accent3"/>
            </a:effectRef>
            <a:fontRef idx="minor">
              <a:schemeClr val="dk1"/>
            </a:fontRef>
          </p:style>
          <p:txBody>
            <a:bodyPr wrap="none" anchor="ctr">
              <a:spAutoFit/>
            </a:bodyPr>
            <a:lstStyle/>
            <a:p>
              <a:r>
                <a:rPr lang="zh-CN" altLang="en-US" sz="3200" b="1" dirty="0" smtClean="0">
                  <a:solidFill>
                    <a:prstClr val="black"/>
                  </a:solidFill>
                  <a:latin typeface="黑体" panose="02010609060101010101" pitchFamily="49" charset="-122"/>
                  <a:ea typeface="黑体" panose="02010609060101010101" pitchFamily="49" charset="-122"/>
                </a:rPr>
                <a:t>   复述</a:t>
              </a:r>
              <a:r>
                <a:rPr lang="zh-CN" altLang="en-US" sz="3200" b="1" dirty="0">
                  <a:solidFill>
                    <a:prstClr val="black"/>
                  </a:solidFill>
                  <a:latin typeface="黑体" panose="02010609060101010101" pitchFamily="49" charset="-122"/>
                  <a:ea typeface="黑体" panose="02010609060101010101" pitchFamily="49" charset="-122"/>
                </a:rPr>
                <a:t>牛</a:t>
              </a:r>
              <a:r>
                <a:rPr lang="zh-CN" altLang="en-US" sz="3200" b="1" dirty="0" smtClean="0">
                  <a:solidFill>
                    <a:prstClr val="black"/>
                  </a:solidFill>
                  <a:latin typeface="黑体" panose="02010609060101010101" pitchFamily="49" charset="-122"/>
                  <a:ea typeface="黑体" panose="02010609060101010101" pitchFamily="49" charset="-122"/>
                </a:rPr>
                <a:t>郎细心照看老牛的情节</a:t>
              </a:r>
              <a:endParaRPr lang="zh-CN" altLang="en-US" sz="3200" b="1" dirty="0">
                <a:solidFill>
                  <a:prstClr val="black"/>
                </a:solidFill>
                <a:latin typeface="黑体" panose="02010609060101010101" pitchFamily="49" charset="-122"/>
                <a:ea typeface="黑体" panose="02010609060101010101" pitchFamily="49" charset="-122"/>
              </a:endParaRPr>
            </a:p>
          </p:txBody>
        </p:sp>
        <p:pic>
          <p:nvPicPr>
            <p:cNvPr id="4098" name="Picture 2" descr="http://pic.51yuansu.com/pic3/cover/03/76/89/5bfe5718f0435_610.jpg"/>
            <p:cNvPicPr>
              <a:picLocks noChangeAspect="1" noChangeArrowheads="1"/>
            </p:cNvPicPr>
            <p:nvPr/>
          </p:nvPicPr>
          <p:blipFill>
            <a:blip r:embed="rId1"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a:off x="611560" y="555526"/>
              <a:ext cx="1890769" cy="1345506"/>
            </a:xfrm>
            <a:prstGeom prst="rect">
              <a:avLst/>
            </a:prstGeom>
            <a:noFill/>
            <a:extLst>
              <a:ext uri="{909E8E84-426E-40DD-AFC4-6F175D3DCCD1}">
                <a14:hiddenFill xmlns:a14="http://schemas.microsoft.com/office/drawing/2010/main">
                  <a:solidFill>
                    <a:srgbClr val="FFFFFF"/>
                  </a:solidFill>
                </a14:hiddenFill>
              </a:ext>
            </a:extLst>
          </p:spPr>
        </p:pic>
      </p:grpSp>
      <p:sp>
        <p:nvSpPr>
          <p:cNvPr id="6" name="矩形 5"/>
          <p:cNvSpPr/>
          <p:nvPr/>
        </p:nvSpPr>
        <p:spPr>
          <a:xfrm>
            <a:off x="857324" y="2177907"/>
            <a:ext cx="7531099" cy="1077218"/>
          </a:xfrm>
          <a:prstGeom prst="rect">
            <a:avLst/>
          </a:prstGeom>
        </p:spPr>
        <p:txBody>
          <a:bodyPr wrap="square">
            <a:spAutoFit/>
          </a:bodyPr>
          <a:lstStyle/>
          <a:p>
            <a:r>
              <a:rPr lang="en-US" altLang="zh-CN" sz="3200" dirty="0" smtClean="0">
                <a:latin typeface="黑体" panose="02010609060101010101" pitchFamily="49" charset="-122"/>
                <a:ea typeface="黑体" panose="02010609060101010101" pitchFamily="49" charset="-122"/>
              </a:rPr>
              <a:t>1.</a:t>
            </a:r>
            <a:r>
              <a:rPr lang="zh-CN" altLang="en-US" sz="3200" dirty="0" smtClean="0">
                <a:latin typeface="黑体" panose="02010609060101010101" pitchFamily="49" charset="-122"/>
                <a:ea typeface="黑体" panose="02010609060101010101" pitchFamily="49" charset="-122"/>
              </a:rPr>
              <a:t>朗读课文第</a:t>
            </a:r>
            <a:r>
              <a:rPr lang="en-US" altLang="zh-CN" sz="3200" dirty="0" smtClean="0">
                <a:latin typeface="黑体" panose="02010609060101010101" pitchFamily="49" charset="-122"/>
                <a:ea typeface="黑体" panose="02010609060101010101" pitchFamily="49" charset="-122"/>
              </a:rPr>
              <a:t>3</a:t>
            </a:r>
            <a:r>
              <a:rPr lang="zh-CN" altLang="en-US" sz="3200" dirty="0" smtClean="0">
                <a:latin typeface="黑体" panose="02010609060101010101" pitchFamily="49" charset="-122"/>
                <a:ea typeface="黑体" panose="02010609060101010101" pitchFamily="49" charset="-122"/>
              </a:rPr>
              <a:t>、</a:t>
            </a:r>
            <a:r>
              <a:rPr lang="en-US" altLang="zh-CN" sz="3200" dirty="0" smtClean="0">
                <a:latin typeface="黑体" panose="02010609060101010101" pitchFamily="49" charset="-122"/>
                <a:ea typeface="黑体" panose="02010609060101010101" pitchFamily="49" charset="-122"/>
              </a:rPr>
              <a:t>4</a:t>
            </a:r>
            <a:r>
              <a:rPr lang="zh-CN" altLang="en-US" sz="3200" dirty="0" smtClean="0">
                <a:latin typeface="黑体" panose="02010609060101010101" pitchFamily="49" charset="-122"/>
                <a:ea typeface="黑体" panose="02010609060101010101" pitchFamily="49" charset="-122"/>
              </a:rPr>
              <a:t>自然段，感受作者是怎样把牛郎和老牛的亲密关系写具体的。</a:t>
            </a:r>
            <a:endParaRPr lang="zh-CN" altLang="en-US" sz="3200" dirty="0">
              <a:latin typeface="黑体" panose="02010609060101010101" pitchFamily="49" charset="-122"/>
              <a:ea typeface="黑体" panose="02010609060101010101" pitchFamily="49" charset="-122"/>
            </a:endParaRPr>
          </a:p>
        </p:txBody>
      </p:sp>
      <p:sp>
        <p:nvSpPr>
          <p:cNvPr id="5" name="矩形 4"/>
          <p:cNvSpPr/>
          <p:nvPr/>
        </p:nvSpPr>
        <p:spPr>
          <a:xfrm>
            <a:off x="899592" y="3571151"/>
            <a:ext cx="7344815" cy="584775"/>
          </a:xfrm>
          <a:prstGeom prst="rect">
            <a:avLst/>
          </a:prstGeom>
        </p:spPr>
        <p:txBody>
          <a:bodyPr wrap="square">
            <a:spAutoFit/>
          </a:bodyPr>
          <a:lstStyle/>
          <a:p>
            <a:pPr lvl="0"/>
            <a:r>
              <a:rPr lang="en-US" altLang="zh-CN" sz="3200" dirty="0">
                <a:solidFill>
                  <a:prstClr val="black"/>
                </a:solidFill>
                <a:latin typeface="黑体" panose="02010609060101010101" pitchFamily="49" charset="-122"/>
                <a:ea typeface="黑体" panose="02010609060101010101" pitchFamily="49" charset="-122"/>
              </a:rPr>
              <a:t>2</a:t>
            </a:r>
            <a:r>
              <a:rPr lang="en-US" altLang="zh-CN" sz="3200" dirty="0" smtClean="0">
                <a:solidFill>
                  <a:prstClr val="black"/>
                </a:solidFill>
                <a:latin typeface="黑体" panose="02010609060101010101" pitchFamily="49" charset="-122"/>
                <a:ea typeface="黑体" panose="02010609060101010101" pitchFamily="49" charset="-122"/>
              </a:rPr>
              <a:t>.</a:t>
            </a:r>
            <a:r>
              <a:rPr lang="zh-CN" altLang="en-US" sz="3200" dirty="0" smtClean="0">
                <a:solidFill>
                  <a:prstClr val="black"/>
                </a:solidFill>
                <a:latin typeface="黑体" panose="02010609060101010101" pitchFamily="49" charset="-122"/>
                <a:ea typeface="黑体" panose="02010609060101010101" pitchFamily="49" charset="-122"/>
              </a:rPr>
              <a:t>小组内练</a:t>
            </a:r>
            <a:r>
              <a:rPr lang="zh-CN" altLang="en-US" sz="3200" dirty="0">
                <a:solidFill>
                  <a:prstClr val="black"/>
                </a:solidFill>
                <a:latin typeface="黑体" panose="02010609060101010101" pitchFamily="49" charset="-122"/>
                <a:ea typeface="黑体" panose="02010609060101010101" pitchFamily="49" charset="-122"/>
              </a:rPr>
              <a:t>习复述这个情</a:t>
            </a:r>
            <a:r>
              <a:rPr lang="zh-CN" altLang="en-US" sz="3200" dirty="0" smtClean="0">
                <a:solidFill>
                  <a:prstClr val="black"/>
                </a:solidFill>
                <a:latin typeface="黑体" panose="02010609060101010101" pitchFamily="49" charset="-122"/>
                <a:ea typeface="黑体" panose="02010609060101010101" pitchFamily="49" charset="-122"/>
              </a:rPr>
              <a:t>节。</a:t>
            </a:r>
            <a:endParaRPr lang="zh-CN" altLang="en-US" sz="3200" dirty="0">
              <a:solidFill>
                <a:prstClr val="black"/>
              </a:solidFill>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59359" y="1563638"/>
            <a:ext cx="7745089" cy="2677656"/>
          </a:xfrm>
          <a:prstGeom prst="rect">
            <a:avLst/>
          </a:prstGeom>
        </p:spPr>
        <p:txBody>
          <a:bodyPr wrap="square">
            <a:spAutoFit/>
          </a:bodyPr>
          <a:lstStyle/>
          <a:p>
            <a:pPr>
              <a:lnSpc>
                <a:spcPct val="150000"/>
              </a:lnSpc>
            </a:pPr>
            <a:r>
              <a:rPr lang="zh-CN" altLang="en-US" sz="2800" b="1" dirty="0" smtClean="0">
                <a:latin typeface="楷体" panose="02010609060101010101" pitchFamily="49" charset="-122"/>
                <a:ea typeface="楷体" panose="02010609060101010101" pitchFamily="49" charset="-122"/>
              </a:rPr>
              <a:t>    讲清了牛郎</a:t>
            </a:r>
            <a:r>
              <a:rPr lang="zh-CN" altLang="en-US" sz="2800" b="1" dirty="0">
                <a:latin typeface="楷体" panose="02010609060101010101" pitchFamily="49" charset="-122"/>
                <a:ea typeface="楷体" panose="02010609060101010101" pitchFamily="49" charset="-122"/>
              </a:rPr>
              <a:t>对老牛</a:t>
            </a:r>
            <a:r>
              <a:rPr lang="zh-CN" altLang="en-US" sz="2800" b="1" dirty="0">
                <a:solidFill>
                  <a:srgbClr val="FF0000"/>
                </a:solidFill>
                <a:latin typeface="楷体" panose="02010609060101010101" pitchFamily="49" charset="-122"/>
                <a:ea typeface="楷体" panose="02010609060101010101" pitchFamily="49" charset="-122"/>
              </a:rPr>
              <a:t>吃的、喝的、住的</a:t>
            </a:r>
            <a:r>
              <a:rPr lang="zh-CN" altLang="en-US" sz="2800" b="1" dirty="0">
                <a:latin typeface="楷体" panose="02010609060101010101" pitchFamily="49" charset="-122"/>
                <a:ea typeface="楷体" panose="02010609060101010101" pitchFamily="49" charset="-122"/>
              </a:rPr>
              <a:t>方面，以及</a:t>
            </a:r>
            <a:r>
              <a:rPr lang="zh-CN" altLang="en-US" sz="2800" b="1" dirty="0">
                <a:solidFill>
                  <a:srgbClr val="FF0000"/>
                </a:solidFill>
                <a:latin typeface="楷体" panose="02010609060101010101" pitchFamily="49" charset="-122"/>
                <a:ea typeface="楷体" panose="02010609060101010101" pitchFamily="49" charset="-122"/>
              </a:rPr>
              <a:t>冬天</a:t>
            </a:r>
            <a:r>
              <a:rPr lang="zh-CN" altLang="en-US" sz="2800" b="1" dirty="0" smtClean="0">
                <a:solidFill>
                  <a:srgbClr val="FF0000"/>
                </a:solidFill>
                <a:latin typeface="楷体" panose="02010609060101010101" pitchFamily="49" charset="-122"/>
                <a:ea typeface="楷体" panose="02010609060101010101" pitchFamily="49" charset="-122"/>
              </a:rPr>
              <a:t>、夏天</a:t>
            </a:r>
            <a:r>
              <a:rPr lang="zh-CN" altLang="en-US" sz="2800" b="1" dirty="0" smtClean="0">
                <a:latin typeface="楷体" panose="02010609060101010101" pitchFamily="49" charset="-122"/>
                <a:ea typeface="楷体" panose="02010609060101010101" pitchFamily="49" charset="-122"/>
              </a:rPr>
              <a:t>时</a:t>
            </a:r>
            <a:r>
              <a:rPr lang="zh-CN" altLang="en-US" sz="2800" b="1" dirty="0">
                <a:latin typeface="楷体" panose="02010609060101010101" pitchFamily="49" charset="-122"/>
                <a:ea typeface="楷体" panose="02010609060101010101" pitchFamily="49" charset="-122"/>
              </a:rPr>
              <a:t>的精心</a:t>
            </a:r>
            <a:r>
              <a:rPr lang="zh-CN" altLang="en-US" sz="2800" b="1" dirty="0" smtClean="0">
                <a:latin typeface="楷体" panose="02010609060101010101" pitchFamily="49" charset="-122"/>
                <a:ea typeface="楷体" panose="02010609060101010101" pitchFamily="49" charset="-122"/>
              </a:rPr>
              <a:t>照顾；讲清了老</a:t>
            </a:r>
            <a:r>
              <a:rPr lang="zh-CN" altLang="en-US" sz="2800" b="1" dirty="0">
                <a:latin typeface="楷体" panose="02010609060101010101" pitchFamily="49" charset="-122"/>
                <a:ea typeface="楷体" panose="02010609060101010101" pitchFamily="49" charset="-122"/>
              </a:rPr>
              <a:t>牛能听懂牛郎哼的曲儿、说的</a:t>
            </a:r>
            <a:r>
              <a:rPr lang="zh-CN" altLang="en-US" sz="2800" b="1" dirty="0" smtClean="0">
                <a:latin typeface="楷体" panose="02010609060101010101" pitchFamily="49" charset="-122"/>
                <a:ea typeface="楷体" panose="02010609060101010101" pitchFamily="49" charset="-122"/>
              </a:rPr>
              <a:t>心里话、讲</a:t>
            </a:r>
            <a:r>
              <a:rPr lang="zh-CN" altLang="en-US" sz="2800" b="1" dirty="0">
                <a:latin typeface="楷体" panose="02010609060101010101" pitchFamily="49" charset="-122"/>
                <a:ea typeface="楷体" panose="02010609060101010101" pitchFamily="49" charset="-122"/>
              </a:rPr>
              <a:t>的见闻等</a:t>
            </a:r>
            <a:r>
              <a:rPr lang="zh-CN" altLang="en-US" sz="2800" b="1" dirty="0" smtClean="0">
                <a:latin typeface="楷体" panose="02010609060101010101" pitchFamily="49" charset="-122"/>
                <a:ea typeface="楷体" panose="02010609060101010101" pitchFamily="49" charset="-122"/>
              </a:rPr>
              <a:t>事例；讲出了牛郎</a:t>
            </a:r>
            <a:r>
              <a:rPr lang="zh-CN" altLang="en-US" sz="2800" b="1" dirty="0">
                <a:latin typeface="楷体" panose="02010609060101010101" pitchFamily="49" charset="-122"/>
                <a:ea typeface="楷体" panose="02010609060101010101" pitchFamily="49" charset="-122"/>
              </a:rPr>
              <a:t>与老牛相依为命的</a:t>
            </a:r>
            <a:r>
              <a:rPr lang="zh-CN" altLang="en-US" sz="2800" b="1" dirty="0">
                <a:solidFill>
                  <a:srgbClr val="FF0000"/>
                </a:solidFill>
                <a:latin typeface="楷体" panose="02010609060101010101" pitchFamily="49" charset="-122"/>
                <a:ea typeface="楷体" panose="02010609060101010101" pitchFamily="49" charset="-122"/>
              </a:rPr>
              <a:t>亲密</a:t>
            </a:r>
            <a:r>
              <a:rPr lang="zh-CN" altLang="en-US" sz="2800" b="1" dirty="0" smtClean="0">
                <a:solidFill>
                  <a:srgbClr val="FF0000"/>
                </a:solidFill>
                <a:latin typeface="楷体" panose="02010609060101010101" pitchFamily="49" charset="-122"/>
                <a:ea typeface="楷体" panose="02010609060101010101" pitchFamily="49" charset="-122"/>
              </a:rPr>
              <a:t>与默契</a:t>
            </a:r>
            <a:r>
              <a:rPr lang="zh-CN" altLang="en-US" sz="2800" b="1" dirty="0">
                <a:latin typeface="楷体" panose="02010609060101010101" pitchFamily="49" charset="-122"/>
                <a:ea typeface="楷体" panose="02010609060101010101" pitchFamily="49" charset="-122"/>
              </a:rPr>
              <a:t>。</a:t>
            </a:r>
            <a:endParaRPr lang="zh-CN" altLang="en-US" sz="2800" b="1" dirty="0">
              <a:latin typeface="楷体" panose="02010609060101010101" pitchFamily="49" charset="-122"/>
              <a:ea typeface="楷体" panose="02010609060101010101" pitchFamily="49" charset="-122"/>
            </a:endParaRPr>
          </a:p>
        </p:txBody>
      </p:sp>
      <p:sp>
        <p:nvSpPr>
          <p:cNvPr id="3" name="矩形 2"/>
          <p:cNvSpPr/>
          <p:nvPr/>
        </p:nvSpPr>
        <p:spPr>
          <a:xfrm>
            <a:off x="1068387" y="555526"/>
            <a:ext cx="7344815" cy="584775"/>
          </a:xfrm>
          <a:prstGeom prst="rect">
            <a:avLst/>
          </a:prstGeom>
        </p:spPr>
        <p:txBody>
          <a:bodyPr wrap="square">
            <a:spAutoFit/>
          </a:bodyPr>
          <a:lstStyle/>
          <a:p>
            <a:pPr lvl="0"/>
            <a:r>
              <a:rPr lang="zh-CN" altLang="en-US" sz="3200" dirty="0" smtClean="0">
                <a:solidFill>
                  <a:prstClr val="black"/>
                </a:solidFill>
                <a:latin typeface="黑体" panose="02010609060101010101" pitchFamily="49" charset="-122"/>
                <a:ea typeface="黑体" panose="02010609060101010101" pitchFamily="49" charset="-122"/>
              </a:rPr>
              <a:t>小组汇报，全班交流、评价。</a:t>
            </a:r>
            <a:endParaRPr lang="zh-CN" altLang="en-US" sz="3200" dirty="0">
              <a:solidFill>
                <a:prstClr val="black"/>
              </a:solidFill>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left)">
                                      <p:cBhvr>
                                        <p:cTn id="7"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任意多边形 12"/>
          <p:cNvSpPr/>
          <p:nvPr/>
        </p:nvSpPr>
        <p:spPr>
          <a:xfrm>
            <a:off x="683568" y="1451879"/>
            <a:ext cx="3151187" cy="610099"/>
          </a:xfrm>
          <a:custGeom>
            <a:avLst/>
            <a:gdLst>
              <a:gd name="connsiteX0" fmla="*/ 0 w 1637619"/>
              <a:gd name="connsiteY0" fmla="*/ 98257 h 982571"/>
              <a:gd name="connsiteX1" fmla="*/ 98257 w 1637619"/>
              <a:gd name="connsiteY1" fmla="*/ 0 h 982571"/>
              <a:gd name="connsiteX2" fmla="*/ 1539362 w 1637619"/>
              <a:gd name="connsiteY2" fmla="*/ 0 h 982571"/>
              <a:gd name="connsiteX3" fmla="*/ 1637619 w 1637619"/>
              <a:gd name="connsiteY3" fmla="*/ 98257 h 982571"/>
              <a:gd name="connsiteX4" fmla="*/ 1637619 w 1637619"/>
              <a:gd name="connsiteY4" fmla="*/ 884314 h 982571"/>
              <a:gd name="connsiteX5" fmla="*/ 1539362 w 1637619"/>
              <a:gd name="connsiteY5" fmla="*/ 982571 h 982571"/>
              <a:gd name="connsiteX6" fmla="*/ 98257 w 1637619"/>
              <a:gd name="connsiteY6" fmla="*/ 982571 h 982571"/>
              <a:gd name="connsiteX7" fmla="*/ 0 w 1637619"/>
              <a:gd name="connsiteY7" fmla="*/ 884314 h 982571"/>
              <a:gd name="connsiteX8" fmla="*/ 0 w 1637619"/>
              <a:gd name="connsiteY8" fmla="*/ 98257 h 982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37619" h="982571">
                <a:moveTo>
                  <a:pt x="0" y="98257"/>
                </a:moveTo>
                <a:cubicBezTo>
                  <a:pt x="0" y="43991"/>
                  <a:pt x="43991" y="0"/>
                  <a:pt x="98257" y="0"/>
                </a:cubicBezTo>
                <a:lnTo>
                  <a:pt x="1539362" y="0"/>
                </a:lnTo>
                <a:cubicBezTo>
                  <a:pt x="1593628" y="0"/>
                  <a:pt x="1637619" y="43991"/>
                  <a:pt x="1637619" y="98257"/>
                </a:cubicBezTo>
                <a:lnTo>
                  <a:pt x="1637619" y="884314"/>
                </a:lnTo>
                <a:cubicBezTo>
                  <a:pt x="1637619" y="938580"/>
                  <a:pt x="1593628" y="982571"/>
                  <a:pt x="1539362" y="982571"/>
                </a:cubicBezTo>
                <a:lnTo>
                  <a:pt x="98257" y="982571"/>
                </a:lnTo>
                <a:cubicBezTo>
                  <a:pt x="43991" y="982571"/>
                  <a:pt x="0" y="938580"/>
                  <a:pt x="0" y="884314"/>
                </a:cubicBezTo>
                <a:lnTo>
                  <a:pt x="0" y="98257"/>
                </a:lnTo>
                <a:close/>
              </a:path>
            </a:pathLst>
          </a:custGeom>
          <a:scene3d>
            <a:camera prst="orthographicFront"/>
            <a:lightRig rig="flat" dir="t"/>
          </a:scene3d>
          <a:sp3d prstMaterial="dkEdge">
            <a:bevelT w="8200" h="38100"/>
          </a:sp3d>
        </p:spPr>
        <p:style>
          <a:lnRef idx="0">
            <a:schemeClr val="lt1">
              <a:hueOff val="0"/>
              <a:satOff val="0"/>
              <a:lumOff val="0"/>
              <a:alphaOff val="0"/>
            </a:schemeClr>
          </a:lnRef>
          <a:fillRef idx="2">
            <a:schemeClr val="accent2">
              <a:hueOff val="2260482"/>
              <a:satOff val="19480"/>
              <a:lumOff val="-3528"/>
              <a:alphaOff val="0"/>
            </a:schemeClr>
          </a:fillRef>
          <a:effectRef idx="1">
            <a:schemeClr val="accent2">
              <a:hueOff val="2260482"/>
              <a:satOff val="19480"/>
              <a:lumOff val="-3528"/>
              <a:alphaOff val="0"/>
            </a:schemeClr>
          </a:effectRef>
          <a:fontRef idx="minor">
            <a:schemeClr val="dk1"/>
          </a:fontRef>
        </p:style>
        <p:txBody>
          <a:bodyPr spcFirstLastPara="0" vert="horz" wrap="square" lIns="78309" tIns="78309" rIns="78309" bIns="78309" numCol="1" spcCol="1270" anchor="ctr" anchorCtr="0">
            <a:noAutofit/>
          </a:bodyPr>
          <a:lstStyle/>
          <a:p>
            <a:pPr defTabSz="577850">
              <a:lnSpc>
                <a:spcPct val="90000"/>
              </a:lnSpc>
              <a:spcBef>
                <a:spcPct val="0"/>
              </a:spcBef>
              <a:spcAft>
                <a:spcPct val="35000"/>
              </a:spcAft>
            </a:pPr>
            <a:r>
              <a:rPr lang="zh-CN" sz="2800" b="1" dirty="0">
                <a:latin typeface="楷体" panose="02010609060101010101" pitchFamily="49" charset="-122"/>
                <a:ea typeface="楷体" panose="02010609060101010101" pitchFamily="49" charset="-122"/>
              </a:rPr>
              <a:t>老牛开口道破天</a:t>
            </a:r>
            <a:r>
              <a:rPr lang="zh-CN" sz="2800" b="1" dirty="0" smtClean="0">
                <a:latin typeface="楷体" panose="02010609060101010101" pitchFamily="49" charset="-122"/>
                <a:ea typeface="楷体" panose="02010609060101010101" pitchFamily="49" charset="-122"/>
              </a:rPr>
              <a:t>机</a:t>
            </a:r>
            <a:endParaRPr lang="zh-CN" sz="2800" b="1" dirty="0">
              <a:latin typeface="楷体" panose="02010609060101010101" pitchFamily="49" charset="-122"/>
              <a:ea typeface="楷体" panose="02010609060101010101" pitchFamily="49" charset="-122"/>
            </a:endParaRPr>
          </a:p>
        </p:txBody>
      </p:sp>
      <p:sp>
        <p:nvSpPr>
          <p:cNvPr id="14" name="任意多边形 13"/>
          <p:cNvSpPr/>
          <p:nvPr/>
        </p:nvSpPr>
        <p:spPr>
          <a:xfrm>
            <a:off x="4108877" y="1525833"/>
            <a:ext cx="559129" cy="369208"/>
          </a:xfrm>
          <a:custGeom>
            <a:avLst/>
            <a:gdLst>
              <a:gd name="connsiteX0" fmla="*/ 0 w 347175"/>
              <a:gd name="connsiteY0" fmla="*/ 81226 h 406129"/>
              <a:gd name="connsiteX1" fmla="*/ 173588 w 347175"/>
              <a:gd name="connsiteY1" fmla="*/ 81226 h 406129"/>
              <a:gd name="connsiteX2" fmla="*/ 173588 w 347175"/>
              <a:gd name="connsiteY2" fmla="*/ 0 h 406129"/>
              <a:gd name="connsiteX3" fmla="*/ 347175 w 347175"/>
              <a:gd name="connsiteY3" fmla="*/ 203065 h 406129"/>
              <a:gd name="connsiteX4" fmla="*/ 173588 w 347175"/>
              <a:gd name="connsiteY4" fmla="*/ 406129 h 406129"/>
              <a:gd name="connsiteX5" fmla="*/ 173588 w 347175"/>
              <a:gd name="connsiteY5" fmla="*/ 324903 h 406129"/>
              <a:gd name="connsiteX6" fmla="*/ 0 w 347175"/>
              <a:gd name="connsiteY6" fmla="*/ 324903 h 406129"/>
              <a:gd name="connsiteX7" fmla="*/ 0 w 347175"/>
              <a:gd name="connsiteY7" fmla="*/ 81226 h 4061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7175" h="406129">
                <a:moveTo>
                  <a:pt x="0" y="81226"/>
                </a:moveTo>
                <a:lnTo>
                  <a:pt x="173588" y="81226"/>
                </a:lnTo>
                <a:lnTo>
                  <a:pt x="173588" y="0"/>
                </a:lnTo>
                <a:lnTo>
                  <a:pt x="347175" y="203065"/>
                </a:lnTo>
                <a:lnTo>
                  <a:pt x="173588" y="406129"/>
                </a:lnTo>
                <a:lnTo>
                  <a:pt x="173588" y="324903"/>
                </a:lnTo>
                <a:lnTo>
                  <a:pt x="0" y="324903"/>
                </a:lnTo>
                <a:lnTo>
                  <a:pt x="0" y="81226"/>
                </a:lnTo>
                <a:close/>
              </a:path>
            </a:pathLst>
          </a:custGeom>
        </p:spPr>
        <p:style>
          <a:lnRef idx="0">
            <a:schemeClr val="lt1">
              <a:hueOff val="0"/>
              <a:satOff val="0"/>
              <a:lumOff val="0"/>
              <a:alphaOff val="0"/>
            </a:schemeClr>
          </a:lnRef>
          <a:fillRef idx="2">
            <a:schemeClr val="accent2">
              <a:hueOff val="2260482"/>
              <a:satOff val="19480"/>
              <a:lumOff val="-3528"/>
              <a:alphaOff val="0"/>
            </a:schemeClr>
          </a:fillRef>
          <a:effectRef idx="1">
            <a:schemeClr val="accent2">
              <a:hueOff val="2260482"/>
              <a:satOff val="19480"/>
              <a:lumOff val="-3528"/>
              <a:alphaOff val="0"/>
            </a:schemeClr>
          </a:effectRef>
          <a:fontRef idx="minor">
            <a:schemeClr val="dk1"/>
          </a:fontRef>
        </p:style>
        <p:txBody>
          <a:bodyPr spcFirstLastPara="0" vert="horz" wrap="square" lIns="104152" tIns="81227" rIns="1" bIns="81226" numCol="1" spcCol="1270" anchor="ctr" anchorCtr="0">
            <a:noAutofit/>
          </a:bodyPr>
          <a:lstStyle/>
          <a:p>
            <a:pPr algn="ctr" defTabSz="444500">
              <a:lnSpc>
                <a:spcPct val="90000"/>
              </a:lnSpc>
              <a:spcBef>
                <a:spcPct val="0"/>
              </a:spcBef>
              <a:spcAft>
                <a:spcPct val="35000"/>
              </a:spcAft>
            </a:pPr>
            <a:endParaRPr lang="zh-CN" altLang="en-US" sz="1000"/>
          </a:p>
        </p:txBody>
      </p:sp>
      <p:sp>
        <p:nvSpPr>
          <p:cNvPr id="15" name="任意多边形 14"/>
          <p:cNvSpPr/>
          <p:nvPr/>
        </p:nvSpPr>
        <p:spPr>
          <a:xfrm>
            <a:off x="4932040" y="1265642"/>
            <a:ext cx="2804825" cy="982571"/>
          </a:xfrm>
          <a:custGeom>
            <a:avLst/>
            <a:gdLst>
              <a:gd name="connsiteX0" fmla="*/ 0 w 1637619"/>
              <a:gd name="connsiteY0" fmla="*/ 98257 h 982571"/>
              <a:gd name="connsiteX1" fmla="*/ 98257 w 1637619"/>
              <a:gd name="connsiteY1" fmla="*/ 0 h 982571"/>
              <a:gd name="connsiteX2" fmla="*/ 1539362 w 1637619"/>
              <a:gd name="connsiteY2" fmla="*/ 0 h 982571"/>
              <a:gd name="connsiteX3" fmla="*/ 1637619 w 1637619"/>
              <a:gd name="connsiteY3" fmla="*/ 98257 h 982571"/>
              <a:gd name="connsiteX4" fmla="*/ 1637619 w 1637619"/>
              <a:gd name="connsiteY4" fmla="*/ 884314 h 982571"/>
              <a:gd name="connsiteX5" fmla="*/ 1539362 w 1637619"/>
              <a:gd name="connsiteY5" fmla="*/ 982571 h 982571"/>
              <a:gd name="connsiteX6" fmla="*/ 98257 w 1637619"/>
              <a:gd name="connsiteY6" fmla="*/ 982571 h 982571"/>
              <a:gd name="connsiteX7" fmla="*/ 0 w 1637619"/>
              <a:gd name="connsiteY7" fmla="*/ 884314 h 982571"/>
              <a:gd name="connsiteX8" fmla="*/ 0 w 1637619"/>
              <a:gd name="connsiteY8" fmla="*/ 98257 h 982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37619" h="982571">
                <a:moveTo>
                  <a:pt x="0" y="98257"/>
                </a:moveTo>
                <a:cubicBezTo>
                  <a:pt x="0" y="43991"/>
                  <a:pt x="43991" y="0"/>
                  <a:pt x="98257" y="0"/>
                </a:cubicBezTo>
                <a:lnTo>
                  <a:pt x="1539362" y="0"/>
                </a:lnTo>
                <a:cubicBezTo>
                  <a:pt x="1593628" y="0"/>
                  <a:pt x="1637619" y="43991"/>
                  <a:pt x="1637619" y="98257"/>
                </a:cubicBezTo>
                <a:lnTo>
                  <a:pt x="1637619" y="884314"/>
                </a:lnTo>
                <a:cubicBezTo>
                  <a:pt x="1637619" y="938580"/>
                  <a:pt x="1593628" y="982571"/>
                  <a:pt x="1539362" y="982571"/>
                </a:cubicBezTo>
                <a:lnTo>
                  <a:pt x="98257" y="982571"/>
                </a:lnTo>
                <a:cubicBezTo>
                  <a:pt x="43991" y="982571"/>
                  <a:pt x="0" y="938580"/>
                  <a:pt x="0" y="884314"/>
                </a:cubicBezTo>
                <a:lnTo>
                  <a:pt x="0" y="98257"/>
                </a:lnTo>
                <a:close/>
              </a:path>
            </a:pathLst>
          </a:custGeom>
          <a:scene3d>
            <a:camera prst="orthographicFront"/>
            <a:lightRig rig="flat" dir="t"/>
          </a:scene3d>
          <a:sp3d prstMaterial="dkEdge">
            <a:bevelT w="8200" h="38100"/>
          </a:sp3d>
        </p:spPr>
        <p:style>
          <a:lnRef idx="0">
            <a:schemeClr val="lt1">
              <a:hueOff val="0"/>
              <a:satOff val="0"/>
              <a:lumOff val="0"/>
              <a:alphaOff val="0"/>
            </a:schemeClr>
          </a:lnRef>
          <a:fillRef idx="2">
            <a:schemeClr val="accent2">
              <a:hueOff val="2260482"/>
              <a:satOff val="19480"/>
              <a:lumOff val="-3528"/>
              <a:alphaOff val="0"/>
            </a:schemeClr>
          </a:fillRef>
          <a:effectRef idx="1">
            <a:schemeClr val="accent2">
              <a:hueOff val="2260482"/>
              <a:satOff val="19480"/>
              <a:lumOff val="-3528"/>
              <a:alphaOff val="0"/>
            </a:schemeClr>
          </a:effectRef>
          <a:fontRef idx="minor">
            <a:schemeClr val="dk1"/>
          </a:fontRef>
        </p:style>
        <p:txBody>
          <a:bodyPr spcFirstLastPara="0" vert="horz" wrap="square" lIns="78309" tIns="78309" rIns="78309" bIns="78309" numCol="1" spcCol="1270" anchor="ctr" anchorCtr="0">
            <a:noAutofit/>
          </a:bodyPr>
          <a:lstStyle/>
          <a:p>
            <a:pPr defTabSz="577850">
              <a:lnSpc>
                <a:spcPct val="90000"/>
              </a:lnSpc>
              <a:spcBef>
                <a:spcPct val="0"/>
              </a:spcBef>
              <a:spcAft>
                <a:spcPct val="35000"/>
              </a:spcAft>
            </a:pPr>
            <a:r>
              <a:rPr lang="zh-CN" altLang="en-US" sz="2800" b="1" dirty="0">
                <a:latin typeface="楷体" panose="02010609060101010101" pitchFamily="49" charset="-122"/>
                <a:ea typeface="楷体" panose="02010609060101010101" pitchFamily="49" charset="-122"/>
              </a:rPr>
              <a:t>牛郎翻山过林来到湖边见到仙</a:t>
            </a:r>
            <a:r>
              <a:rPr lang="zh-CN" altLang="en-US" sz="2800" b="1" dirty="0" smtClean="0">
                <a:latin typeface="楷体" panose="02010609060101010101" pitchFamily="49" charset="-122"/>
                <a:ea typeface="楷体" panose="02010609060101010101" pitchFamily="49" charset="-122"/>
              </a:rPr>
              <a:t>女</a:t>
            </a:r>
            <a:endParaRPr lang="zh-CN" sz="2800" b="1" dirty="0">
              <a:latin typeface="楷体" panose="02010609060101010101" pitchFamily="49" charset="-122"/>
              <a:ea typeface="楷体" panose="02010609060101010101" pitchFamily="49" charset="-122"/>
            </a:endParaRPr>
          </a:p>
        </p:txBody>
      </p:sp>
      <p:sp>
        <p:nvSpPr>
          <p:cNvPr id="16" name="任意多边形 15"/>
          <p:cNvSpPr/>
          <p:nvPr/>
        </p:nvSpPr>
        <p:spPr>
          <a:xfrm>
            <a:off x="6228184" y="2385297"/>
            <a:ext cx="406129" cy="419183"/>
          </a:xfrm>
          <a:custGeom>
            <a:avLst/>
            <a:gdLst>
              <a:gd name="connsiteX0" fmla="*/ 0 w 347175"/>
              <a:gd name="connsiteY0" fmla="*/ 81226 h 406129"/>
              <a:gd name="connsiteX1" fmla="*/ 173588 w 347175"/>
              <a:gd name="connsiteY1" fmla="*/ 81226 h 406129"/>
              <a:gd name="connsiteX2" fmla="*/ 173588 w 347175"/>
              <a:gd name="connsiteY2" fmla="*/ 0 h 406129"/>
              <a:gd name="connsiteX3" fmla="*/ 347175 w 347175"/>
              <a:gd name="connsiteY3" fmla="*/ 203065 h 406129"/>
              <a:gd name="connsiteX4" fmla="*/ 173588 w 347175"/>
              <a:gd name="connsiteY4" fmla="*/ 406129 h 406129"/>
              <a:gd name="connsiteX5" fmla="*/ 173588 w 347175"/>
              <a:gd name="connsiteY5" fmla="*/ 324903 h 406129"/>
              <a:gd name="connsiteX6" fmla="*/ 0 w 347175"/>
              <a:gd name="connsiteY6" fmla="*/ 324903 h 406129"/>
              <a:gd name="connsiteX7" fmla="*/ 0 w 347175"/>
              <a:gd name="connsiteY7" fmla="*/ 81226 h 4061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7175" h="406129">
                <a:moveTo>
                  <a:pt x="277740" y="0"/>
                </a:moveTo>
                <a:lnTo>
                  <a:pt x="277740" y="203065"/>
                </a:lnTo>
                <a:lnTo>
                  <a:pt x="347175" y="203065"/>
                </a:lnTo>
                <a:lnTo>
                  <a:pt x="173587" y="406129"/>
                </a:lnTo>
                <a:lnTo>
                  <a:pt x="0" y="203065"/>
                </a:lnTo>
                <a:lnTo>
                  <a:pt x="69435" y="203065"/>
                </a:lnTo>
                <a:lnTo>
                  <a:pt x="69435" y="0"/>
                </a:lnTo>
                <a:lnTo>
                  <a:pt x="277740" y="0"/>
                </a:lnTo>
                <a:close/>
              </a:path>
            </a:pathLst>
          </a:custGeom>
        </p:spPr>
        <p:style>
          <a:lnRef idx="0">
            <a:schemeClr val="lt1">
              <a:hueOff val="0"/>
              <a:satOff val="0"/>
              <a:lumOff val="0"/>
              <a:alphaOff val="0"/>
            </a:schemeClr>
          </a:lnRef>
          <a:fillRef idx="2">
            <a:schemeClr val="accent2">
              <a:hueOff val="2260482"/>
              <a:satOff val="19480"/>
              <a:lumOff val="-3528"/>
              <a:alphaOff val="0"/>
            </a:schemeClr>
          </a:fillRef>
          <a:effectRef idx="1">
            <a:schemeClr val="accent2">
              <a:hueOff val="2260482"/>
              <a:satOff val="19480"/>
              <a:lumOff val="-3528"/>
              <a:alphaOff val="0"/>
            </a:schemeClr>
          </a:effectRef>
          <a:fontRef idx="minor">
            <a:schemeClr val="dk1"/>
          </a:fontRef>
        </p:style>
        <p:txBody>
          <a:bodyPr spcFirstLastPara="0" vert="horz" wrap="square" lIns="104152" tIns="81227" rIns="1" bIns="81226" numCol="1" spcCol="1270" anchor="ctr" anchorCtr="0">
            <a:noAutofit/>
          </a:bodyPr>
          <a:lstStyle/>
          <a:p>
            <a:pPr algn="ctr" defTabSz="444500">
              <a:lnSpc>
                <a:spcPct val="90000"/>
              </a:lnSpc>
              <a:spcBef>
                <a:spcPct val="0"/>
              </a:spcBef>
              <a:spcAft>
                <a:spcPct val="35000"/>
              </a:spcAft>
            </a:pPr>
            <a:endParaRPr lang="zh-CN" altLang="en-US" sz="1000"/>
          </a:p>
        </p:txBody>
      </p:sp>
      <p:sp>
        <p:nvSpPr>
          <p:cNvPr id="17" name="任意多边形 16"/>
          <p:cNvSpPr/>
          <p:nvPr/>
        </p:nvSpPr>
        <p:spPr>
          <a:xfrm>
            <a:off x="4644008" y="2889353"/>
            <a:ext cx="3919686" cy="504056"/>
          </a:xfrm>
          <a:custGeom>
            <a:avLst/>
            <a:gdLst>
              <a:gd name="connsiteX0" fmla="*/ 0 w 1637619"/>
              <a:gd name="connsiteY0" fmla="*/ 98257 h 982571"/>
              <a:gd name="connsiteX1" fmla="*/ 98257 w 1637619"/>
              <a:gd name="connsiteY1" fmla="*/ 0 h 982571"/>
              <a:gd name="connsiteX2" fmla="*/ 1539362 w 1637619"/>
              <a:gd name="connsiteY2" fmla="*/ 0 h 982571"/>
              <a:gd name="connsiteX3" fmla="*/ 1637619 w 1637619"/>
              <a:gd name="connsiteY3" fmla="*/ 98257 h 982571"/>
              <a:gd name="connsiteX4" fmla="*/ 1637619 w 1637619"/>
              <a:gd name="connsiteY4" fmla="*/ 884314 h 982571"/>
              <a:gd name="connsiteX5" fmla="*/ 1539362 w 1637619"/>
              <a:gd name="connsiteY5" fmla="*/ 982571 h 982571"/>
              <a:gd name="connsiteX6" fmla="*/ 98257 w 1637619"/>
              <a:gd name="connsiteY6" fmla="*/ 982571 h 982571"/>
              <a:gd name="connsiteX7" fmla="*/ 0 w 1637619"/>
              <a:gd name="connsiteY7" fmla="*/ 884314 h 982571"/>
              <a:gd name="connsiteX8" fmla="*/ 0 w 1637619"/>
              <a:gd name="connsiteY8" fmla="*/ 98257 h 982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37619" h="982571">
                <a:moveTo>
                  <a:pt x="0" y="98257"/>
                </a:moveTo>
                <a:cubicBezTo>
                  <a:pt x="0" y="43991"/>
                  <a:pt x="43991" y="0"/>
                  <a:pt x="98257" y="0"/>
                </a:cubicBezTo>
                <a:lnTo>
                  <a:pt x="1539362" y="0"/>
                </a:lnTo>
                <a:cubicBezTo>
                  <a:pt x="1593628" y="0"/>
                  <a:pt x="1637619" y="43991"/>
                  <a:pt x="1637619" y="98257"/>
                </a:cubicBezTo>
                <a:lnTo>
                  <a:pt x="1637619" y="884314"/>
                </a:lnTo>
                <a:cubicBezTo>
                  <a:pt x="1637619" y="938580"/>
                  <a:pt x="1593628" y="982571"/>
                  <a:pt x="1539362" y="982571"/>
                </a:cubicBezTo>
                <a:lnTo>
                  <a:pt x="98257" y="982571"/>
                </a:lnTo>
                <a:cubicBezTo>
                  <a:pt x="43991" y="982571"/>
                  <a:pt x="0" y="938580"/>
                  <a:pt x="0" y="884314"/>
                </a:cubicBezTo>
                <a:lnTo>
                  <a:pt x="0" y="98257"/>
                </a:lnTo>
                <a:close/>
              </a:path>
            </a:pathLst>
          </a:custGeom>
          <a:scene3d>
            <a:camera prst="orthographicFront"/>
            <a:lightRig rig="flat" dir="t"/>
          </a:scene3d>
          <a:sp3d prstMaterial="dkEdge">
            <a:bevelT w="8200" h="38100"/>
          </a:sp3d>
        </p:spPr>
        <p:style>
          <a:lnRef idx="0">
            <a:schemeClr val="lt1">
              <a:hueOff val="0"/>
              <a:satOff val="0"/>
              <a:lumOff val="0"/>
              <a:alphaOff val="0"/>
            </a:schemeClr>
          </a:lnRef>
          <a:fillRef idx="2">
            <a:schemeClr val="accent2">
              <a:hueOff val="2260482"/>
              <a:satOff val="19480"/>
              <a:lumOff val="-3528"/>
              <a:alphaOff val="0"/>
            </a:schemeClr>
          </a:fillRef>
          <a:effectRef idx="1">
            <a:schemeClr val="accent2">
              <a:hueOff val="2260482"/>
              <a:satOff val="19480"/>
              <a:lumOff val="-3528"/>
              <a:alphaOff val="0"/>
            </a:schemeClr>
          </a:effectRef>
          <a:fontRef idx="minor">
            <a:schemeClr val="dk1"/>
          </a:fontRef>
        </p:style>
        <p:txBody>
          <a:bodyPr spcFirstLastPara="0" vert="horz" wrap="square" lIns="78309" tIns="78309" rIns="78309" bIns="78309" numCol="1" spcCol="1270" anchor="ctr" anchorCtr="0">
            <a:noAutofit/>
          </a:bodyPr>
          <a:lstStyle/>
          <a:p>
            <a:pPr defTabSz="577850">
              <a:lnSpc>
                <a:spcPct val="90000"/>
              </a:lnSpc>
              <a:spcBef>
                <a:spcPct val="0"/>
              </a:spcBef>
              <a:spcAft>
                <a:spcPct val="35000"/>
              </a:spcAft>
            </a:pPr>
            <a:r>
              <a:rPr lang="zh-CN" altLang="en-US" sz="2800" b="1" dirty="0">
                <a:latin typeface="楷体" panose="02010609060101010101" pitchFamily="49" charset="-122"/>
                <a:ea typeface="楷体" panose="02010609060101010101" pitchFamily="49" charset="-122"/>
              </a:rPr>
              <a:t>牛</a:t>
            </a:r>
            <a:r>
              <a:rPr lang="zh-CN" altLang="en-US" sz="2800" b="1" dirty="0" smtClean="0">
                <a:latin typeface="楷体" panose="02010609060101010101" pitchFamily="49" charset="-122"/>
                <a:ea typeface="楷体" panose="02010609060101010101" pitchFamily="49" charset="-122"/>
              </a:rPr>
              <a:t>郎拿</a:t>
            </a:r>
            <a:r>
              <a:rPr lang="zh-CN" altLang="en-US" sz="2800" b="1" dirty="0">
                <a:latin typeface="楷体" panose="02010609060101010101" pitchFamily="49" charset="-122"/>
                <a:ea typeface="楷体" panose="02010609060101010101" pitchFamily="49" charset="-122"/>
              </a:rPr>
              <a:t>走纱</a:t>
            </a:r>
            <a:r>
              <a:rPr lang="zh-CN" altLang="en-US" sz="2800" b="1" dirty="0" smtClean="0">
                <a:latin typeface="楷体" panose="02010609060101010101" pitchFamily="49" charset="-122"/>
                <a:ea typeface="楷体" panose="02010609060101010101" pitchFamily="49" charset="-122"/>
              </a:rPr>
              <a:t>衣遇见织女</a:t>
            </a:r>
            <a:endParaRPr lang="zh-CN" altLang="en-US" sz="2800" b="1" dirty="0">
              <a:latin typeface="楷体" panose="02010609060101010101" pitchFamily="49" charset="-122"/>
              <a:ea typeface="楷体" panose="02010609060101010101" pitchFamily="49" charset="-122"/>
            </a:endParaRPr>
          </a:p>
        </p:txBody>
      </p:sp>
      <p:sp>
        <p:nvSpPr>
          <p:cNvPr id="18" name="任意多边形 17"/>
          <p:cNvSpPr/>
          <p:nvPr/>
        </p:nvSpPr>
        <p:spPr>
          <a:xfrm>
            <a:off x="4139952" y="4185497"/>
            <a:ext cx="508300" cy="369210"/>
          </a:xfrm>
          <a:custGeom>
            <a:avLst/>
            <a:gdLst>
              <a:gd name="connsiteX0" fmla="*/ 0 w 347175"/>
              <a:gd name="connsiteY0" fmla="*/ 81226 h 406129"/>
              <a:gd name="connsiteX1" fmla="*/ 173588 w 347175"/>
              <a:gd name="connsiteY1" fmla="*/ 81226 h 406129"/>
              <a:gd name="connsiteX2" fmla="*/ 173588 w 347175"/>
              <a:gd name="connsiteY2" fmla="*/ 0 h 406129"/>
              <a:gd name="connsiteX3" fmla="*/ 347175 w 347175"/>
              <a:gd name="connsiteY3" fmla="*/ 203065 h 406129"/>
              <a:gd name="connsiteX4" fmla="*/ 173588 w 347175"/>
              <a:gd name="connsiteY4" fmla="*/ 406129 h 406129"/>
              <a:gd name="connsiteX5" fmla="*/ 173588 w 347175"/>
              <a:gd name="connsiteY5" fmla="*/ 324903 h 406129"/>
              <a:gd name="connsiteX6" fmla="*/ 0 w 347175"/>
              <a:gd name="connsiteY6" fmla="*/ 324903 h 406129"/>
              <a:gd name="connsiteX7" fmla="*/ 0 w 347175"/>
              <a:gd name="connsiteY7" fmla="*/ 81226 h 4061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7175" h="406129">
                <a:moveTo>
                  <a:pt x="347175" y="324903"/>
                </a:moveTo>
                <a:lnTo>
                  <a:pt x="173587" y="324903"/>
                </a:lnTo>
                <a:lnTo>
                  <a:pt x="173587" y="406129"/>
                </a:lnTo>
                <a:lnTo>
                  <a:pt x="0" y="203064"/>
                </a:lnTo>
                <a:lnTo>
                  <a:pt x="173587" y="0"/>
                </a:lnTo>
                <a:lnTo>
                  <a:pt x="173587" y="81226"/>
                </a:lnTo>
                <a:lnTo>
                  <a:pt x="347175" y="81226"/>
                </a:lnTo>
                <a:lnTo>
                  <a:pt x="347175" y="324903"/>
                </a:lnTo>
                <a:close/>
              </a:path>
            </a:pathLst>
          </a:custGeom>
        </p:spPr>
        <p:style>
          <a:lnRef idx="0">
            <a:schemeClr val="lt1">
              <a:hueOff val="0"/>
              <a:satOff val="0"/>
              <a:lumOff val="0"/>
              <a:alphaOff val="0"/>
            </a:schemeClr>
          </a:lnRef>
          <a:fillRef idx="2">
            <a:schemeClr val="accent2">
              <a:hueOff val="2260482"/>
              <a:satOff val="19480"/>
              <a:lumOff val="-3528"/>
              <a:alphaOff val="0"/>
            </a:schemeClr>
          </a:fillRef>
          <a:effectRef idx="1">
            <a:schemeClr val="accent2">
              <a:hueOff val="2260482"/>
              <a:satOff val="19480"/>
              <a:lumOff val="-3528"/>
              <a:alphaOff val="0"/>
            </a:schemeClr>
          </a:effectRef>
          <a:fontRef idx="minor">
            <a:schemeClr val="dk1"/>
          </a:fontRef>
        </p:style>
        <p:txBody>
          <a:bodyPr spcFirstLastPara="0" vert="horz" wrap="square" lIns="104152" tIns="81227" rIns="1" bIns="81226" numCol="1" spcCol="1270" anchor="ctr" anchorCtr="0">
            <a:noAutofit/>
          </a:bodyPr>
          <a:lstStyle/>
          <a:p>
            <a:pPr lvl="0" algn="ctr" defTabSz="444500">
              <a:lnSpc>
                <a:spcPct val="90000"/>
              </a:lnSpc>
              <a:spcBef>
                <a:spcPct val="0"/>
              </a:spcBef>
              <a:spcAft>
                <a:spcPct val="35000"/>
              </a:spcAft>
            </a:pPr>
            <a:endParaRPr lang="zh-CN" altLang="en-US" sz="1000" kern="1200"/>
          </a:p>
        </p:txBody>
      </p:sp>
      <p:sp>
        <p:nvSpPr>
          <p:cNvPr id="19" name="任意多边形 18"/>
          <p:cNvSpPr/>
          <p:nvPr/>
        </p:nvSpPr>
        <p:spPr>
          <a:xfrm>
            <a:off x="1547664" y="3867894"/>
            <a:ext cx="2340364" cy="834525"/>
          </a:xfrm>
          <a:custGeom>
            <a:avLst/>
            <a:gdLst>
              <a:gd name="connsiteX0" fmla="*/ 0 w 1637619"/>
              <a:gd name="connsiteY0" fmla="*/ 98257 h 982571"/>
              <a:gd name="connsiteX1" fmla="*/ 98257 w 1637619"/>
              <a:gd name="connsiteY1" fmla="*/ 0 h 982571"/>
              <a:gd name="connsiteX2" fmla="*/ 1539362 w 1637619"/>
              <a:gd name="connsiteY2" fmla="*/ 0 h 982571"/>
              <a:gd name="connsiteX3" fmla="*/ 1637619 w 1637619"/>
              <a:gd name="connsiteY3" fmla="*/ 98257 h 982571"/>
              <a:gd name="connsiteX4" fmla="*/ 1637619 w 1637619"/>
              <a:gd name="connsiteY4" fmla="*/ 884314 h 982571"/>
              <a:gd name="connsiteX5" fmla="*/ 1539362 w 1637619"/>
              <a:gd name="connsiteY5" fmla="*/ 982571 h 982571"/>
              <a:gd name="connsiteX6" fmla="*/ 98257 w 1637619"/>
              <a:gd name="connsiteY6" fmla="*/ 982571 h 982571"/>
              <a:gd name="connsiteX7" fmla="*/ 0 w 1637619"/>
              <a:gd name="connsiteY7" fmla="*/ 884314 h 982571"/>
              <a:gd name="connsiteX8" fmla="*/ 0 w 1637619"/>
              <a:gd name="connsiteY8" fmla="*/ 98257 h 982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37619" h="982571">
                <a:moveTo>
                  <a:pt x="0" y="98257"/>
                </a:moveTo>
                <a:cubicBezTo>
                  <a:pt x="0" y="43991"/>
                  <a:pt x="43991" y="0"/>
                  <a:pt x="98257" y="0"/>
                </a:cubicBezTo>
                <a:lnTo>
                  <a:pt x="1539362" y="0"/>
                </a:lnTo>
                <a:cubicBezTo>
                  <a:pt x="1593628" y="0"/>
                  <a:pt x="1637619" y="43991"/>
                  <a:pt x="1637619" y="98257"/>
                </a:cubicBezTo>
                <a:lnTo>
                  <a:pt x="1637619" y="884314"/>
                </a:lnTo>
                <a:cubicBezTo>
                  <a:pt x="1637619" y="938580"/>
                  <a:pt x="1593628" y="982571"/>
                  <a:pt x="1539362" y="982571"/>
                </a:cubicBezTo>
                <a:lnTo>
                  <a:pt x="98257" y="982571"/>
                </a:lnTo>
                <a:cubicBezTo>
                  <a:pt x="43991" y="982571"/>
                  <a:pt x="0" y="938580"/>
                  <a:pt x="0" y="884314"/>
                </a:cubicBezTo>
                <a:lnTo>
                  <a:pt x="0" y="98257"/>
                </a:lnTo>
                <a:close/>
              </a:path>
            </a:pathLst>
          </a:custGeom>
          <a:scene3d>
            <a:camera prst="orthographicFront"/>
            <a:lightRig rig="flat" dir="t"/>
          </a:scene3d>
          <a:sp3d prstMaterial="dkEdge">
            <a:bevelT w="8200" h="38100"/>
          </a:sp3d>
        </p:spPr>
        <p:style>
          <a:lnRef idx="0">
            <a:schemeClr val="lt1">
              <a:hueOff val="0"/>
              <a:satOff val="0"/>
              <a:lumOff val="0"/>
              <a:alphaOff val="0"/>
            </a:schemeClr>
          </a:lnRef>
          <a:fillRef idx="2">
            <a:schemeClr val="accent2">
              <a:hueOff val="2260482"/>
              <a:satOff val="19480"/>
              <a:lumOff val="-3528"/>
              <a:alphaOff val="0"/>
            </a:schemeClr>
          </a:fillRef>
          <a:effectRef idx="1">
            <a:schemeClr val="accent2">
              <a:hueOff val="2260482"/>
              <a:satOff val="19480"/>
              <a:lumOff val="-3528"/>
              <a:alphaOff val="0"/>
            </a:schemeClr>
          </a:effectRef>
          <a:fontRef idx="minor">
            <a:schemeClr val="dk1"/>
          </a:fontRef>
        </p:style>
        <p:txBody>
          <a:bodyPr spcFirstLastPara="0" vert="horz" wrap="square" lIns="78309" tIns="78309" rIns="78309" bIns="78309" numCol="1" spcCol="1270" anchor="ctr" anchorCtr="0">
            <a:noAutofit/>
          </a:bodyPr>
          <a:lstStyle/>
          <a:p>
            <a:pPr lvl="0" defTabSz="577850">
              <a:lnSpc>
                <a:spcPct val="90000"/>
              </a:lnSpc>
              <a:spcBef>
                <a:spcPct val="0"/>
              </a:spcBef>
              <a:spcAft>
                <a:spcPct val="35000"/>
              </a:spcAft>
            </a:pPr>
            <a:r>
              <a:rPr lang="zh-CN" altLang="en-US" sz="2800" b="1" kern="1200" dirty="0" smtClean="0">
                <a:latin typeface="楷体" panose="02010609060101010101" pitchFamily="49" charset="-122"/>
                <a:ea typeface="楷体" panose="02010609060101010101" pitchFamily="49" charset="-122"/>
              </a:rPr>
              <a:t>经过长谈，织女同意结婚</a:t>
            </a:r>
            <a:endParaRPr lang="zh-CN" altLang="en-US" sz="2800" b="1" kern="1200" dirty="0">
              <a:latin typeface="楷体" panose="02010609060101010101" pitchFamily="49" charset="-122"/>
              <a:ea typeface="楷体" panose="02010609060101010101" pitchFamily="49" charset="-122"/>
            </a:endParaRPr>
          </a:p>
        </p:txBody>
      </p:sp>
      <p:sp>
        <p:nvSpPr>
          <p:cNvPr id="20" name="任意多边形 19"/>
          <p:cNvSpPr/>
          <p:nvPr/>
        </p:nvSpPr>
        <p:spPr>
          <a:xfrm>
            <a:off x="4932040" y="4011910"/>
            <a:ext cx="3394443" cy="576064"/>
          </a:xfrm>
          <a:custGeom>
            <a:avLst/>
            <a:gdLst>
              <a:gd name="connsiteX0" fmla="*/ 0 w 1637619"/>
              <a:gd name="connsiteY0" fmla="*/ 98257 h 982571"/>
              <a:gd name="connsiteX1" fmla="*/ 98257 w 1637619"/>
              <a:gd name="connsiteY1" fmla="*/ 0 h 982571"/>
              <a:gd name="connsiteX2" fmla="*/ 1539362 w 1637619"/>
              <a:gd name="connsiteY2" fmla="*/ 0 h 982571"/>
              <a:gd name="connsiteX3" fmla="*/ 1637619 w 1637619"/>
              <a:gd name="connsiteY3" fmla="*/ 98257 h 982571"/>
              <a:gd name="connsiteX4" fmla="*/ 1637619 w 1637619"/>
              <a:gd name="connsiteY4" fmla="*/ 884314 h 982571"/>
              <a:gd name="connsiteX5" fmla="*/ 1539362 w 1637619"/>
              <a:gd name="connsiteY5" fmla="*/ 982571 h 982571"/>
              <a:gd name="connsiteX6" fmla="*/ 98257 w 1637619"/>
              <a:gd name="connsiteY6" fmla="*/ 982571 h 982571"/>
              <a:gd name="connsiteX7" fmla="*/ 0 w 1637619"/>
              <a:gd name="connsiteY7" fmla="*/ 884314 h 982571"/>
              <a:gd name="connsiteX8" fmla="*/ 0 w 1637619"/>
              <a:gd name="connsiteY8" fmla="*/ 98257 h 982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37619" h="982571">
                <a:moveTo>
                  <a:pt x="0" y="98257"/>
                </a:moveTo>
                <a:cubicBezTo>
                  <a:pt x="0" y="43991"/>
                  <a:pt x="43991" y="0"/>
                  <a:pt x="98257" y="0"/>
                </a:cubicBezTo>
                <a:lnTo>
                  <a:pt x="1539362" y="0"/>
                </a:lnTo>
                <a:cubicBezTo>
                  <a:pt x="1593628" y="0"/>
                  <a:pt x="1637619" y="43991"/>
                  <a:pt x="1637619" y="98257"/>
                </a:cubicBezTo>
                <a:lnTo>
                  <a:pt x="1637619" y="884314"/>
                </a:lnTo>
                <a:cubicBezTo>
                  <a:pt x="1637619" y="938580"/>
                  <a:pt x="1593628" y="982571"/>
                  <a:pt x="1539362" y="982571"/>
                </a:cubicBezTo>
                <a:lnTo>
                  <a:pt x="98257" y="982571"/>
                </a:lnTo>
                <a:cubicBezTo>
                  <a:pt x="43991" y="982571"/>
                  <a:pt x="0" y="938580"/>
                  <a:pt x="0" y="884314"/>
                </a:cubicBezTo>
                <a:lnTo>
                  <a:pt x="0" y="98257"/>
                </a:lnTo>
                <a:close/>
              </a:path>
            </a:pathLst>
          </a:custGeom>
          <a:scene3d>
            <a:camera prst="orthographicFront"/>
            <a:lightRig rig="flat" dir="t"/>
          </a:scene3d>
          <a:sp3d prstMaterial="dkEdge">
            <a:bevelT w="8200" h="38100"/>
          </a:sp3d>
        </p:spPr>
        <p:style>
          <a:lnRef idx="0">
            <a:schemeClr val="lt1">
              <a:hueOff val="0"/>
              <a:satOff val="0"/>
              <a:lumOff val="0"/>
              <a:alphaOff val="0"/>
            </a:schemeClr>
          </a:lnRef>
          <a:fillRef idx="2">
            <a:schemeClr val="accent2">
              <a:hueOff val="2260482"/>
              <a:satOff val="19480"/>
              <a:lumOff val="-3528"/>
              <a:alphaOff val="0"/>
            </a:schemeClr>
          </a:fillRef>
          <a:effectRef idx="1">
            <a:schemeClr val="accent2">
              <a:hueOff val="2260482"/>
              <a:satOff val="19480"/>
              <a:lumOff val="-3528"/>
              <a:alphaOff val="0"/>
            </a:schemeClr>
          </a:effectRef>
          <a:fontRef idx="minor">
            <a:schemeClr val="dk1"/>
          </a:fontRef>
        </p:style>
        <p:txBody>
          <a:bodyPr spcFirstLastPara="0" vert="horz" wrap="square" lIns="78309" tIns="78309" rIns="78309" bIns="78309" numCol="1" spcCol="1270" anchor="ctr" anchorCtr="0">
            <a:noAutofit/>
          </a:bodyPr>
          <a:lstStyle/>
          <a:p>
            <a:pPr defTabSz="577850">
              <a:lnSpc>
                <a:spcPct val="90000"/>
              </a:lnSpc>
              <a:spcBef>
                <a:spcPct val="0"/>
              </a:spcBef>
              <a:spcAft>
                <a:spcPct val="35000"/>
              </a:spcAft>
            </a:pPr>
            <a:r>
              <a:rPr lang="zh-CN" altLang="en-US" sz="2800" b="1" dirty="0" smtClean="0">
                <a:solidFill>
                  <a:prstClr val="black"/>
                </a:solidFill>
                <a:latin typeface="楷体" panose="02010609060101010101" pitchFamily="49" charset="-122"/>
                <a:ea typeface="楷体" panose="02010609060101010101" pitchFamily="49" charset="-122"/>
              </a:rPr>
              <a:t>两</a:t>
            </a:r>
            <a:r>
              <a:rPr lang="zh-CN" altLang="en-US" sz="2800" b="1" dirty="0">
                <a:solidFill>
                  <a:prstClr val="black"/>
                </a:solidFill>
                <a:latin typeface="楷体" panose="02010609060101010101" pitchFamily="49" charset="-122"/>
                <a:ea typeface="楷体" panose="02010609060101010101" pitchFamily="49" charset="-122"/>
              </a:rPr>
              <a:t>人相见互诉衷</a:t>
            </a:r>
            <a:r>
              <a:rPr lang="zh-CN" altLang="en-US" sz="2800" b="1" dirty="0" smtClean="0">
                <a:solidFill>
                  <a:prstClr val="black"/>
                </a:solidFill>
                <a:latin typeface="楷体" panose="02010609060101010101" pitchFamily="49" charset="-122"/>
                <a:ea typeface="楷体" panose="02010609060101010101" pitchFamily="49" charset="-122"/>
              </a:rPr>
              <a:t>肠</a:t>
            </a:r>
            <a:endParaRPr lang="zh-CN" altLang="en-US" sz="2800" b="1" dirty="0">
              <a:latin typeface="楷体" panose="02010609060101010101" pitchFamily="49" charset="-122"/>
              <a:ea typeface="楷体" panose="02010609060101010101" pitchFamily="49" charset="-122"/>
            </a:endParaRPr>
          </a:p>
        </p:txBody>
      </p:sp>
      <p:sp>
        <p:nvSpPr>
          <p:cNvPr id="21" name="任意多边形 20"/>
          <p:cNvSpPr/>
          <p:nvPr/>
        </p:nvSpPr>
        <p:spPr>
          <a:xfrm>
            <a:off x="687900" y="2569280"/>
            <a:ext cx="3394443" cy="576064"/>
          </a:xfrm>
          <a:custGeom>
            <a:avLst/>
            <a:gdLst>
              <a:gd name="connsiteX0" fmla="*/ 0 w 1637619"/>
              <a:gd name="connsiteY0" fmla="*/ 98257 h 982571"/>
              <a:gd name="connsiteX1" fmla="*/ 98257 w 1637619"/>
              <a:gd name="connsiteY1" fmla="*/ 0 h 982571"/>
              <a:gd name="connsiteX2" fmla="*/ 1539362 w 1637619"/>
              <a:gd name="connsiteY2" fmla="*/ 0 h 982571"/>
              <a:gd name="connsiteX3" fmla="*/ 1637619 w 1637619"/>
              <a:gd name="connsiteY3" fmla="*/ 98257 h 982571"/>
              <a:gd name="connsiteX4" fmla="*/ 1637619 w 1637619"/>
              <a:gd name="connsiteY4" fmla="*/ 884314 h 982571"/>
              <a:gd name="connsiteX5" fmla="*/ 1539362 w 1637619"/>
              <a:gd name="connsiteY5" fmla="*/ 982571 h 982571"/>
              <a:gd name="connsiteX6" fmla="*/ 98257 w 1637619"/>
              <a:gd name="connsiteY6" fmla="*/ 982571 h 982571"/>
              <a:gd name="connsiteX7" fmla="*/ 0 w 1637619"/>
              <a:gd name="connsiteY7" fmla="*/ 884314 h 982571"/>
              <a:gd name="connsiteX8" fmla="*/ 0 w 1637619"/>
              <a:gd name="connsiteY8" fmla="*/ 98257 h 982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37619" h="982571">
                <a:moveTo>
                  <a:pt x="0" y="98257"/>
                </a:moveTo>
                <a:cubicBezTo>
                  <a:pt x="0" y="43991"/>
                  <a:pt x="43991" y="0"/>
                  <a:pt x="98257" y="0"/>
                </a:cubicBezTo>
                <a:lnTo>
                  <a:pt x="1539362" y="0"/>
                </a:lnTo>
                <a:cubicBezTo>
                  <a:pt x="1593628" y="0"/>
                  <a:pt x="1637619" y="43991"/>
                  <a:pt x="1637619" y="98257"/>
                </a:cubicBezTo>
                <a:lnTo>
                  <a:pt x="1637619" y="884314"/>
                </a:lnTo>
                <a:cubicBezTo>
                  <a:pt x="1637619" y="938580"/>
                  <a:pt x="1593628" y="982571"/>
                  <a:pt x="1539362" y="982571"/>
                </a:cubicBezTo>
                <a:lnTo>
                  <a:pt x="98257" y="982571"/>
                </a:lnTo>
                <a:cubicBezTo>
                  <a:pt x="43991" y="982571"/>
                  <a:pt x="0" y="938580"/>
                  <a:pt x="0" y="884314"/>
                </a:cubicBezTo>
                <a:lnTo>
                  <a:pt x="0" y="98257"/>
                </a:lnTo>
                <a:close/>
              </a:path>
            </a:pathLst>
          </a:custGeom>
          <a:scene3d>
            <a:camera prst="orthographicFront"/>
            <a:lightRig rig="flat" dir="t"/>
          </a:scene3d>
          <a:sp3d prstMaterial="dkEdge">
            <a:bevelT w="8200" h="38100"/>
          </a:sp3d>
        </p:spPr>
        <p:style>
          <a:lnRef idx="0">
            <a:schemeClr val="lt1">
              <a:hueOff val="0"/>
              <a:satOff val="0"/>
              <a:lumOff val="0"/>
              <a:alphaOff val="0"/>
            </a:schemeClr>
          </a:lnRef>
          <a:fillRef idx="2">
            <a:schemeClr val="accent2">
              <a:hueOff val="2260482"/>
              <a:satOff val="19480"/>
              <a:lumOff val="-3528"/>
              <a:alphaOff val="0"/>
            </a:schemeClr>
          </a:fillRef>
          <a:effectRef idx="1">
            <a:schemeClr val="accent2">
              <a:hueOff val="2260482"/>
              <a:satOff val="19480"/>
              <a:lumOff val="-3528"/>
              <a:alphaOff val="0"/>
            </a:schemeClr>
          </a:effectRef>
          <a:fontRef idx="minor">
            <a:schemeClr val="dk1"/>
          </a:fontRef>
        </p:style>
        <p:txBody>
          <a:bodyPr spcFirstLastPara="0" vert="horz" wrap="square" lIns="78309" tIns="78309" rIns="78309" bIns="78309" numCol="1" spcCol="1270" anchor="ctr" anchorCtr="0">
            <a:noAutofit/>
          </a:bodyPr>
          <a:lstStyle/>
          <a:p>
            <a:pPr defTabSz="577850">
              <a:lnSpc>
                <a:spcPct val="90000"/>
              </a:lnSpc>
              <a:spcBef>
                <a:spcPct val="0"/>
              </a:spcBef>
              <a:spcAft>
                <a:spcPct val="35000"/>
              </a:spcAft>
            </a:pPr>
            <a:r>
              <a:rPr lang="zh-CN" altLang="en-US" sz="2800" b="1" dirty="0">
                <a:solidFill>
                  <a:prstClr val="black"/>
                </a:solidFill>
                <a:latin typeface="楷体" panose="02010609060101010101" pitchFamily="49" charset="-122"/>
                <a:ea typeface="楷体" panose="02010609060101010101" pitchFamily="49" charset="-122"/>
              </a:rPr>
              <a:t>他们回到牛郎的草</a:t>
            </a:r>
            <a:r>
              <a:rPr lang="zh-CN" altLang="en-US" sz="2800" b="1" dirty="0" smtClean="0">
                <a:solidFill>
                  <a:prstClr val="black"/>
                </a:solidFill>
                <a:latin typeface="楷体" panose="02010609060101010101" pitchFamily="49" charset="-122"/>
                <a:ea typeface="楷体" panose="02010609060101010101" pitchFamily="49" charset="-122"/>
              </a:rPr>
              <a:t>屋</a:t>
            </a:r>
            <a:endParaRPr lang="zh-CN" altLang="en-US" sz="2800" b="1" dirty="0">
              <a:latin typeface="楷体" panose="02010609060101010101" pitchFamily="49" charset="-122"/>
              <a:ea typeface="楷体" panose="02010609060101010101" pitchFamily="49" charset="-122"/>
            </a:endParaRPr>
          </a:p>
        </p:txBody>
      </p:sp>
      <p:sp>
        <p:nvSpPr>
          <p:cNvPr id="22" name="任意多边形 21"/>
          <p:cNvSpPr/>
          <p:nvPr/>
        </p:nvSpPr>
        <p:spPr>
          <a:xfrm>
            <a:off x="6225377" y="3507854"/>
            <a:ext cx="406129" cy="455202"/>
          </a:xfrm>
          <a:custGeom>
            <a:avLst/>
            <a:gdLst>
              <a:gd name="connsiteX0" fmla="*/ 0 w 347175"/>
              <a:gd name="connsiteY0" fmla="*/ 81226 h 406129"/>
              <a:gd name="connsiteX1" fmla="*/ 173588 w 347175"/>
              <a:gd name="connsiteY1" fmla="*/ 81226 h 406129"/>
              <a:gd name="connsiteX2" fmla="*/ 173588 w 347175"/>
              <a:gd name="connsiteY2" fmla="*/ 0 h 406129"/>
              <a:gd name="connsiteX3" fmla="*/ 347175 w 347175"/>
              <a:gd name="connsiteY3" fmla="*/ 203065 h 406129"/>
              <a:gd name="connsiteX4" fmla="*/ 173588 w 347175"/>
              <a:gd name="connsiteY4" fmla="*/ 406129 h 406129"/>
              <a:gd name="connsiteX5" fmla="*/ 173588 w 347175"/>
              <a:gd name="connsiteY5" fmla="*/ 324903 h 406129"/>
              <a:gd name="connsiteX6" fmla="*/ 0 w 347175"/>
              <a:gd name="connsiteY6" fmla="*/ 324903 h 406129"/>
              <a:gd name="connsiteX7" fmla="*/ 0 w 347175"/>
              <a:gd name="connsiteY7" fmla="*/ 81226 h 4061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7175" h="406129">
                <a:moveTo>
                  <a:pt x="277740" y="0"/>
                </a:moveTo>
                <a:lnTo>
                  <a:pt x="277740" y="203065"/>
                </a:lnTo>
                <a:lnTo>
                  <a:pt x="347175" y="203065"/>
                </a:lnTo>
                <a:lnTo>
                  <a:pt x="173587" y="406129"/>
                </a:lnTo>
                <a:lnTo>
                  <a:pt x="0" y="203065"/>
                </a:lnTo>
                <a:lnTo>
                  <a:pt x="69435" y="203065"/>
                </a:lnTo>
                <a:lnTo>
                  <a:pt x="69435" y="0"/>
                </a:lnTo>
                <a:lnTo>
                  <a:pt x="277740" y="0"/>
                </a:lnTo>
                <a:close/>
              </a:path>
            </a:pathLst>
          </a:custGeom>
        </p:spPr>
        <p:style>
          <a:lnRef idx="0">
            <a:schemeClr val="lt1">
              <a:hueOff val="0"/>
              <a:satOff val="0"/>
              <a:lumOff val="0"/>
              <a:alphaOff val="0"/>
            </a:schemeClr>
          </a:lnRef>
          <a:fillRef idx="2">
            <a:schemeClr val="accent2">
              <a:hueOff val="2260482"/>
              <a:satOff val="19480"/>
              <a:lumOff val="-3528"/>
              <a:alphaOff val="0"/>
            </a:schemeClr>
          </a:fillRef>
          <a:effectRef idx="1">
            <a:schemeClr val="accent2">
              <a:hueOff val="2260482"/>
              <a:satOff val="19480"/>
              <a:lumOff val="-3528"/>
              <a:alphaOff val="0"/>
            </a:schemeClr>
          </a:effectRef>
          <a:fontRef idx="minor">
            <a:schemeClr val="dk1"/>
          </a:fontRef>
        </p:style>
        <p:txBody>
          <a:bodyPr spcFirstLastPara="0" vert="horz" wrap="square" lIns="104152" tIns="81227" rIns="1" bIns="81226" numCol="1" spcCol="1270" anchor="ctr" anchorCtr="0">
            <a:noAutofit/>
          </a:bodyPr>
          <a:lstStyle/>
          <a:p>
            <a:pPr algn="ctr" defTabSz="444500">
              <a:lnSpc>
                <a:spcPct val="90000"/>
              </a:lnSpc>
              <a:spcBef>
                <a:spcPct val="0"/>
              </a:spcBef>
              <a:spcAft>
                <a:spcPct val="35000"/>
              </a:spcAft>
            </a:pPr>
            <a:endParaRPr lang="zh-CN" altLang="en-US" sz="1000"/>
          </a:p>
        </p:txBody>
      </p:sp>
      <p:sp>
        <p:nvSpPr>
          <p:cNvPr id="23" name="任意多边形 22"/>
          <p:cNvSpPr/>
          <p:nvPr/>
        </p:nvSpPr>
        <p:spPr>
          <a:xfrm rot="10800000">
            <a:off x="2259161" y="3309824"/>
            <a:ext cx="406129" cy="455202"/>
          </a:xfrm>
          <a:custGeom>
            <a:avLst/>
            <a:gdLst>
              <a:gd name="connsiteX0" fmla="*/ 0 w 347175"/>
              <a:gd name="connsiteY0" fmla="*/ 81226 h 406129"/>
              <a:gd name="connsiteX1" fmla="*/ 173588 w 347175"/>
              <a:gd name="connsiteY1" fmla="*/ 81226 h 406129"/>
              <a:gd name="connsiteX2" fmla="*/ 173588 w 347175"/>
              <a:gd name="connsiteY2" fmla="*/ 0 h 406129"/>
              <a:gd name="connsiteX3" fmla="*/ 347175 w 347175"/>
              <a:gd name="connsiteY3" fmla="*/ 203065 h 406129"/>
              <a:gd name="connsiteX4" fmla="*/ 173588 w 347175"/>
              <a:gd name="connsiteY4" fmla="*/ 406129 h 406129"/>
              <a:gd name="connsiteX5" fmla="*/ 173588 w 347175"/>
              <a:gd name="connsiteY5" fmla="*/ 324903 h 406129"/>
              <a:gd name="connsiteX6" fmla="*/ 0 w 347175"/>
              <a:gd name="connsiteY6" fmla="*/ 324903 h 406129"/>
              <a:gd name="connsiteX7" fmla="*/ 0 w 347175"/>
              <a:gd name="connsiteY7" fmla="*/ 81226 h 4061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7175" h="406129">
                <a:moveTo>
                  <a:pt x="277740" y="0"/>
                </a:moveTo>
                <a:lnTo>
                  <a:pt x="277740" y="203065"/>
                </a:lnTo>
                <a:lnTo>
                  <a:pt x="347175" y="203065"/>
                </a:lnTo>
                <a:lnTo>
                  <a:pt x="173587" y="406129"/>
                </a:lnTo>
                <a:lnTo>
                  <a:pt x="0" y="203065"/>
                </a:lnTo>
                <a:lnTo>
                  <a:pt x="69435" y="203065"/>
                </a:lnTo>
                <a:lnTo>
                  <a:pt x="69435" y="0"/>
                </a:lnTo>
                <a:lnTo>
                  <a:pt x="277740" y="0"/>
                </a:lnTo>
                <a:close/>
              </a:path>
            </a:pathLst>
          </a:custGeom>
        </p:spPr>
        <p:style>
          <a:lnRef idx="0">
            <a:schemeClr val="lt1">
              <a:hueOff val="0"/>
              <a:satOff val="0"/>
              <a:lumOff val="0"/>
              <a:alphaOff val="0"/>
            </a:schemeClr>
          </a:lnRef>
          <a:fillRef idx="2">
            <a:schemeClr val="accent2">
              <a:hueOff val="2260482"/>
              <a:satOff val="19480"/>
              <a:lumOff val="-3528"/>
              <a:alphaOff val="0"/>
            </a:schemeClr>
          </a:fillRef>
          <a:effectRef idx="1">
            <a:schemeClr val="accent2">
              <a:hueOff val="2260482"/>
              <a:satOff val="19480"/>
              <a:lumOff val="-3528"/>
              <a:alphaOff val="0"/>
            </a:schemeClr>
          </a:effectRef>
          <a:fontRef idx="minor">
            <a:schemeClr val="dk1"/>
          </a:fontRef>
        </p:style>
        <p:txBody>
          <a:bodyPr spcFirstLastPara="0" vert="horz" wrap="square" lIns="104152" tIns="81227" rIns="1" bIns="81226" numCol="1" spcCol="1270" anchor="ctr" anchorCtr="0">
            <a:noAutofit/>
          </a:bodyPr>
          <a:lstStyle/>
          <a:p>
            <a:pPr algn="ctr" defTabSz="444500">
              <a:lnSpc>
                <a:spcPct val="90000"/>
              </a:lnSpc>
              <a:spcBef>
                <a:spcPct val="0"/>
              </a:spcBef>
              <a:spcAft>
                <a:spcPct val="35000"/>
              </a:spcAft>
            </a:pPr>
            <a:endParaRPr lang="zh-CN" altLang="en-US" sz="1000"/>
          </a:p>
        </p:txBody>
      </p:sp>
      <p:sp>
        <p:nvSpPr>
          <p:cNvPr id="25" name="圆角矩形 24"/>
          <p:cNvSpPr/>
          <p:nvPr/>
        </p:nvSpPr>
        <p:spPr>
          <a:xfrm>
            <a:off x="622240" y="339137"/>
            <a:ext cx="6144072" cy="646986"/>
          </a:xfrm>
          <a:prstGeom prst="roundRect">
            <a:avLst/>
          </a:prstGeom>
          <a:ln w="28575"/>
        </p:spPr>
        <p:style>
          <a:lnRef idx="2">
            <a:schemeClr val="accent3"/>
          </a:lnRef>
          <a:fillRef idx="1">
            <a:schemeClr val="lt1"/>
          </a:fillRef>
          <a:effectRef idx="0">
            <a:schemeClr val="accent3"/>
          </a:effectRef>
          <a:fontRef idx="minor">
            <a:schemeClr val="dk1"/>
          </a:fontRef>
        </p:style>
        <p:txBody>
          <a:bodyPr wrap="square">
            <a:spAutoFit/>
          </a:bodyPr>
          <a:lstStyle/>
          <a:p>
            <a:r>
              <a:rPr lang="zh-CN" altLang="en-US" sz="3200" b="1" dirty="0" smtClean="0">
                <a:solidFill>
                  <a:prstClr val="black"/>
                </a:solidFill>
                <a:latin typeface="黑体" panose="02010609060101010101" pitchFamily="49" charset="-122"/>
                <a:ea typeface="黑体" panose="02010609060101010101" pitchFamily="49" charset="-122"/>
              </a:rPr>
              <a:t>梳理牛</a:t>
            </a:r>
            <a:r>
              <a:rPr lang="zh-CN" altLang="en-US" sz="3200" b="1" dirty="0">
                <a:solidFill>
                  <a:prstClr val="black"/>
                </a:solidFill>
                <a:latin typeface="黑体" panose="02010609060101010101" pitchFamily="49" charset="-122"/>
                <a:ea typeface="黑体" panose="02010609060101010101" pitchFamily="49" charset="-122"/>
              </a:rPr>
              <a:t>郎和织女相见相识</a:t>
            </a:r>
            <a:r>
              <a:rPr lang="zh-CN" altLang="en-US" sz="3200" b="1" dirty="0" smtClean="0">
                <a:solidFill>
                  <a:prstClr val="black"/>
                </a:solidFill>
                <a:latin typeface="黑体" panose="02010609060101010101" pitchFamily="49" charset="-122"/>
                <a:ea typeface="黑体" panose="02010609060101010101" pitchFamily="49" charset="-122"/>
              </a:rPr>
              <a:t>的情节</a:t>
            </a:r>
            <a:endParaRPr lang="zh-CN" altLang="en-US" sz="3200" b="1" dirty="0">
              <a:solidFill>
                <a:prstClr val="black"/>
              </a:solidFill>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500"/>
                                        <p:tgtEl>
                                          <p:spTgt spid="14"/>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500"/>
                                        <p:tgtEl>
                                          <p:spTgt spid="15"/>
                                        </p:tgtEl>
                                      </p:cBhvr>
                                    </p:animEffect>
                                  </p:childTnLst>
                                </p:cTn>
                              </p:par>
                            </p:childTnLst>
                          </p:cTn>
                        </p:par>
                        <p:par>
                          <p:cTn id="17" fill="hold">
                            <p:stCondLst>
                              <p:cond delay="500"/>
                            </p:stCondLst>
                            <p:childTnLst>
                              <p:par>
                                <p:cTn id="18" presetID="22" presetClass="entr" presetSubtype="1" fill="hold" grpId="0" nodeType="after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wipe(up)">
                                      <p:cBhvr>
                                        <p:cTn id="20" dur="500"/>
                                        <p:tgtEl>
                                          <p:spTgt spid="16"/>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fade">
                                      <p:cBhvr>
                                        <p:cTn id="25" dur="500"/>
                                        <p:tgtEl>
                                          <p:spTgt spid="17"/>
                                        </p:tgtEl>
                                      </p:cBhvr>
                                    </p:animEffect>
                                  </p:childTnLst>
                                </p:cTn>
                              </p:par>
                            </p:childTnLst>
                          </p:cTn>
                        </p:par>
                        <p:par>
                          <p:cTn id="26" fill="hold">
                            <p:stCondLst>
                              <p:cond delay="500"/>
                            </p:stCondLst>
                            <p:childTnLst>
                              <p:par>
                                <p:cTn id="27" presetID="22" presetClass="entr" presetSubtype="1" fill="hold" grpId="0" nodeType="after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wipe(up)">
                                      <p:cBhvr>
                                        <p:cTn id="29" dur="500"/>
                                        <p:tgtEl>
                                          <p:spTgt spid="22"/>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fade">
                                      <p:cBhvr>
                                        <p:cTn id="34" dur="500"/>
                                        <p:tgtEl>
                                          <p:spTgt spid="20"/>
                                        </p:tgtEl>
                                      </p:cBhvr>
                                    </p:animEffect>
                                  </p:childTnLst>
                                </p:cTn>
                              </p:par>
                            </p:childTnLst>
                          </p:cTn>
                        </p:par>
                        <p:par>
                          <p:cTn id="35" fill="hold">
                            <p:stCondLst>
                              <p:cond delay="500"/>
                            </p:stCondLst>
                            <p:childTnLst>
                              <p:par>
                                <p:cTn id="36" presetID="22" presetClass="entr" presetSubtype="2" fill="hold" grpId="0" nodeType="afterEffect">
                                  <p:stCondLst>
                                    <p:cond delay="0"/>
                                  </p:stCondLst>
                                  <p:childTnLst>
                                    <p:set>
                                      <p:cBhvr>
                                        <p:cTn id="37" dur="1" fill="hold">
                                          <p:stCondLst>
                                            <p:cond delay="0"/>
                                          </p:stCondLst>
                                        </p:cTn>
                                        <p:tgtEl>
                                          <p:spTgt spid="18"/>
                                        </p:tgtEl>
                                        <p:attrNameLst>
                                          <p:attrName>style.visibility</p:attrName>
                                        </p:attrNameLst>
                                      </p:cBhvr>
                                      <p:to>
                                        <p:strVal val="visible"/>
                                      </p:to>
                                    </p:set>
                                    <p:animEffect transition="in" filter="wipe(right)">
                                      <p:cBhvr>
                                        <p:cTn id="38" dur="500"/>
                                        <p:tgtEl>
                                          <p:spTgt spid="18"/>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fade">
                                      <p:cBhvr>
                                        <p:cTn id="43" dur="500"/>
                                        <p:tgtEl>
                                          <p:spTgt spid="19"/>
                                        </p:tgtEl>
                                      </p:cBhvr>
                                    </p:animEffect>
                                  </p:childTnLst>
                                </p:cTn>
                              </p:par>
                            </p:childTnLst>
                          </p:cTn>
                        </p:par>
                        <p:par>
                          <p:cTn id="44" fill="hold">
                            <p:stCondLst>
                              <p:cond delay="500"/>
                            </p:stCondLst>
                            <p:childTnLst>
                              <p:par>
                                <p:cTn id="45" presetID="22" presetClass="entr" presetSubtype="4" fill="hold" grpId="0" nodeType="after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wipe(down)">
                                      <p:cBhvr>
                                        <p:cTn id="47" dur="500"/>
                                        <p:tgtEl>
                                          <p:spTgt spid="23"/>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fade">
                                      <p:cBhvr>
                                        <p:cTn id="5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39552" y="380864"/>
            <a:ext cx="6898765" cy="1182774"/>
            <a:chOff x="1475656" y="339502"/>
            <a:chExt cx="6898765" cy="1182774"/>
          </a:xfrm>
        </p:grpSpPr>
        <p:sp>
          <p:nvSpPr>
            <p:cNvPr id="3" name="圆角矩形 2"/>
            <p:cNvSpPr/>
            <p:nvPr/>
          </p:nvSpPr>
          <p:spPr>
            <a:xfrm>
              <a:off x="1801788" y="699542"/>
              <a:ext cx="6572633" cy="646986"/>
            </a:xfrm>
            <a:prstGeom prst="roundRect">
              <a:avLst/>
            </a:prstGeom>
            <a:ln w="28575"/>
          </p:spPr>
          <p:style>
            <a:lnRef idx="2">
              <a:schemeClr val="accent3"/>
            </a:lnRef>
            <a:fillRef idx="1">
              <a:schemeClr val="lt1"/>
            </a:fillRef>
            <a:effectRef idx="0">
              <a:schemeClr val="accent3"/>
            </a:effectRef>
            <a:fontRef idx="minor">
              <a:schemeClr val="dk1"/>
            </a:fontRef>
          </p:style>
          <p:txBody>
            <a:bodyPr wrap="none">
              <a:spAutoFit/>
            </a:bodyPr>
            <a:lstStyle/>
            <a:p>
              <a:r>
                <a:rPr lang="zh-CN" altLang="en-US" sz="3200" b="1" dirty="0" smtClean="0">
                  <a:solidFill>
                    <a:prstClr val="black"/>
                  </a:solidFill>
                  <a:latin typeface="黑体" panose="02010609060101010101" pitchFamily="49" charset="-122"/>
                  <a:ea typeface="黑体" panose="02010609060101010101" pitchFamily="49" charset="-122"/>
                </a:rPr>
                <a:t>   复述</a:t>
              </a:r>
              <a:r>
                <a:rPr lang="zh-CN" altLang="en-US" sz="3200" b="1" dirty="0">
                  <a:solidFill>
                    <a:prstClr val="black"/>
                  </a:solidFill>
                  <a:latin typeface="黑体" panose="02010609060101010101" pitchFamily="49" charset="-122"/>
                  <a:ea typeface="黑体" panose="02010609060101010101" pitchFamily="49" charset="-122"/>
                </a:rPr>
                <a:t>牛郎和织女相见相识</a:t>
              </a:r>
              <a:r>
                <a:rPr lang="zh-CN" altLang="en-US" sz="3200" b="1" dirty="0" smtClean="0">
                  <a:solidFill>
                    <a:prstClr val="black"/>
                  </a:solidFill>
                  <a:latin typeface="黑体" panose="02010609060101010101" pitchFamily="49" charset="-122"/>
                  <a:ea typeface="黑体" panose="02010609060101010101" pitchFamily="49" charset="-122"/>
                </a:rPr>
                <a:t>的情节</a:t>
              </a:r>
              <a:endParaRPr lang="zh-CN" altLang="en-US" sz="3200" b="1" dirty="0">
                <a:solidFill>
                  <a:prstClr val="black"/>
                </a:solidFill>
                <a:latin typeface="黑体" panose="02010609060101010101" pitchFamily="49" charset="-122"/>
                <a:ea typeface="黑体" panose="02010609060101010101" pitchFamily="49" charset="-122"/>
              </a:endParaRPr>
            </a:p>
          </p:txBody>
        </p:sp>
        <p:pic>
          <p:nvPicPr>
            <p:cNvPr id="5122" name="Picture 2" descr="http://pic.51yuansu.com/pic3/cover/03/96/72/5daf06fd13853_610.jpg"/>
            <p:cNvPicPr>
              <a:picLocks noChangeAspect="1" noChangeArrowheads="1"/>
            </p:cNvPicPr>
            <p:nvPr/>
          </p:nvPicPr>
          <p:blipFill>
            <a:blip r:embed="rId1"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a:off x="1475656" y="339502"/>
              <a:ext cx="1173158" cy="1182774"/>
            </a:xfrm>
            <a:prstGeom prst="rect">
              <a:avLst/>
            </a:prstGeom>
            <a:noFill/>
            <a:extLst>
              <a:ext uri="{909E8E84-426E-40DD-AFC4-6F175D3DCCD1}">
                <a14:hiddenFill xmlns:a14="http://schemas.microsoft.com/office/drawing/2010/main">
                  <a:solidFill>
                    <a:srgbClr val="FFFFFF"/>
                  </a:solidFill>
                </a14:hiddenFill>
              </a:ext>
            </a:extLst>
          </p:spPr>
        </p:pic>
      </p:grpSp>
      <p:sp>
        <p:nvSpPr>
          <p:cNvPr id="12" name="矩形 11"/>
          <p:cNvSpPr/>
          <p:nvPr/>
        </p:nvSpPr>
        <p:spPr>
          <a:xfrm>
            <a:off x="913992" y="1851670"/>
            <a:ext cx="7344815" cy="584775"/>
          </a:xfrm>
          <a:prstGeom prst="rect">
            <a:avLst/>
          </a:prstGeom>
        </p:spPr>
        <p:txBody>
          <a:bodyPr wrap="square">
            <a:spAutoFit/>
          </a:bodyPr>
          <a:lstStyle/>
          <a:p>
            <a:pPr lvl="0"/>
            <a:r>
              <a:rPr lang="en-US" altLang="zh-CN" sz="3200" dirty="0" smtClean="0">
                <a:solidFill>
                  <a:prstClr val="black"/>
                </a:solidFill>
                <a:latin typeface="黑体" panose="02010609060101010101" pitchFamily="49" charset="-122"/>
                <a:ea typeface="黑体" panose="02010609060101010101" pitchFamily="49" charset="-122"/>
              </a:rPr>
              <a:t>1.</a:t>
            </a:r>
            <a:r>
              <a:rPr lang="zh-CN" altLang="en-US" sz="3200" dirty="0" smtClean="0">
                <a:solidFill>
                  <a:prstClr val="black"/>
                </a:solidFill>
                <a:latin typeface="黑体" panose="02010609060101010101" pitchFamily="49" charset="-122"/>
                <a:ea typeface="黑体" panose="02010609060101010101" pitchFamily="49" charset="-122"/>
              </a:rPr>
              <a:t>小组内采用故事接龙的方式讲故事。</a:t>
            </a:r>
            <a:endParaRPr lang="zh-CN" altLang="en-US" sz="3200" dirty="0">
              <a:solidFill>
                <a:prstClr val="black"/>
              </a:solidFill>
              <a:latin typeface="黑体" panose="02010609060101010101" pitchFamily="49" charset="-122"/>
              <a:ea typeface="黑体" panose="02010609060101010101" pitchFamily="49" charset="-122"/>
            </a:endParaRPr>
          </a:p>
        </p:txBody>
      </p:sp>
      <p:sp>
        <p:nvSpPr>
          <p:cNvPr id="20" name="矩形 19"/>
          <p:cNvSpPr/>
          <p:nvPr/>
        </p:nvSpPr>
        <p:spPr>
          <a:xfrm>
            <a:off x="913992" y="2715766"/>
            <a:ext cx="7344815" cy="1569660"/>
          </a:xfrm>
          <a:prstGeom prst="rect">
            <a:avLst/>
          </a:prstGeom>
        </p:spPr>
        <p:txBody>
          <a:bodyPr wrap="square">
            <a:spAutoFit/>
          </a:bodyPr>
          <a:lstStyle/>
          <a:p>
            <a:pPr lvl="0"/>
            <a:r>
              <a:rPr lang="en-US" altLang="zh-CN" sz="3200" dirty="0" smtClean="0">
                <a:solidFill>
                  <a:prstClr val="black"/>
                </a:solidFill>
                <a:latin typeface="黑体" panose="02010609060101010101" pitchFamily="49" charset="-122"/>
                <a:ea typeface="黑体" panose="02010609060101010101" pitchFamily="49" charset="-122"/>
              </a:rPr>
              <a:t>2.</a:t>
            </a:r>
            <a:r>
              <a:rPr lang="zh-CN" altLang="en-US" sz="3200" dirty="0">
                <a:latin typeface="黑体" panose="02010609060101010101" pitchFamily="49" charset="-122"/>
                <a:ea typeface="黑体" panose="02010609060101010101" pitchFamily="49" charset="-122"/>
              </a:rPr>
              <a:t>讲述时不仅要讲清楚故事的来龙去脉，而且要把人物当时看到什么、说了什么、怎么做的讲具体。</a:t>
            </a:r>
            <a:endParaRPr lang="zh-CN" altLang="en-US" sz="3200" dirty="0">
              <a:solidFill>
                <a:prstClr val="black"/>
              </a:solidFill>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矩形 40"/>
          <p:cNvSpPr/>
          <p:nvPr/>
        </p:nvSpPr>
        <p:spPr>
          <a:xfrm>
            <a:off x="539552" y="1430589"/>
            <a:ext cx="8153324" cy="2862322"/>
          </a:xfrm>
          <a:prstGeom prst="rect">
            <a:avLst/>
          </a:prstGeom>
        </p:spPr>
        <p:txBody>
          <a:bodyPr wrap="square">
            <a:spAutoFit/>
          </a:bodyPr>
          <a:lstStyle/>
          <a:p>
            <a:pPr>
              <a:lnSpc>
                <a:spcPct val="250000"/>
              </a:lnSpc>
            </a:pPr>
            <a:r>
              <a:rPr lang="zh-CN" altLang="en-US" sz="3600" b="1" dirty="0">
                <a:solidFill>
                  <a:srgbClr val="FF0000"/>
                </a:solidFill>
                <a:latin typeface="楷体" panose="02010609060101010101" pitchFamily="49" charset="-122"/>
                <a:ea typeface="楷体" panose="02010609060101010101" pitchFamily="49" charset="-122"/>
              </a:rPr>
              <a:t>嫂</a:t>
            </a:r>
            <a:r>
              <a:rPr lang="zh-CN" altLang="en-US" sz="3600" b="1" dirty="0">
                <a:latin typeface="楷体" panose="02010609060101010101" pitchFamily="49" charset="-122"/>
                <a:ea typeface="楷体" panose="02010609060101010101" pitchFamily="49" charset="-122"/>
              </a:rPr>
              <a:t>子 </a:t>
            </a:r>
            <a:r>
              <a:rPr lang="zh-CN" altLang="en-US" sz="3600" b="1" dirty="0" smtClean="0">
                <a:latin typeface="楷体" panose="02010609060101010101" pitchFamily="49" charset="-122"/>
                <a:ea typeface="楷体" panose="02010609060101010101" pitchFamily="49" charset="-122"/>
              </a:rPr>
              <a:t> </a:t>
            </a:r>
            <a:r>
              <a:rPr lang="zh-CN" altLang="en-US" sz="3600" b="1" dirty="0">
                <a:solidFill>
                  <a:srgbClr val="FF0000"/>
                </a:solidFill>
                <a:latin typeface="楷体" panose="02010609060101010101" pitchFamily="49" charset="-122"/>
                <a:ea typeface="楷体" panose="02010609060101010101" pitchFamily="49" charset="-122"/>
              </a:rPr>
              <a:t>恳</a:t>
            </a:r>
            <a:r>
              <a:rPr lang="zh-CN" altLang="en-US" sz="3600" b="1" dirty="0">
                <a:latin typeface="楷体" panose="02010609060101010101" pitchFamily="49" charset="-122"/>
                <a:ea typeface="楷体" panose="02010609060101010101" pitchFamily="49" charset="-122"/>
              </a:rPr>
              <a:t>求 </a:t>
            </a:r>
            <a:r>
              <a:rPr lang="zh-CN" altLang="en-US" sz="3600" b="1" dirty="0" smtClean="0">
                <a:latin typeface="楷体" panose="02010609060101010101" pitchFamily="49" charset="-122"/>
                <a:ea typeface="楷体" panose="02010609060101010101" pitchFamily="49" charset="-122"/>
              </a:rPr>
              <a:t> </a:t>
            </a:r>
            <a:r>
              <a:rPr lang="zh-CN" altLang="en-US" sz="3600" b="1" dirty="0">
                <a:solidFill>
                  <a:srgbClr val="FF0000"/>
                </a:solidFill>
                <a:latin typeface="楷体" panose="02010609060101010101" pitchFamily="49" charset="-122"/>
                <a:ea typeface="楷体" panose="02010609060101010101" pitchFamily="49" charset="-122"/>
              </a:rPr>
              <a:t>筛</a:t>
            </a:r>
            <a:r>
              <a:rPr lang="zh-CN" altLang="en-US" sz="3600" b="1" dirty="0">
                <a:latin typeface="楷体" panose="02010609060101010101" pitchFamily="49" charset="-122"/>
                <a:ea typeface="楷体" panose="02010609060101010101" pitchFamily="49" charset="-122"/>
              </a:rPr>
              <a:t>子 </a:t>
            </a:r>
            <a:r>
              <a:rPr lang="zh-CN" altLang="en-US" sz="3600" b="1" dirty="0" smtClean="0">
                <a:latin typeface="楷体" panose="02010609060101010101" pitchFamily="49" charset="-122"/>
                <a:ea typeface="楷体" panose="02010609060101010101" pitchFamily="49" charset="-122"/>
              </a:rPr>
              <a:t> </a:t>
            </a:r>
            <a:r>
              <a:rPr lang="zh-CN" altLang="en-US" sz="3600" b="1" dirty="0">
                <a:latin typeface="楷体" panose="02010609060101010101" pitchFamily="49" charset="-122"/>
                <a:ea typeface="楷体" panose="02010609060101010101" pitchFamily="49" charset="-122"/>
              </a:rPr>
              <a:t>好</a:t>
            </a:r>
            <a:r>
              <a:rPr lang="zh-CN" altLang="en-US" sz="3600" b="1" dirty="0">
                <a:solidFill>
                  <a:srgbClr val="FF0000"/>
                </a:solidFill>
                <a:latin typeface="楷体" panose="02010609060101010101" pitchFamily="49" charset="-122"/>
                <a:ea typeface="楷体" panose="02010609060101010101" pitchFamily="49" charset="-122"/>
              </a:rPr>
              <a:t>歹</a:t>
            </a:r>
            <a:r>
              <a:rPr lang="zh-CN" altLang="en-US" sz="3600" b="1" dirty="0">
                <a:latin typeface="楷体" panose="02010609060101010101" pitchFamily="49" charset="-122"/>
                <a:ea typeface="楷体" panose="02010609060101010101" pitchFamily="49" charset="-122"/>
              </a:rPr>
              <a:t> </a:t>
            </a:r>
            <a:r>
              <a:rPr lang="zh-CN" altLang="en-US" sz="3600" b="1" dirty="0" smtClean="0">
                <a:latin typeface="楷体" panose="02010609060101010101" pitchFamily="49" charset="-122"/>
                <a:ea typeface="楷体" panose="02010609060101010101" pitchFamily="49" charset="-122"/>
              </a:rPr>
              <a:t> </a:t>
            </a:r>
            <a:r>
              <a:rPr lang="zh-CN" altLang="en-US" sz="3600" b="1" dirty="0" smtClean="0">
                <a:solidFill>
                  <a:srgbClr val="FF0000"/>
                </a:solidFill>
                <a:latin typeface="楷体" panose="02010609060101010101" pitchFamily="49" charset="-122"/>
                <a:ea typeface="楷体" panose="02010609060101010101" pitchFamily="49" charset="-122"/>
              </a:rPr>
              <a:t>罕</a:t>
            </a:r>
            <a:r>
              <a:rPr lang="zh-CN" altLang="en-US" sz="3600" b="1" dirty="0" smtClean="0">
                <a:latin typeface="楷体" panose="02010609060101010101" pitchFamily="49" charset="-122"/>
                <a:ea typeface="楷体" panose="02010609060101010101" pitchFamily="49" charset="-122"/>
              </a:rPr>
              <a:t>见  </a:t>
            </a:r>
            <a:r>
              <a:rPr lang="zh-CN" altLang="en-US" sz="3600" b="1" dirty="0" smtClean="0">
                <a:solidFill>
                  <a:srgbClr val="FF0000"/>
                </a:solidFill>
                <a:latin typeface="楷体" panose="02010609060101010101" pitchFamily="49" charset="-122"/>
                <a:ea typeface="楷体" panose="02010609060101010101" pitchFamily="49" charset="-122"/>
              </a:rPr>
              <a:t>梭</a:t>
            </a:r>
            <a:r>
              <a:rPr lang="zh-CN" altLang="en-US" sz="3600" b="1" dirty="0" smtClean="0">
                <a:latin typeface="楷体" panose="02010609060101010101" pitchFamily="49" charset="-122"/>
                <a:ea typeface="楷体" panose="02010609060101010101" pitchFamily="49" charset="-122"/>
              </a:rPr>
              <a:t>子</a:t>
            </a:r>
            <a:endParaRPr lang="en-US" altLang="zh-CN" sz="3600" b="1" dirty="0" smtClean="0">
              <a:latin typeface="楷体" panose="02010609060101010101" pitchFamily="49" charset="-122"/>
              <a:ea typeface="楷体" panose="02010609060101010101" pitchFamily="49" charset="-122"/>
            </a:endParaRPr>
          </a:p>
          <a:p>
            <a:pPr>
              <a:lnSpc>
                <a:spcPct val="250000"/>
              </a:lnSpc>
            </a:pPr>
            <a:r>
              <a:rPr lang="zh-CN" altLang="en-US" sz="3600" b="1" smtClean="0">
                <a:solidFill>
                  <a:srgbClr val="FF0000"/>
                </a:solidFill>
                <a:latin typeface="楷体" panose="02010609060101010101" pitchFamily="49" charset="-122"/>
                <a:ea typeface="楷体" panose="02010609060101010101" pitchFamily="49" charset="-122"/>
              </a:rPr>
              <a:t> 监</a:t>
            </a:r>
            <a:r>
              <a:rPr lang="zh-CN" altLang="en-US" sz="3600" b="1" dirty="0" smtClean="0">
                <a:solidFill>
                  <a:srgbClr val="FF0000"/>
                </a:solidFill>
                <a:latin typeface="楷体" panose="02010609060101010101" pitchFamily="49" charset="-122"/>
                <a:ea typeface="楷体" panose="02010609060101010101" pitchFamily="49" charset="-122"/>
              </a:rPr>
              <a:t>狱 </a:t>
            </a:r>
            <a:r>
              <a:rPr lang="zh-CN" altLang="en-US" sz="3600" b="1" dirty="0" smtClean="0">
                <a:latin typeface="楷体" panose="02010609060101010101" pitchFamily="49" charset="-122"/>
                <a:ea typeface="楷体" panose="02010609060101010101" pitchFamily="49" charset="-122"/>
              </a:rPr>
              <a:t> </a:t>
            </a:r>
            <a:r>
              <a:rPr lang="zh-CN" altLang="en-US" sz="3600" b="1" dirty="0">
                <a:solidFill>
                  <a:srgbClr val="FF0000"/>
                </a:solidFill>
                <a:latin typeface="楷体" panose="02010609060101010101" pitchFamily="49" charset="-122"/>
                <a:ea typeface="楷体" panose="02010609060101010101" pitchFamily="49" charset="-122"/>
              </a:rPr>
              <a:t>酿</a:t>
            </a:r>
            <a:r>
              <a:rPr lang="zh-CN" altLang="en-US" sz="3600" b="1" dirty="0">
                <a:latin typeface="楷体" panose="02010609060101010101" pitchFamily="49" charset="-122"/>
                <a:ea typeface="楷体" panose="02010609060101010101" pitchFamily="49" charset="-122"/>
              </a:rPr>
              <a:t>造  </a:t>
            </a:r>
            <a:r>
              <a:rPr lang="zh-CN" altLang="en-US" sz="3600" b="1" dirty="0" smtClean="0">
                <a:solidFill>
                  <a:srgbClr val="FF0000"/>
                </a:solidFill>
                <a:latin typeface="楷体" panose="02010609060101010101" pitchFamily="49" charset="-122"/>
                <a:ea typeface="楷体" panose="02010609060101010101" pitchFamily="49" charset="-122"/>
              </a:rPr>
              <a:t>瞌</a:t>
            </a:r>
            <a:r>
              <a:rPr lang="zh-CN" altLang="en-US" sz="3600" b="1" smtClean="0">
                <a:latin typeface="楷体" panose="02010609060101010101" pitchFamily="49" charset="-122"/>
                <a:ea typeface="楷体" panose="02010609060101010101" pitchFamily="49" charset="-122"/>
              </a:rPr>
              <a:t>睡  </a:t>
            </a:r>
            <a:r>
              <a:rPr lang="zh-CN" altLang="en-US" sz="3600" b="1" smtClean="0">
                <a:solidFill>
                  <a:srgbClr val="0066FF"/>
                </a:solidFill>
                <a:latin typeface="楷体" panose="02010609060101010101" pitchFamily="49" charset="-122"/>
                <a:ea typeface="楷体" panose="02010609060101010101" pitchFamily="49" charset="-122"/>
              </a:rPr>
              <a:t>落</a:t>
            </a:r>
            <a:r>
              <a:rPr lang="zh-CN" altLang="en-US" sz="3600" b="1" smtClean="0">
                <a:latin typeface="楷体" panose="02010609060101010101" pitchFamily="49" charset="-122"/>
                <a:ea typeface="楷体" panose="02010609060101010101" pitchFamily="49" charset="-122"/>
              </a:rPr>
              <a:t>下  结</a:t>
            </a:r>
            <a:r>
              <a:rPr lang="zh-CN" altLang="en-US" sz="3600" b="1" smtClean="0">
                <a:solidFill>
                  <a:srgbClr val="FF0000"/>
                </a:solidFill>
                <a:latin typeface="楷体" panose="02010609060101010101" pitchFamily="49" charset="-122"/>
                <a:ea typeface="楷体" panose="02010609060101010101" pitchFamily="49" charset="-122"/>
              </a:rPr>
              <a:t>婚</a:t>
            </a:r>
            <a:endParaRPr lang="en-US" altLang="zh-CN" sz="3600" b="1" dirty="0">
              <a:solidFill>
                <a:srgbClr val="FF0000"/>
              </a:solidFill>
              <a:latin typeface="楷体" panose="02010609060101010101" pitchFamily="49" charset="-122"/>
              <a:ea typeface="楷体" panose="02010609060101010101" pitchFamily="49" charset="-122"/>
            </a:endParaRPr>
          </a:p>
        </p:txBody>
      </p:sp>
      <p:sp>
        <p:nvSpPr>
          <p:cNvPr id="42" name="矩形 41"/>
          <p:cNvSpPr/>
          <p:nvPr/>
        </p:nvSpPr>
        <p:spPr>
          <a:xfrm>
            <a:off x="309014" y="1646613"/>
            <a:ext cx="996554" cy="523220"/>
          </a:xfrm>
          <a:prstGeom prst="rect">
            <a:avLst/>
          </a:prstGeom>
        </p:spPr>
        <p:txBody>
          <a:bodyPr wrap="square">
            <a:spAutoFit/>
          </a:bodyPr>
          <a:lstStyle/>
          <a:p>
            <a:pPr fontAlgn="auto"/>
            <a:r>
              <a:rPr lang="en-US" altLang="zh-CN" sz="2800" dirty="0" smtClean="0">
                <a:latin typeface="汉语拼音" panose="02010600030101010101" pitchFamily="34" charset="-122"/>
                <a:ea typeface="黑体" panose="02010609060101010101" pitchFamily="49" charset="-122"/>
                <a:cs typeface="汉语拼音" panose="02010600030101010101" pitchFamily="34" charset="-122"/>
              </a:rPr>
              <a:t>  </a:t>
            </a:r>
            <a:r>
              <a:rPr lang="en-US" altLang="zh-CN" sz="2800" dirty="0" err="1" smtClean="0">
                <a:latin typeface="汉语拼音" panose="02010600030101010101" pitchFamily="34" charset="-122"/>
                <a:ea typeface="黑体" panose="02010609060101010101" pitchFamily="49" charset="-122"/>
                <a:cs typeface="汉语拼音" panose="02010600030101010101" pitchFamily="34" charset="-122"/>
              </a:rPr>
              <a:t>sǎo</a:t>
            </a:r>
            <a:r>
              <a:rPr lang="en-US" altLang="zh-CN" sz="2800" dirty="0" smtClean="0">
                <a:latin typeface="汉语拼音" panose="02010600030101010101" pitchFamily="34" charset="-122"/>
                <a:ea typeface="黑体" panose="02010609060101010101" pitchFamily="49" charset="-122"/>
                <a:cs typeface="汉语拼音" panose="02010600030101010101" pitchFamily="34" charset="-122"/>
              </a:rPr>
              <a:t>        </a:t>
            </a:r>
            <a:endParaRPr lang="zh-CN" altLang="en-US" sz="2800" dirty="0">
              <a:latin typeface="汉语拼音" panose="02010600030101010101" pitchFamily="34" charset="-122"/>
              <a:ea typeface="黑体" panose="02010609060101010101" pitchFamily="49" charset="-122"/>
              <a:cs typeface="汉语拼音" panose="02010600030101010101" pitchFamily="34" charset="-122"/>
            </a:endParaRPr>
          </a:p>
        </p:txBody>
      </p:sp>
      <p:sp>
        <p:nvSpPr>
          <p:cNvPr id="2" name="矩形 1"/>
          <p:cNvSpPr/>
          <p:nvPr/>
        </p:nvSpPr>
        <p:spPr>
          <a:xfrm>
            <a:off x="8172400" y="1040435"/>
            <a:ext cx="2286000" cy="1109086"/>
          </a:xfrm>
          <a:prstGeom prst="rect">
            <a:avLst/>
          </a:prstGeom>
        </p:spPr>
        <p:txBody>
          <a:bodyPr>
            <a:spAutoFit/>
          </a:bodyPr>
          <a:lstStyle/>
          <a:p>
            <a:pPr lvl="0">
              <a:lnSpc>
                <a:spcPct val="250000"/>
              </a:lnSpc>
            </a:pPr>
            <a:r>
              <a:rPr lang="en-US" altLang="zh-CN" sz="2800" dirty="0" smtClean="0">
                <a:solidFill>
                  <a:prstClr val="black"/>
                </a:solidFill>
                <a:latin typeface="汉语拼音" panose="02010600030101010101" pitchFamily="34" charset="-122"/>
                <a:ea typeface="黑体" panose="02010609060101010101" pitchFamily="49" charset="-122"/>
                <a:cs typeface="汉语拼音" panose="02010600030101010101" pitchFamily="34" charset="-122"/>
              </a:rPr>
              <a:t>                    </a:t>
            </a:r>
            <a:r>
              <a:rPr lang="en-US" altLang="zh-CN" sz="3200" dirty="0" smtClean="0">
                <a:solidFill>
                  <a:prstClr val="black"/>
                </a:solidFill>
                <a:latin typeface="汉语拼音" panose="02010600030101010101" pitchFamily="34" charset="-122"/>
                <a:ea typeface="黑体" panose="02010609060101010101" pitchFamily="49" charset="-122"/>
                <a:cs typeface="汉语拼音" panose="02010600030101010101" pitchFamily="34" charset="-122"/>
              </a:rPr>
              <a:t>        </a:t>
            </a:r>
            <a:r>
              <a:rPr lang="en-US" altLang="zh-CN" sz="2800" dirty="0" smtClean="0">
                <a:solidFill>
                  <a:prstClr val="black"/>
                </a:solidFill>
                <a:latin typeface="汉语拼音" panose="02010600030101010101" pitchFamily="34" charset="-122"/>
                <a:ea typeface="黑体" panose="02010609060101010101" pitchFamily="49" charset="-122"/>
                <a:cs typeface="汉语拼音" panose="02010600030101010101" pitchFamily="34" charset="-122"/>
              </a:rPr>
              <a:t>                              </a:t>
            </a:r>
            <a:endParaRPr lang="zh-CN" altLang="en-US" sz="2800" dirty="0">
              <a:solidFill>
                <a:prstClr val="black"/>
              </a:solidFill>
              <a:latin typeface="汉语拼音" panose="02010600030101010101" pitchFamily="34" charset="-122"/>
              <a:ea typeface="黑体" panose="02010609060101010101" pitchFamily="49" charset="-122"/>
              <a:cs typeface="汉语拼音" panose="02010600030101010101" pitchFamily="34" charset="-122"/>
            </a:endParaRPr>
          </a:p>
        </p:txBody>
      </p:sp>
      <p:sp>
        <p:nvSpPr>
          <p:cNvPr id="3" name="矩形 2"/>
          <p:cNvSpPr/>
          <p:nvPr/>
        </p:nvSpPr>
        <p:spPr>
          <a:xfrm>
            <a:off x="1891714" y="1630411"/>
            <a:ext cx="766557" cy="523220"/>
          </a:xfrm>
          <a:prstGeom prst="rect">
            <a:avLst/>
          </a:prstGeom>
        </p:spPr>
        <p:txBody>
          <a:bodyPr wrap="none">
            <a:spAutoFit/>
          </a:bodyPr>
          <a:lstStyle/>
          <a:p>
            <a:r>
              <a:rPr lang="en-US" altLang="zh-CN" sz="2800" dirty="0" err="1">
                <a:solidFill>
                  <a:prstClr val="black"/>
                </a:solidFill>
                <a:latin typeface="汉语拼音" panose="02010600030101010101" pitchFamily="34" charset="-122"/>
                <a:ea typeface="黑体" panose="02010609060101010101" pitchFamily="49" charset="-122"/>
                <a:cs typeface="汉语拼音" panose="02010600030101010101" pitchFamily="34" charset="-122"/>
              </a:rPr>
              <a:t>kěn</a:t>
            </a:r>
            <a:endParaRPr lang="zh-CN" altLang="en-US" dirty="0"/>
          </a:p>
        </p:txBody>
      </p:sp>
      <p:sp>
        <p:nvSpPr>
          <p:cNvPr id="4" name="矩形 3"/>
          <p:cNvSpPr/>
          <p:nvPr/>
        </p:nvSpPr>
        <p:spPr>
          <a:xfrm>
            <a:off x="3203848" y="1633913"/>
            <a:ext cx="968535" cy="523220"/>
          </a:xfrm>
          <a:prstGeom prst="rect">
            <a:avLst/>
          </a:prstGeom>
        </p:spPr>
        <p:txBody>
          <a:bodyPr wrap="none">
            <a:spAutoFit/>
          </a:bodyPr>
          <a:lstStyle/>
          <a:p>
            <a:r>
              <a:rPr lang="en-US" altLang="zh-CN" sz="2800" dirty="0" err="1">
                <a:solidFill>
                  <a:prstClr val="black"/>
                </a:solidFill>
                <a:latin typeface="汉语拼音" panose="02010600030101010101" pitchFamily="34" charset="-122"/>
                <a:ea typeface="黑体" panose="02010609060101010101" pitchFamily="49" charset="-122"/>
                <a:cs typeface="汉语拼音" panose="02010600030101010101" pitchFamily="34" charset="-122"/>
              </a:rPr>
              <a:t>shāi</a:t>
            </a:r>
            <a:r>
              <a:rPr lang="en-US" altLang="zh-CN" sz="2800" dirty="0">
                <a:solidFill>
                  <a:prstClr val="black"/>
                </a:solidFill>
                <a:latin typeface="汉语拼音" panose="02010600030101010101" pitchFamily="34" charset="-122"/>
                <a:ea typeface="黑体" panose="02010609060101010101" pitchFamily="49" charset="-122"/>
                <a:cs typeface="汉语拼音" panose="02010600030101010101" pitchFamily="34" charset="-122"/>
              </a:rPr>
              <a:t> </a:t>
            </a:r>
            <a:endParaRPr lang="zh-CN" altLang="en-US" dirty="0"/>
          </a:p>
        </p:txBody>
      </p:sp>
      <p:sp>
        <p:nvSpPr>
          <p:cNvPr id="5" name="矩形 4"/>
          <p:cNvSpPr/>
          <p:nvPr/>
        </p:nvSpPr>
        <p:spPr>
          <a:xfrm>
            <a:off x="5122664" y="1630411"/>
            <a:ext cx="801823" cy="523220"/>
          </a:xfrm>
          <a:prstGeom prst="rect">
            <a:avLst/>
          </a:prstGeom>
        </p:spPr>
        <p:txBody>
          <a:bodyPr wrap="none">
            <a:spAutoFit/>
          </a:bodyPr>
          <a:lstStyle/>
          <a:p>
            <a:r>
              <a:rPr lang="en-US" altLang="zh-CN" sz="2800" dirty="0" err="1">
                <a:solidFill>
                  <a:prstClr val="black"/>
                </a:solidFill>
                <a:latin typeface="汉语拼音" panose="02010600030101010101" pitchFamily="34" charset="-122"/>
                <a:ea typeface="黑体" panose="02010609060101010101" pitchFamily="49" charset="-122"/>
                <a:cs typeface="汉语拼音" panose="02010600030101010101" pitchFamily="34" charset="-122"/>
              </a:rPr>
              <a:t>dǎi</a:t>
            </a:r>
            <a:r>
              <a:rPr lang="en-US" altLang="zh-CN" sz="2800" dirty="0">
                <a:solidFill>
                  <a:prstClr val="black"/>
                </a:solidFill>
                <a:latin typeface="汉语拼音" panose="02010600030101010101" pitchFamily="34" charset="-122"/>
                <a:ea typeface="黑体" panose="02010609060101010101" pitchFamily="49" charset="-122"/>
                <a:cs typeface="汉语拼音" panose="02010600030101010101" pitchFamily="34" charset="-122"/>
              </a:rPr>
              <a:t> </a:t>
            </a:r>
            <a:endParaRPr lang="zh-CN" altLang="en-US" dirty="0"/>
          </a:p>
        </p:txBody>
      </p:sp>
      <p:sp>
        <p:nvSpPr>
          <p:cNvPr id="6" name="矩形 5"/>
          <p:cNvSpPr/>
          <p:nvPr/>
        </p:nvSpPr>
        <p:spPr>
          <a:xfrm>
            <a:off x="6007957" y="1646613"/>
            <a:ext cx="947695" cy="523220"/>
          </a:xfrm>
          <a:prstGeom prst="rect">
            <a:avLst/>
          </a:prstGeom>
        </p:spPr>
        <p:txBody>
          <a:bodyPr wrap="none">
            <a:spAutoFit/>
          </a:bodyPr>
          <a:lstStyle/>
          <a:p>
            <a:r>
              <a:rPr lang="en-US" altLang="zh-CN" sz="2800" dirty="0" err="1">
                <a:solidFill>
                  <a:prstClr val="black"/>
                </a:solidFill>
                <a:latin typeface="汉语拼音" panose="02010600030101010101" pitchFamily="34" charset="-122"/>
                <a:ea typeface="黑体" panose="02010609060101010101" pitchFamily="49" charset="-122"/>
                <a:cs typeface="汉语拼音" panose="02010600030101010101" pitchFamily="34" charset="-122"/>
              </a:rPr>
              <a:t>hǎn</a:t>
            </a:r>
            <a:r>
              <a:rPr lang="en-US" altLang="zh-CN" sz="2800" dirty="0">
                <a:solidFill>
                  <a:prstClr val="black"/>
                </a:solidFill>
                <a:latin typeface="汉语拼音" panose="02010600030101010101" pitchFamily="34" charset="-122"/>
                <a:ea typeface="黑体" panose="02010609060101010101" pitchFamily="49" charset="-122"/>
                <a:cs typeface="汉语拼音" panose="02010600030101010101" pitchFamily="34" charset="-122"/>
              </a:rPr>
              <a:t> </a:t>
            </a:r>
            <a:endParaRPr lang="zh-CN" altLang="en-US" dirty="0"/>
          </a:p>
        </p:txBody>
      </p:sp>
      <p:sp>
        <p:nvSpPr>
          <p:cNvPr id="8" name="矩形 7"/>
          <p:cNvSpPr/>
          <p:nvPr/>
        </p:nvSpPr>
        <p:spPr>
          <a:xfrm>
            <a:off x="7363420" y="1572358"/>
            <a:ext cx="830677" cy="584775"/>
          </a:xfrm>
          <a:prstGeom prst="rect">
            <a:avLst/>
          </a:prstGeom>
        </p:spPr>
        <p:txBody>
          <a:bodyPr wrap="none">
            <a:spAutoFit/>
          </a:bodyPr>
          <a:lstStyle/>
          <a:p>
            <a:pPr lvl="0"/>
            <a:r>
              <a:rPr lang="en-US" altLang="zh-CN" sz="3200" dirty="0" err="1">
                <a:solidFill>
                  <a:prstClr val="black"/>
                </a:solidFill>
                <a:latin typeface="汉语拼音" panose="02010600030101010101" pitchFamily="34" charset="-122"/>
                <a:ea typeface="黑体" panose="02010609060101010101" pitchFamily="49" charset="-122"/>
                <a:cs typeface="汉语拼音" panose="02010600030101010101" pitchFamily="34" charset="-122"/>
              </a:rPr>
              <a:t>suō</a:t>
            </a:r>
            <a:endParaRPr lang="en-US" altLang="zh-CN" sz="3200" dirty="0">
              <a:solidFill>
                <a:prstClr val="black"/>
              </a:solidFill>
              <a:latin typeface="汉语拼音" panose="02010600030101010101" pitchFamily="34" charset="-122"/>
              <a:ea typeface="黑体" panose="02010609060101010101" pitchFamily="49" charset="-122"/>
              <a:cs typeface="汉语拼音" panose="02010600030101010101" pitchFamily="34" charset="-122"/>
            </a:endParaRPr>
          </a:p>
        </p:txBody>
      </p:sp>
      <p:sp>
        <p:nvSpPr>
          <p:cNvPr id="9" name="矩形 8"/>
          <p:cNvSpPr/>
          <p:nvPr/>
        </p:nvSpPr>
        <p:spPr>
          <a:xfrm>
            <a:off x="1331640" y="2989365"/>
            <a:ext cx="609462" cy="523220"/>
          </a:xfrm>
          <a:prstGeom prst="rect">
            <a:avLst/>
          </a:prstGeom>
        </p:spPr>
        <p:txBody>
          <a:bodyPr wrap="none">
            <a:spAutoFit/>
          </a:bodyPr>
          <a:lstStyle/>
          <a:p>
            <a:r>
              <a:rPr lang="en-US" altLang="zh-CN" sz="2800" dirty="0" err="1">
                <a:solidFill>
                  <a:prstClr val="black"/>
                </a:solidFill>
                <a:latin typeface="汉语拼音" panose="02010600030101010101" pitchFamily="34" charset="-122"/>
                <a:ea typeface="黑体" panose="02010609060101010101" pitchFamily="49" charset="-122"/>
                <a:cs typeface="汉语拼音" panose="02010600030101010101" pitchFamily="34" charset="-122"/>
              </a:rPr>
              <a:t>yù</a:t>
            </a:r>
            <a:endParaRPr lang="zh-CN" altLang="en-US" dirty="0"/>
          </a:p>
        </p:txBody>
      </p:sp>
      <p:sp>
        <p:nvSpPr>
          <p:cNvPr id="10" name="矩形 9"/>
          <p:cNvSpPr/>
          <p:nvPr/>
        </p:nvSpPr>
        <p:spPr>
          <a:xfrm>
            <a:off x="1989330" y="2994984"/>
            <a:ext cx="1125629" cy="523220"/>
          </a:xfrm>
          <a:prstGeom prst="rect">
            <a:avLst/>
          </a:prstGeom>
        </p:spPr>
        <p:txBody>
          <a:bodyPr wrap="none">
            <a:spAutoFit/>
          </a:bodyPr>
          <a:lstStyle/>
          <a:p>
            <a:r>
              <a:rPr lang="en-US" altLang="zh-CN" sz="2800" dirty="0" err="1">
                <a:solidFill>
                  <a:prstClr val="black"/>
                </a:solidFill>
                <a:latin typeface="汉语拼音" panose="02010600030101010101" pitchFamily="34" charset="-122"/>
                <a:ea typeface="黑体" panose="02010609060101010101" pitchFamily="49" charset="-122"/>
                <a:cs typeface="汉语拼音" panose="02010600030101010101" pitchFamily="34" charset="-122"/>
              </a:rPr>
              <a:t>niànɡ</a:t>
            </a:r>
            <a:endParaRPr lang="zh-CN" altLang="en-US" dirty="0"/>
          </a:p>
        </p:txBody>
      </p:sp>
      <p:sp>
        <p:nvSpPr>
          <p:cNvPr id="11" name="矩形 10"/>
          <p:cNvSpPr/>
          <p:nvPr/>
        </p:nvSpPr>
        <p:spPr>
          <a:xfrm>
            <a:off x="3572903" y="2994984"/>
            <a:ext cx="655949" cy="523220"/>
          </a:xfrm>
          <a:prstGeom prst="rect">
            <a:avLst/>
          </a:prstGeom>
        </p:spPr>
        <p:txBody>
          <a:bodyPr wrap="none">
            <a:spAutoFit/>
          </a:bodyPr>
          <a:lstStyle/>
          <a:p>
            <a:r>
              <a:rPr lang="en-US" altLang="zh-CN" sz="2800" dirty="0" err="1">
                <a:solidFill>
                  <a:prstClr val="black"/>
                </a:solidFill>
                <a:latin typeface="汉语拼音" panose="02010600030101010101" pitchFamily="34" charset="-122"/>
                <a:ea typeface="黑体" panose="02010609060101010101" pitchFamily="49" charset="-122"/>
                <a:cs typeface="汉语拼音" panose="02010600030101010101" pitchFamily="34" charset="-122"/>
              </a:rPr>
              <a:t>kē</a:t>
            </a:r>
            <a:r>
              <a:rPr lang="en-US" altLang="zh-CN" sz="2800" dirty="0">
                <a:solidFill>
                  <a:prstClr val="black"/>
                </a:solidFill>
                <a:latin typeface="汉语拼音" panose="02010600030101010101" pitchFamily="34" charset="-122"/>
                <a:ea typeface="黑体" panose="02010609060101010101" pitchFamily="49" charset="-122"/>
                <a:cs typeface="汉语拼音" panose="02010600030101010101" pitchFamily="34" charset="-122"/>
              </a:rPr>
              <a:t> </a:t>
            </a:r>
            <a:endParaRPr lang="zh-CN" altLang="en-US" dirty="0"/>
          </a:p>
        </p:txBody>
      </p:sp>
      <p:sp>
        <p:nvSpPr>
          <p:cNvPr id="12" name="矩形 11"/>
          <p:cNvSpPr/>
          <p:nvPr/>
        </p:nvSpPr>
        <p:spPr>
          <a:xfrm>
            <a:off x="6749132" y="2988901"/>
            <a:ext cx="847204" cy="523220"/>
          </a:xfrm>
          <a:prstGeom prst="rect">
            <a:avLst/>
          </a:prstGeom>
        </p:spPr>
        <p:txBody>
          <a:bodyPr wrap="square">
            <a:spAutoFit/>
          </a:bodyPr>
          <a:lstStyle/>
          <a:p>
            <a:r>
              <a:rPr lang="en-US" altLang="zh-CN" sz="2800">
                <a:solidFill>
                  <a:prstClr val="black"/>
                </a:solidFill>
                <a:latin typeface="汉语拼音" panose="02010600030101010101" pitchFamily="34" charset="-122"/>
                <a:ea typeface="黑体" panose="02010609060101010101" pitchFamily="49" charset="-122"/>
                <a:cs typeface="汉语拼音" panose="02010600030101010101" pitchFamily="34" charset="-122"/>
              </a:rPr>
              <a:t>hūn</a:t>
            </a:r>
            <a:endParaRPr lang="zh-CN" altLang="en-US" dirty="0"/>
          </a:p>
        </p:txBody>
      </p:sp>
      <p:sp>
        <p:nvSpPr>
          <p:cNvPr id="13" name="矩形 12"/>
          <p:cNvSpPr/>
          <p:nvPr/>
        </p:nvSpPr>
        <p:spPr>
          <a:xfrm>
            <a:off x="4948932" y="2984634"/>
            <a:ext cx="498855" cy="523220"/>
          </a:xfrm>
          <a:prstGeom prst="rect">
            <a:avLst/>
          </a:prstGeom>
        </p:spPr>
        <p:txBody>
          <a:bodyPr wrap="none">
            <a:spAutoFit/>
          </a:bodyPr>
          <a:lstStyle/>
          <a:p>
            <a:pPr lvl="0"/>
            <a:r>
              <a:rPr lang="en-US" altLang="zh-CN" sz="2800" dirty="0" err="1">
                <a:solidFill>
                  <a:prstClr val="black"/>
                </a:solidFill>
                <a:latin typeface="汉语拼音" panose="02010600030101010101" pitchFamily="34" charset="-122"/>
                <a:ea typeface="黑体" panose="02010609060101010101" pitchFamily="49" charset="-122"/>
                <a:cs typeface="汉语拼音" panose="02010600030101010101" pitchFamily="34" charset="-122"/>
              </a:rPr>
              <a:t>là</a:t>
            </a:r>
            <a:endParaRPr lang="zh-CN" altLang="en-US" sz="2800" dirty="0">
              <a:solidFill>
                <a:prstClr val="black"/>
              </a:solidFill>
              <a:latin typeface="汉语拼音" panose="02010600030101010101" pitchFamily="34" charset="-122"/>
              <a:ea typeface="黑体" panose="02010609060101010101" pitchFamily="49" charset="-122"/>
              <a:cs typeface="汉语拼音" panose="02010600030101010101" pitchFamily="34" charset="-122"/>
            </a:endParaRPr>
          </a:p>
        </p:txBody>
      </p:sp>
      <p:pic>
        <p:nvPicPr>
          <p:cNvPr id="20" name="图片 19"/>
          <p:cNvPicPr>
            <a:picLocks noChangeAspect="1"/>
          </p:cNvPicPr>
          <p:nvPr/>
        </p:nvPicPr>
        <p:blipFill>
          <a:blip r:embed="rId1"/>
          <a:stretch>
            <a:fillRect/>
          </a:stretch>
        </p:blipFill>
        <p:spPr>
          <a:xfrm>
            <a:off x="421284" y="507040"/>
            <a:ext cx="431626" cy="558077"/>
          </a:xfrm>
          <a:prstGeom prst="rect">
            <a:avLst/>
          </a:prstGeom>
        </p:spPr>
      </p:pic>
      <p:sp>
        <p:nvSpPr>
          <p:cNvPr id="21" name="文本框 15"/>
          <p:cNvSpPr txBox="1"/>
          <p:nvPr/>
        </p:nvSpPr>
        <p:spPr>
          <a:xfrm>
            <a:off x="827584" y="411510"/>
            <a:ext cx="1830687" cy="646331"/>
          </a:xfrm>
          <a:prstGeom prst="rect">
            <a:avLst/>
          </a:prstGeom>
          <a:noFill/>
        </p:spPr>
        <p:txBody>
          <a:bodyPr wrap="square" rtlCol="0">
            <a:spAutoFit/>
          </a:bodyPr>
          <a:lstStyle/>
          <a:p>
            <a:r>
              <a:rPr kumimoji="1" lang="zh-CN" altLang="en-US" sz="3600" b="1" dirty="0">
                <a:solidFill>
                  <a:prstClr val="black"/>
                </a:solidFill>
                <a:latin typeface="宋体" panose="02010600030101010101" pitchFamily="2" charset="-122"/>
                <a:ea typeface="宋体" panose="02010600030101010101" pitchFamily="2" charset="-122"/>
              </a:rPr>
              <a:t>学认字</a:t>
            </a:r>
            <a:endParaRPr kumimoji="1" lang="zh-CN" altLang="en-US" sz="3600" b="1" dirty="0">
              <a:solidFill>
                <a:prstClr val="black"/>
              </a:solidFill>
              <a:latin typeface="宋体" panose="02010600030101010101" pitchFamily="2" charset="-122"/>
              <a:ea typeface="宋体" panose="02010600030101010101" pitchFamily="2" charset="-122"/>
            </a:endParaRPr>
          </a:p>
        </p:txBody>
      </p:sp>
      <p:sp>
        <p:nvSpPr>
          <p:cNvPr id="17" name="矩形 16"/>
          <p:cNvSpPr/>
          <p:nvPr/>
        </p:nvSpPr>
        <p:spPr>
          <a:xfrm>
            <a:off x="539552" y="2984634"/>
            <a:ext cx="1063421" cy="523220"/>
          </a:xfrm>
          <a:prstGeom prst="rect">
            <a:avLst/>
          </a:prstGeom>
        </p:spPr>
        <p:txBody>
          <a:bodyPr wrap="square">
            <a:spAutoFit/>
          </a:bodyPr>
          <a:lstStyle/>
          <a:p>
            <a:r>
              <a:rPr lang="en-US" altLang="zh-CN" sz="2800">
                <a:solidFill>
                  <a:prstClr val="black"/>
                </a:solidFill>
                <a:latin typeface="汉语拼音" panose="02010600030101010101" pitchFamily="34" charset="-122"/>
                <a:ea typeface="黑体" panose="02010609060101010101" pitchFamily="49" charset="-122"/>
                <a:cs typeface="汉语拼音" panose="02010600030101010101" pitchFamily="34" charset="-122"/>
              </a:rPr>
              <a:t>jiān</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2">
                                            <p:txEl>
                                              <p:pRg st="0" end="0"/>
                                            </p:txEl>
                                          </p:spTgt>
                                        </p:tgtEl>
                                        <p:attrNameLst>
                                          <p:attrName>style.visibility</p:attrName>
                                        </p:attrNameLst>
                                      </p:cBhvr>
                                      <p:to>
                                        <p:strVal val="visible"/>
                                      </p:to>
                                    </p:set>
                                    <p:animEffect transition="in" filter="wipe(down)">
                                      <p:cBhvr>
                                        <p:cTn id="7" dur="500"/>
                                        <p:tgtEl>
                                          <p:spTgt spid="4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down)">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down)">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ipe(down)">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down)">
                                      <p:cBhvr>
                                        <p:cTn id="27" dur="500"/>
                                        <p:tgtEl>
                                          <p:spTgt spid="6"/>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wipe(down)">
                                      <p:cBhvr>
                                        <p:cTn id="32" dur="500"/>
                                        <p:tgtEl>
                                          <p:spTgt spid="8"/>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wipe(down)">
                                      <p:cBhvr>
                                        <p:cTn id="37" dur="500"/>
                                        <p:tgtEl>
                                          <p:spTgt spid="17"/>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wipe(down)">
                                      <p:cBhvr>
                                        <p:cTn id="42" dur="500"/>
                                        <p:tgtEl>
                                          <p:spTgt spid="9"/>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wipe(down)">
                                      <p:cBhvr>
                                        <p:cTn id="47" dur="500"/>
                                        <p:tgtEl>
                                          <p:spTgt spid="10"/>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11"/>
                                        </p:tgtEl>
                                        <p:attrNameLst>
                                          <p:attrName>style.visibility</p:attrName>
                                        </p:attrNameLst>
                                      </p:cBhvr>
                                      <p:to>
                                        <p:strVal val="visible"/>
                                      </p:to>
                                    </p:set>
                                    <p:animEffect transition="in" filter="wipe(down)">
                                      <p:cBhvr>
                                        <p:cTn id="52" dur="500"/>
                                        <p:tgtEl>
                                          <p:spTgt spid="11"/>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4" fill="hold" grpId="0" nodeType="click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wipe(down)">
                                      <p:cBhvr>
                                        <p:cTn id="57" dur="500"/>
                                        <p:tgtEl>
                                          <p:spTgt spid="13"/>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4" fill="hold" grpId="0" nodeType="clickEffect">
                                  <p:stCondLst>
                                    <p:cond delay="0"/>
                                  </p:stCondLst>
                                  <p:childTnLst>
                                    <p:set>
                                      <p:cBhvr>
                                        <p:cTn id="61" dur="1" fill="hold">
                                          <p:stCondLst>
                                            <p:cond delay="0"/>
                                          </p:stCondLst>
                                        </p:cTn>
                                        <p:tgtEl>
                                          <p:spTgt spid="12"/>
                                        </p:tgtEl>
                                        <p:attrNameLst>
                                          <p:attrName>style.visibility</p:attrName>
                                        </p:attrNameLst>
                                      </p:cBhvr>
                                      <p:to>
                                        <p:strVal val="visible"/>
                                      </p:to>
                                    </p:set>
                                    <p:animEffect transition="in" filter="wipe(down)">
                                      <p:cBhvr>
                                        <p:cTn id="62" dur="500"/>
                                        <p:tgtEl>
                                          <p:spTgt spid="12"/>
                                        </p:tgtEl>
                                      </p:cBhvr>
                                    </p:animEffect>
                                  </p:childTnLst>
                                </p:cTn>
                              </p:par>
                            </p:childTnLst>
                          </p:cTn>
                        </p:par>
                      </p:childTnLst>
                    </p:cTn>
                  </p:par>
                  <p:par>
                    <p:cTn id="63" fill="hold">
                      <p:stCondLst>
                        <p:cond delay="indefinite"/>
                      </p:stCondLst>
                      <p:childTnLst>
                        <p:par>
                          <p:cTn id="64" fill="hold">
                            <p:stCondLst>
                              <p:cond delay="0"/>
                            </p:stCondLst>
                            <p:childTnLst>
                              <p:par>
                                <p:cTn id="65" presetID="1" presetClass="exit" presetSubtype="0" fill="hold" grpId="0" nodeType="clickEffect">
                                  <p:stCondLst>
                                    <p:cond delay="0"/>
                                  </p:stCondLst>
                                  <p:childTnLst>
                                    <p:set>
                                      <p:cBhvr>
                                        <p:cTn id="66" dur="1" fill="hold">
                                          <p:stCondLst>
                                            <p:cond delay="0"/>
                                          </p:stCondLst>
                                        </p:cTn>
                                        <p:tgtEl>
                                          <p:spTgt spid="42">
                                            <p:txEl>
                                              <p:pRg st="0" end="0"/>
                                            </p:txEl>
                                          </p:spTgt>
                                        </p:tgtEl>
                                        <p:attrNameLst>
                                          <p:attrName>style.visibility</p:attrName>
                                        </p:attrNameLst>
                                      </p:cBhvr>
                                      <p:to>
                                        <p:strVal val="hidden"/>
                                      </p:to>
                                    </p:set>
                                  </p:childTnLst>
                                </p:cTn>
                              </p:par>
                              <p:par>
                                <p:cTn id="67" presetID="1" presetClass="exit" presetSubtype="0" fill="hold" grpId="1" nodeType="withEffect">
                                  <p:stCondLst>
                                    <p:cond delay="0"/>
                                  </p:stCondLst>
                                  <p:childTnLst>
                                    <p:set>
                                      <p:cBhvr>
                                        <p:cTn id="68" dur="1" fill="hold">
                                          <p:stCondLst>
                                            <p:cond delay="0"/>
                                          </p:stCondLst>
                                        </p:cTn>
                                        <p:tgtEl>
                                          <p:spTgt spid="3"/>
                                        </p:tgtEl>
                                        <p:attrNameLst>
                                          <p:attrName>style.visibility</p:attrName>
                                        </p:attrNameLst>
                                      </p:cBhvr>
                                      <p:to>
                                        <p:strVal val="hidden"/>
                                      </p:to>
                                    </p:set>
                                  </p:childTnLst>
                                </p:cTn>
                              </p:par>
                              <p:par>
                                <p:cTn id="69" presetID="1" presetClass="exit" presetSubtype="0" fill="hold" grpId="1" nodeType="withEffect">
                                  <p:stCondLst>
                                    <p:cond delay="0"/>
                                  </p:stCondLst>
                                  <p:childTnLst>
                                    <p:set>
                                      <p:cBhvr>
                                        <p:cTn id="70" dur="1" fill="hold">
                                          <p:stCondLst>
                                            <p:cond delay="0"/>
                                          </p:stCondLst>
                                        </p:cTn>
                                        <p:tgtEl>
                                          <p:spTgt spid="4"/>
                                        </p:tgtEl>
                                        <p:attrNameLst>
                                          <p:attrName>style.visibility</p:attrName>
                                        </p:attrNameLst>
                                      </p:cBhvr>
                                      <p:to>
                                        <p:strVal val="hidden"/>
                                      </p:to>
                                    </p:set>
                                  </p:childTnLst>
                                </p:cTn>
                              </p:par>
                              <p:par>
                                <p:cTn id="71" presetID="1" presetClass="exit" presetSubtype="0" fill="hold" grpId="1" nodeType="withEffect">
                                  <p:stCondLst>
                                    <p:cond delay="0"/>
                                  </p:stCondLst>
                                  <p:childTnLst>
                                    <p:set>
                                      <p:cBhvr>
                                        <p:cTn id="72" dur="1" fill="hold">
                                          <p:stCondLst>
                                            <p:cond delay="0"/>
                                          </p:stCondLst>
                                        </p:cTn>
                                        <p:tgtEl>
                                          <p:spTgt spid="5"/>
                                        </p:tgtEl>
                                        <p:attrNameLst>
                                          <p:attrName>style.visibility</p:attrName>
                                        </p:attrNameLst>
                                      </p:cBhvr>
                                      <p:to>
                                        <p:strVal val="hidden"/>
                                      </p:to>
                                    </p:set>
                                  </p:childTnLst>
                                </p:cTn>
                              </p:par>
                              <p:par>
                                <p:cTn id="73" presetID="1" presetClass="exit" presetSubtype="0" fill="hold" grpId="1" nodeType="withEffect">
                                  <p:stCondLst>
                                    <p:cond delay="0"/>
                                  </p:stCondLst>
                                  <p:childTnLst>
                                    <p:set>
                                      <p:cBhvr>
                                        <p:cTn id="74" dur="1" fill="hold">
                                          <p:stCondLst>
                                            <p:cond delay="0"/>
                                          </p:stCondLst>
                                        </p:cTn>
                                        <p:tgtEl>
                                          <p:spTgt spid="6"/>
                                        </p:tgtEl>
                                        <p:attrNameLst>
                                          <p:attrName>style.visibility</p:attrName>
                                        </p:attrNameLst>
                                      </p:cBhvr>
                                      <p:to>
                                        <p:strVal val="hidden"/>
                                      </p:to>
                                    </p:set>
                                  </p:childTnLst>
                                </p:cTn>
                              </p:par>
                              <p:par>
                                <p:cTn id="75" presetID="1" presetClass="exit" presetSubtype="0" fill="hold" grpId="1" nodeType="withEffect">
                                  <p:stCondLst>
                                    <p:cond delay="0"/>
                                  </p:stCondLst>
                                  <p:childTnLst>
                                    <p:set>
                                      <p:cBhvr>
                                        <p:cTn id="76" dur="1" fill="hold">
                                          <p:stCondLst>
                                            <p:cond delay="0"/>
                                          </p:stCondLst>
                                        </p:cTn>
                                        <p:tgtEl>
                                          <p:spTgt spid="8"/>
                                        </p:tgtEl>
                                        <p:attrNameLst>
                                          <p:attrName>style.visibility</p:attrName>
                                        </p:attrNameLst>
                                      </p:cBhvr>
                                      <p:to>
                                        <p:strVal val="hidden"/>
                                      </p:to>
                                    </p:set>
                                  </p:childTnLst>
                                </p:cTn>
                              </p:par>
                              <p:par>
                                <p:cTn id="77" presetID="1" presetClass="exit" presetSubtype="0" fill="hold" grpId="1" nodeType="withEffect">
                                  <p:stCondLst>
                                    <p:cond delay="0"/>
                                  </p:stCondLst>
                                  <p:childTnLst>
                                    <p:set>
                                      <p:cBhvr>
                                        <p:cTn id="78" dur="1" fill="hold">
                                          <p:stCondLst>
                                            <p:cond delay="0"/>
                                          </p:stCondLst>
                                        </p:cTn>
                                        <p:tgtEl>
                                          <p:spTgt spid="9"/>
                                        </p:tgtEl>
                                        <p:attrNameLst>
                                          <p:attrName>style.visibility</p:attrName>
                                        </p:attrNameLst>
                                      </p:cBhvr>
                                      <p:to>
                                        <p:strVal val="hidden"/>
                                      </p:to>
                                    </p:set>
                                  </p:childTnLst>
                                </p:cTn>
                              </p:par>
                              <p:par>
                                <p:cTn id="79" presetID="1" presetClass="exit" presetSubtype="0" fill="hold" grpId="1" nodeType="withEffect">
                                  <p:stCondLst>
                                    <p:cond delay="0"/>
                                  </p:stCondLst>
                                  <p:childTnLst>
                                    <p:set>
                                      <p:cBhvr>
                                        <p:cTn id="80" dur="1" fill="hold">
                                          <p:stCondLst>
                                            <p:cond delay="0"/>
                                          </p:stCondLst>
                                        </p:cTn>
                                        <p:tgtEl>
                                          <p:spTgt spid="10"/>
                                        </p:tgtEl>
                                        <p:attrNameLst>
                                          <p:attrName>style.visibility</p:attrName>
                                        </p:attrNameLst>
                                      </p:cBhvr>
                                      <p:to>
                                        <p:strVal val="hidden"/>
                                      </p:to>
                                    </p:set>
                                  </p:childTnLst>
                                </p:cTn>
                              </p:par>
                              <p:par>
                                <p:cTn id="81" presetID="1" presetClass="exit" presetSubtype="0" fill="hold" grpId="1" nodeType="withEffect">
                                  <p:stCondLst>
                                    <p:cond delay="0"/>
                                  </p:stCondLst>
                                  <p:childTnLst>
                                    <p:set>
                                      <p:cBhvr>
                                        <p:cTn id="82" dur="1" fill="hold">
                                          <p:stCondLst>
                                            <p:cond delay="0"/>
                                          </p:stCondLst>
                                        </p:cTn>
                                        <p:tgtEl>
                                          <p:spTgt spid="11"/>
                                        </p:tgtEl>
                                        <p:attrNameLst>
                                          <p:attrName>style.visibility</p:attrName>
                                        </p:attrNameLst>
                                      </p:cBhvr>
                                      <p:to>
                                        <p:strVal val="hidden"/>
                                      </p:to>
                                    </p:set>
                                  </p:childTnLst>
                                </p:cTn>
                              </p:par>
                              <p:par>
                                <p:cTn id="83" presetID="1" presetClass="exit" presetSubtype="0" fill="hold" grpId="1" nodeType="withEffect">
                                  <p:stCondLst>
                                    <p:cond delay="0"/>
                                  </p:stCondLst>
                                  <p:childTnLst>
                                    <p:set>
                                      <p:cBhvr>
                                        <p:cTn id="84" dur="1" fill="hold">
                                          <p:stCondLst>
                                            <p:cond delay="0"/>
                                          </p:stCondLst>
                                        </p:cTn>
                                        <p:tgtEl>
                                          <p:spTgt spid="12"/>
                                        </p:tgtEl>
                                        <p:attrNameLst>
                                          <p:attrName>style.visibility</p:attrName>
                                        </p:attrNameLst>
                                      </p:cBhvr>
                                      <p:to>
                                        <p:strVal val="hidden"/>
                                      </p:to>
                                    </p:set>
                                  </p:childTnLst>
                                </p:cTn>
                              </p:par>
                              <p:par>
                                <p:cTn id="85" presetID="1" presetClass="exit" presetSubtype="0" fill="hold" grpId="1" nodeType="withEffect">
                                  <p:stCondLst>
                                    <p:cond delay="0"/>
                                  </p:stCondLst>
                                  <p:childTnLst>
                                    <p:set>
                                      <p:cBhvr>
                                        <p:cTn id="86" dur="1" fill="hold">
                                          <p:stCondLst>
                                            <p:cond delay="0"/>
                                          </p:stCondLst>
                                        </p:cTn>
                                        <p:tgtEl>
                                          <p:spTgt spid="13"/>
                                        </p:tgtEl>
                                        <p:attrNameLst>
                                          <p:attrName>style.visibility</p:attrName>
                                        </p:attrNameLst>
                                      </p:cBhvr>
                                      <p:to>
                                        <p:strVal val="hidden"/>
                                      </p:to>
                                    </p:set>
                                  </p:childTnLst>
                                </p:cTn>
                              </p:par>
                              <p:par>
                                <p:cTn id="87" presetID="1" presetClass="exit" presetSubtype="0" fill="hold" grpId="1" nodeType="withEffect">
                                  <p:stCondLst>
                                    <p:cond delay="0"/>
                                  </p:stCondLst>
                                  <p:childTnLst>
                                    <p:set>
                                      <p:cBhvr>
                                        <p:cTn id="88" dur="1" fill="hold">
                                          <p:stCondLst>
                                            <p:cond delay="0"/>
                                          </p:stCondLst>
                                        </p:cTn>
                                        <p:tgtEl>
                                          <p:spTgt spid="1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build="allAtOnce"/>
      <p:bldP spid="3" grpId="0"/>
      <p:bldP spid="3" grpId="1"/>
      <p:bldP spid="4" grpId="0"/>
      <p:bldP spid="4" grpId="1"/>
      <p:bldP spid="5" grpId="0"/>
      <p:bldP spid="5" grpId="1"/>
      <p:bldP spid="6" grpId="0"/>
      <p:bldP spid="6" grpId="1"/>
      <p:bldP spid="8" grpId="0"/>
      <p:bldP spid="8" grpId="1"/>
      <p:bldP spid="9" grpId="0"/>
      <p:bldP spid="9" grpId="1"/>
      <p:bldP spid="10" grpId="0"/>
      <p:bldP spid="10" grpId="1"/>
      <p:bldP spid="11" grpId="0"/>
      <p:bldP spid="11" grpId="1"/>
      <p:bldP spid="12" grpId="0"/>
      <p:bldP spid="12" grpId="1"/>
      <p:bldP spid="13" grpId="0"/>
      <p:bldP spid="13" grpId="1"/>
      <p:bldP spid="17" grpId="0"/>
      <p:bldP spid="17" grpId="1"/>
    </p:bldLst>
  </p:timing>
</p:sld>
</file>

<file path=ppt/tags/tag1.xml><?xml version="1.0" encoding="utf-8"?>
<p:tagLst xmlns:p="http://schemas.openxmlformats.org/presentationml/2006/main">
  <p:tag name="KSO_WPP_MARK_KEY" val="80e583a1-372c-44b1-b78e-6c0a15b3eab1"/>
  <p:tag name="COMMONDATA" val="eyJoZGlkIjoiMDUzMmRhYzhkNzM3Y2ZlODExZjhhYzliMDJjYzA0ZGIifQ=="/>
</p:tagLst>
</file>

<file path=ppt/theme/theme1.xml><?xml version="1.0" encoding="utf-8"?>
<a:theme xmlns:a="http://schemas.openxmlformats.org/drawingml/2006/main" name="1_Office 主题​​">
  <a:themeElements>
    <a:clrScheme name="自定义 159">
      <a:dk1>
        <a:sysClr val="windowText" lastClr="000000"/>
      </a:dk1>
      <a:lt1>
        <a:sysClr val="window" lastClr="FFFFFF"/>
      </a:lt1>
      <a:dk2>
        <a:srgbClr val="1F497D"/>
      </a:dk2>
      <a:lt2>
        <a:srgbClr val="EEECE1"/>
      </a:lt2>
      <a:accent1>
        <a:srgbClr val="02B3C5"/>
      </a:accent1>
      <a:accent2>
        <a:srgbClr val="F07474"/>
      </a:accent2>
      <a:accent3>
        <a:srgbClr val="FFBF53"/>
      </a:accent3>
      <a:accent4>
        <a:srgbClr val="673B77"/>
      </a:accent4>
      <a:accent5>
        <a:srgbClr val="00B9FA"/>
      </a:accent5>
      <a:accent6>
        <a:srgbClr val="BECE37"/>
      </a:accent6>
      <a:hlink>
        <a:srgbClr val="B381D9"/>
      </a:hlink>
      <a:folHlink>
        <a:srgbClr val="800080"/>
      </a:folHlink>
    </a:clrScheme>
    <a:fontScheme name="自定义 3">
      <a:majorFont>
        <a:latin typeface="Impact"/>
        <a:ea typeface="微软雅黑"/>
        <a:cs typeface=""/>
      </a:majorFont>
      <a:minorFont>
        <a:latin typeface="Times New Roman"/>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grpFill/>
        <a:ln>
          <a:noFill/>
        </a:ln>
        <a:effectLst>
          <a:outerShdw blurRad="444500" dist="254000" dir="8100000" algn="tr" rotWithShape="0">
            <a:prstClr val="black">
              <a:alpha val="50000"/>
            </a:prstClr>
          </a:outerShdw>
        </a:effectLst>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2394</Words>
  <Application>WPS 演示</Application>
  <PresentationFormat>全屏显示(16:9)</PresentationFormat>
  <Paragraphs>283</Paragraphs>
  <Slides>34</Slides>
  <Notes>5</Notes>
  <HiddenSlides>0</HiddenSlides>
  <MMClips>1</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34</vt:i4>
      </vt:variant>
    </vt:vector>
  </HeadingPairs>
  <TitlesOfParts>
    <vt:vector size="49" baseType="lpstr">
      <vt:lpstr>Arial</vt:lpstr>
      <vt:lpstr>宋体</vt:lpstr>
      <vt:lpstr>Wingdings</vt:lpstr>
      <vt:lpstr>黑体</vt:lpstr>
      <vt:lpstr>Kaiti SC</vt:lpstr>
      <vt:lpstr>Segoe Print</vt:lpstr>
      <vt:lpstr>楷体</vt:lpstr>
      <vt:lpstr>微软雅黑</vt:lpstr>
      <vt:lpstr>Arial Unicode MS</vt:lpstr>
      <vt:lpstr>Calibri</vt:lpstr>
      <vt:lpstr>汉语拼音</vt:lpstr>
      <vt:lpstr>华文楷体</vt:lpstr>
      <vt:lpstr>Songti SC</vt:lpstr>
      <vt:lpstr>Times New Roman</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3588.pptx</dc:title>
  <dc:creator/>
  <cp:lastModifiedBy>Rocket Girls</cp:lastModifiedBy>
  <cp:revision>123</cp:revision>
  <dcterms:created xsi:type="dcterms:W3CDTF">2017-03-17T02:28:00Z</dcterms:created>
  <dcterms:modified xsi:type="dcterms:W3CDTF">2022-12-01T13:51:28Z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2052-11.1.0.12763</vt:lpwstr>
  </property>
  <property fmtid="{D5CDD505-2E9C-101B-9397-08002B2CF9AE}" pid="3" name="ICV">
    <vt:lpwstr>F6F5F2D991724E128C13747ECE82CA9D</vt:lpwstr>
  </property>
</Properties>
</file>