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6"/>
  </p:handoutMasterIdLst>
  <p:sldIdLst>
    <p:sldId id="523" r:id="rId3"/>
    <p:sldId id="323" r:id="rId5"/>
    <p:sldId id="1042" r:id="rId6"/>
    <p:sldId id="1003" r:id="rId7"/>
    <p:sldId id="1077" r:id="rId8"/>
    <p:sldId id="748" r:id="rId9"/>
    <p:sldId id="1207" r:id="rId10"/>
    <p:sldId id="1209" r:id="rId11"/>
    <p:sldId id="1208" r:id="rId12"/>
    <p:sldId id="1206" r:id="rId13"/>
    <p:sldId id="1203" r:id="rId14"/>
    <p:sldId id="1210" r:id="rId15"/>
    <p:sldId id="928" r:id="rId16"/>
    <p:sldId id="1174" r:id="rId17"/>
    <p:sldId id="1175" r:id="rId18"/>
    <p:sldId id="1205" r:id="rId19"/>
    <p:sldId id="1211" r:id="rId20"/>
    <p:sldId id="1178" r:id="rId21"/>
    <p:sldId id="1176" r:id="rId22"/>
    <p:sldId id="1181" r:id="rId23"/>
    <p:sldId id="1182" r:id="rId24"/>
    <p:sldId id="1184" r:id="rId25"/>
    <p:sldId id="1212" r:id="rId26"/>
    <p:sldId id="1177" r:id="rId27"/>
    <p:sldId id="1172" r:id="rId28"/>
    <p:sldId id="1183" r:id="rId29"/>
    <p:sldId id="937" r:id="rId30"/>
    <p:sldId id="1202" r:id="rId31"/>
    <p:sldId id="939" r:id="rId32"/>
    <p:sldId id="940" r:id="rId33"/>
    <p:sldId id="971" r:id="rId34"/>
    <p:sldId id="1197" r:id="rId3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0"/>
    </p:embeddedFont>
    <p:embeddedFont>
      <p:font typeface="楷体" panose="02010609060101010101" pitchFamily="49" charset="-122"/>
      <p:regular r:id="rId41"/>
    </p:embeddedFont>
    <p:embeddedFont>
      <p:font typeface="汉语拼音" panose="02010600030101010101" pitchFamily="34" charset="-122"/>
      <p:regular r:id="rId42"/>
    </p:embeddedFont>
    <p:embeddedFont>
      <p:font typeface="微软雅黑" panose="020B0503020204020204" charset="-122"/>
      <p:regular r:id="rId43"/>
    </p:embeddedFont>
    <p:embeddedFont>
      <p:font typeface="Calibri" panose="020F0502020204030204" charset="0"/>
      <p:regular r:id="rId44"/>
      <p:bold r:id="rId45"/>
      <p:italic r:id="rId46"/>
      <p:boldItalic r:id="rId47"/>
    </p:embeddedFont>
  </p:embeddedFontLst>
  <p:custDataLst>
    <p:tags r:id="rId4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66FF"/>
    <a:srgbClr val="FFFFFF"/>
    <a:srgbClr val="0000FF"/>
    <a:srgbClr val="A38302"/>
    <a:srgbClr val="FEFCDE"/>
    <a:srgbClr val="00B050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5" autoAdjust="0"/>
    <p:restoredTop sz="94705" autoAdjust="0"/>
  </p:normalViewPr>
  <p:slideViewPr>
    <p:cSldViewPr>
      <p:cViewPr>
        <p:scale>
          <a:sx n="60" d="100"/>
          <a:sy n="60" d="100"/>
        </p:scale>
        <p:origin x="-150" y="-900"/>
      </p:cViewPr>
      <p:guideLst>
        <p:guide orient="horz" pos="3239"/>
        <p:guide pos="22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9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1.xml"/><Relationship Id="rId47" Type="http://schemas.openxmlformats.org/officeDocument/2006/relationships/font" Target="fonts/font8.fntdata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png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GIF"/><Relationship Id="rId3" Type="http://schemas.openxmlformats.org/officeDocument/2006/relationships/image" Target="../media/image10.png"/><Relationship Id="rId2" Type="http://schemas.openxmlformats.org/officeDocument/2006/relationships/hyperlink" Target="&#36164;&#26009;&#38142;&#25509;/&#35270;&#39057;/&#19971;&#24425;-&#35838;&#25991;&#26391;&#35835;-&#20116;&#19978;-11%20&#29275;&#37070;&#32455;&#22899;&#65288;&#20108;&#65289;.mp4" TargetMode="External"/><Relationship Id="rId1" Type="http://schemas.openxmlformats.org/officeDocument/2006/relationships/image" Target="../media/image9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GIF"/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2746845" y="3291831"/>
            <a:ext cx="5616624" cy="10849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6000" b="1">
                <a:ln w="0"/>
                <a:solidFill>
                  <a:sysClr val="windowText" lastClr="000000"/>
                </a:solidFill>
                <a:effectLst>
                  <a:outerShdw dist="50800" dir="2700000" algn="tl" rotWithShape="0">
                    <a:schemeClr val="bg1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6600" dirty="0" smtClean="0">
                <a:effectLst>
                  <a:glow rad="1028700">
                    <a:schemeClr val="bg1">
                      <a:alpha val="48000"/>
                    </a:schemeClr>
                  </a:glow>
                  <a:outerShdw dist="50800" dir="2700000" algn="tl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牛</a:t>
            </a:r>
            <a:r>
              <a:rPr lang="zh-CN" altLang="en-US" sz="6600" dirty="0">
                <a:effectLst>
                  <a:glow rad="1028700">
                    <a:schemeClr val="bg1">
                      <a:alpha val="48000"/>
                    </a:schemeClr>
                  </a:glow>
                  <a:outerShdw dist="50800" dir="2700000" algn="tl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郎织女（二）</a:t>
            </a:r>
            <a:endParaRPr lang="zh-CN" altLang="en-US" sz="6600" dirty="0">
              <a:effectLst>
                <a:glow rad="1028700">
                  <a:schemeClr val="bg1">
                    <a:alpha val="48000"/>
                  </a:schemeClr>
                </a:glow>
                <a:outerShdw dist="50800" dir="2700000" algn="tl" rotWithShape="0">
                  <a:schemeClr val="bg1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368722"/>
            <a:ext cx="1155934" cy="1147243"/>
          </a:xfrm>
          <a:prstGeom prst="rect">
            <a:avLst/>
          </a:prstGeom>
        </p:spPr>
      </p:pic>
      <p:sp>
        <p:nvSpPr>
          <p:cNvPr id="10" name="文本框 6"/>
          <p:cNvSpPr txBox="1"/>
          <p:nvPr/>
        </p:nvSpPr>
        <p:spPr>
          <a:xfrm>
            <a:off x="994238" y="3335962"/>
            <a:ext cx="9605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6600" b="1" spc="-300" dirty="0" smtClean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kumimoji="1" lang="zh-CN" altLang="en-US" sz="6600" b="1" spc="-300" dirty="0">
              <a:solidFill>
                <a:srgbClr val="92D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1621208" y="3075806"/>
            <a:ext cx="909613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*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5" name="TextBox 20"/>
          <p:cNvSpPr txBox="1"/>
          <p:nvPr/>
        </p:nvSpPr>
        <p:spPr>
          <a:xfrm>
            <a:off x="223180" y="19548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342900" indent="1143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indent="2286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indent="3429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indent="4572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</a:t>
            </a: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664291"/>
            <a:ext cx="7272808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默读课文，用自己的话说一说这部分课文先写了什么、是怎么发展的、结局如何。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折角形 2"/>
          <p:cNvSpPr/>
          <p:nvPr/>
        </p:nvSpPr>
        <p:spPr>
          <a:xfrm>
            <a:off x="1223628" y="2684635"/>
            <a:ext cx="6768752" cy="1759323"/>
          </a:xfrm>
          <a:prstGeom prst="foldedCorner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可以抓住故事叙述中一些表示时间或地点的词语，如“从此、再说天上、从此以后”“人间、天上”来把握事件的发展，用概括小标题的方法，梳理故事的脉络。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5484" y="699542"/>
            <a:ext cx="7959302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牛郎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和织女一起生活后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生了两个孩子。后来老牛死了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老牛临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死前告诉牛郎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遇到紧急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的事情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就披上它的皮。王母娘娘知道织女到了人间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于是就亲自抓了织女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准备把织女带回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。牛郎知道了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就披上老牛的皮追赶，却被天河阻挡。王母娘娘拗不过织女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同意每年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的七月初七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让牛郎和织女在鹊桥相会。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839837"/>
            <a:ext cx="4590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牛郎织女婚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后生活幸福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2641471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织女被王母抓走，牛郎织女天河两隔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1" y="3443104"/>
            <a:ext cx="4553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农历七月初七鹊桥相会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4153" y="555527"/>
            <a:ext cx="1728192" cy="792089"/>
            <a:chOff x="7932102" y="3756389"/>
            <a:chExt cx="3313413" cy="951808"/>
          </a:xfrm>
        </p:grpSpPr>
        <p:grpSp>
          <p:nvGrpSpPr>
            <p:cNvPr id="6" name="组合 5"/>
            <p:cNvGrpSpPr/>
            <p:nvPr/>
          </p:nvGrpSpPr>
          <p:grpSpPr>
            <a:xfrm>
              <a:off x="7932102" y="3756390"/>
              <a:ext cx="3313413" cy="951807"/>
              <a:chOff x="4265168" y="1856328"/>
              <a:chExt cx="7230171" cy="991807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4265168" y="1856328"/>
                <a:ext cx="7230171" cy="991807"/>
              </a:xfrm>
              <a:prstGeom prst="roundRect">
                <a:avLst>
                  <a:gd name="adj" fmla="val 3181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4377414" y="1935583"/>
                <a:ext cx="7005678" cy="833295"/>
              </a:xfrm>
              <a:prstGeom prst="roundRect">
                <a:avLst>
                  <a:gd name="adj" fmla="val 3181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8082121" y="3756389"/>
              <a:ext cx="3163394" cy="766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主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要脉络</a:t>
              </a:r>
              <a:endPara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971600" y="1707654"/>
            <a:ext cx="7241888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联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系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牛郎织女（一）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，说一说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牛郎织女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完整的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故事情节有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哪些。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728" y="764165"/>
            <a:ext cx="7992888" cy="3869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身世凄苦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照看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老牛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嫂霸占家业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牛郎与老牛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相依为命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得老牛相助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遇见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织女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互诉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衷肠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男耕女织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幸福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生活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惩罚其他仙女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天兵天将到人间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寻访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织女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被抓，牛郎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追赶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划天河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阻隔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初心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七夕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971600" y="1563638"/>
            <a:ext cx="7344816" cy="2012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如果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给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牛郎织女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故事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绘制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连环画，故事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的哪些情节不能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忽略？哪些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可以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忽略？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3945" y="1106880"/>
            <a:ext cx="7406023" cy="2677655"/>
            <a:chOff x="2254471" y="2042819"/>
            <a:chExt cx="4004442" cy="2434400"/>
          </a:xfrm>
          <a:noFill/>
        </p:grpSpPr>
        <p:sp>
          <p:nvSpPr>
            <p:cNvPr id="3" name="AutoShape 81"/>
            <p:cNvSpPr>
              <a:spLocks noChangeArrowheads="1"/>
            </p:cNvSpPr>
            <p:nvPr/>
          </p:nvSpPr>
          <p:spPr bwMode="auto">
            <a:xfrm>
              <a:off x="2254471" y="2065283"/>
              <a:ext cx="4004442" cy="2380594"/>
            </a:xfrm>
            <a:prstGeom prst="roundRect">
              <a:avLst>
                <a:gd name="adj" fmla="val 5005"/>
              </a:avLst>
            </a:prstGeom>
            <a:grpFill/>
            <a:ln w="38100">
              <a:solidFill>
                <a:srgbClr val="CC0066"/>
              </a:solidFill>
            </a:ln>
            <a:effectLst/>
            <a:scene3d>
              <a:camera prst="orthographicFront"/>
              <a:lightRig rig="flat" dir="t"/>
            </a:scene3d>
            <a:sp3d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339273" y="2042819"/>
              <a:ext cx="3873891" cy="243440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故事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主要讲述的是主人公牛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郎、织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女的爱情故事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其他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次要的人物、情节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如“哥嫂霸占家业”“王母惩罚其他仙女”“天兵天将到人间寻访”等情节可以忽略。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4153" y="555527"/>
            <a:ext cx="1728192" cy="792089"/>
            <a:chOff x="7932102" y="3756389"/>
            <a:chExt cx="3313413" cy="951808"/>
          </a:xfrm>
        </p:grpSpPr>
        <p:grpSp>
          <p:nvGrpSpPr>
            <p:cNvPr id="4" name="组合 3"/>
            <p:cNvGrpSpPr/>
            <p:nvPr/>
          </p:nvGrpSpPr>
          <p:grpSpPr>
            <a:xfrm>
              <a:off x="7932102" y="3756390"/>
              <a:ext cx="3313413" cy="951807"/>
              <a:chOff x="4265168" y="1856328"/>
              <a:chExt cx="7230171" cy="991807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4265168" y="1856328"/>
                <a:ext cx="7230171" cy="991807"/>
              </a:xfrm>
              <a:prstGeom prst="roundRect">
                <a:avLst>
                  <a:gd name="adj" fmla="val 3181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4377414" y="1935583"/>
                <a:ext cx="7005678" cy="833295"/>
              </a:xfrm>
              <a:prstGeom prst="roundRect">
                <a:avLst>
                  <a:gd name="adj" fmla="val 3181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8082121" y="3756389"/>
              <a:ext cx="316339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主要情节</a:t>
              </a:r>
              <a:endPara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23528" y="1707654"/>
            <a:ext cx="1627369" cy="52322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身世凄苦</a:t>
            </a:r>
            <a:endParaRPr lang="zh-CN" altLang="en-US" sz="1600" dirty="0"/>
          </a:p>
        </p:txBody>
      </p:sp>
      <p:sp>
        <p:nvSpPr>
          <p:cNvPr id="10" name="右箭头 9"/>
          <p:cNvSpPr/>
          <p:nvPr/>
        </p:nvSpPr>
        <p:spPr>
          <a:xfrm>
            <a:off x="2123728" y="1851670"/>
            <a:ext cx="311139" cy="34742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83768" y="1752236"/>
            <a:ext cx="2385924" cy="52322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用心照看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老牛</a:t>
            </a:r>
            <a:endParaRPr lang="zh-CN" altLang="en-US" sz="1600" dirty="0"/>
          </a:p>
        </p:txBody>
      </p:sp>
      <p:sp>
        <p:nvSpPr>
          <p:cNvPr id="13" name="矩形 12"/>
          <p:cNvSpPr/>
          <p:nvPr/>
        </p:nvSpPr>
        <p:spPr>
          <a:xfrm>
            <a:off x="5343881" y="1752236"/>
            <a:ext cx="3620607" cy="52322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得老牛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相助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喜结良缘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45238" y="2700266"/>
            <a:ext cx="3251211" cy="52322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男耕女织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幸福生活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96853" y="2700266"/>
            <a:ext cx="3251211" cy="52322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织女被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天河阻隔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07704" y="3723878"/>
            <a:ext cx="3251211" cy="52322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初心不改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七夕相会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4980941" y="1864287"/>
            <a:ext cx="311139" cy="34742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 rot="5400000">
            <a:off x="6723554" y="2318840"/>
            <a:ext cx="311139" cy="34742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 rot="10800000">
            <a:off x="5268973" y="2757386"/>
            <a:ext cx="311139" cy="34742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 rot="5400000">
            <a:off x="3450631" y="3291830"/>
            <a:ext cx="311139" cy="34742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9" grpId="0" animBg="1"/>
      <p:bldP spid="18" grpId="0" animBg="1"/>
      <p:bldP spid="21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755576" y="1563638"/>
            <a:ext cx="7560840" cy="2012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以“男耕女织，幸福生活”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这个情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节为例，</a:t>
            </a:r>
            <a:r>
              <a:rPr lang="zh-CN" altLang="en-US" sz="3200" spc="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请大家结合</a:t>
            </a:r>
            <a:r>
              <a:rPr lang="zh-CN" altLang="en-US" sz="3200" spc="100" dirty="0">
                <a:latin typeface="黑体" panose="02010609060101010101" pitchFamily="49" charset="-122"/>
                <a:ea typeface="黑体" panose="02010609060101010101" pitchFamily="49" charset="-122"/>
              </a:rPr>
              <a:t>本课第</a:t>
            </a:r>
            <a:r>
              <a:rPr lang="en-US" altLang="zh-CN" sz="3200" spc="1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spc="100" dirty="0">
                <a:latin typeface="黑体" panose="02010609060101010101" pitchFamily="49" charset="-122"/>
                <a:ea typeface="黑体" panose="02010609060101010101" pitchFamily="49" charset="-122"/>
              </a:rPr>
              <a:t>自然段描写的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场景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，讨论画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面中可以出现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哪些景物。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9552" y="542825"/>
            <a:ext cx="1728192" cy="804789"/>
            <a:chOff x="7932102" y="3741128"/>
            <a:chExt cx="3313413" cy="967069"/>
          </a:xfrm>
        </p:grpSpPr>
        <p:grpSp>
          <p:nvGrpSpPr>
            <p:cNvPr id="4" name="组合 3"/>
            <p:cNvGrpSpPr/>
            <p:nvPr/>
          </p:nvGrpSpPr>
          <p:grpSpPr>
            <a:xfrm>
              <a:off x="7932102" y="3756390"/>
              <a:ext cx="3313413" cy="951807"/>
              <a:chOff x="4265168" y="1856328"/>
              <a:chExt cx="7230171" cy="991807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4265168" y="1856328"/>
                <a:ext cx="7230171" cy="991807"/>
              </a:xfrm>
              <a:prstGeom prst="roundRect">
                <a:avLst>
                  <a:gd name="adj" fmla="val 3181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4371437" y="1935584"/>
                <a:ext cx="7005680" cy="833295"/>
              </a:xfrm>
              <a:prstGeom prst="roundRect">
                <a:avLst>
                  <a:gd name="adj" fmla="val 3181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7932102" y="3741128"/>
              <a:ext cx="3163392" cy="859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景物</a:t>
              </a:r>
              <a:endParaRPr lang="en-US" altLang="zh-CN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73460" y="1445022"/>
            <a:ext cx="47525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小河旁，大树下，一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间茅草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房，牛郎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和老牛在远处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耕田，织女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在家纺织，两个孩子在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院子里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快乐地玩耍。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b2c7f3eac84c4b05b698bae4e6e89feb_th.png"/>
          <p:cNvPicPr>
            <a:picLocks noChangeAspect="1"/>
          </p:cNvPicPr>
          <p:nvPr/>
        </p:nvPicPr>
        <p:blipFill rotWithShape="1">
          <a:blip r:embed="rId1" cstate="print"/>
          <a:srcRect l="-284" r="-493"/>
          <a:stretch>
            <a:fillRect/>
          </a:stretch>
        </p:blipFill>
        <p:spPr>
          <a:xfrm>
            <a:off x="5361756" y="1590080"/>
            <a:ext cx="3530724" cy="2557590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f61a46cbf9d49a690a32ea69bd7e898_th.png"/>
          <p:cNvPicPr>
            <a:picLocks noChangeAspect="1"/>
          </p:cNvPicPr>
          <p:nvPr/>
        </p:nvPicPr>
        <p:blipFill rotWithShape="1">
          <a:blip r:embed="rId1" cstate="print"/>
          <a:srcRect l="-130" r="56"/>
          <a:stretch>
            <a:fillRect/>
          </a:stretch>
        </p:blipFill>
        <p:spPr>
          <a:xfrm>
            <a:off x="323528" y="195486"/>
            <a:ext cx="5373583" cy="4027196"/>
          </a:xfrm>
          <a:prstGeom prst="roundRect">
            <a:avLst/>
          </a:prstGeom>
        </p:spPr>
      </p:pic>
      <p:pic>
        <p:nvPicPr>
          <p:cNvPr id="11" name="图片 10" descr="mp27602709_1439694509072_7.jpeg"/>
          <p:cNvPicPr>
            <a:picLocks noChangeAspect="1"/>
          </p:cNvPicPr>
          <p:nvPr/>
        </p:nvPicPr>
        <p:blipFill rotWithShape="1">
          <a:blip r:embed="rId2" cstate="print"/>
          <a:srcRect l="122" r="84"/>
          <a:stretch>
            <a:fillRect/>
          </a:stretch>
        </p:blipFill>
        <p:spPr>
          <a:xfrm>
            <a:off x="1475656" y="339502"/>
            <a:ext cx="6263632" cy="4404116"/>
          </a:xfrm>
          <a:prstGeom prst="roundRect">
            <a:avLst/>
          </a:prstGeom>
        </p:spPr>
      </p:pic>
      <p:pic>
        <p:nvPicPr>
          <p:cNvPr id="12" name="图片 11" descr="b2c7f3eac84c4b05b698bae4e6e89feb_th.png"/>
          <p:cNvPicPr>
            <a:picLocks noChangeAspect="1"/>
          </p:cNvPicPr>
          <p:nvPr/>
        </p:nvPicPr>
        <p:blipFill rotWithShape="1">
          <a:blip r:embed="rId3" cstate="print"/>
          <a:srcRect l="-282" r="152"/>
          <a:stretch>
            <a:fillRect/>
          </a:stretch>
        </p:blipFill>
        <p:spPr>
          <a:xfrm>
            <a:off x="2858321" y="555526"/>
            <a:ext cx="6028524" cy="4395077"/>
          </a:xfrm>
          <a:prstGeom prst="round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05136" y="1275606"/>
            <a:ext cx="7416824" cy="2274749"/>
          </a:xfrm>
          <a:prstGeom prst="roundRect">
            <a:avLst>
              <a:gd name="adj" fmla="val 8191"/>
            </a:avLst>
          </a:prstGeom>
          <a:solidFill>
            <a:srgbClr val="FFFFFF">
              <a:alpha val="72157"/>
            </a:srgbClr>
          </a:solidFill>
          <a:effectLst/>
        </p:spPr>
        <p:txBody>
          <a:bodyPr wrap="square" lIns="68580" tIns="34290" rIns="68580" bIns="3429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节课，我们学习了牛郎在老牛的帮助下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，认识了织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女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，并和她结了婚，接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来会发生什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么事呢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？我们继续学习。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476910" y="3365351"/>
            <a:ext cx="7992888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再次阅读第</a:t>
            </a:r>
            <a:r>
              <a:rPr lang="en-US" altLang="zh-CN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段，你觉得要给这幅画面配上什么样的文字呢？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b2c7f3eac84c4b05b698bae4e6e89feb_th.png"/>
          <p:cNvPicPr>
            <a:picLocks noChangeAspect="1"/>
          </p:cNvPicPr>
          <p:nvPr/>
        </p:nvPicPr>
        <p:blipFill rotWithShape="1">
          <a:blip r:embed="rId1" cstate="print"/>
          <a:srcRect l="-284" r="-493"/>
          <a:stretch>
            <a:fillRect/>
          </a:stretch>
        </p:blipFill>
        <p:spPr>
          <a:xfrm>
            <a:off x="2267744" y="349787"/>
            <a:ext cx="4162952" cy="3015564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2c7f3eac84c4b05b698bae4e6e89feb_th.png"/>
          <p:cNvPicPr>
            <a:picLocks noChangeAspect="1"/>
          </p:cNvPicPr>
          <p:nvPr/>
        </p:nvPicPr>
        <p:blipFill rotWithShape="1">
          <a:blip r:embed="rId1" cstate="print"/>
          <a:srcRect l="-80" r="133"/>
          <a:stretch>
            <a:fillRect/>
          </a:stretch>
        </p:blipFill>
        <p:spPr>
          <a:xfrm>
            <a:off x="5148064" y="1382665"/>
            <a:ext cx="3740275" cy="273179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395536" y="1827837"/>
            <a:ext cx="43924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effectLst>
                  <a:glow rad="749300">
                    <a:schemeClr val="bg1">
                      <a:alpha val="56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牛郎</a:t>
            </a:r>
            <a:r>
              <a:rPr lang="zh-CN" altLang="en-US" sz="3200" b="1" dirty="0">
                <a:solidFill>
                  <a:prstClr val="black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和织女结婚</a:t>
            </a:r>
            <a:r>
              <a:rPr lang="zh-CN" altLang="en-US" sz="3200" b="1" dirty="0" smtClean="0">
                <a:solidFill>
                  <a:prstClr val="black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后，男耕女织，幸福</a:t>
            </a:r>
            <a:r>
              <a:rPr lang="zh-CN" altLang="en-US" sz="3200" b="1" dirty="0">
                <a:solidFill>
                  <a:prstClr val="black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美满。不久</a:t>
            </a:r>
            <a:r>
              <a:rPr lang="en-US" altLang="zh-CN" sz="3200" b="1" dirty="0">
                <a:solidFill>
                  <a:prstClr val="black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他们有了一</a:t>
            </a:r>
            <a:r>
              <a:rPr lang="zh-CN" altLang="en-US" sz="3200" b="1" dirty="0" smtClean="0">
                <a:solidFill>
                  <a:prstClr val="black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儿一女，日子</a:t>
            </a:r>
            <a:r>
              <a:rPr lang="zh-CN" altLang="en-US" sz="3200" b="1" dirty="0">
                <a:solidFill>
                  <a:prstClr val="black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zh-CN" altLang="en-US" sz="3200" b="1" dirty="0" smtClean="0">
                <a:solidFill>
                  <a:prstClr val="black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zh-CN" altLang="en-US" sz="3200" b="1" dirty="0">
                <a:solidFill>
                  <a:prstClr val="black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很</a:t>
            </a:r>
            <a:r>
              <a:rPr lang="zh-CN" altLang="en-US" sz="3200" b="1" dirty="0" smtClean="0">
                <a:solidFill>
                  <a:prstClr val="black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幸福。</a:t>
            </a:r>
            <a:endParaRPr lang="zh-CN" altLang="en-US" sz="3200" b="1" dirty="0">
              <a:solidFill>
                <a:prstClr val="black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9552" y="485119"/>
            <a:ext cx="1728192" cy="862497"/>
            <a:chOff x="7932102" y="3671784"/>
            <a:chExt cx="3313413" cy="1036413"/>
          </a:xfrm>
        </p:grpSpPr>
        <p:grpSp>
          <p:nvGrpSpPr>
            <p:cNvPr id="7" name="组合 6"/>
            <p:cNvGrpSpPr/>
            <p:nvPr/>
          </p:nvGrpSpPr>
          <p:grpSpPr>
            <a:xfrm>
              <a:off x="7932102" y="3756390"/>
              <a:ext cx="3313413" cy="951807"/>
              <a:chOff x="4265168" y="1856328"/>
              <a:chExt cx="7230171" cy="991807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4265168" y="1856328"/>
                <a:ext cx="7230171" cy="991807"/>
              </a:xfrm>
              <a:prstGeom prst="roundRect">
                <a:avLst>
                  <a:gd name="adj" fmla="val 3181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4371437" y="1935584"/>
                <a:ext cx="7005680" cy="833295"/>
              </a:xfrm>
              <a:prstGeom prst="roundRect">
                <a:avLst>
                  <a:gd name="adj" fmla="val 3181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7932102" y="3671784"/>
              <a:ext cx="3163392" cy="99856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配文字</a:t>
              </a:r>
              <a:endParaRPr lang="en-US" altLang="zh-CN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899592" y="749730"/>
            <a:ext cx="7488832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以小组为单位，参照第</a:t>
            </a:r>
            <a:r>
              <a:rPr lang="en-US" altLang="zh-CN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自然段，完成其他情节的连环画构图与创作吧。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折角形 3"/>
          <p:cNvSpPr/>
          <p:nvPr/>
        </p:nvSpPr>
        <p:spPr>
          <a:xfrm>
            <a:off x="1260462" y="2787774"/>
            <a:ext cx="6767092" cy="1344347"/>
          </a:xfrm>
          <a:prstGeom prst="foldedCorner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要求：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列出每幅图画的场景、人物、事件；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为画面配好文字，语言简洁概括。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2123728" y="1983258"/>
            <a:ext cx="5040560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请各小组展示本组的成果。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547664" y="1663170"/>
            <a:ext cx="6480720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请各小组根据刚刚的问题完善自己的连环画创作。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584" y="281554"/>
            <a:ext cx="2268000" cy="6925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00" y="285765"/>
            <a:ext cx="450000" cy="55975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5360" y="1563638"/>
            <a:ext cx="8208912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节日名。夏历七月初七的晚上。古代神话，七</a:t>
            </a:r>
            <a:r>
              <a:rPr lang="zh-CN" altLang="en-US" sz="2800" b="1" spc="130" dirty="0">
                <a:latin typeface="楷体" panose="02010609060101010101" pitchFamily="49" charset="-122"/>
                <a:ea typeface="楷体" panose="02010609060101010101" pitchFamily="49" charset="-122"/>
              </a:rPr>
              <a:t>夕牛郎织女在天河相会。又名</a:t>
            </a:r>
            <a:r>
              <a:rPr lang="en-US" altLang="zh-CN" sz="2800" b="1" spc="13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spc="130" dirty="0">
                <a:latin typeface="楷体" panose="02010609060101010101" pitchFamily="49" charset="-122"/>
                <a:ea typeface="楷体" panose="02010609060101010101" pitchFamily="49" charset="-122"/>
              </a:rPr>
              <a:t>乞巧节</a:t>
            </a:r>
            <a:r>
              <a:rPr lang="en-US" altLang="zh-CN" sz="2800" b="1" spc="130" dirty="0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 spc="130" dirty="0">
                <a:latin typeface="楷体" panose="02010609060101010101" pitchFamily="49" charset="-122"/>
                <a:ea typeface="楷体" panose="02010609060101010101" pitchFamily="49" charset="-122"/>
              </a:rPr>
              <a:t>女儿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。民间风俗中，妇女于此日夜间向织女星乞求智巧。古书记载：七月七日，为牵牛织女聚会之夜。是夕，人家妇女结彩缕，穿七孔针，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陈瓜果于庭中以乞巧。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768444" y="220310"/>
            <a:ext cx="214737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拓展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67696" y="84355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七夕</a:t>
            </a:r>
            <a:endParaRPr lang="zh-CN" altLang="en-US" sz="3200" b="1" dirty="0">
              <a:solidFill>
                <a:schemeClr val="accent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11510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与牛郎织女有关的诗句</a:t>
            </a:r>
            <a:endParaRPr lang="zh-CN" altLang="en-US" sz="3200" b="1" dirty="0">
              <a:solidFill>
                <a:schemeClr val="accent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1203598"/>
            <a:ext cx="7416824" cy="33009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乞巧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楼前乞巧时，金针玉指弄春丝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牛郎织女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年年会，可惜容颜永别离。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唐寅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&lt;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绮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疏遗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&gt;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牵牛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织女几经秋，尚多少、离肠恨泪。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朱淑真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鹊桥仙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107" y="293113"/>
            <a:ext cx="2268000" cy="6925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27" y="287055"/>
            <a:ext cx="450000" cy="559756"/>
          </a:xfrm>
          <a:prstGeom prst="rect">
            <a:avLst/>
          </a:prstGeom>
        </p:spPr>
      </p:pic>
      <p:sp>
        <p:nvSpPr>
          <p:cNvPr id="2" name="文本框 14"/>
          <p:cNvSpPr txBox="1"/>
          <p:nvPr/>
        </p:nvSpPr>
        <p:spPr>
          <a:xfrm>
            <a:off x="819443" y="267494"/>
            <a:ext cx="221938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1275606"/>
            <a:ext cx="630942" cy="351731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11 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牛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郎织女（二）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1539" y="1491630"/>
            <a:ext cx="2610330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婚后生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活幸福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71539" y="3647344"/>
            <a:ext cx="4258217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农历七月初七鹊桥相会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71539" y="2361784"/>
            <a:ext cx="3074958" cy="10541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织女被王母抓走，天河两隔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756405" y="1702488"/>
            <a:ext cx="160702" cy="2381430"/>
          </a:xfrm>
          <a:prstGeom prst="leftBrace">
            <a:avLst>
              <a:gd name="adj1" fmla="val 61244"/>
              <a:gd name="adj2" fmla="val 50000"/>
            </a:avLst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584" y="233942"/>
            <a:ext cx="2268000" cy="692577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735043" y="195486"/>
            <a:ext cx="203675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5576" y="893377"/>
            <a:ext cx="7848872" cy="398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文讲牛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郎织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女在王母娘娘的干涉下，被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隔开，从此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，但牛郎织女不忍离别，隔河相望化作星辰。王母娘娘拗不过他们，允许他们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。故事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歌颂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了劳动人民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的精神，反映了他们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08104" y="3577459"/>
            <a:ext cx="3384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美好生活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的向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70126" y="304490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反对压迫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59632" y="139743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3967" y="139743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天各一方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03249" y="2454754"/>
            <a:ext cx="28411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每年七夕相会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32240" y="3044905"/>
            <a:ext cx="1872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争取自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27626" y="358290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幸福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47411" y="419703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往、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endParaRPr lang="zh-CN" altLang="en-US" sz="32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00" y="238185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401" y="209858"/>
            <a:ext cx="2268000" cy="6925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5" y="200099"/>
            <a:ext cx="460522" cy="572844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731803" y="195486"/>
            <a:ext cx="218401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5798" y="1347614"/>
            <a:ext cx="716660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学习了给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牛郎织女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连环画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计基本内容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通过给连环画配文的形式练习了缩写故事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11815"/>
            <a:ext cx="2269879" cy="6931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20285"/>
            <a:ext cx="443315" cy="551442"/>
          </a:xfrm>
          <a:prstGeom prst="rect">
            <a:avLst/>
          </a:prstGeom>
        </p:spPr>
      </p:pic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899592" y="2075676"/>
            <a:ext cx="7344816" cy="20082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t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老牛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死前，告诉牛郎把自己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的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留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着。王母娘娘抓走织女，牛郎披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上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去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追。快要追上了，王母娘娘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用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划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出了一条天河。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60615" y="1145962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一、根据课文内容填空。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815202" y="267494"/>
            <a:ext cx="210061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46982" y="21143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牛皮</a:t>
            </a:r>
            <a:endParaRPr lang="zh-CN" altLang="en-US" b="1" dirty="0"/>
          </a:p>
        </p:txBody>
      </p:sp>
      <p:sp>
        <p:nvSpPr>
          <p:cNvPr id="12" name="矩形 11"/>
          <p:cNvSpPr/>
          <p:nvPr/>
        </p:nvSpPr>
        <p:spPr>
          <a:xfrm>
            <a:off x="5584860" y="276656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牛皮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4512077" y="340895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玉簪</a:t>
            </a:r>
            <a:endParaRPr lang="zh-CN" altLang="en-US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923678"/>
            <a:ext cx="6561484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用较快的速度默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读课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文，读准字音，并尝试联系上下文或借助工具书理解字词的意思。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4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3090081" y="943735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910568" y="413510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036279" y="1559102"/>
            <a:ext cx="7360651" cy="17927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织女受了很厉害的惩罚，可是不肯死心，一定要跟牛郎一块儿过日子。日久天长，王母娘娘也拗不过她，就允许她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每年七月初七跟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牛郎会一次面。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6281" y="3358663"/>
            <a:ext cx="7216635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王母娘娘，我跟牛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郎是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，我们还有两个孩子，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无论您如何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惩罚我，我也一定要跟牛郎和孩子们在一起。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484436"/>
            <a:ext cx="81162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、发挥想象，说说织女会对王母娘娘说些什么。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611560" y="555526"/>
            <a:ext cx="7992888" cy="1054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三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、当你抬头望着天空，看到了牛郎、织女星。你想说些什么？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23728" y="1779662"/>
            <a:ext cx="5040560" cy="2502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sp>
        <p:nvSpPr>
          <p:cNvPr id="2" name="文本框 14"/>
          <p:cNvSpPr txBox="1"/>
          <p:nvPr/>
        </p:nvSpPr>
        <p:spPr>
          <a:xfrm>
            <a:off x="827584" y="364326"/>
            <a:ext cx="20033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1491630"/>
            <a:ext cx="8055049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60" y="1860247"/>
            <a:ext cx="7982778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把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故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事绘声绘色地讲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给家人或小朋友听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完成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《七彩课堂素养提升手册》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本课练习。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539552" y="1347614"/>
            <a:ext cx="784887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节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俭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玉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皇    偎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在 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衰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老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珊瑚礁   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筐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拗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57368" y="3190205"/>
            <a:ext cx="7508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 smtClean="0"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niù</a:t>
            </a:r>
            <a:endParaRPr lang="zh-CN" altLang="en-US" sz="2400" b="1" dirty="0">
              <a:latin typeface="汉语拼音" panose="02010600030101010101" pitchFamily="34" charset="-122"/>
              <a:ea typeface="黑体" panose="02010609060101010101" pitchFamily="49" charset="-122"/>
              <a:cs typeface="汉语拼音" panose="02010600030101010101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47664" y="1594891"/>
            <a:ext cx="866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 smtClean="0"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jiǎn</a:t>
            </a:r>
            <a:r>
              <a:rPr lang="en-US" altLang="zh-CN" sz="2400" b="1" dirty="0" smtClean="0"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     </a:t>
            </a:r>
            <a:endParaRPr lang="en-US" altLang="zh-CN" sz="2400" b="1" dirty="0">
              <a:latin typeface="汉语拼音" panose="02010600030101010101" pitchFamily="34" charset="-122"/>
              <a:ea typeface="黑体" panose="02010609060101010101" pitchFamily="49" charset="-122"/>
              <a:cs typeface="汉语拼音" panose="02010600030101010101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03848" y="1594891"/>
            <a:ext cx="10999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huánɡ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4932040" y="1594891"/>
            <a:ext cx="6703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wēi</a:t>
            </a:r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597127" y="1594891"/>
            <a:ext cx="10342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shuāi</a:t>
            </a:r>
            <a:r>
              <a:rPr lang="en-US" altLang="zh-CN" sz="2400" b="1" dirty="0">
                <a:solidFill>
                  <a:prstClr val="black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 </a:t>
            </a:r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377242" y="3181271"/>
            <a:ext cx="20730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shān</a:t>
            </a:r>
            <a:r>
              <a:rPr lang="en-US" altLang="zh-CN" sz="2400" b="1" dirty="0">
                <a:solidFill>
                  <a:prstClr val="black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 </a:t>
            </a:r>
            <a:r>
              <a:rPr lang="en-US" altLang="zh-CN" sz="2400" b="1" dirty="0" err="1">
                <a:solidFill>
                  <a:prstClr val="black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hú</a:t>
            </a:r>
            <a:r>
              <a:rPr lang="en-US" altLang="zh-CN" sz="2400" b="1" dirty="0">
                <a:solidFill>
                  <a:prstClr val="black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 </a:t>
            </a:r>
            <a:r>
              <a:rPr lang="en-US" altLang="zh-CN" sz="2400" b="1" dirty="0" err="1">
                <a:solidFill>
                  <a:prstClr val="black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jiāo</a:t>
            </a:r>
            <a:r>
              <a:rPr lang="en-US" altLang="zh-CN" sz="2400" b="1" dirty="0">
                <a:solidFill>
                  <a:prstClr val="black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 </a:t>
            </a:r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4211960" y="3190205"/>
            <a:ext cx="10663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kuānɡ</a:t>
            </a:r>
            <a:endParaRPr lang="zh-CN" altLang="en-US" b="1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17" name="文本框 15"/>
          <p:cNvSpPr txBox="1"/>
          <p:nvPr/>
        </p:nvSpPr>
        <p:spPr>
          <a:xfrm>
            <a:off x="827584" y="41151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14" grpId="0"/>
      <p:bldP spid="14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195486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267375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160601" y="3867894"/>
            <a:ext cx="5669396" cy="500137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会意字。原表示用来装羊羔的竹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筐。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2685" y="2813174"/>
            <a:ext cx="7833824" cy="1084912"/>
            <a:chOff x="432685" y="2813174"/>
            <a:chExt cx="7833824" cy="1084912"/>
          </a:xfrm>
        </p:grpSpPr>
        <p:sp>
          <p:nvSpPr>
            <p:cNvPr id="40" name="TextBox 39"/>
            <p:cNvSpPr txBox="1"/>
            <p:nvPr/>
          </p:nvSpPr>
          <p:spPr>
            <a:xfrm>
              <a:off x="432685" y="3003798"/>
              <a:ext cx="1763051" cy="6145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字理识字：</a:t>
              </a:r>
              <a:r>
                <a:rPr lang="en-US" altLang="zh-CN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</a:t>
              </a:r>
              <a:endPara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2195736" y="2813174"/>
              <a:ext cx="6070773" cy="1084912"/>
              <a:chOff x="2267744" y="2787729"/>
              <a:chExt cx="6070773" cy="1084912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2267744" y="2787729"/>
                <a:ext cx="5976664" cy="1084912"/>
                <a:chOff x="2267744" y="2787729"/>
                <a:chExt cx="5976664" cy="1084912"/>
              </a:xfrm>
            </p:grpSpPr>
            <p:sp>
              <p:nvSpPr>
                <p:cNvPr id="42" name="TextBox 41"/>
                <p:cNvSpPr txBox="1"/>
                <p:nvPr/>
              </p:nvSpPr>
              <p:spPr>
                <a:xfrm>
                  <a:off x="2267744" y="2787729"/>
                  <a:ext cx="5976664" cy="108491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4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筐</a:t>
                  </a:r>
                  <a:r>
                    <a:rPr lang="zh-CN" altLang="en-US" sz="2800" dirty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甲骨文</a:t>
                  </a:r>
                  <a:r>
                    <a:rPr lang="zh-CN" altLang="en-US" sz="2800" dirty="0"/>
                    <a:t>                   篆文加         </a:t>
                  </a:r>
                  <a:endParaRPr lang="en-US" altLang="zh-CN" sz="2800" dirty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pic>
              <p:nvPicPr>
                <p:cNvPr id="54274" name="Picture 2"/>
                <p:cNvPicPr>
                  <a:picLocks noChangeAspect="1" noChangeArrowheads="1"/>
                </p:cNvPicPr>
                <p:nvPr/>
              </p:nvPicPr>
              <p:blipFill>
                <a:blip r:embed="rId1" cstate="print">
                  <a:clrChange>
                    <a:clrFrom>
                      <a:srgbClr val="E6F5FF"/>
                    </a:clrFrom>
                    <a:clrTo>
                      <a:srgbClr val="E6F5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4355975" y="3147814"/>
                  <a:ext cx="744083" cy="576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4275" name="Picture 3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clrChange>
                    <a:clrFrom>
                      <a:srgbClr val="E6F5FF"/>
                    </a:clrFrom>
                    <a:clrTo>
                      <a:srgbClr val="E6F5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5148064" y="3147814"/>
                  <a:ext cx="576064" cy="547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4277" name="Picture 5" descr="http://www.vividict.com/UserFiles/Image/==BB--zhiwu==/--BBC--zhu(zu)--/027kuang/42zh01.gif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7123812" y="3291830"/>
                  <a:ext cx="600067" cy="28803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0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1" cstate="print">
                  <a:clrChange>
                    <a:clrFrom>
                      <a:srgbClr val="E6F5FF"/>
                    </a:clrFrom>
                    <a:clrTo>
                      <a:srgbClr val="E6F5FF">
                        <a:alpha val="0"/>
                      </a:srgbClr>
                    </a:clrTo>
                  </a:clrChange>
                </a:blip>
                <a:srcRect l="29288" r="35356"/>
                <a:stretch>
                  <a:fillRect/>
                </a:stretch>
              </p:blipFill>
              <p:spPr bwMode="auto">
                <a:xfrm>
                  <a:off x="7732732" y="3157810"/>
                  <a:ext cx="263078" cy="576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54279" name="Picture 7" descr="http://www.vividict.com/UserFiles/Image/==BB--zhiwu==/--BBC--zhu(zu)--/027kuang/42zh00.gi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8100392" y="3219822"/>
                <a:ext cx="238125" cy="40957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6" name="组合 5"/>
          <p:cNvGrpSpPr/>
          <p:nvPr/>
        </p:nvGrpSpPr>
        <p:grpSpPr>
          <a:xfrm>
            <a:off x="432685" y="1115908"/>
            <a:ext cx="6487569" cy="2026682"/>
            <a:chOff x="432685" y="1115908"/>
            <a:chExt cx="6487569" cy="2026682"/>
          </a:xfrm>
        </p:grpSpPr>
        <p:grpSp>
          <p:nvGrpSpPr>
            <p:cNvPr id="5" name="组合 4"/>
            <p:cNvGrpSpPr/>
            <p:nvPr/>
          </p:nvGrpSpPr>
          <p:grpSpPr>
            <a:xfrm>
              <a:off x="432685" y="1115908"/>
              <a:ext cx="6487569" cy="1815882"/>
              <a:chOff x="432685" y="1115908"/>
              <a:chExt cx="6487569" cy="1815882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432685" y="1275606"/>
                <a:ext cx="1512168" cy="715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加一加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：</a:t>
                </a:r>
                <a:endPara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4074665" y="1404843"/>
                <a:ext cx="2526259" cy="1414840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sp>
            <p:nvSpPr>
              <p:cNvPr id="3" name="矩形 2"/>
              <p:cNvSpPr/>
              <p:nvPr/>
            </p:nvSpPr>
            <p:spPr>
              <a:xfrm>
                <a:off x="1979712" y="1115908"/>
                <a:ext cx="4940542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200000"/>
                  </a:lnSpc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王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vl="0">
                  <a:lnSpc>
                    <a:spcPct val="200000"/>
                  </a:lnSpc>
                </a:pP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王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胡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3131840" y="1203598"/>
              <a:ext cx="2286000" cy="19389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珊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瑚</a:t>
              </a:r>
              <a:endPara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3981325" y="267494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形声字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491880" y="340519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39552" y="1419622"/>
            <a:ext cx="864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俭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34930" y="1419622"/>
            <a:ext cx="97564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偎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552" y="3013510"/>
            <a:ext cx="103425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礁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1880" y="3013510"/>
            <a:ext cx="103425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筐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15384" y="3013510"/>
            <a:ext cx="103425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拗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619672" y="1963577"/>
            <a:ext cx="35123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1907704" y="1419622"/>
            <a:ext cx="864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检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 flipV="1">
            <a:off x="2919622" y="2001479"/>
            <a:ext cx="351234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3316480" y="1419622"/>
            <a:ext cx="864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捡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7" name="直接连接符 86"/>
          <p:cNvCxnSpPr/>
          <p:nvPr/>
        </p:nvCxnSpPr>
        <p:spPr>
          <a:xfrm flipV="1">
            <a:off x="6151909" y="2018060"/>
            <a:ext cx="351234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6588224" y="1419622"/>
            <a:ext cx="864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1" name="直接连接符 90"/>
          <p:cNvCxnSpPr/>
          <p:nvPr/>
        </p:nvCxnSpPr>
        <p:spPr>
          <a:xfrm flipV="1">
            <a:off x="1611528" y="3567508"/>
            <a:ext cx="351234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1970906" y="3013510"/>
            <a:ext cx="864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焦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 flipV="1">
            <a:off x="4331125" y="3567507"/>
            <a:ext cx="351234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4644008" y="3013510"/>
            <a:ext cx="864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框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9" name="直接连接符 98"/>
          <p:cNvCxnSpPr/>
          <p:nvPr/>
        </p:nvCxnSpPr>
        <p:spPr>
          <a:xfrm flipV="1">
            <a:off x="7029078" y="3507853"/>
            <a:ext cx="351234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7380312" y="3013510"/>
            <a:ext cx="864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幼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50" grpId="0"/>
      <p:bldP spid="86" grpId="0"/>
      <p:bldP spid="88" grpId="0"/>
      <p:bldP spid="92" grpId="0"/>
      <p:bldP spid="96" grpId="0"/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36096" y="1463754"/>
            <a:ext cx="864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珊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1463754"/>
            <a:ext cx="864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衰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685" y="3273827"/>
            <a:ext cx="3682268" cy="1384995"/>
          </a:xfrm>
          <a:prstGeom prst="borderCallout2">
            <a:avLst>
              <a:gd name="adj1" fmla="val -7431"/>
              <a:gd name="adj2" fmla="val 38686"/>
              <a:gd name="adj3" fmla="val -37322"/>
              <a:gd name="adj4" fmla="val 40962"/>
              <a:gd name="adj5" fmla="val -50939"/>
              <a:gd name="adj6" fmla="val 42321"/>
            </a:avLst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力量减退、衰落的意思，文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中指老牛年迈体衰，精力不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济。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58904" y="1742102"/>
            <a:ext cx="1557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翘舌音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19672" y="1225664"/>
            <a:ext cx="10342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shuāi</a:t>
            </a:r>
            <a:r>
              <a:rPr lang="en-US" altLang="zh-CN" sz="2400" b="1" dirty="0">
                <a:solidFill>
                  <a:prstClr val="black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 </a:t>
            </a:r>
            <a:endParaRPr lang="zh-CN" altLang="en-US" b="1" dirty="0"/>
          </a:p>
        </p:txBody>
      </p:sp>
      <p:sp>
        <p:nvSpPr>
          <p:cNvPr id="15" name="矩形 14"/>
          <p:cNvSpPr/>
          <p:nvPr/>
        </p:nvSpPr>
        <p:spPr>
          <a:xfrm>
            <a:off x="5579257" y="1269508"/>
            <a:ext cx="8435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shān</a:t>
            </a:r>
            <a:endParaRPr lang="zh-CN" alt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216624" y="3489270"/>
            <a:ext cx="2811760" cy="954107"/>
          </a:xfrm>
          <a:prstGeom prst="borderCallout1">
            <a:avLst>
              <a:gd name="adj1" fmla="val -6036"/>
              <a:gd name="adj2" fmla="val 31534"/>
              <a:gd name="adj3" fmla="val -103962"/>
              <a:gd name="adj4" fmla="val 25062"/>
            </a:avLst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珊瑚礁是指珊瑚堆成的礁石。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10" name="文本框 15"/>
          <p:cNvSpPr txBox="1"/>
          <p:nvPr/>
        </p:nvSpPr>
        <p:spPr>
          <a:xfrm>
            <a:off x="827584" y="41151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/>
      <p:bldP spid="14" grpId="0"/>
      <p:bldP spid="15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9"/>
          <a:stretch>
            <a:fillRect/>
          </a:stretch>
        </p:blipFill>
        <p:spPr>
          <a:xfrm>
            <a:off x="539552" y="549394"/>
            <a:ext cx="5719253" cy="3534524"/>
          </a:xfrm>
          <a:prstGeom prst="flowChartAlternateProcess">
            <a:avLst/>
          </a:prstGeom>
          <a:effectLst>
            <a:softEdge rad="63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760" y="1491630"/>
            <a:ext cx="5076564" cy="3384376"/>
          </a:xfrm>
          <a:prstGeom prst="flowChartAlternateProcess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347614"/>
            <a:ext cx="864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皇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67744" y="1401619"/>
            <a:ext cx="6192688" cy="1055608"/>
          </a:xfrm>
          <a:prstGeom prst="flowChartAlternateProcess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本义是灯火辉煌，文中“富丽堂皇”形容房屋宏伟豪华。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3191946"/>
            <a:ext cx="864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拗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744" y="2821704"/>
            <a:ext cx="6192688" cy="1532334"/>
          </a:xfrm>
          <a:prstGeom prst="flowChartAlternateProcess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固执的意思，文中“王母娘娘也拗不过她”，可以感受到织女不肯低头的倔强性格。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355747"/>
            <a:ext cx="431626" cy="558077"/>
          </a:xfrm>
          <a:prstGeom prst="rect">
            <a:avLst/>
          </a:prstGeom>
        </p:spPr>
      </p:pic>
      <p:sp>
        <p:nvSpPr>
          <p:cNvPr id="7" name="文本框 15"/>
          <p:cNvSpPr txBox="1"/>
          <p:nvPr/>
        </p:nvSpPr>
        <p:spPr>
          <a:xfrm>
            <a:off x="827584" y="267494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8246" y="2912626"/>
            <a:ext cx="7508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err="1" smtClean="0"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niù</a:t>
            </a:r>
            <a:endParaRPr lang="zh-CN" altLang="en-US" sz="2800" b="1" dirty="0">
              <a:latin typeface="汉语拼音" panose="02010600030101010101" pitchFamily="34" charset="-122"/>
              <a:ea typeface="黑体" panose="02010609060101010101" pitchFamily="49" charset="-122"/>
              <a:cs typeface="汉语拼音" panose="02010600030101010101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8001" y="1057840"/>
            <a:ext cx="11977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huánɡ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PP_MARK_KEY" val="5f24d414-37d2-422e-ab44-465f8103c3a6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2138</Words>
  <Application>WPS 演示</Application>
  <PresentationFormat>全屏显示(16:9)</PresentationFormat>
  <Paragraphs>238</Paragraphs>
  <Slides>32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Arial</vt:lpstr>
      <vt:lpstr>宋体</vt:lpstr>
      <vt:lpstr>Wingdings</vt:lpstr>
      <vt:lpstr>黑体</vt:lpstr>
      <vt:lpstr>楷体</vt:lpstr>
      <vt:lpstr>Kaiti SC</vt:lpstr>
      <vt:lpstr>Segoe Print</vt:lpstr>
      <vt:lpstr>汉语拼音</vt:lpstr>
      <vt:lpstr>微软雅黑</vt:lpstr>
      <vt:lpstr>Calibri</vt:lpstr>
      <vt:lpstr>Times New Roman</vt:lpstr>
      <vt:lpstr>Arial Unicode MS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114</cp:revision>
  <dcterms:created xsi:type="dcterms:W3CDTF">2017-03-17T02:28:00Z</dcterms:created>
  <dcterms:modified xsi:type="dcterms:W3CDTF">2022-12-01T14:01:26Z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BA19A83F1410444EAC3F91C0B2CBD096</vt:lpwstr>
  </property>
</Properties>
</file>