
<file path=[Content_Types].xml><?xml version="1.0" encoding="utf-8"?>
<Types xmlns="http://schemas.openxmlformats.org/package/2006/content-types">
  <Default Extension="png" ContentType="image/png"/>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19"/>
  </p:handoutMasterIdLst>
  <p:sldIdLst>
    <p:sldId id="323" r:id="rId3"/>
    <p:sldId id="523" r:id="rId5"/>
    <p:sldId id="1003" r:id="rId6"/>
    <p:sldId id="1093" r:id="rId7"/>
    <p:sldId id="1098" r:id="rId8"/>
    <p:sldId id="1092" r:id="rId9"/>
    <p:sldId id="1101" r:id="rId10"/>
    <p:sldId id="1099" r:id="rId11"/>
    <p:sldId id="1094" r:id="rId12"/>
    <p:sldId id="1100" r:id="rId13"/>
    <p:sldId id="1097" r:id="rId14"/>
    <p:sldId id="1095" r:id="rId15"/>
    <p:sldId id="1096" r:id="rId16"/>
    <p:sldId id="1103" r:id="rId17"/>
    <p:sldId id="1102" r:id="rId18"/>
  </p:sldIdLst>
  <p:sldSz cx="9144000" cy="5143500" type="screen16x9"/>
  <p:notesSz cx="6858000" cy="9144000"/>
  <p:embeddedFontLst>
    <p:embeddedFont>
      <p:font typeface="黑体" panose="02010609060101010101" pitchFamily="49" charset="-122"/>
      <p:regular r:id="rId23"/>
    </p:embeddedFont>
    <p:embeddedFont>
      <p:font typeface="楷体" panose="02010609060101010101" pitchFamily="49" charset="-122"/>
      <p:regular r:id="rId24"/>
    </p:embeddedFont>
    <p:embeddedFont>
      <p:font typeface="幼圆" panose="02010509060101010101" pitchFamily="49" charset="-122"/>
      <p:regular r:id="rId25"/>
    </p:embeddedFont>
    <p:embeddedFont>
      <p:font typeface="Calibri" panose="020F0502020204030204" charset="0"/>
      <p:regular r:id="rId26"/>
      <p:bold r:id="rId27"/>
      <p:italic r:id="rId28"/>
      <p:boldItalic r:id="rId29"/>
    </p:embeddedFont>
  </p:embeddedFontLst>
  <p:custDataLst>
    <p:tags r:id="rId3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8302"/>
    <a:srgbClr val="D60093"/>
    <a:srgbClr val="FF6600"/>
    <a:srgbClr val="0000FF"/>
    <a:srgbClr val="FF0000"/>
    <a:srgbClr val="0066FF"/>
    <a:srgbClr val="FEFCDE"/>
    <a:srgbClr val="00B050"/>
    <a:srgbClr val="FF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4705" autoAdjust="0"/>
  </p:normalViewPr>
  <p:slideViewPr>
    <p:cSldViewPr>
      <p:cViewPr>
        <p:scale>
          <a:sx n="60" d="100"/>
          <a:sy n="60" d="100"/>
        </p:scale>
        <p:origin x="173" y="-408"/>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1706880" cy="275590"/>
          </a:xfrm>
          <a:prstGeom prst="rect">
            <a:avLst/>
          </a:prstGeom>
          <a:noFill/>
        </p:spPr>
        <p:txBody>
          <a:bodyPr wrap="none" rtlCol="0">
            <a:spAutoFit/>
          </a:bodyPr>
          <a:lstStyle/>
          <a:p>
            <a:r>
              <a:rPr kumimoji="1" lang="zh-CN" altLang="en-US" sz="1200" baseline="0" dirty="0" smtClean="0">
                <a:latin typeface="Heiti SC Light" panose="02000000000000000000" pitchFamily="2" charset="-128"/>
                <a:ea typeface="Heiti SC Light" panose="02000000000000000000" pitchFamily="2" charset="-128"/>
              </a:rPr>
              <a:t>口</a:t>
            </a:r>
            <a:r>
              <a:rPr kumimoji="1" lang="zh-CN" altLang="en-US" sz="1200" baseline="0" dirty="0">
                <a:latin typeface="Heiti SC Light" panose="02000000000000000000" pitchFamily="2" charset="-128"/>
                <a:ea typeface="Heiti SC Light" panose="02000000000000000000" pitchFamily="2" charset="-128"/>
              </a:rPr>
              <a:t>语交际：讲民间故事</a:t>
            </a:r>
            <a:endParaRPr kumimoji="1" lang="zh-CN" altLang="en-US" sz="1200" dirty="0">
              <a:latin typeface="Heiti SC Light" panose="02000000000000000000" pitchFamily="2" charset="-128"/>
              <a:ea typeface="Heiti SC Light" panose="02000000000000000000" pitchFamily="2" charset="-128"/>
            </a:endParaRPr>
          </a:p>
        </p:txBody>
      </p:sp>
      <p:cxnSp>
        <p:nvCxnSpPr>
          <p:cNvPr id="8" name="直接连接符 7"/>
          <p:cNvCxnSpPr/>
          <p:nvPr userDrawn="1"/>
        </p:nvCxnSpPr>
        <p:spPr>
          <a:xfrm>
            <a:off x="2267744" y="4587974"/>
            <a:ext cx="687625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0" y="4659982"/>
            <a:ext cx="687625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36512" y="4757390"/>
            <a:ext cx="518457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36512" y="4876006"/>
            <a:ext cx="3600400" cy="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2.tiff"/></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8889" y="1275606"/>
            <a:ext cx="8429575" cy="1854354"/>
          </a:xfrm>
          <a:prstGeom prst="rect">
            <a:avLst/>
          </a:prstGeom>
          <a:noFill/>
          <a:effectLst>
            <a:softEdge rad="127000"/>
          </a:effectLst>
        </p:spPr>
        <p:txBody>
          <a:bodyPr wrap="square" lIns="68580" tIns="34290" rIns="68580" bIns="34290" rtlCol="0">
            <a:spAutoFit/>
          </a:bodyPr>
          <a:lstStyle/>
          <a:p>
            <a:pPr indent="457200" algn="just"/>
            <a:r>
              <a:rPr lang="zh-CN" altLang="en-US" sz="32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民间故事</a:t>
            </a:r>
            <a:r>
              <a:rPr lang="zh-CN" altLang="en-US" sz="2800" dirty="0">
                <a:latin typeface="黑体" panose="02010609060101010101" pitchFamily="49" charset="-122"/>
                <a:ea typeface="黑体" panose="02010609060101010101" pitchFamily="49" charset="-122"/>
              </a:rPr>
              <a:t>语言平实，情节生动，深</a:t>
            </a:r>
            <a:r>
              <a:rPr lang="zh-CN" altLang="en-US" sz="2800">
                <a:latin typeface="黑体" panose="02010609060101010101" pitchFamily="49" charset="-122"/>
                <a:ea typeface="黑体" panose="02010609060101010101" pitchFamily="49" charset="-122"/>
              </a:rPr>
              <a:t>受</a:t>
            </a:r>
            <a:r>
              <a:rPr lang="zh-CN" altLang="en-US" sz="2800" smtClean="0">
                <a:latin typeface="黑体" panose="02010609060101010101" pitchFamily="49" charset="-122"/>
                <a:ea typeface="黑体" panose="02010609060101010101" pitchFamily="49" charset="-122"/>
              </a:rPr>
              <a:t>人们的</a:t>
            </a:r>
            <a:r>
              <a:rPr lang="zh-CN" altLang="en-US" sz="2800" dirty="0">
                <a:latin typeface="黑体" panose="02010609060101010101" pitchFamily="49" charset="-122"/>
                <a:ea typeface="黑体" panose="02010609060101010101" pitchFamily="49" charset="-122"/>
              </a:rPr>
              <a:t>喜爱。除了</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猎人海力布</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牛郎织女</a:t>
            </a:r>
            <a:r>
              <a:rPr lang="en-US" altLang="zh-CN" sz="2800" dirty="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，还有许多动人的民间故事深受人们的喜爱，猜一猜，这些图片分别讲的是哪个故事呢？</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4429124" y="642924"/>
            <a:ext cx="914400" cy="500066"/>
          </a:xfrm>
          <a:prstGeom prst="roundRect">
            <a:avLst/>
          </a:prstGeom>
          <a:solidFill>
            <a:schemeClr val="tx2">
              <a:lumMod val="20000"/>
              <a:lumOff val="80000"/>
            </a:schemeClr>
          </a:solidFill>
          <a:ln>
            <a:solidFill>
              <a:schemeClr val="accent4">
                <a:lumMod val="40000"/>
                <a:lumOff val="6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429124" y="1428742"/>
            <a:ext cx="3357586" cy="461665"/>
          </a:xfrm>
          <a:prstGeom prst="rect">
            <a:avLst/>
          </a:prstGeom>
          <a:noFill/>
          <a:ln w="15875">
            <a:solidFill>
              <a:srgbClr val="00B050"/>
            </a:solidFill>
            <a:prstDash val="lgDashDot"/>
          </a:ln>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时间控制在三分钟左右。</a:t>
            </a:r>
            <a:endParaRPr lang="zh-CN" altLang="en-US" sz="2400" b="1" dirty="0">
              <a:latin typeface="宋体" panose="02010600030101010101" pitchFamily="2" charset="-122"/>
              <a:ea typeface="宋体" panose="02010600030101010101" pitchFamily="2" charset="-122"/>
            </a:endParaRPr>
          </a:p>
        </p:txBody>
      </p:sp>
      <p:sp>
        <p:nvSpPr>
          <p:cNvPr id="6" name="TextBox 5"/>
          <p:cNvSpPr txBox="1"/>
          <p:nvPr/>
        </p:nvSpPr>
        <p:spPr>
          <a:xfrm>
            <a:off x="4429124" y="2214560"/>
            <a:ext cx="2571768" cy="461665"/>
          </a:xfrm>
          <a:prstGeom prst="rect">
            <a:avLst/>
          </a:prstGeom>
          <a:noFill/>
          <a:ln w="15875">
            <a:solidFill>
              <a:srgbClr val="00B050"/>
            </a:solidFill>
            <a:prstDash val="lgDash"/>
          </a:ln>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请组员作出评价。</a:t>
            </a:r>
            <a:endParaRPr lang="zh-CN" altLang="en-US" sz="2400" b="1" dirty="0">
              <a:latin typeface="宋体" panose="02010600030101010101" pitchFamily="2" charset="-122"/>
              <a:ea typeface="宋体" panose="02010600030101010101" pitchFamily="2" charset="-122"/>
            </a:endParaRPr>
          </a:p>
        </p:txBody>
      </p:sp>
      <p:sp>
        <p:nvSpPr>
          <p:cNvPr id="8" name="TextBox 7"/>
          <p:cNvSpPr txBox="1"/>
          <p:nvPr/>
        </p:nvSpPr>
        <p:spPr>
          <a:xfrm>
            <a:off x="4429124" y="3071816"/>
            <a:ext cx="3357586" cy="830997"/>
          </a:xfrm>
          <a:prstGeom prst="rect">
            <a:avLst/>
          </a:prstGeom>
          <a:noFill/>
          <a:ln w="15875">
            <a:solidFill>
              <a:srgbClr val="00B050"/>
            </a:solidFill>
            <a:prstDash val="lgDashDot"/>
          </a:ln>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    选出一位同学，准备在全班做展示。</a:t>
            </a:r>
            <a:endParaRPr lang="zh-CN" altLang="en-US" sz="2400" b="1" dirty="0">
              <a:latin typeface="宋体" panose="02010600030101010101" pitchFamily="2" charset="-122"/>
              <a:ea typeface="宋体" panose="02010600030101010101" pitchFamily="2" charset="-122"/>
            </a:endParaRPr>
          </a:p>
        </p:txBody>
      </p:sp>
      <p:sp>
        <p:nvSpPr>
          <p:cNvPr id="9" name="TextBox 8"/>
          <p:cNvSpPr txBox="1"/>
          <p:nvPr/>
        </p:nvSpPr>
        <p:spPr>
          <a:xfrm>
            <a:off x="4429124" y="642924"/>
            <a:ext cx="1143008"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要求</a:t>
            </a:r>
            <a:endParaRPr lang="zh-CN" altLang="en-US" sz="2800" b="1" dirty="0">
              <a:latin typeface="黑体" panose="02010609060101010101" pitchFamily="49" charset="-122"/>
              <a:ea typeface="黑体" panose="02010609060101010101" pitchFamily="49" charset="-122"/>
            </a:endParaRPr>
          </a:p>
        </p:txBody>
      </p:sp>
      <p:pic>
        <p:nvPicPr>
          <p:cNvPr id="1026" name="Picture 2" descr="E:\21秋课件\图\学生45.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3568" y="1605299"/>
            <a:ext cx="3007562" cy="22975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500034" y="1142990"/>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展示</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1" name="矩形 50"/>
          <p:cNvSpPr/>
          <p:nvPr/>
        </p:nvSpPr>
        <p:spPr>
          <a:xfrm>
            <a:off x="1214414" y="1214428"/>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p:cNvSpPr/>
          <p:nvPr/>
        </p:nvSpPr>
        <p:spPr>
          <a:xfrm>
            <a:off x="525663" y="1203638"/>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14"/>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全班分享民间故事</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158" y="1820650"/>
            <a:ext cx="1428760" cy="2047514"/>
          </a:xfrm>
          <a:prstGeom prst="rect">
            <a:avLst/>
          </a:prstGeom>
        </p:spPr>
      </p:pic>
      <p:sp>
        <p:nvSpPr>
          <p:cNvPr id="43" name="TextBox 42"/>
          <p:cNvSpPr txBox="1"/>
          <p:nvPr/>
        </p:nvSpPr>
        <p:spPr>
          <a:xfrm>
            <a:off x="1928794" y="1275606"/>
            <a:ext cx="5449808" cy="523220"/>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小组</a:t>
            </a:r>
            <a:r>
              <a:rPr lang="zh-CN" altLang="en-US" sz="2800" dirty="0">
                <a:latin typeface="黑体" panose="02010609060101010101" pitchFamily="49" charset="-122"/>
                <a:ea typeface="黑体" panose="02010609060101010101" pitchFamily="49" charset="-122"/>
              </a:rPr>
              <a:t>推举出最佳选手，上台</a:t>
            </a:r>
            <a:r>
              <a:rPr lang="zh-CN" altLang="en-US" sz="2800" dirty="0" smtClean="0">
                <a:latin typeface="黑体" panose="02010609060101010101" pitchFamily="49" charset="-122"/>
                <a:ea typeface="黑体" panose="02010609060101010101" pitchFamily="49" charset="-122"/>
              </a:rPr>
              <a:t>比赛。</a:t>
            </a:r>
            <a:endParaRPr lang="zh-CN" altLang="en-US" sz="2800" dirty="0">
              <a:latin typeface="黑体" panose="02010609060101010101" pitchFamily="49" charset="-122"/>
              <a:ea typeface="黑体" panose="02010609060101010101" pitchFamily="49" charset="-122"/>
            </a:endParaRPr>
          </a:p>
        </p:txBody>
      </p:sp>
      <p:sp>
        <p:nvSpPr>
          <p:cNvPr id="10" name="TextBox 9"/>
          <p:cNvSpPr txBox="1"/>
          <p:nvPr/>
        </p:nvSpPr>
        <p:spPr>
          <a:xfrm>
            <a:off x="1857356" y="2020473"/>
            <a:ext cx="6715172" cy="1384995"/>
          </a:xfrm>
          <a:prstGeom prst="rect">
            <a:avLst/>
          </a:prstGeom>
          <a:solidFill>
            <a:schemeClr val="accent2">
              <a:lumMod val="20000"/>
              <a:lumOff val="80000"/>
            </a:schemeClr>
          </a:solidFill>
          <a:ln>
            <a:solidFill>
              <a:srgbClr val="A38302"/>
            </a:solidFill>
          </a:ln>
        </p:spPr>
        <p:txBody>
          <a:bodyPr wrap="square" rtlCol="0">
            <a:spAutoFit/>
          </a:bodyPr>
          <a:lstStyle/>
          <a:p>
            <a:r>
              <a:rPr lang="zh-CN" altLang="en-US" sz="2800" b="1" dirty="0" smtClean="0">
                <a:latin typeface="宋体" panose="02010600030101010101" pitchFamily="2" charset="-122"/>
                <a:ea typeface="宋体" panose="02010600030101010101" pitchFamily="2" charset="-122"/>
              </a:rPr>
              <a:t>自我评价：有没有创造性讲述，在哪里做了细节的丰富。</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互相评价：表达是否生动，是不是吸引人。</a:t>
            </a:r>
            <a:endParaRPr lang="zh-CN" altLang="en-US" sz="2800" b="1" dirty="0">
              <a:latin typeface="宋体" panose="02010600030101010101" pitchFamily="2" charset="-122"/>
              <a:ea typeface="宋体" panose="02010600030101010101" pitchFamily="2" charset="-122"/>
            </a:endParaRPr>
          </a:p>
        </p:txBody>
      </p:sp>
      <p:sp>
        <p:nvSpPr>
          <p:cNvPr id="11" name="Rectangle 1"/>
          <p:cNvSpPr>
            <a:spLocks noChangeArrowheads="1"/>
          </p:cNvSpPr>
          <p:nvPr/>
        </p:nvSpPr>
        <p:spPr bwMode="auto">
          <a:xfrm>
            <a:off x="2000232" y="3586254"/>
            <a:ext cx="5040560"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a:solidFill>
                  <a:srgbClr val="000000"/>
                </a:solidFill>
                <a:latin typeface="宋体" panose="02010600030101010101" pitchFamily="2" charset="-122"/>
                <a:ea typeface="宋体" panose="02010600030101010101" pitchFamily="2" charset="-122"/>
                <a:cs typeface="Times New Roman" panose="02020603050405020304" charset="0"/>
              </a:rPr>
              <a:t>评出最佳“讲故事大王”</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483518"/>
            <a:ext cx="1944216" cy="523220"/>
          </a:xfrm>
          <a:prstGeom prst="rect">
            <a:avLst/>
          </a:prstGeom>
          <a:noFill/>
        </p:spPr>
        <p:txBody>
          <a:bodyPr wrap="square" rtlCol="0">
            <a:spAutoFit/>
          </a:bodyPr>
          <a:lstStyle/>
          <a:p>
            <a:r>
              <a:rPr lang="zh-CN" altLang="en-US" sz="2800" b="1" dirty="0" smtClean="0">
                <a:solidFill>
                  <a:srgbClr val="A38302"/>
                </a:solidFill>
                <a:latin typeface="幼圆" panose="02010509060101010101" pitchFamily="49" charset="-122"/>
                <a:ea typeface="幼圆" panose="02010509060101010101" pitchFamily="49" charset="-122"/>
              </a:rPr>
              <a:t>故事示例</a:t>
            </a:r>
            <a:endParaRPr lang="zh-CN" altLang="en-US" sz="2800" b="1" dirty="0">
              <a:solidFill>
                <a:srgbClr val="A38302"/>
              </a:solidFill>
              <a:latin typeface="幼圆" panose="02010509060101010101" pitchFamily="49" charset="-122"/>
              <a:ea typeface="幼圆" panose="02010509060101010101" pitchFamily="49" charset="-122"/>
            </a:endParaRPr>
          </a:p>
        </p:txBody>
      </p:sp>
      <p:sp>
        <p:nvSpPr>
          <p:cNvPr id="6" name="矩形 5"/>
          <p:cNvSpPr/>
          <p:nvPr/>
        </p:nvSpPr>
        <p:spPr>
          <a:xfrm>
            <a:off x="502314" y="1347614"/>
            <a:ext cx="8102134" cy="2677656"/>
          </a:xfrm>
          <a:prstGeom prst="rect">
            <a:avLst/>
          </a:prstGeom>
        </p:spPr>
        <p:txBody>
          <a:bodyPr wrap="square">
            <a:spAutoFit/>
          </a:bodyPr>
          <a:lstStyle/>
          <a:p>
            <a:pPr>
              <a:lnSpc>
                <a:spcPct val="150000"/>
              </a:lnSpc>
            </a:pPr>
            <a:r>
              <a:rPr lang="zh-CN" altLang="en-US" sz="2800" smtClean="0">
                <a:latin typeface="楷体" panose="02010609060101010101" pitchFamily="49" charset="-122"/>
                <a:ea typeface="楷体" panose="02010609060101010101" pitchFamily="49" charset="-122"/>
              </a:rPr>
              <a:t>    </a:t>
            </a:r>
            <a:r>
              <a:rPr lang="zh-CN" altLang="en-US" sz="2800" smtClean="0">
                <a:latin typeface="黑体" panose="02010609060101010101" pitchFamily="49" charset="-122"/>
                <a:ea typeface="黑体" panose="02010609060101010101" pitchFamily="49" charset="-122"/>
              </a:rPr>
              <a:t>梁祝说的是千金小姐祝英台女扮男装到书院读书爱上同窗好友梁山伯，后来家里要祝英台回家，梁山伯十八里相送。祝英台欲表明身份，在暗示无果情况下说家中有一小妹要梁山伯来提亲。</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282" y="571486"/>
            <a:ext cx="6572296" cy="3970318"/>
          </a:xfrm>
          <a:prstGeom prst="rect">
            <a:avLst/>
          </a:prstGeom>
        </p:spPr>
        <p:txBody>
          <a:bodyPr wrap="square">
            <a:spAutoFit/>
          </a:bodyPr>
          <a:lstStyle/>
          <a:p>
            <a:r>
              <a:rPr lang="zh-CN" altLang="en-US" sz="2800" dirty="0" smtClean="0">
                <a:latin typeface="楷体" panose="02010609060101010101" pitchFamily="49" charset="-122"/>
                <a:ea typeface="楷体" panose="02010609060101010101" pitchFamily="49" charset="-122"/>
              </a:rPr>
              <a:t>    梁山伯到祝英台家中拜访，才得知就是祝英台本人，两人心心相印却晚来一步，祝家父母已把祝英台许给马家公子马文才。梁山伯郁郁而终。死后要求葬在祝英台出嫁的路上。祝英台成亲那一天狂风大作，拦住花轿。祝英台趁机跳出花轿祭拜梁山伯后，跳进坟墓与之合葬。从坟墓里飞出两只色彩斑斓的蝴蝶，谓之化蝶。</a:t>
            </a:r>
            <a:endParaRPr lang="zh-CN" altLang="en-US" sz="2800" dirty="0">
              <a:latin typeface="楷体" panose="02010609060101010101" pitchFamily="49" charset="-122"/>
              <a:ea typeface="楷体" panose="02010609060101010101" pitchFamily="49" charset="-122"/>
            </a:endParaRPr>
          </a:p>
        </p:txBody>
      </p:sp>
      <p:pic>
        <p:nvPicPr>
          <p:cNvPr id="4098" name="Picture 2" descr="E:\李老师电脑文件\中外民间彩图\中外民间彩图\9梁山伯与祝英台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88224" y="843558"/>
            <a:ext cx="2116182" cy="30243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1500180"/>
            <a:ext cx="8072494" cy="2862322"/>
          </a:xfrm>
          <a:prstGeom prst="rect">
            <a:avLst/>
          </a:prstGeom>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民间故事语言平实，情节生动，深受人们的喜爱。（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民间故事就是神话故事。</a:t>
            </a:r>
            <a:r>
              <a:rPr lang="en-US" altLang="zh-CN" sz="2400" b="1" dirty="0" smtClean="0">
                <a:latin typeface="宋体" panose="02010600030101010101" pitchFamily="2" charset="-122"/>
                <a:ea typeface="宋体" panose="02010600030101010101" pitchFamily="2" charset="-122"/>
              </a:rPr>
              <a:t>(  )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民间故事大都以口头形式传播。（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民间故事情节夸张、充满幻想，大都表现了人们的美好愿望。</a:t>
            </a:r>
            <a:r>
              <a:rPr lang="en-US" altLang="zh-CN" sz="2400" b="1" dirty="0" smtClean="0">
                <a:latin typeface="宋体" panose="02010600030101010101" pitchFamily="2" charset="-122"/>
                <a:ea typeface="宋体" panose="02010600030101010101" pitchFamily="2" charset="-122"/>
              </a:rPr>
              <a:t>(   ) </a:t>
            </a:r>
            <a:endParaRPr lang="zh-CN" altLang="en-US" sz="2400" b="1" dirty="0">
              <a:latin typeface="宋体" panose="02010600030101010101" pitchFamily="2" charset="-122"/>
              <a:ea typeface="宋体" panose="02010600030101010101" pitchFamily="2" charset="-122"/>
            </a:endParaRPr>
          </a:p>
        </p:txBody>
      </p:sp>
      <p:sp>
        <p:nvSpPr>
          <p:cNvPr id="3" name="矩形 2"/>
          <p:cNvSpPr/>
          <p:nvPr/>
        </p:nvSpPr>
        <p:spPr>
          <a:xfrm>
            <a:off x="1071538" y="928676"/>
            <a:ext cx="2518638" cy="523220"/>
          </a:xfrm>
          <a:prstGeom prst="rect">
            <a:avLst/>
          </a:prstGeom>
        </p:spPr>
        <p:txBody>
          <a:bodyPr wrap="none">
            <a:spAutoFit/>
          </a:bodyPr>
          <a:lstStyle/>
          <a:p>
            <a:r>
              <a:rPr lang="zh-CN" altLang="en-US" sz="2800" dirty="0" smtClean="0">
                <a:latin typeface="黑体" panose="02010609060101010101" pitchFamily="49" charset="-122"/>
                <a:ea typeface="黑体" panose="02010609060101010101" pitchFamily="49" charset="-122"/>
              </a:rPr>
              <a:t>一、判断对错 </a:t>
            </a:r>
            <a:endParaRPr lang="zh-CN" altLang="en-US" sz="2800" dirty="0">
              <a:latin typeface="黑体" panose="02010609060101010101" pitchFamily="49" charset="-122"/>
              <a:ea typeface="黑体" panose="02010609060101010101" pitchFamily="49" charset="-122"/>
            </a:endParaRPr>
          </a:p>
        </p:txBody>
      </p:sp>
      <p:sp>
        <p:nvSpPr>
          <p:cNvPr id="4" name="TextBox 3"/>
          <p:cNvSpPr txBox="1"/>
          <p:nvPr/>
        </p:nvSpPr>
        <p:spPr>
          <a:xfrm>
            <a:off x="285720" y="428610"/>
            <a:ext cx="1261884" cy="523220"/>
          </a:xfrm>
          <a:prstGeom prst="rect">
            <a:avLst/>
          </a:prstGeom>
          <a:noFill/>
        </p:spPr>
        <p:txBody>
          <a:bodyPr wrap="none" rtlCol="0">
            <a:spAutoFit/>
          </a:bodyPr>
          <a:lstStyle/>
          <a:p>
            <a:r>
              <a:rPr lang="zh-CN" altLang="en-US" sz="2800" b="1" dirty="0" smtClean="0">
                <a:solidFill>
                  <a:srgbClr val="A38302"/>
                </a:solidFill>
                <a:latin typeface="幼圆" panose="02010509060101010101" pitchFamily="49" charset="-122"/>
                <a:ea typeface="幼圆" panose="02010509060101010101" pitchFamily="49" charset="-122"/>
              </a:rPr>
              <a:t>小练习</a:t>
            </a:r>
            <a:endParaRPr lang="zh-CN" altLang="en-US" sz="2800" b="1" dirty="0">
              <a:solidFill>
                <a:srgbClr val="A38302"/>
              </a:solidFill>
              <a:latin typeface="幼圆" panose="02010509060101010101" pitchFamily="49" charset="-122"/>
              <a:ea typeface="幼圆" panose="02010509060101010101" pitchFamily="49" charset="-122"/>
            </a:endParaRPr>
          </a:p>
        </p:txBody>
      </p:sp>
      <p:sp>
        <p:nvSpPr>
          <p:cNvPr id="6" name="矩形 5"/>
          <p:cNvSpPr/>
          <p:nvPr/>
        </p:nvSpPr>
        <p:spPr>
          <a:xfrm>
            <a:off x="4857752" y="2214560"/>
            <a:ext cx="492443" cy="461665"/>
          </a:xfrm>
          <a:prstGeom prst="rect">
            <a:avLst/>
          </a:prstGeom>
        </p:spPr>
        <p:txBody>
          <a:bodyPr wrap="none">
            <a:spAutoFit/>
          </a:bodyPr>
          <a:lstStyle/>
          <a:p>
            <a:r>
              <a:rPr lang="en-US" altLang="zh-CN" sz="2400" dirty="0" smtClean="0">
                <a:solidFill>
                  <a:srgbClr val="FF0000"/>
                </a:solidFill>
                <a:latin typeface="黑体" panose="02010609060101010101" pitchFamily="49" charset="-122"/>
                <a:ea typeface="黑体" panose="02010609060101010101" pitchFamily="49" charset="-122"/>
              </a:rPr>
              <a:t>X</a:t>
            </a:r>
            <a:r>
              <a:rPr lang="zh-CN" altLang="en-US" sz="2400" dirty="0" smtClean="0">
                <a:solidFill>
                  <a:srgbClr val="FF0000"/>
                </a:solidFill>
                <a:latin typeface="黑体" panose="02010609060101010101" pitchFamily="49" charset="-122"/>
                <a:ea typeface="黑体" panose="02010609060101010101" pitchFamily="49" charset="-122"/>
              </a:rPr>
              <a:t> </a:t>
            </a:r>
            <a:endParaRPr lang="zh-CN" altLang="en-US" sz="2400" dirty="0">
              <a:solidFill>
                <a:srgbClr val="FF0000"/>
              </a:solidFill>
            </a:endParaRPr>
          </a:p>
        </p:txBody>
      </p:sp>
      <p:sp>
        <p:nvSpPr>
          <p:cNvPr id="7" name="矩形 6"/>
          <p:cNvSpPr/>
          <p:nvPr/>
        </p:nvSpPr>
        <p:spPr>
          <a:xfrm>
            <a:off x="8215338" y="1571618"/>
            <a:ext cx="492443" cy="461665"/>
          </a:xfrm>
          <a:prstGeom prst="rect">
            <a:avLst/>
          </a:prstGeom>
        </p:spPr>
        <p:txBody>
          <a:bodyPr wrap="none">
            <a:spAutoFit/>
          </a:bodyPr>
          <a:lstStyle/>
          <a:p>
            <a:r>
              <a:rPr lang="zh-CN" altLang="en-US" sz="2400" b="1" dirty="0" smtClean="0">
                <a:solidFill>
                  <a:srgbClr val="FF0000"/>
                </a:solidFill>
                <a:latin typeface="黑体" panose="02010609060101010101" pitchFamily="49" charset="-122"/>
                <a:ea typeface="黑体" panose="02010609060101010101" pitchFamily="49" charset="-122"/>
              </a:rPr>
              <a:t>√</a:t>
            </a:r>
            <a:endParaRPr lang="zh-CN" altLang="en-US" sz="2400" b="1" dirty="0">
              <a:solidFill>
                <a:srgbClr val="FF0000"/>
              </a:solidFill>
            </a:endParaRPr>
          </a:p>
        </p:txBody>
      </p:sp>
      <p:sp>
        <p:nvSpPr>
          <p:cNvPr id="8" name="矩形 7"/>
          <p:cNvSpPr/>
          <p:nvPr/>
        </p:nvSpPr>
        <p:spPr>
          <a:xfrm>
            <a:off x="5786446" y="2714626"/>
            <a:ext cx="492443" cy="461665"/>
          </a:xfrm>
          <a:prstGeom prst="rect">
            <a:avLst/>
          </a:prstGeom>
        </p:spPr>
        <p:txBody>
          <a:bodyPr wrap="none">
            <a:spAutoFit/>
          </a:bodyPr>
          <a:lstStyle/>
          <a:p>
            <a:r>
              <a:rPr lang="zh-CN" altLang="en-US" sz="2400" b="1" dirty="0" smtClean="0">
                <a:solidFill>
                  <a:srgbClr val="FF0000"/>
                </a:solidFill>
                <a:latin typeface="黑体" panose="02010609060101010101" pitchFamily="49" charset="-122"/>
                <a:ea typeface="黑体" panose="02010609060101010101" pitchFamily="49" charset="-122"/>
              </a:rPr>
              <a:t>√</a:t>
            </a:r>
            <a:endParaRPr lang="zh-CN" altLang="en-US" sz="2400" b="1" dirty="0">
              <a:solidFill>
                <a:srgbClr val="FF0000"/>
              </a:solidFill>
            </a:endParaRPr>
          </a:p>
        </p:txBody>
      </p:sp>
      <p:sp>
        <p:nvSpPr>
          <p:cNvPr id="9" name="矩形 8"/>
          <p:cNvSpPr/>
          <p:nvPr/>
        </p:nvSpPr>
        <p:spPr>
          <a:xfrm>
            <a:off x="2000232" y="3786196"/>
            <a:ext cx="492443" cy="461665"/>
          </a:xfrm>
          <a:prstGeom prst="rect">
            <a:avLst/>
          </a:prstGeom>
        </p:spPr>
        <p:txBody>
          <a:bodyPr wrap="none">
            <a:spAutoFit/>
          </a:bodyPr>
          <a:lstStyle/>
          <a:p>
            <a:r>
              <a:rPr lang="zh-CN" altLang="en-US" sz="2400" b="1" dirty="0" smtClean="0">
                <a:solidFill>
                  <a:srgbClr val="FF0000"/>
                </a:solidFill>
                <a:latin typeface="黑体" panose="02010609060101010101" pitchFamily="49" charset="-122"/>
                <a:ea typeface="黑体" panose="02010609060101010101" pitchFamily="49" charset="-122"/>
              </a:rPr>
              <a:t>√</a:t>
            </a:r>
            <a:endParaRPr lang="zh-CN" altLang="en-US" sz="24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14480" y="1857370"/>
            <a:ext cx="5643602" cy="1667764"/>
          </a:xfrm>
          <a:prstGeom prst="rect">
            <a:avLst/>
          </a:prstGeom>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A.《</a:t>
            </a:r>
            <a:r>
              <a:rPr lang="zh-CN" altLang="en-US" sz="2400" b="1" dirty="0" smtClean="0">
                <a:latin typeface="宋体" panose="02010600030101010101" pitchFamily="2" charset="-122"/>
                <a:ea typeface="宋体" panose="02010600030101010101" pitchFamily="2" charset="-122"/>
              </a:rPr>
              <a:t>白蛇传</a:t>
            </a:r>
            <a:r>
              <a:rPr lang="en-US" altLang="zh-CN" sz="2400" b="1" dirty="0" smtClean="0">
                <a:latin typeface="宋体" panose="02010600030101010101" pitchFamily="2" charset="-122"/>
                <a:ea typeface="宋体" panose="02010600030101010101" pitchFamily="2" charset="-122"/>
              </a:rPr>
              <a:t>》   B.《</a:t>
            </a:r>
            <a:r>
              <a:rPr lang="zh-CN" altLang="en-US" sz="2400" b="1" dirty="0" smtClean="0">
                <a:latin typeface="宋体" panose="02010600030101010101" pitchFamily="2" charset="-122"/>
                <a:ea typeface="宋体" panose="02010600030101010101" pitchFamily="2" charset="-122"/>
              </a:rPr>
              <a:t>孟姜女哭长城</a:t>
            </a:r>
            <a:r>
              <a:rPr lang="en-US" altLang="zh-CN"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C.《</a:t>
            </a:r>
            <a:r>
              <a:rPr lang="zh-CN" altLang="en-US" sz="2400" b="1" dirty="0" smtClean="0">
                <a:latin typeface="宋体" panose="02010600030101010101" pitchFamily="2" charset="-122"/>
                <a:ea typeface="宋体" panose="02010600030101010101" pitchFamily="2" charset="-122"/>
              </a:rPr>
              <a:t>完璧归赵</a:t>
            </a:r>
            <a:r>
              <a:rPr lang="en-US" altLang="zh-CN" sz="2400" b="1" dirty="0" smtClean="0">
                <a:latin typeface="宋体" panose="02010600030101010101" pitchFamily="2" charset="-122"/>
                <a:ea typeface="宋体" panose="02010600030101010101" pitchFamily="2" charset="-122"/>
              </a:rPr>
              <a:t>》 D.《</a:t>
            </a:r>
            <a:r>
              <a:rPr lang="zh-CN" altLang="en-US" sz="2400" b="1" dirty="0" smtClean="0">
                <a:latin typeface="宋体" panose="02010600030101010101" pitchFamily="2" charset="-122"/>
                <a:ea typeface="宋体" panose="02010600030101010101" pitchFamily="2" charset="-122"/>
              </a:rPr>
              <a:t>梁山伯与祝英台</a:t>
            </a:r>
            <a:r>
              <a:rPr lang="en-US" altLang="zh-CN" sz="2400" b="1" dirty="0" smtClean="0">
                <a:latin typeface="宋体" panose="02010600030101010101" pitchFamily="2" charset="-122"/>
                <a:ea typeface="宋体" panose="02010600030101010101" pitchFamily="2" charset="-122"/>
              </a:rPr>
              <a:t>》 E.《</a:t>
            </a:r>
            <a:r>
              <a:rPr lang="zh-CN" altLang="en-US" sz="2400" b="1" dirty="0" smtClean="0">
                <a:latin typeface="宋体" panose="02010600030101010101" pitchFamily="2" charset="-122"/>
                <a:ea typeface="宋体" panose="02010600030101010101" pitchFamily="2" charset="-122"/>
              </a:rPr>
              <a:t>坐井观天</a:t>
            </a:r>
            <a:r>
              <a:rPr lang="en-US" altLang="zh-CN"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
        <p:nvSpPr>
          <p:cNvPr id="3" name="矩形 2"/>
          <p:cNvSpPr/>
          <p:nvPr/>
        </p:nvSpPr>
        <p:spPr>
          <a:xfrm>
            <a:off x="1000100" y="642924"/>
            <a:ext cx="6288901" cy="523220"/>
          </a:xfrm>
          <a:prstGeom prst="rect">
            <a:avLst/>
          </a:prstGeom>
        </p:spPr>
        <p:txBody>
          <a:bodyPr wrap="none">
            <a:spAutoFit/>
          </a:bodyPr>
          <a:lstStyle/>
          <a:p>
            <a:r>
              <a:rPr lang="zh-CN" altLang="en-US" sz="2800" dirty="0" smtClean="0">
                <a:latin typeface="黑体" panose="02010609060101010101" pitchFamily="49" charset="-122"/>
                <a:ea typeface="黑体" panose="02010609060101010101" pitchFamily="49" charset="-122"/>
              </a:rPr>
              <a:t>二、下面哪些不属于民间故事</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  ）</a:t>
            </a:r>
            <a:endParaRPr lang="zh-CN" altLang="en-US" sz="2800" dirty="0">
              <a:latin typeface="黑体" panose="02010609060101010101" pitchFamily="49" charset="-122"/>
              <a:ea typeface="黑体" panose="02010609060101010101" pitchFamily="49" charset="-122"/>
            </a:endParaRPr>
          </a:p>
        </p:txBody>
      </p:sp>
      <p:sp>
        <p:nvSpPr>
          <p:cNvPr id="4" name="TextBox 3"/>
          <p:cNvSpPr txBox="1"/>
          <p:nvPr/>
        </p:nvSpPr>
        <p:spPr>
          <a:xfrm>
            <a:off x="6215074" y="714362"/>
            <a:ext cx="338554" cy="461665"/>
          </a:xfrm>
          <a:prstGeom prst="rect">
            <a:avLst/>
          </a:prstGeom>
          <a:noFill/>
        </p:spPr>
        <p:txBody>
          <a:bodyPr wrap="none" rtlCol="0">
            <a:spAutoFit/>
          </a:bodyPr>
          <a:lstStyle/>
          <a:p>
            <a:r>
              <a:rPr lang="en-US" altLang="zh-CN" sz="2400" dirty="0" smtClean="0">
                <a:solidFill>
                  <a:srgbClr val="FF0000"/>
                </a:solidFill>
                <a:latin typeface="黑体" panose="02010609060101010101" pitchFamily="49" charset="-122"/>
                <a:ea typeface="黑体" panose="02010609060101010101" pitchFamily="49" charset="-122"/>
              </a:rPr>
              <a:t>E</a:t>
            </a:r>
            <a:endParaRPr lang="zh-CN" altLang="en-US" sz="24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lum/>
          </a:blip>
          <a:srcRect/>
          <a:stretch>
            <a:fillRect t="-9000" b="-9000"/>
          </a:stretch>
        </a:blipFill>
        <a:effectLst/>
      </p:bgPr>
    </p:bg>
    <p:spTree>
      <p:nvGrpSpPr>
        <p:cNvPr id="1" name=""/>
        <p:cNvGrpSpPr/>
        <p:nvPr/>
      </p:nvGrpSpPr>
      <p:grpSpPr>
        <a:xfrm>
          <a:off x="0" y="0"/>
          <a:ext cx="0" cy="0"/>
          <a:chOff x="0" y="0"/>
          <a:chExt cx="0" cy="0"/>
        </a:xfrm>
      </p:grpSpPr>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1723549"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  语文  </a:t>
            </a:r>
            <a:r>
              <a:rPr kumimoji="1" lang="zh-CN" altLang="en-US" sz="1200" dirty="0">
                <a:latin typeface="黑体" panose="02010609060101010101" pitchFamily="49" charset="-122"/>
                <a:ea typeface="黑体" panose="02010609060101010101" pitchFamily="49" charset="-122"/>
              </a:rPr>
              <a:t>五年级  上册</a:t>
            </a:r>
            <a:endParaRPr kumimoji="1" lang="zh-CN" altLang="en-US" sz="1200" dirty="0">
              <a:latin typeface="黑体" panose="02010609060101010101" pitchFamily="49" charset="-122"/>
              <a:ea typeface="黑体" panose="02010609060101010101" pitchFamily="49" charset="-122"/>
            </a:endParaRPr>
          </a:p>
        </p:txBody>
      </p:sp>
      <p:sp>
        <p:nvSpPr>
          <p:cNvPr id="8" name="文本框 7"/>
          <p:cNvSpPr txBox="1"/>
          <p:nvPr/>
        </p:nvSpPr>
        <p:spPr>
          <a:xfrm>
            <a:off x="1884830" y="1491630"/>
            <a:ext cx="5063434" cy="1200329"/>
          </a:xfrm>
          <a:prstGeom prst="rect">
            <a:avLst/>
          </a:prstGeom>
          <a:solidFill>
            <a:schemeClr val="bg1">
              <a:alpha val="65000"/>
            </a:schemeClr>
          </a:solidFill>
        </p:spPr>
        <p:txBody>
          <a:bodyPr wrap="square" rtlCol="0">
            <a:spAutoFit/>
          </a:bodyPr>
          <a:lstStyle/>
          <a:p>
            <a:r>
              <a:rPr lang="zh-CN" altLang="en-US" sz="7200" b="1" dirty="0" smtClean="0">
                <a:solidFill>
                  <a:srgbClr val="FF0000"/>
                </a:solidFill>
                <a:latin typeface="黑体" panose="02010609060101010101" pitchFamily="49" charset="-122"/>
                <a:ea typeface="黑体" panose="02010609060101010101" pitchFamily="49" charset="-122"/>
              </a:rPr>
              <a:t>讲民间故事</a:t>
            </a:r>
            <a:endParaRPr lang="zh-CN" altLang="en-US" sz="7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505294" y="1131590"/>
            <a:ext cx="120918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选故事</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1" name="矩形 50"/>
          <p:cNvSpPr/>
          <p:nvPr/>
        </p:nvSpPr>
        <p:spPr>
          <a:xfrm>
            <a:off x="1714480" y="1214428"/>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p:cNvSpPr/>
          <p:nvPr/>
        </p:nvSpPr>
        <p:spPr>
          <a:xfrm>
            <a:off x="525663" y="1203638"/>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14"/>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做好讲</a:t>
            </a:r>
            <a:r>
              <a:rPr lang="zh-CN" altLang="en-US" sz="3200" b="1" smtClean="0">
                <a:solidFill>
                  <a:srgbClr val="875000"/>
                </a:solidFill>
                <a:latin typeface="幼圆" panose="02010509060101010101" pitchFamily="49" charset="-122"/>
                <a:ea typeface="幼圆" panose="02010509060101010101" pitchFamily="49" charset="-122"/>
              </a:rPr>
              <a:t>故事的准</a:t>
            </a:r>
            <a:r>
              <a:rPr lang="zh-CN" altLang="en-US" sz="3200" b="1" dirty="0" smtClean="0">
                <a:solidFill>
                  <a:srgbClr val="875000"/>
                </a:solidFill>
                <a:latin typeface="幼圆" panose="02010509060101010101" pitchFamily="49" charset="-122"/>
                <a:ea typeface="幼圆" panose="02010509060101010101" pitchFamily="49" charset="-122"/>
              </a:rPr>
              <a:t>备</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472" y="1953963"/>
            <a:ext cx="1285884" cy="1842763"/>
          </a:xfrm>
          <a:prstGeom prst="rect">
            <a:avLst/>
          </a:prstGeom>
        </p:spPr>
      </p:pic>
      <p:sp>
        <p:nvSpPr>
          <p:cNvPr id="43" name="TextBox 42"/>
          <p:cNvSpPr txBox="1"/>
          <p:nvPr/>
        </p:nvSpPr>
        <p:spPr>
          <a:xfrm>
            <a:off x="1928794" y="1142990"/>
            <a:ext cx="6215106" cy="954107"/>
          </a:xfrm>
          <a:prstGeom prst="rect">
            <a:avLst/>
          </a:prstGeom>
          <a:noFill/>
        </p:spPr>
        <p:txBody>
          <a:bodyPr wrap="square" rtlCol="0">
            <a:spAutoFit/>
          </a:bodyPr>
          <a:lstStyle/>
          <a:p>
            <a:r>
              <a:rPr lang="zh-CN" altLang="en-US" sz="2800" dirty="0" smtClean="0">
                <a:solidFill>
                  <a:srgbClr val="0070C0"/>
                </a:solidFill>
                <a:latin typeface="黑体" panose="02010609060101010101" pitchFamily="49" charset="-122"/>
                <a:ea typeface="黑体" panose="02010609060101010101" pitchFamily="49" charset="-122"/>
              </a:rPr>
              <a:t>    民间故事</a:t>
            </a:r>
            <a:r>
              <a:rPr lang="zh-CN" altLang="en-US" sz="2800" dirty="0">
                <a:solidFill>
                  <a:srgbClr val="0070C0"/>
                </a:solidFill>
                <a:latin typeface="黑体" panose="02010609060101010101" pitchFamily="49" charset="-122"/>
                <a:ea typeface="黑体" panose="02010609060101010101" pitchFamily="49" charset="-122"/>
              </a:rPr>
              <a:t>有很多，你要选择哪个民间故事来讲呢？</a:t>
            </a:r>
            <a:endParaRPr lang="zh-CN" altLang="en-US" sz="2800" dirty="0">
              <a:solidFill>
                <a:srgbClr val="0070C0"/>
              </a:solidFill>
              <a:latin typeface="黑体" panose="02010609060101010101" pitchFamily="49" charset="-122"/>
              <a:ea typeface="黑体" panose="02010609060101010101" pitchFamily="49" charset="-122"/>
            </a:endParaRPr>
          </a:p>
        </p:txBody>
      </p:sp>
      <p:sp>
        <p:nvSpPr>
          <p:cNvPr id="44" name="TextBox 43"/>
          <p:cNvSpPr txBox="1"/>
          <p:nvPr/>
        </p:nvSpPr>
        <p:spPr>
          <a:xfrm>
            <a:off x="2071670" y="2500312"/>
            <a:ext cx="6000792" cy="954107"/>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黑体" panose="02010609060101010101" pitchFamily="49" charset="-122"/>
                <a:ea typeface="黑体" panose="02010609060101010101" pitchFamily="49" charset="-122"/>
              </a:rPr>
              <a:t>小组</a:t>
            </a:r>
            <a:r>
              <a:rPr lang="zh-CN" altLang="en-US" sz="2800" b="1" dirty="0">
                <a:latin typeface="黑体" panose="02010609060101010101" pitchFamily="49" charset="-122"/>
                <a:ea typeface="黑体" panose="02010609060101010101" pitchFamily="49" charset="-122"/>
              </a:rPr>
              <a:t>交流，选出自己喜欢</a:t>
            </a:r>
            <a:r>
              <a:rPr lang="zh-CN" altLang="en-US" sz="2800" b="1" dirty="0" smtClean="0">
                <a:latin typeface="黑体" panose="02010609060101010101" pitchFamily="49" charset="-122"/>
                <a:ea typeface="黑体" panose="02010609060101010101" pitchFamily="49" charset="-122"/>
              </a:rPr>
              <a:t>的</a:t>
            </a:r>
            <a:r>
              <a:rPr lang="zh-CN" altLang="en-US" sz="2800" b="1" dirty="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内容健康的民间故事，做好讲故事准备。</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0034" y="1714494"/>
            <a:ext cx="1205727" cy="1727892"/>
          </a:xfrm>
          <a:prstGeom prst="rect">
            <a:avLst/>
          </a:prstGeom>
        </p:spPr>
      </p:pic>
      <p:sp>
        <p:nvSpPr>
          <p:cNvPr id="13" name="TextBox 11"/>
          <p:cNvSpPr txBox="1">
            <a:spLocks noChangeArrowheads="1"/>
          </p:cNvSpPr>
          <p:nvPr/>
        </p:nvSpPr>
        <p:spPr bwMode="auto">
          <a:xfrm>
            <a:off x="571472" y="642924"/>
            <a:ext cx="142876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记故事</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4" name="矩形 13"/>
          <p:cNvSpPr/>
          <p:nvPr/>
        </p:nvSpPr>
        <p:spPr>
          <a:xfrm>
            <a:off x="1785918" y="71436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591841" y="71497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928794" y="1571618"/>
            <a:ext cx="6286544" cy="2677656"/>
          </a:xfrm>
          <a:prstGeom prst="rect">
            <a:avLst/>
          </a:prstGeom>
          <a:noFill/>
          <a:ln w="19050">
            <a:solidFill>
              <a:srgbClr val="FFC000"/>
            </a:solidFill>
            <a:prstDash val="lgDash"/>
          </a:ln>
        </p:spPr>
        <p:txBody>
          <a:bodyPr wrap="square" rtlCol="0">
            <a:spAutoFit/>
          </a:bodyPr>
          <a:lstStyle/>
          <a:p>
            <a:r>
              <a:rPr lang="zh-CN" altLang="en-US" sz="2800" b="1" dirty="0" smtClean="0">
                <a:latin typeface="宋体" panose="02010600030101010101" pitchFamily="2" charset="-122"/>
                <a:ea typeface="宋体" panose="02010600030101010101" pitchFamily="2" charset="-122"/>
              </a:rPr>
              <a:t>①梳理主要情节。</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②抓住人线索。</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③借助图片。</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④将故事内容梳理清楚，再把故事中有趣的部分多读几遍，在脑海中留下深刻的印象。</a:t>
            </a:r>
            <a:endParaRPr lang="zh-CN" altLang="en-US" sz="2800" b="1" dirty="0">
              <a:latin typeface="宋体" panose="02010600030101010101" pitchFamily="2" charset="-122"/>
              <a:ea typeface="宋体" panose="02010600030101010101" pitchFamily="2" charset="-122"/>
            </a:endParaRPr>
          </a:p>
        </p:txBody>
      </p:sp>
      <p:sp>
        <p:nvSpPr>
          <p:cNvPr id="17" name="矩形 16"/>
          <p:cNvSpPr/>
          <p:nvPr/>
        </p:nvSpPr>
        <p:spPr>
          <a:xfrm>
            <a:off x="2214546" y="642924"/>
            <a:ext cx="3775393" cy="523220"/>
          </a:xfrm>
          <a:prstGeom prst="rect">
            <a:avLst/>
          </a:prstGeom>
        </p:spPr>
        <p:txBody>
          <a:bodyPr wrap="none">
            <a:spAutoFit/>
          </a:bodyPr>
          <a:lstStyle/>
          <a:p>
            <a:r>
              <a:rPr lang="zh-CN" altLang="en-US" sz="2800" dirty="0" smtClean="0">
                <a:solidFill>
                  <a:srgbClr val="0070C0"/>
                </a:solidFill>
                <a:latin typeface="黑体" panose="02010609060101010101" pitchFamily="49" charset="-122"/>
                <a:ea typeface="黑体" panose="02010609060101010101" pitchFamily="49" charset="-122"/>
              </a:rPr>
              <a:t>可以运用学过的方法：</a:t>
            </a:r>
            <a:endParaRPr lang="zh-CN" altLang="en-US" sz="2800" dirty="0">
              <a:solidFill>
                <a:srgbClr val="0070C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0034" y="1714494"/>
            <a:ext cx="1205727" cy="1727892"/>
          </a:xfrm>
          <a:prstGeom prst="rect">
            <a:avLst/>
          </a:prstGeom>
        </p:spPr>
      </p:pic>
      <p:sp>
        <p:nvSpPr>
          <p:cNvPr id="13" name="TextBox 11"/>
          <p:cNvSpPr txBox="1">
            <a:spLocks noChangeArrowheads="1"/>
          </p:cNvSpPr>
          <p:nvPr/>
        </p:nvSpPr>
        <p:spPr bwMode="auto">
          <a:xfrm>
            <a:off x="571472" y="642924"/>
            <a:ext cx="178595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试讲故事</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4" name="矩形 13"/>
          <p:cNvSpPr/>
          <p:nvPr/>
        </p:nvSpPr>
        <p:spPr>
          <a:xfrm>
            <a:off x="2143108" y="71436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591841" y="71497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TextBox 6"/>
          <p:cNvSpPr txBox="1"/>
          <p:nvPr/>
        </p:nvSpPr>
        <p:spPr>
          <a:xfrm>
            <a:off x="2214546" y="1571618"/>
            <a:ext cx="4500594" cy="1384995"/>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    可以自己讲给自己听，也可以讲给家人、伙伴听，根据大家的建议进一步改进。</a:t>
            </a:r>
            <a:endParaRPr lang="zh-CN" altLang="en-US" sz="2800" dirty="0">
              <a:latin typeface="黑体" panose="02010609060101010101" pitchFamily="49" charset="-122"/>
              <a:ea typeface="黑体" panose="02010609060101010101" pitchFamily="49" charset="-122"/>
            </a:endParaRPr>
          </a:p>
        </p:txBody>
      </p:sp>
      <p:pic>
        <p:nvPicPr>
          <p:cNvPr id="8" name="Picture 2"/>
          <p:cNvPicPr>
            <a:picLocks noChangeAspect="1" noChangeArrowheads="1"/>
          </p:cNvPicPr>
          <p:nvPr/>
        </p:nvPicPr>
        <p:blipFill>
          <a:blip r:embed="rId2" cstate="print"/>
          <a:srcRect/>
          <a:stretch>
            <a:fillRect/>
          </a:stretch>
        </p:blipFill>
        <p:spPr bwMode="auto">
          <a:xfrm>
            <a:off x="7143768" y="2420071"/>
            <a:ext cx="2000232" cy="2085252"/>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4"/>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回顾讲故事的方法</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sp>
        <p:nvSpPr>
          <p:cNvPr id="8" name="TextBox 7"/>
          <p:cNvSpPr txBox="1"/>
          <p:nvPr/>
        </p:nvSpPr>
        <p:spPr>
          <a:xfrm>
            <a:off x="1643042" y="1071552"/>
            <a:ext cx="5429288" cy="523220"/>
          </a:xfrm>
          <a:prstGeom prst="rect">
            <a:avLst/>
          </a:prstGeom>
          <a:noFill/>
        </p:spPr>
        <p:txBody>
          <a:bodyPr wrap="square" rtlCol="0">
            <a:spAutoFit/>
          </a:bodyPr>
          <a:lstStyle/>
          <a:p>
            <a:r>
              <a:rPr lang="zh-CN" altLang="en-US" sz="2800" b="1" dirty="0" smtClean="0">
                <a:solidFill>
                  <a:srgbClr val="0070C0"/>
                </a:solidFill>
                <a:latin typeface="黑体" panose="02010609060101010101" pitchFamily="49" charset="-122"/>
                <a:ea typeface="黑体" panose="02010609060101010101" pitchFamily="49" charset="-122"/>
              </a:rPr>
              <a:t>变换角色，适当加上动作、表情。</a:t>
            </a:r>
            <a:endParaRPr lang="en-US" altLang="zh-CN" sz="2800" b="1" dirty="0" smtClean="0">
              <a:solidFill>
                <a:srgbClr val="0070C0"/>
              </a:solidFill>
              <a:latin typeface="黑体" panose="02010609060101010101" pitchFamily="49" charset="-122"/>
              <a:ea typeface="黑体" panose="02010609060101010101" pitchFamily="49" charset="-122"/>
            </a:endParaRPr>
          </a:p>
        </p:txBody>
      </p:sp>
      <p:pic>
        <p:nvPicPr>
          <p:cNvPr id="1027" name="Picture 3"/>
          <p:cNvPicPr>
            <a:picLocks noChangeAspect="1" noChangeArrowheads="1"/>
          </p:cNvPicPr>
          <p:nvPr/>
        </p:nvPicPr>
        <p:blipFill>
          <a:blip r:embed="rId2" cstate="print"/>
          <a:srcRect/>
          <a:stretch>
            <a:fillRect/>
          </a:stretch>
        </p:blipFill>
        <p:spPr bwMode="auto">
          <a:xfrm>
            <a:off x="2571736" y="3000378"/>
            <a:ext cx="2214578" cy="1509591"/>
          </a:xfrm>
          <a:prstGeom prst="rect">
            <a:avLst/>
          </a:prstGeom>
          <a:noFill/>
          <a:ln w="9525">
            <a:noFill/>
            <a:miter lim="800000"/>
            <a:headEnd/>
            <a:tailEnd/>
          </a:ln>
          <a:effectLst/>
        </p:spPr>
      </p:pic>
      <p:sp>
        <p:nvSpPr>
          <p:cNvPr id="10" name="云形标注 9"/>
          <p:cNvSpPr/>
          <p:nvPr/>
        </p:nvSpPr>
        <p:spPr>
          <a:xfrm>
            <a:off x="142844" y="1785932"/>
            <a:ext cx="2857520" cy="1214446"/>
          </a:xfrm>
          <a:prstGeom prst="cloudCallout">
            <a:avLst>
              <a:gd name="adj1" fmla="val 37542"/>
              <a:gd name="adj2" fmla="val 43017"/>
            </a:avLst>
          </a:prstGeom>
          <a:grpFill/>
          <a:ln w="19050">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云形标注 10"/>
          <p:cNvSpPr/>
          <p:nvPr/>
        </p:nvSpPr>
        <p:spPr>
          <a:xfrm>
            <a:off x="4857752" y="1714494"/>
            <a:ext cx="2857520" cy="1071570"/>
          </a:xfrm>
          <a:prstGeom prst="cloudCallout">
            <a:avLst>
              <a:gd name="adj1" fmla="val -50457"/>
              <a:gd name="adj2" fmla="val 65396"/>
            </a:avLst>
          </a:prstGeom>
          <a:grpFill/>
          <a:ln w="19050">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85720" y="1857370"/>
            <a:ext cx="2500330" cy="1015663"/>
          </a:xfrm>
          <a:prstGeom prst="rect">
            <a:avLst/>
          </a:prstGeom>
          <a:noFill/>
        </p:spPr>
        <p:txBody>
          <a:bodyPr wrap="square" rtlCol="0">
            <a:spAutoFit/>
          </a:bodyPr>
          <a:lstStyle/>
          <a:p>
            <a:r>
              <a:rPr lang="zh-CN" altLang="en-US" sz="2000" b="1" dirty="0" smtClean="0">
                <a:latin typeface="宋体" panose="02010600030101010101" pitchFamily="2" charset="-122"/>
                <a:ea typeface="宋体" panose="02010600030101010101" pitchFamily="2" charset="-122"/>
              </a:rPr>
              <a:t>    我要用悲伤的表情来讲织女和孩子分离时的情景。</a:t>
            </a:r>
            <a:endParaRPr lang="zh-CN" altLang="en-US" sz="2000" b="1" dirty="0">
              <a:latin typeface="宋体" panose="02010600030101010101" pitchFamily="2" charset="-122"/>
              <a:ea typeface="宋体" panose="02010600030101010101" pitchFamily="2" charset="-122"/>
            </a:endParaRPr>
          </a:p>
        </p:txBody>
      </p:sp>
      <p:sp>
        <p:nvSpPr>
          <p:cNvPr id="14" name="TextBox 13"/>
          <p:cNvSpPr txBox="1"/>
          <p:nvPr/>
        </p:nvSpPr>
        <p:spPr>
          <a:xfrm>
            <a:off x="5143504" y="1714494"/>
            <a:ext cx="2357454" cy="1015663"/>
          </a:xfrm>
          <a:prstGeom prst="rect">
            <a:avLst/>
          </a:prstGeom>
          <a:noFill/>
        </p:spPr>
        <p:txBody>
          <a:bodyPr wrap="square" rtlCol="0">
            <a:spAutoFit/>
          </a:bodyPr>
          <a:lstStyle/>
          <a:p>
            <a:r>
              <a:rPr lang="zh-CN" altLang="en-US" sz="2000" b="1" dirty="0" smtClean="0">
                <a:latin typeface="宋体" panose="02010600030101010101" pitchFamily="2" charset="-122"/>
                <a:ea typeface="宋体" panose="02010600030101010101" pitchFamily="2" charset="-122"/>
              </a:rPr>
              <a:t>    讲的时候把王母娘娘凶恶的表情展现出来。</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5852" y="714362"/>
            <a:ext cx="5929354" cy="523220"/>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 </a:t>
            </a:r>
            <a:r>
              <a:rPr lang="zh-CN" altLang="en-US" sz="2800" b="1" dirty="0" smtClean="0">
                <a:solidFill>
                  <a:srgbClr val="0070C0"/>
                </a:solidFill>
                <a:latin typeface="黑体" panose="02010609060101010101" pitchFamily="49" charset="-122"/>
                <a:ea typeface="黑体" panose="02010609060101010101" pitchFamily="49" charset="-122"/>
              </a:rPr>
              <a:t>增加合理的情节，丰富故事的细节。</a:t>
            </a:r>
            <a:endParaRPr lang="zh-CN" altLang="en-US" sz="2800" b="1" dirty="0">
              <a:solidFill>
                <a:srgbClr val="0070C0"/>
              </a:solidFill>
              <a:latin typeface="黑体" panose="02010609060101010101" pitchFamily="49" charset="-122"/>
              <a:ea typeface="黑体" panose="02010609060101010101" pitchFamily="49" charset="-122"/>
            </a:endParaRPr>
          </a:p>
        </p:txBody>
      </p:sp>
      <p:pic>
        <p:nvPicPr>
          <p:cNvPr id="4" name="Picture 2"/>
          <p:cNvPicPr>
            <a:picLocks noChangeAspect="1" noChangeArrowheads="1"/>
          </p:cNvPicPr>
          <p:nvPr/>
        </p:nvPicPr>
        <p:blipFill>
          <a:blip r:embed="rId1" cstate="print"/>
          <a:srcRect/>
          <a:stretch>
            <a:fillRect/>
          </a:stretch>
        </p:blipFill>
        <p:spPr bwMode="auto">
          <a:xfrm>
            <a:off x="2928927" y="2695697"/>
            <a:ext cx="2428892" cy="1719132"/>
          </a:xfrm>
          <a:prstGeom prst="rect">
            <a:avLst/>
          </a:prstGeom>
          <a:noFill/>
          <a:ln w="9525">
            <a:noFill/>
            <a:miter lim="800000"/>
            <a:headEnd/>
            <a:tailEnd/>
          </a:ln>
          <a:effectLst/>
        </p:spPr>
      </p:pic>
      <p:sp>
        <p:nvSpPr>
          <p:cNvPr id="5" name="云形标注 4"/>
          <p:cNvSpPr/>
          <p:nvPr/>
        </p:nvSpPr>
        <p:spPr>
          <a:xfrm>
            <a:off x="428596" y="1428742"/>
            <a:ext cx="2857520" cy="1071570"/>
          </a:xfrm>
          <a:prstGeom prst="cloudCallout">
            <a:avLst>
              <a:gd name="adj1" fmla="val 55209"/>
              <a:gd name="adj2" fmla="val 48507"/>
            </a:avLst>
          </a:prstGeom>
          <a:grpFill/>
          <a:ln w="19050">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00034" y="1500180"/>
            <a:ext cx="2786082" cy="707886"/>
          </a:xfrm>
          <a:prstGeom prst="rect">
            <a:avLst/>
          </a:prstGeom>
          <a:noFill/>
        </p:spPr>
        <p:txBody>
          <a:bodyPr wrap="square" rtlCol="0">
            <a:spAutoFit/>
          </a:bodyPr>
          <a:lstStyle/>
          <a:p>
            <a:r>
              <a:rPr lang="zh-CN" altLang="en-US" sz="2000" b="1" dirty="0" smtClean="0">
                <a:latin typeface="宋体" panose="02010600030101010101" pitchFamily="2" charset="-122"/>
                <a:ea typeface="宋体" panose="02010600030101010101" pitchFamily="2" charset="-122"/>
              </a:rPr>
              <a:t>    我要适当添加人物对话，丰富故事情节。</a:t>
            </a:r>
            <a:endParaRPr lang="zh-CN" altLang="en-US" sz="2000" b="1" dirty="0">
              <a:latin typeface="宋体" panose="02010600030101010101" pitchFamily="2" charset="-122"/>
              <a:ea typeface="宋体" panose="02010600030101010101" pitchFamily="2" charset="-122"/>
            </a:endParaRPr>
          </a:p>
        </p:txBody>
      </p:sp>
      <p:sp>
        <p:nvSpPr>
          <p:cNvPr id="8" name="云形标注 7"/>
          <p:cNvSpPr/>
          <p:nvPr/>
        </p:nvSpPr>
        <p:spPr>
          <a:xfrm>
            <a:off x="4286248" y="1643056"/>
            <a:ext cx="3454104" cy="1000132"/>
          </a:xfrm>
          <a:prstGeom prst="cloudCallout">
            <a:avLst>
              <a:gd name="adj1" fmla="val -19385"/>
              <a:gd name="adj2" fmla="val 119919"/>
            </a:avLst>
          </a:prstGeom>
          <a:grpFill/>
          <a:ln w="19050">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429124" y="1785932"/>
            <a:ext cx="3167212" cy="707886"/>
          </a:xfrm>
          <a:prstGeom prst="rect">
            <a:avLst/>
          </a:prstGeom>
          <a:noFill/>
        </p:spPr>
        <p:txBody>
          <a:bodyPr wrap="square" rtlCol="0">
            <a:spAutoFit/>
          </a:bodyPr>
          <a:lstStyle/>
          <a:p>
            <a:r>
              <a:rPr lang="zh-CN" altLang="en-US" sz="2000" b="1" dirty="0" smtClean="0">
                <a:latin typeface="宋体" panose="02010600030101010101" pitchFamily="2" charset="-122"/>
                <a:ea typeface="宋体" panose="02010600030101010101" pitchFamily="2" charset="-122"/>
              </a:rPr>
              <a:t>    </a:t>
            </a:r>
            <a:r>
              <a:rPr lang="zh-CN" altLang="en-US" sz="2000" b="1" smtClean="0">
                <a:latin typeface="宋体" panose="02010600030101010101" pitchFamily="2" charset="-122"/>
                <a:ea typeface="宋体" panose="02010600030101010101" pitchFamily="2" charset="-122"/>
              </a:rPr>
              <a:t>人物的动作是怎样的要讲</a:t>
            </a:r>
            <a:r>
              <a:rPr lang="zh-CN" altLang="en-US" sz="2000" b="1" dirty="0" smtClean="0">
                <a:latin typeface="宋体" panose="02010600030101010101" pitchFamily="2" charset="-122"/>
                <a:ea typeface="宋体" panose="02010600030101010101" pitchFamily="2" charset="-122"/>
              </a:rPr>
              <a:t>清楚，这也是细节。</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1" cstate="print"/>
          <a:srcRect/>
          <a:stretch>
            <a:fillRect/>
          </a:stretch>
        </p:blipFill>
        <p:spPr bwMode="auto">
          <a:xfrm>
            <a:off x="6858016" y="2890525"/>
            <a:ext cx="2162176" cy="1580836"/>
          </a:xfrm>
          <a:prstGeom prst="rect">
            <a:avLst/>
          </a:prstGeom>
          <a:ln>
            <a:noFill/>
          </a:ln>
          <a:effectLst>
            <a:softEdge rad="112500"/>
          </a:effectLst>
        </p:spPr>
      </p:pic>
      <p:sp>
        <p:nvSpPr>
          <p:cNvPr id="5" name="TextBox 4"/>
          <p:cNvSpPr txBox="1"/>
          <p:nvPr/>
        </p:nvSpPr>
        <p:spPr>
          <a:xfrm>
            <a:off x="928662" y="642924"/>
            <a:ext cx="7000924" cy="523220"/>
          </a:xfrm>
          <a:prstGeom prst="rect">
            <a:avLst/>
          </a:prstGeom>
          <a:noFill/>
        </p:spPr>
        <p:txBody>
          <a:bodyPr wrap="square" rtlCol="0">
            <a:spAutoFit/>
          </a:bodyPr>
          <a:lstStyle/>
          <a:p>
            <a:r>
              <a:rPr lang="zh-CN" altLang="en-US" sz="2800" dirty="0" smtClean="0">
                <a:solidFill>
                  <a:srgbClr val="0070C0"/>
                </a:solidFill>
                <a:latin typeface="黑体" panose="02010609060101010101" pitchFamily="49" charset="-122"/>
                <a:ea typeface="黑体" panose="02010609060101010101" pitchFamily="49" charset="-122"/>
              </a:rPr>
              <a:t>适合展开想象，进行创造性地复述的地方：</a:t>
            </a:r>
            <a:endParaRPr lang="zh-CN" altLang="en-US" sz="2800" dirty="0">
              <a:solidFill>
                <a:srgbClr val="0070C0"/>
              </a:solidFill>
              <a:latin typeface="黑体" panose="02010609060101010101" pitchFamily="49" charset="-122"/>
              <a:ea typeface="黑体" panose="02010609060101010101" pitchFamily="49" charset="-122"/>
            </a:endParaRPr>
          </a:p>
        </p:txBody>
      </p:sp>
      <p:sp>
        <p:nvSpPr>
          <p:cNvPr id="6" name="TextBox 5"/>
          <p:cNvSpPr txBox="1"/>
          <p:nvPr/>
        </p:nvSpPr>
        <p:spPr>
          <a:xfrm>
            <a:off x="1089778" y="1406262"/>
            <a:ext cx="5786478" cy="3046988"/>
          </a:xfrm>
          <a:prstGeom prst="rect">
            <a:avLst/>
          </a:prstGeom>
          <a:solidFill>
            <a:schemeClr val="bg2"/>
          </a:solidFill>
        </p:spPr>
        <p:txBody>
          <a:bodyPr wrap="square" rtlCol="0">
            <a:spAutoFit/>
          </a:bodyPr>
          <a:lstStyle/>
          <a:p>
            <a:r>
              <a:rPr lang="en-US" altLang="zh-CN" sz="2400" b="1" dirty="0" smtClean="0">
                <a:latin typeface="宋体" panose="02010600030101010101" pitchFamily="2" charset="-122"/>
                <a:ea typeface="宋体" panose="02010600030101010101" pitchFamily="2" charset="-122"/>
              </a:rPr>
              <a:t>    1.</a:t>
            </a:r>
            <a:r>
              <a:rPr lang="zh-CN" altLang="en-US" sz="2400" b="1" dirty="0" smtClean="0">
                <a:latin typeface="宋体" panose="02010600030101010101" pitchFamily="2" charset="-122"/>
                <a:ea typeface="宋体" panose="02010600030101010101" pitchFamily="2" charset="-122"/>
              </a:rPr>
              <a:t>在故事比较简略的地方展开追问和想象。</a:t>
            </a:r>
            <a:endParaRPr lang="en-US" altLang="zh-CN" sz="2400" b="1" dirty="0" smtClean="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2.</a:t>
            </a:r>
            <a:r>
              <a:rPr lang="zh-CN" altLang="en-US" sz="2400" b="1" dirty="0" smtClean="0">
                <a:latin typeface="宋体" panose="02010600030101010101" pitchFamily="2" charset="-122"/>
                <a:ea typeface="宋体" panose="02010600030101010101" pitchFamily="2" charset="-122"/>
              </a:rPr>
              <a:t>在描述人物的想法时，可以试着把它变成内心独白的语言。</a:t>
            </a:r>
            <a:endParaRPr lang="en-US" altLang="zh-CN" sz="2400" b="1"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    3.</a:t>
            </a:r>
            <a:r>
              <a:rPr lang="zh-CN" altLang="en-US" sz="2400" b="1" dirty="0" smtClean="0">
                <a:latin typeface="宋体" panose="02010600030101010101" pitchFamily="2" charset="-122"/>
                <a:ea typeface="宋体" panose="02010600030101010101" pitchFamily="2" charset="-122"/>
              </a:rPr>
              <a:t>在介绍人物形象时，可以细致描绘人</a:t>
            </a:r>
            <a:r>
              <a:rPr lang="zh-CN" altLang="en-US" sz="2400" b="1" smtClean="0">
                <a:latin typeface="宋体" panose="02010600030101010101" pitchFamily="2" charset="-122"/>
                <a:ea typeface="宋体" panose="02010600030101010101" pitchFamily="2" charset="-122"/>
              </a:rPr>
              <a:t>物的外形、动作等。</a:t>
            </a:r>
            <a:endParaRPr lang="en-US" altLang="zh-CN" sz="2400" b="1"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    4.</a:t>
            </a:r>
            <a:r>
              <a:rPr lang="zh-CN" altLang="en-US" sz="2400" b="1" dirty="0" smtClean="0">
                <a:latin typeface="宋体" panose="02010600030101010101" pitchFamily="2" charset="-122"/>
                <a:ea typeface="宋体" panose="02010600030101010101" pitchFamily="2" charset="-122"/>
              </a:rPr>
              <a:t>在情节比较紧张或轻松时，可以配上相应的动作和表情。</a:t>
            </a:r>
            <a:endParaRPr lang="zh-CN" altLang="en-US" sz="24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4"/>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分小组轮流讲故事</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158" y="1857370"/>
            <a:ext cx="1531548" cy="2194817"/>
          </a:xfrm>
          <a:prstGeom prst="rect">
            <a:avLst/>
          </a:prstGeom>
        </p:spPr>
      </p:pic>
      <p:sp>
        <p:nvSpPr>
          <p:cNvPr id="43" name="TextBox 42"/>
          <p:cNvSpPr txBox="1"/>
          <p:nvPr/>
        </p:nvSpPr>
        <p:spPr>
          <a:xfrm>
            <a:off x="1928794" y="1275606"/>
            <a:ext cx="5143536" cy="523220"/>
          </a:xfrm>
          <a:prstGeom prst="rect">
            <a:avLst/>
          </a:prstGeom>
          <a:noFill/>
        </p:spPr>
        <p:txBody>
          <a:bodyPr wrap="square" rtlCol="0">
            <a:spAutoFit/>
          </a:bodyPr>
          <a:lstStyle/>
          <a:p>
            <a:r>
              <a:rPr lang="zh-CN" altLang="en-US" sz="2800" dirty="0" smtClean="0">
                <a:latin typeface="黑体" panose="02010609060101010101" pitchFamily="49" charset="-122"/>
                <a:ea typeface="黑体" panose="02010609060101010101" pitchFamily="49" charset="-122"/>
              </a:rPr>
              <a:t>上报故事内容，适当调整组员。</a:t>
            </a:r>
            <a:endParaRPr lang="zh-CN" altLang="en-US" sz="2800" dirty="0">
              <a:latin typeface="黑体" panose="02010609060101010101" pitchFamily="49" charset="-122"/>
              <a:ea typeface="黑体" panose="02010609060101010101" pitchFamily="49" charset="-122"/>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0586" y="2283719"/>
            <a:ext cx="2778462"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PP_MARK_KEY" val="0db5750a-5af3-45ca-9359-5f8fe378a101"/>
  <p:tag name="COMMONDATA" val="eyJoZGlkIjoiMDUzMmRhYzhkNzM3Y2ZlODExZjhhYzliMDJjYzA0ZGIifQ=="/>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1119</Words>
  <Application>WPS 演示</Application>
  <PresentationFormat>全屏显示(16:9)</PresentationFormat>
  <Paragraphs>101</Paragraphs>
  <Slides>15</Slides>
  <Notes>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Arial</vt:lpstr>
      <vt:lpstr>宋体</vt:lpstr>
      <vt:lpstr>Wingdings</vt:lpstr>
      <vt:lpstr>Heiti SC Light</vt:lpstr>
      <vt:lpstr>微软雅黑</vt:lpstr>
      <vt:lpstr>黑体</vt:lpstr>
      <vt:lpstr>楷体</vt:lpstr>
      <vt:lpstr>幼圆</vt:lpstr>
      <vt:lpstr>Times New Roman</vt:lpstr>
      <vt:lpstr>Calibri</vt:lpstr>
      <vt:lpstr>Arial Unicode MS</vt:lpstr>
      <vt:lpstr>Xingkai SC</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101</cp:revision>
  <dcterms:created xsi:type="dcterms:W3CDTF">2017-03-17T02:28:00Z</dcterms:created>
  <dcterms:modified xsi:type="dcterms:W3CDTF">2022-12-01T14:04:41Z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904078F5454F47AD81555CD3872D1602</vt:lpwstr>
  </property>
</Properties>
</file>