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4" r:id="rId3"/>
  </p:sldMasterIdLst>
  <p:notesMasterIdLst>
    <p:notesMasterId r:id="rId8"/>
  </p:notesMasterIdLst>
  <p:handoutMasterIdLst>
    <p:handoutMasterId r:id="rId27"/>
  </p:handoutMasterIdLst>
  <p:sldIdLst>
    <p:sldId id="1197" r:id="rId4"/>
    <p:sldId id="1042" r:id="rId5"/>
    <p:sldId id="1147" r:id="rId6"/>
    <p:sldId id="323" r:id="rId7"/>
    <p:sldId id="1168" r:id="rId9"/>
    <p:sldId id="1133" r:id="rId10"/>
    <p:sldId id="1164" r:id="rId11"/>
    <p:sldId id="1138" r:id="rId12"/>
    <p:sldId id="1139" r:id="rId13"/>
    <p:sldId id="1162" r:id="rId14"/>
    <p:sldId id="1126" r:id="rId15"/>
    <p:sldId id="1163" r:id="rId16"/>
    <p:sldId id="1170" r:id="rId17"/>
    <p:sldId id="1135" r:id="rId18"/>
    <p:sldId id="1136" r:id="rId19"/>
    <p:sldId id="1171" r:id="rId20"/>
    <p:sldId id="1172" r:id="rId21"/>
    <p:sldId id="1176" r:id="rId22"/>
    <p:sldId id="1175" r:id="rId23"/>
    <p:sldId id="1195" r:id="rId24"/>
    <p:sldId id="1115" r:id="rId25"/>
    <p:sldId id="1196" r:id="rId26"/>
  </p:sldIdLst>
  <p:sldSz cx="9144000" cy="5143500" type="screen16x9"/>
  <p:notesSz cx="6858000" cy="9144000"/>
  <p:embeddedFontLst>
    <p:embeddedFont>
      <p:font typeface="微软雅黑" panose="020B0503020204020204" charset="-122"/>
      <p:regular r:id="rId31"/>
    </p:embeddedFont>
    <p:embeddedFont>
      <p:font typeface="黑体" panose="02010609060101010101" charset="-122"/>
      <p:regular r:id="rId32"/>
    </p:embeddedFont>
    <p:embeddedFont>
      <p:font typeface="幼圆" panose="02010509060101010101" pitchFamily="49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华文彩云" panose="02010800040101010101" pitchFamily="2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38302"/>
    <a:srgbClr val="FEFCDE"/>
    <a:srgbClr val="0066FF"/>
    <a:srgbClr val="FF0000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44" y="-900"/>
      </p:cViewPr>
      <p:guideLst>
        <p:guide orient="horz" pos="3162"/>
        <p:guide pos="5737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jpeg"/><Relationship Id="rId7" Type="http://schemas.openxmlformats.org/officeDocument/2006/relationships/image" Target="../media/image2.jpe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203397" y="92978"/>
            <a:ext cx="944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快乐读书吧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57783" y="123478"/>
            <a:ext cx="9203990" cy="5039072"/>
            <a:chOff x="-57783" y="123478"/>
            <a:chExt cx="9203990" cy="5039072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123478"/>
              <a:ext cx="915984" cy="360040"/>
            </a:xfrm>
            <a:prstGeom prst="rect">
              <a:avLst/>
            </a:prstGeom>
          </p:spPr>
        </p:pic>
        <p:pic>
          <p:nvPicPr>
            <p:cNvPr id="1032" name="Picture 8" descr="http://pic.51yuansu.com/pic2/cover/00/55/82/581bea60e90e2_610.jpg"/>
            <p:cNvPicPr>
              <a:picLocks noChangeAspect="1" noChangeArrowheads="1"/>
            </p:cNvPicPr>
            <p:nvPr userDrawn="1"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13" b="41728"/>
            <a:stretch>
              <a:fillRect/>
            </a:stretch>
          </p:blipFill>
          <p:spPr bwMode="auto">
            <a:xfrm>
              <a:off x="-57783" y="4667250"/>
              <a:ext cx="1998688" cy="47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8" descr="http://pic.51yuansu.com/pic2/cover/00/55/82/581bea60e90e2_610.jpg"/>
            <p:cNvPicPr>
              <a:picLocks noChangeAspect="1" noChangeArrowheads="1"/>
            </p:cNvPicPr>
            <p:nvPr userDrawn="1"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13" b="41728"/>
            <a:stretch>
              <a:fillRect/>
            </a:stretch>
          </p:blipFill>
          <p:spPr bwMode="auto">
            <a:xfrm>
              <a:off x="1646337" y="4686300"/>
              <a:ext cx="2381250" cy="47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8" descr="http://pic.51yuansu.com/pic2/cover/00/55/82/581bea60e90e2_610.jpg"/>
            <p:cNvPicPr>
              <a:picLocks noChangeAspect="1" noChangeArrowheads="1"/>
            </p:cNvPicPr>
            <p:nvPr userDrawn="1"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13" b="41728"/>
            <a:stretch>
              <a:fillRect/>
            </a:stretch>
          </p:blipFill>
          <p:spPr bwMode="auto">
            <a:xfrm>
              <a:off x="5634608" y="4667250"/>
              <a:ext cx="2381250" cy="47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8" descr="http://pic.51yuansu.com/pic2/cover/00/55/82/581bea60e90e2_610.jpg"/>
            <p:cNvPicPr>
              <a:picLocks noChangeAspect="1" noChangeArrowheads="1"/>
            </p:cNvPicPr>
            <p:nvPr userDrawn="1"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13" b="41728"/>
            <a:stretch>
              <a:fillRect/>
            </a:stretch>
          </p:blipFill>
          <p:spPr bwMode="auto">
            <a:xfrm>
              <a:off x="3589356" y="4667250"/>
              <a:ext cx="2381250" cy="47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pic.51yuansu.com/pic3/cover/01/96/39/5983a239a1dd8_610.jpg"/>
            <p:cNvPicPr>
              <a:picLocks noChangeAspect="1" noChangeArrowheads="1"/>
            </p:cNvPicPr>
            <p:nvPr userDrawn="1"/>
          </p:nvPicPr>
          <p:blipFill>
            <a:blip r:embed="rId8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847" y="4251176"/>
              <a:ext cx="1678360" cy="885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31.wdp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pic.51yuansu.com/pic3/cover/02/74/18/5a30dfb4605c8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3018"/>
            <a:ext cx="581025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0" y="206519"/>
            <a:ext cx="2771800" cy="276999"/>
            <a:chOff x="0" y="134510"/>
            <a:chExt cx="2771800" cy="276999"/>
          </a:xfrm>
        </p:grpSpPr>
        <p:sp>
          <p:nvSpPr>
            <p:cNvPr id="2" name="矩形 1"/>
            <p:cNvSpPr/>
            <p:nvPr/>
          </p:nvSpPr>
          <p:spPr>
            <a:xfrm flipH="1">
              <a:off x="0" y="159509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文本框 1"/>
            <p:cNvSpPr txBox="1"/>
            <p:nvPr/>
          </p:nvSpPr>
          <p:spPr>
            <a:xfrm>
              <a:off x="10522" y="134510"/>
              <a:ext cx="18004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charset="-122"/>
                  <a:ea typeface="黑体" panose="02010609060101010101" charset="-122"/>
                </a:rPr>
                <a:t>   语文  五年级  上册</a:t>
              </a:r>
              <a:endParaRPr kumimoji="1" lang="zh-CN" altLang="en-US" sz="12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026" name="Picture 2" descr="http://pic.51yuansu.com/pic3/cover/03/06/03/5b309ac3b7301_610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t="66249" r="2459" b="-332"/>
          <a:stretch>
            <a:fillRect/>
          </a:stretch>
        </p:blipFill>
        <p:spPr bwMode="auto">
          <a:xfrm>
            <a:off x="3106961" y="1506664"/>
            <a:ext cx="2778745" cy="134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48"/>
          <p:cNvSpPr txBox="1"/>
          <p:nvPr/>
        </p:nvSpPr>
        <p:spPr>
          <a:xfrm>
            <a:off x="2515816" y="2925266"/>
            <a:ext cx="4017962" cy="9925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快</a:t>
            </a:r>
            <a:r>
              <a:rPr lang="zh-CN" altLang="en-US" sz="6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乐读书吧</a:t>
            </a:r>
            <a:endParaRPr lang="zh-CN" altLang="en-US" sz="6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2698" y="-20538"/>
            <a:ext cx="7098012" cy="4394956"/>
            <a:chOff x="1122698" y="-20538"/>
            <a:chExt cx="7098012" cy="4394956"/>
          </a:xfrm>
        </p:grpSpPr>
        <p:sp>
          <p:nvSpPr>
            <p:cNvPr id="4" name="文本框 3"/>
            <p:cNvSpPr txBox="1"/>
            <p:nvPr/>
          </p:nvSpPr>
          <p:spPr>
            <a:xfrm>
              <a:off x="1122698" y="1696762"/>
              <a:ext cx="7098012" cy="267765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  <a:prstDash val="sysDot"/>
            </a:ln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于是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有一天晚上，不知道谁弄来了很多上好的美酒，狮王大军全体都喝得酩酊大醉，东一个西一个躺得满地都是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。列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那趁大家睡得人事不省的时候，带着两个孩子悄悄从隧道出来，把这些不省人事的醉鬼都捆在了树上，连狮王本人都不例外。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8" name="Picture 2" descr="http://pic.51yuansu.com/pic3/cover/01/17/37/5904c6f6a36f6_61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9862" y="-20538"/>
              <a:ext cx="2014365" cy="2014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36948" y="1707654"/>
            <a:ext cx="7488832" cy="2677656"/>
          </a:xfrm>
          <a:prstGeom prst="rect">
            <a:avLst/>
          </a:prstGeom>
          <a:ln w="28575"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天亮的时候，小狐狸代狮王大军吹响了起床号。众人睡眼蒙眬地醒来，发现列那就坐在他们中央，他们想要扑过去，却发现自己根本动弹不得，心中叫苦不迭。狐狸列那笑眯眯地开口：“各位，请恕我冒昧，但是我之所以要这样委屈大家，是为了给自己一个辩解的机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://pic.51yuansu.com/pic3/cover/03/36/24/5b8dde31752ab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148" b="98361" l="3607" r="98689">
                        <a14:foregroundMark x1="32951" y1="37705" x2="32951" y2="46721"/>
                        <a14:foregroundMark x1="67705" y1="35574" x2="68361" y2="45082"/>
                        <a14:foregroundMark x1="44590" y1="57049" x2="57049" y2="56721"/>
                        <a14:foregroundMark x1="43934" y1="66230" x2="49180" y2="87541"/>
                        <a14:foregroundMark x1="45574" y1="67377" x2="58852" y2="67377"/>
                        <a14:foregroundMark x1="55410" y1="60656" x2="47705" y2="60984"/>
                        <a14:foregroundMark x1="60984" y1="62951" x2="55902" y2="79508"/>
                        <a14:foregroundMark x1="44262" y1="91148" x2="60328" y2="92623"/>
                        <a14:foregroundMark x1="44426" y1="92623" x2="56230" y2="95574"/>
                        <a14:backgroundMark x1="23770" y1="5738" x2="13607" y2="18197"/>
                        <a14:backgroundMark x1="41639" y1="96721" x2="66066" y2="96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-68907"/>
            <a:ext cx="1986899" cy="198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4918" y="1333093"/>
            <a:ext cx="7817522" cy="2246769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一片忠心把财宝献给狮王陛下，不知道陛下为什么要带着大军来讨伐我？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你这个无耻之徒，你杀了兰穆，还敢说什么忠心！”狮王怒吼着，公山羊波莱在一旁频频点头。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87836" y="2079551"/>
            <a:ext cx="150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参天树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3195946"/>
            <a:ext cx="2571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爱父亲如盐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5762" y="1000363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尼伯龙根之歌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214083"/>
            <a:ext cx="642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推荐书目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2050" name="Picture 2" descr="https://img9.doubanio.com/view/subject/l/public/s404997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02804"/>
            <a:ext cx="2664296" cy="3398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20538"/>
            <a:ext cx="9144000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467544" y="2208103"/>
            <a:ext cx="3486785" cy="706755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非洲民间故事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3770" y="1491630"/>
            <a:ext cx="49292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鳄鱼幻想着晒太阳就能长出翅膀，大象被人类逼迫着逃离家乡却仍然坚持回乡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这些意味深远的民间故事就这样口耳相传，代代传诵。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90755022690&amp;di=b1fdc75c6a17a164a0af49f9abbe0918&amp;imgtype=0&amp;src=http%3A%2F%2Fbpic.588ku.com%2Felement_origin_min_pic%2F16%2F11%2F02%2F8a725891d9941226b7031fb0a9649ce8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0060">
            <a:off x="7002165" y="952750"/>
            <a:ext cx="1735316" cy="106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imgsa.baidu.com/timg?image&amp;quality=80&amp;size=b9999_10000&amp;sec=1590755116475&amp;di=7ff2746f76cbd8bc8b2ba84a15ba2f86&amp;imgtype=0&amp;src=http%3A%2F%2Fdpic.tiankong.com%2F36%2Fcl%2FQJ845002250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3018851"/>
            <a:ext cx="1729616" cy="143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2745" y="2141346"/>
            <a:ext cx="3809455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加西尔的科拉琴</a:t>
            </a:r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5315" y="1201294"/>
            <a:ext cx="295232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桑巴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加纳</a:t>
            </a:r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81968" y="1336867"/>
            <a:ext cx="642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推荐书目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079" y="3060416"/>
            <a:ext cx="3142801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鼓手与鳄鱼</a:t>
            </a:r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6805" y="1292859"/>
            <a:ext cx="79208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5305"/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很多民间故事的开头都是“从前，有一个有钱的地主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”或“从前，有一对兄弟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”等诸如此类的话语。</a:t>
            </a:r>
            <a:endParaRPr lang="en-US" altLang="zh-CN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5305"/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结尾又大多是大团圆的喜剧结局：要么从此他们一家过上了幸福快乐的生活，要么最后坏人得到了惩治，好人得到了解救，或许还有些意外的收获等雷同的结尾。</a:t>
            </a:r>
            <a:endParaRPr lang="en-US" altLang="zh-CN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5305"/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中间情节一般都是传统的“三段式”。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7670" y="788803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民间故事情节模式化，如：</a:t>
            </a:r>
            <a:endParaRPr lang="zh-CN" altLang="en-US" sz="28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409" y="339502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小贴士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571486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主人公都具有相似的性格特征，如：</a:t>
            </a:r>
            <a:endParaRPr lang="zh-CN" altLang="en-US" sz="28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4054301"/>
            <a:ext cx="450059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牛郎、海力布都很勤劳、善良。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李老师电脑文件\笠翁对韵彩图\牛郎织女的故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71928"/>
            <a:ext cx="1872208" cy="264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timgsa.baidu.com/timg?image&amp;quality=80&amp;size=b9999_10000&amp;sec=1587612980126&amp;di=3fa7ff9be6f4aec227d54534019b2a50&amp;imgtype=0&amp;src=http%3A%2F%2F5b0988e595225.cdn.sohucs.com%2Fimages%2F20171229%2Feb6b7238d1f144aa9440538e6d88fe1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2" y="1347614"/>
            <a:ext cx="3877640" cy="257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500048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动物也都有固定的形象，如：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43108" y="178593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傲慢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500444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粗暴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185737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狡猾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3143254"/>
            <a:ext cx="2084863" cy="133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286380" y="350044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贪婪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1000114"/>
            <a:ext cx="16061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7786710" y="1857370"/>
            <a:ext cx="1000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机敏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786064"/>
            <a:ext cx="1428760" cy="174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7786710" y="3500444"/>
            <a:ext cx="85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聪慧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 descr="D:\Program Files\Tencent\QQ\Users\137543585\Image\C2C\]N(EYKZD9]Q026)S[K%LC$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285866"/>
            <a:ext cx="136207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D:\Program Files\Tencent\QQ\Users\137543585\Image\C2C\J89BL$UZK)G2DI3]HF9CSIY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143254"/>
            <a:ext cx="1276350" cy="1362075"/>
          </a:xfrm>
          <a:prstGeom prst="rect">
            <a:avLst/>
          </a:prstGeom>
          <a:noFill/>
        </p:spPr>
      </p:pic>
      <p:pic>
        <p:nvPicPr>
          <p:cNvPr id="1026" name="Picture 2" descr="https://img0.baidu.com/it/u=525599576,2132822712&amp;fm=253&amp;fmt=auto&amp;app=138&amp;f=JPEG?w=614&amp;h=5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00" b="100000" l="0" r="993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852" y="1207923"/>
            <a:ext cx="1986513" cy="161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483518"/>
            <a:ext cx="176714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你读过吗</a:t>
            </a:r>
            <a:endParaRPr lang="zh-CN" altLang="en-US" sz="28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191399"/>
            <a:ext cx="57150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螺姑娘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从前，有个年轻人，独自种着几亩田过活。他每天天还没亮就起床，吃完了早饭，就带了午饭到田里去耕作。直到太阳落山的时候，他才回家自己做晚饭吃。衣服脏了自己洗，鞋袜破了就自己缝缝补补。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E:\李老师电脑文件\中外民间彩图\中外民间彩图\10田螺姑娘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57338"/>
            <a:ext cx="2148551" cy="307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1161" y="466265"/>
            <a:ext cx="2306623" cy="560705"/>
            <a:chOff x="236194" y="315846"/>
            <a:chExt cx="3075496" cy="747606"/>
          </a:xfrm>
        </p:grpSpPr>
        <p:sp>
          <p:nvSpPr>
            <p:cNvPr id="3" name="文本框 14"/>
            <p:cNvSpPr txBox="1"/>
            <p:nvPr/>
          </p:nvSpPr>
          <p:spPr>
            <a:xfrm>
              <a:off x="723431" y="315846"/>
              <a:ext cx="2588259" cy="7476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003"/>
              <a:ext cx="441960" cy="550333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754653" y="1098978"/>
            <a:ext cx="7382510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民间故事的主要特征：</a:t>
            </a:r>
            <a:endParaRPr lang="zh-CN" altLang="en-US" sz="28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535305" indent="-53530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时代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久远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535305" indent="-53530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口头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传播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535305" indent="-53530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3.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情节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夸张、充满幻想，大都表现了人们的美好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愿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535305" indent="-53530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采用象征形式。它们往往包含着超自然的、异想天开的成分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535305" indent="-535305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贴近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62597" y="429716"/>
            <a:ext cx="1980511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anose="02010600030101010101" pitchFamily="2" charset="-122"/>
              </a:rPr>
              <a:t>快乐读书</a:t>
            </a:r>
            <a:endParaRPr lang="zh-CN" altLang="en-US" sz="32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2421607" y="1639011"/>
            <a:ext cx="5750793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    同学们，世界各地有很多精彩有趣的民间故事，让我们一起走进民间故事的宝库吧。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91" y="1635646"/>
            <a:ext cx="1403137" cy="20107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23" y="464186"/>
            <a:ext cx="366860" cy="4563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576" y="1650162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制定合理的阅读计划，完成中国乃至世界各地民间故事的阅读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83518"/>
            <a:ext cx="83210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有一天，他到田里去耕作，捡回来一个大田螺。那是一个青艳艳像宝玉一样的田螺，他舍不得吃，就养在灶头旁边的水缸里。水缸里的水变得特别清，看不到一点儿污泥。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二天晚上，年轻人从田里耕作回来，一进门，就看见灶上热气腾腾的，屋子里也收拾得干干净净、整整齐齐。他揭开锅盖一看，饭做好了，菜也做好了。他感到很奇怪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他把这情形告诉了隔壁的老太太。老太太说：“一定是田螺姑娘帮了你的忙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2316" y="852120"/>
            <a:ext cx="4320480" cy="22236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从前有座山，山里有个庙，庙里有个老和尚在给小和尚讲故事。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讲的是什么故事呢？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从前有座山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5" descr="http://pic96.huitu.com/pic/20170608/1138046_20170608144041968050_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D9FCFE"/>
              </a:clrFrom>
              <a:clrTo>
                <a:srgbClr val="D9FCFE">
                  <a:alpha val="0"/>
                </a:srgbClr>
              </a:clrTo>
            </a:clrChange>
          </a:blip>
          <a:srcRect l="4200" t="12600" r="3401" b="22301"/>
          <a:stretch>
            <a:fillRect/>
          </a:stretch>
        </p:blipFill>
        <p:spPr bwMode="auto">
          <a:xfrm>
            <a:off x="4639381" y="843558"/>
            <a:ext cx="3168352" cy="2232248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7740352" y="2427734"/>
            <a:ext cx="432048" cy="999640"/>
            <a:chOff x="4788024" y="-3252426"/>
            <a:chExt cx="4097610" cy="7313871"/>
          </a:xfrm>
        </p:grpSpPr>
        <p:pic>
          <p:nvPicPr>
            <p:cNvPr id="7" name="Picture 9" descr="http://news.cnhubei.com/xw/sh/201504/W0201504086143904759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8024" y="-3252426"/>
              <a:ext cx="4032448" cy="7116084"/>
            </a:xfrm>
            <a:prstGeom prst="rect">
              <a:avLst/>
            </a:prstGeom>
            <a:noFill/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28384" y="3651870"/>
              <a:ext cx="857250" cy="409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组合 8"/>
          <p:cNvGrpSpPr/>
          <p:nvPr/>
        </p:nvGrpSpPr>
        <p:grpSpPr>
          <a:xfrm flipH="1">
            <a:off x="7164288" y="3075806"/>
            <a:ext cx="360040" cy="351568"/>
            <a:chOff x="4788024" y="-3252426"/>
            <a:chExt cx="4097610" cy="7313871"/>
          </a:xfrm>
        </p:grpSpPr>
        <p:pic>
          <p:nvPicPr>
            <p:cNvPr id="10" name="Picture 9" descr="http://news.cnhubei.com/xw/sh/201504/W020150408614390475924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8024" y="-3252426"/>
              <a:ext cx="4032448" cy="7116084"/>
            </a:xfrm>
            <a:prstGeom prst="rect">
              <a:avLst/>
            </a:prstGeom>
            <a:noFill/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28384" y="3651870"/>
              <a:ext cx="857250" cy="409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395536" y="3677855"/>
            <a:ext cx="8640960" cy="931024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同学们，你读过这个故事吗？像这样的民间故事还有很多，让我们一起读一读吧。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28596" y="1419622"/>
            <a:ext cx="642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推荐</a:t>
            </a:r>
            <a:r>
              <a:rPr lang="zh-CN" altLang="en-US" sz="3600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阅读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8413" y="1214428"/>
            <a:ext cx="332362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八仙过海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花木兰替父从军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葫芦娃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三个和尚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人参娃娃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孟姜女哭长城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525909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中国民间故事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2260"/>
            <a:ext cx="3528392" cy="3014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5" y="1924050"/>
            <a:ext cx="1318895" cy="1890395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357158" y="642924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除了中国的民间故事，你还知道哪些国家的民间故事？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7784" y="1980004"/>
            <a:ext cx="46085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桃太郎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欧洲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列那狐的故事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洲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葫芦孩子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古阿拉伯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一千零一夜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.51yuansu.com/pic3/cover/02/23/24/59b02a0df0977_610.jpg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3" b="21595"/>
          <a:stretch>
            <a:fillRect/>
          </a:stretch>
        </p:blipFill>
        <p:spPr bwMode="auto">
          <a:xfrm>
            <a:off x="1691680" y="1157549"/>
            <a:ext cx="5810250" cy="342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"/>
          <p:cNvSpPr txBox="1"/>
          <p:nvPr/>
        </p:nvSpPr>
        <p:spPr>
          <a:xfrm>
            <a:off x="3347864" y="3579862"/>
            <a:ext cx="2857520" cy="584775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欧洲民间故事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83518"/>
            <a:ext cx="3062714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相信你可以读更多</a:t>
            </a:r>
            <a:endParaRPr lang="zh-CN" altLang="en-US" sz="28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7584" y="1324962"/>
            <a:ext cx="5544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列那早就料到他们会来，于是叫妻子和孩子们把房门堵死，在家的周围建起了坚固的防御工事，想要硬闯进来是不可能的。而家里的食物充足，可以支撑好几个星期。列那也已经挖好了秘密通道，必要的时候可以神不知鬼不觉地从狮王大军背后逃出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3190" y="674296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列那狐的故事（节选）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://pic.51yuansu.com/pic3/cover/03/06/78/5b35ed5fb163d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8774" y="966681"/>
            <a:ext cx="3045226" cy="304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592" y="1203598"/>
            <a:ext cx="7488832" cy="2677656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面对着列那坚固的防守，狮王决定用长期围困的方式来对付列那，列那储备的食物毕竟有限，总有吃完的一天，到时候如果狐狸不出来受死，也一样会饿死在家里。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双方坚持了很多天，列那家里没有一点动静。狮王的大军们已经厌倦了这种日子，他们开始放松警惕。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f177ad5b-79b3-4b73-8fd8-ee768598487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1619</Words>
  <Application>WPS 演示</Application>
  <PresentationFormat>全屏显示(16:9)</PresentationFormat>
  <Paragraphs>118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Heiti SC Light</vt:lpstr>
      <vt:lpstr>微软雅黑</vt:lpstr>
      <vt:lpstr>黑体</vt:lpstr>
      <vt:lpstr>幼圆</vt:lpstr>
      <vt:lpstr>楷体</vt:lpstr>
      <vt:lpstr>华文彩云</vt:lpstr>
      <vt:lpstr>Times New Roman</vt:lpstr>
      <vt:lpstr>Calibri</vt:lpstr>
      <vt:lpstr>Arial Unicode MS</vt:lpstr>
      <vt:lpstr>Xingkai SC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107</cp:revision>
  <dcterms:created xsi:type="dcterms:W3CDTF">2017-03-17T02:28:00Z</dcterms:created>
  <dcterms:modified xsi:type="dcterms:W3CDTF">2022-12-01T14:38:13Z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327F20F06EC842D08C3D182399D3EC22</vt:lpwstr>
  </property>
</Properties>
</file>