
<file path=[Content_Types].xml><?xml version="1.0" encoding="utf-8"?>
<Types xmlns="http://schemas.openxmlformats.org/package/2006/content-types">
  <Default Extension="png" ContentType="image/png"/>
  <Default Extension="wdp" ContentType="image/vnd.ms-photo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fonts/font1.fntdata" ContentType="application/x-fontdata"/>
  <Override PartName="/ppt/fonts/font10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media/image28.svg" ContentType="image/svg+xml"/>
  <Override PartName="/ppt/media/image30.svg" ContentType="image/svg+xml"/>
  <Override PartName="/ppt/media/image32.svg" ContentType="image/svg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5"/>
  </p:notesMasterIdLst>
  <p:sldIdLst>
    <p:sldId id="256" r:id="rId3"/>
    <p:sldId id="1460" r:id="rId4"/>
    <p:sldId id="1558" r:id="rId5"/>
    <p:sldId id="1559" r:id="rId6"/>
    <p:sldId id="1462" r:id="rId7"/>
    <p:sldId id="1410" r:id="rId8"/>
    <p:sldId id="264" r:id="rId9"/>
    <p:sldId id="1411" r:id="rId10"/>
    <p:sldId id="1463" r:id="rId11"/>
    <p:sldId id="1539" r:id="rId12"/>
    <p:sldId id="1547" r:id="rId13"/>
    <p:sldId id="1560" r:id="rId14"/>
    <p:sldId id="1561" r:id="rId15"/>
    <p:sldId id="1562" r:id="rId16"/>
    <p:sldId id="1563" r:id="rId17"/>
    <p:sldId id="1570" r:id="rId18"/>
    <p:sldId id="1565" r:id="rId19"/>
    <p:sldId id="1566" r:id="rId20"/>
    <p:sldId id="1568" r:id="rId21"/>
    <p:sldId id="1569" r:id="rId22"/>
    <p:sldId id="1571" r:id="rId23"/>
    <p:sldId id="1548" r:id="rId24"/>
    <p:sldId id="1522" r:id="rId25"/>
    <p:sldId id="1530" r:id="rId26"/>
    <p:sldId id="1529" r:id="rId27"/>
    <p:sldId id="1433" r:id="rId28"/>
    <p:sldId id="1432" r:id="rId29"/>
    <p:sldId id="1394" r:id="rId30"/>
    <p:sldId id="1554" r:id="rId31"/>
    <p:sldId id="1490" r:id="rId32"/>
    <p:sldId id="1491" r:id="rId33"/>
    <p:sldId id="1492" r:id="rId34"/>
    <p:sldId id="301" r:id="rId35"/>
    <p:sldId id="1533" r:id="rId36"/>
    <p:sldId id="1557" r:id="rId37"/>
    <p:sldId id="1519" r:id="rId38"/>
    <p:sldId id="1494" r:id="rId39"/>
    <p:sldId id="1495" r:id="rId40"/>
    <p:sldId id="1496" r:id="rId41"/>
    <p:sldId id="1497" r:id="rId42"/>
    <p:sldId id="1498" r:id="rId43"/>
    <p:sldId id="1499" r:id="rId44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49"/>
    </p:embeddedFont>
    <p:embeddedFont>
      <p:font typeface="幼圆" panose="02010509060101010101" pitchFamily="49" charset="-122"/>
      <p:regular r:id="rId50"/>
    </p:embeddedFont>
    <p:embeddedFont>
      <p:font typeface="楷体" panose="02010609060101010101" pitchFamily="49" charset="-122"/>
      <p:regular r:id="rId51"/>
    </p:embeddedFont>
    <p:embeddedFont>
      <p:font typeface="微软雅黑" panose="020B0503020204020204" charset="-122"/>
      <p:regular r:id="rId52"/>
    </p:embeddedFont>
    <p:embeddedFont>
      <p:font typeface="Calibri" panose="020F0502020204030204" charset="0"/>
      <p:regular r:id="rId53"/>
      <p:bold r:id="rId54"/>
      <p:italic r:id="rId55"/>
      <p:boldItalic r:id="rId56"/>
    </p:embeddedFont>
    <p:embeddedFont>
      <p:font typeface="等线" panose="02010600030101010101" charset="-122"/>
      <p:regular r:id="rId57"/>
    </p:embeddedFont>
    <p:embeddedFont>
      <p:font typeface="仿宋" panose="02010609060101010101" charset="-122"/>
      <p:regular r:id="rId58"/>
    </p:embeddedFont>
  </p:embeddedFontLst>
  <p:custDataLst>
    <p:tags r:id="rId59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6F6F6"/>
    <a:srgbClr val="FAC508"/>
    <a:srgbClr val="DBF1FE"/>
    <a:srgbClr val="B6D556"/>
    <a:srgbClr val="C68D41"/>
    <a:srgbClr val="4A2021"/>
    <a:srgbClr val="33CCFF"/>
    <a:srgbClr val="FFCC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56" autoAdjust="0"/>
    <p:restoredTop sz="94227" autoAdjust="0"/>
  </p:normalViewPr>
  <p:slideViewPr>
    <p:cSldViewPr snapToGrid="0">
      <p:cViewPr>
        <p:scale>
          <a:sx n="60" d="100"/>
          <a:sy n="60" d="100"/>
        </p:scale>
        <p:origin x="-114" y="-10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9" Type="http://schemas.openxmlformats.org/officeDocument/2006/relationships/tags" Target="tags/tag1.xml"/><Relationship Id="rId58" Type="http://schemas.openxmlformats.org/officeDocument/2006/relationships/font" Target="fonts/font10.fntdata"/><Relationship Id="rId57" Type="http://schemas.openxmlformats.org/officeDocument/2006/relationships/font" Target="fonts/font9.fntdata"/><Relationship Id="rId56" Type="http://schemas.openxmlformats.org/officeDocument/2006/relationships/font" Target="fonts/font8.fntdata"/><Relationship Id="rId55" Type="http://schemas.openxmlformats.org/officeDocument/2006/relationships/font" Target="fonts/font7.fntdata"/><Relationship Id="rId54" Type="http://schemas.openxmlformats.org/officeDocument/2006/relationships/font" Target="fonts/font6.fntdata"/><Relationship Id="rId53" Type="http://schemas.openxmlformats.org/officeDocument/2006/relationships/font" Target="fonts/font5.fntdata"/><Relationship Id="rId52" Type="http://schemas.openxmlformats.org/officeDocument/2006/relationships/font" Target="fonts/font4.fntdata"/><Relationship Id="rId51" Type="http://schemas.openxmlformats.org/officeDocument/2006/relationships/font" Target="fonts/font3.fntdata"/><Relationship Id="rId50" Type="http://schemas.openxmlformats.org/officeDocument/2006/relationships/font" Target="fonts/font2.fntdata"/><Relationship Id="rId5" Type="http://schemas.openxmlformats.org/officeDocument/2006/relationships/slide" Target="slides/slide3.xml"/><Relationship Id="rId49" Type="http://schemas.openxmlformats.org/officeDocument/2006/relationships/font" Target="fonts/font1.fntdata"/><Relationship Id="rId48" Type="http://schemas.openxmlformats.org/officeDocument/2006/relationships/tableStyles" Target="tableStyles.xml"/><Relationship Id="rId47" Type="http://schemas.openxmlformats.org/officeDocument/2006/relationships/viewProps" Target="viewProps.xml"/><Relationship Id="rId46" Type="http://schemas.openxmlformats.org/officeDocument/2006/relationships/presProps" Target="presProps.xml"/><Relationship Id="rId45" Type="http://schemas.openxmlformats.org/officeDocument/2006/relationships/notesMaster" Target="notesMasters/notesMaster1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iagrams/_rels/data1.xml.rels><?xml version="1.0" encoding="UTF-8" standalone="yes"?>
<Relationships xmlns="http://schemas.openxmlformats.org/package/2006/relationships"><Relationship Id="rId6" Type="http://schemas.openxmlformats.org/officeDocument/2006/relationships/image" Target="../media/image32.svg"/><Relationship Id="rId5" Type="http://schemas.openxmlformats.org/officeDocument/2006/relationships/image" Target="../media/image31.png"/><Relationship Id="rId4" Type="http://schemas.openxmlformats.org/officeDocument/2006/relationships/image" Target="../media/image30.svg"/><Relationship Id="rId3" Type="http://schemas.openxmlformats.org/officeDocument/2006/relationships/image" Target="../media/image29.png"/><Relationship Id="rId2" Type="http://schemas.openxmlformats.org/officeDocument/2006/relationships/image" Target="../media/image28.svg"/><Relationship Id="rId1" Type="http://schemas.openxmlformats.org/officeDocument/2006/relationships/image" Target="../media/image27.png"/></Relationships>
</file>

<file path=ppt/diagrams/_rels/drawing1.xml.rels><?xml version="1.0" encoding="UTF-8" standalone="yes"?>
<Relationships xmlns="http://schemas.openxmlformats.org/package/2006/relationships"><Relationship Id="rId6" Type="http://schemas.openxmlformats.org/officeDocument/2006/relationships/image" Target="../media/image32.svg"/><Relationship Id="rId5" Type="http://schemas.openxmlformats.org/officeDocument/2006/relationships/image" Target="../media/image31.png"/><Relationship Id="rId4" Type="http://schemas.openxmlformats.org/officeDocument/2006/relationships/image" Target="../media/image30.svg"/><Relationship Id="rId3" Type="http://schemas.openxmlformats.org/officeDocument/2006/relationships/image" Target="../media/image29.png"/><Relationship Id="rId2" Type="http://schemas.openxmlformats.org/officeDocument/2006/relationships/image" Target="../media/image28.svg"/><Relationship Id="rId1" Type="http://schemas.openxmlformats.org/officeDocument/2006/relationships/image" Target="../media/image2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FE6D6E-ADF5-450C-9BCC-D2576740C9A4}" type="doc">
      <dgm:prSet loTypeId="urn:microsoft.com/office/officeart/2005/8/layout/bList2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1560B475-A0C2-406B-8717-4124CF567C75}">
      <dgm:prSet/>
      <dgm:spPr/>
      <dgm:t>
        <a:bodyPr/>
        <a:lstStyle/>
        <a:p>
          <a:r>
            <a:rPr lang="en-US" b="1" dirty="0"/>
            <a:t>1.</a:t>
          </a:r>
          <a:r>
            <a:rPr lang="zh-CN" b="1" dirty="0"/>
            <a:t>精读原文，了解情节</a:t>
          </a:r>
          <a:endParaRPr lang="zh-CN" dirty="0"/>
        </a:p>
      </dgm:t>
    </dgm:pt>
    <dgm:pt modelId="{6AA79B07-8DCF-4666-B7AA-9607D9D11EB3}" cxnId="{1C6FB4D7-5161-4007-B6F5-3E7D85E4841D}" type="parTrans">
      <dgm:prSet/>
      <dgm:spPr/>
      <dgm:t>
        <a:bodyPr/>
        <a:lstStyle/>
        <a:p>
          <a:endParaRPr lang="zh-CN" altLang="en-US"/>
        </a:p>
      </dgm:t>
    </dgm:pt>
    <dgm:pt modelId="{36DD91FA-BCF8-44FF-99CA-7CD17EBE2EE6}" cxnId="{1C6FB4D7-5161-4007-B6F5-3E7D85E4841D}" type="sibTrans">
      <dgm:prSet/>
      <dgm:spPr/>
      <dgm:t>
        <a:bodyPr/>
        <a:lstStyle/>
        <a:p>
          <a:endParaRPr lang="zh-CN" altLang="en-US"/>
        </a:p>
      </dgm:t>
    </dgm:pt>
    <dgm:pt modelId="{9C233FAD-076B-4BAC-A383-9B9176905253}">
      <dgm:prSet/>
      <dgm:spPr/>
      <dgm:t>
        <a:bodyPr/>
        <a:lstStyle/>
        <a:p>
          <a:r>
            <a:rPr lang="zh-CN" dirty="0"/>
            <a:t>作者在认真阅读课文《猎人海力布》的基础之上，充分研读课文，对课文的整个情节内容了然于胸，为缩写打下了基础。</a:t>
          </a:r>
        </a:p>
      </dgm:t>
    </dgm:pt>
    <dgm:pt modelId="{4C0FA46B-1E05-4484-8BCB-372BE7AA836D}" cxnId="{087A8BC7-DDAE-4A6A-890B-8FA1C900F94F}" type="parTrans">
      <dgm:prSet/>
      <dgm:spPr/>
      <dgm:t>
        <a:bodyPr/>
        <a:lstStyle/>
        <a:p>
          <a:endParaRPr lang="zh-CN" altLang="en-US"/>
        </a:p>
      </dgm:t>
    </dgm:pt>
    <dgm:pt modelId="{3BC728F3-395B-4C43-9E87-52812D1D6015}" cxnId="{087A8BC7-DDAE-4A6A-890B-8FA1C900F94F}" type="sibTrans">
      <dgm:prSet/>
      <dgm:spPr/>
      <dgm:t>
        <a:bodyPr/>
        <a:lstStyle/>
        <a:p>
          <a:endParaRPr lang="zh-CN" altLang="en-US"/>
        </a:p>
      </dgm:t>
    </dgm:pt>
    <dgm:pt modelId="{D11035C4-D766-4981-8DC9-525B8C329EEB}">
      <dgm:prSet/>
      <dgm:spPr/>
      <dgm:t>
        <a:bodyPr/>
        <a:lstStyle/>
        <a:p>
          <a:r>
            <a:rPr lang="en-US" b="1" dirty="0"/>
            <a:t>2. </a:t>
          </a:r>
          <a:r>
            <a:rPr lang="zh-CN" b="1" dirty="0"/>
            <a:t>抓住重点，适当转换</a:t>
          </a:r>
          <a:endParaRPr lang="zh-CN" dirty="0"/>
        </a:p>
      </dgm:t>
    </dgm:pt>
    <dgm:pt modelId="{0AEE3A71-DFD5-4174-8A5E-763CE3959276}" cxnId="{4E351FF5-5036-4F02-8A4C-2EC8CD56DE2E}" type="parTrans">
      <dgm:prSet/>
      <dgm:spPr/>
      <dgm:t>
        <a:bodyPr/>
        <a:lstStyle/>
        <a:p>
          <a:endParaRPr lang="zh-CN" altLang="en-US"/>
        </a:p>
      </dgm:t>
    </dgm:pt>
    <dgm:pt modelId="{B1A6FDA0-46F5-4A09-B26C-F6A7744CBA5A}" cxnId="{4E351FF5-5036-4F02-8A4C-2EC8CD56DE2E}" type="sibTrans">
      <dgm:prSet/>
      <dgm:spPr/>
      <dgm:t>
        <a:bodyPr/>
        <a:lstStyle/>
        <a:p>
          <a:endParaRPr lang="zh-CN" altLang="en-US"/>
        </a:p>
      </dgm:t>
    </dgm:pt>
    <dgm:pt modelId="{D3F23B3E-58D8-4900-917E-3E861012725D}">
      <dgm:prSet/>
      <dgm:spPr/>
      <dgm:t>
        <a:bodyPr/>
        <a:lstStyle/>
        <a:p>
          <a:r>
            <a:rPr lang="zh-CN" dirty="0"/>
            <a:t>抓住两个情节，一是小白蛇送他宝</a:t>
          </a:r>
          <a:r>
            <a:rPr lang="zh-CN" dirty="0" smtClean="0"/>
            <a:t>石；</a:t>
          </a:r>
          <a:r>
            <a:rPr lang="zh-CN" dirty="0"/>
            <a:t>二是海力布变成了一块石头。同时，对部分内容进行了自己的语言转换。</a:t>
          </a:r>
        </a:p>
      </dgm:t>
    </dgm:pt>
    <dgm:pt modelId="{7D5AD6D1-CC13-40F4-A12F-E3E9A2ACA22A}" cxnId="{3ECFD4BD-0D93-4BAF-80ED-7F976AED67B8}" type="parTrans">
      <dgm:prSet/>
      <dgm:spPr/>
      <dgm:t>
        <a:bodyPr/>
        <a:lstStyle/>
        <a:p>
          <a:endParaRPr lang="zh-CN" altLang="en-US"/>
        </a:p>
      </dgm:t>
    </dgm:pt>
    <dgm:pt modelId="{266BB35F-4276-4469-A7A2-0AB3140E52BA}" cxnId="{3ECFD4BD-0D93-4BAF-80ED-7F976AED67B8}" type="sibTrans">
      <dgm:prSet/>
      <dgm:spPr/>
      <dgm:t>
        <a:bodyPr/>
        <a:lstStyle/>
        <a:p>
          <a:endParaRPr lang="zh-CN" altLang="en-US"/>
        </a:p>
      </dgm:t>
    </dgm:pt>
    <dgm:pt modelId="{654A359A-ABE7-480A-8405-CEF50AF12D7F}">
      <dgm:prSet/>
      <dgm:spPr/>
      <dgm:t>
        <a:bodyPr/>
        <a:lstStyle/>
        <a:p>
          <a:r>
            <a:rPr lang="en-US" b="1" dirty="0"/>
            <a:t>3.</a:t>
          </a:r>
          <a:r>
            <a:rPr lang="zh-CN" b="1" dirty="0"/>
            <a:t>结构完整，语言流畅</a:t>
          </a:r>
          <a:endParaRPr lang="zh-CN" dirty="0"/>
        </a:p>
      </dgm:t>
    </dgm:pt>
    <dgm:pt modelId="{CD1680B1-B15D-4EEC-BFD5-330871771A40}" cxnId="{DEAFFD2E-5AC6-4D06-961E-CF6F7EAEF1A1}" type="parTrans">
      <dgm:prSet/>
      <dgm:spPr/>
      <dgm:t>
        <a:bodyPr/>
        <a:lstStyle/>
        <a:p>
          <a:endParaRPr lang="zh-CN" altLang="en-US"/>
        </a:p>
      </dgm:t>
    </dgm:pt>
    <dgm:pt modelId="{12684EAF-7DCA-4E96-BCBC-BF4A3F1113EC}" cxnId="{DEAFFD2E-5AC6-4D06-961E-CF6F7EAEF1A1}" type="sibTrans">
      <dgm:prSet/>
      <dgm:spPr/>
      <dgm:t>
        <a:bodyPr/>
        <a:lstStyle/>
        <a:p>
          <a:endParaRPr lang="zh-CN" altLang="en-US"/>
        </a:p>
      </dgm:t>
    </dgm:pt>
    <dgm:pt modelId="{F1BD1735-E7D8-4BA9-B88D-3CE99986C56E}">
      <dgm:prSet/>
      <dgm:spPr/>
      <dgm:t>
        <a:bodyPr/>
        <a:lstStyle/>
        <a:p>
          <a:r>
            <a:rPr lang="zh-CN" dirty="0"/>
            <a:t>作者开头和结尾叙事简略，正文部分进行压缩，增删有方，语言流畅。同时，作者扣住了“宝石的秘密”这一线索，并将之贯穿全文。</a:t>
          </a:r>
        </a:p>
      </dgm:t>
    </dgm:pt>
    <dgm:pt modelId="{0359B205-1EE2-4D05-9169-50D5006AFB1F}" cxnId="{AA54A4AA-C456-455B-BE65-4B42503FEC34}" type="parTrans">
      <dgm:prSet/>
      <dgm:spPr/>
      <dgm:t>
        <a:bodyPr/>
        <a:lstStyle/>
        <a:p>
          <a:endParaRPr lang="zh-CN" altLang="en-US"/>
        </a:p>
      </dgm:t>
    </dgm:pt>
    <dgm:pt modelId="{88DB79A2-DF7D-48FD-9D3B-F5837F07850E}" cxnId="{AA54A4AA-C456-455B-BE65-4B42503FEC34}" type="sibTrans">
      <dgm:prSet/>
      <dgm:spPr/>
      <dgm:t>
        <a:bodyPr/>
        <a:lstStyle/>
        <a:p>
          <a:endParaRPr lang="zh-CN" altLang="en-US"/>
        </a:p>
      </dgm:t>
    </dgm:pt>
    <dgm:pt modelId="{FADB183D-A3F4-4CB9-A133-A49FF8045717}" type="pres">
      <dgm:prSet presAssocID="{AFFE6D6E-ADF5-450C-9BCC-D2576740C9A4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35638AC9-6869-4180-8F60-D96C8CE533F6}" type="pres">
      <dgm:prSet presAssocID="{1560B475-A0C2-406B-8717-4124CF567C75}" presName="compNode" presStyleCnt="0"/>
      <dgm:spPr/>
    </dgm:pt>
    <dgm:pt modelId="{39500EAF-69D8-4D72-B2AA-67133E3A04ED}" type="pres">
      <dgm:prSet presAssocID="{1560B475-A0C2-406B-8717-4124CF567C75}" presName="childRec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586A600-8DDB-4B46-A376-5C5045D0AA7A}" type="pres">
      <dgm:prSet presAssocID="{1560B475-A0C2-406B-8717-4124CF567C75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F1B8A9D-7321-4239-AD51-FEB84BC76224}" type="pres">
      <dgm:prSet presAssocID="{1560B475-A0C2-406B-8717-4124CF567C75}" presName="parentRect" presStyleLbl="alignNode1" presStyleIdx="0" presStyleCnt="3"/>
      <dgm:spPr/>
      <dgm:t>
        <a:bodyPr/>
        <a:lstStyle/>
        <a:p>
          <a:endParaRPr lang="zh-CN" altLang="en-US"/>
        </a:p>
      </dgm:t>
    </dgm:pt>
    <dgm:pt modelId="{03F38066-A1ED-4D59-8465-830F02F69D80}" type="pres">
      <dgm:prSet presAssocID="{1560B475-A0C2-406B-8717-4124CF567C75}" presName="adorn" presStyleLbl="fgAccFollowNod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  <dgm:pt modelId="{0F8F3A15-1EC2-4C49-BE49-D5B03F7FCE5F}" type="pres">
      <dgm:prSet presAssocID="{36DD91FA-BCF8-44FF-99CA-7CD17EBE2EE6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3DF8D8B5-E62F-4C06-AD97-FCBE45801E6C}" type="pres">
      <dgm:prSet presAssocID="{D11035C4-D766-4981-8DC9-525B8C329EEB}" presName="compNode" presStyleCnt="0"/>
      <dgm:spPr/>
    </dgm:pt>
    <dgm:pt modelId="{11DFC98E-E12C-447B-948B-25DB3CD24C49}" type="pres">
      <dgm:prSet presAssocID="{D11035C4-D766-4981-8DC9-525B8C329EEB}" presName="childRec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23690B9-877B-4CD3-B8BC-066CB4773D8A}" type="pres">
      <dgm:prSet presAssocID="{D11035C4-D766-4981-8DC9-525B8C329EEB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FFBD13C-C1B2-439F-995D-463FBDC68A3B}" type="pres">
      <dgm:prSet presAssocID="{D11035C4-D766-4981-8DC9-525B8C329EEB}" presName="parentRect" presStyleLbl="alignNode1" presStyleIdx="1" presStyleCnt="3"/>
      <dgm:spPr/>
      <dgm:t>
        <a:bodyPr/>
        <a:lstStyle/>
        <a:p>
          <a:endParaRPr lang="zh-CN" altLang="en-US"/>
        </a:p>
      </dgm:t>
    </dgm:pt>
    <dgm:pt modelId="{81B136B9-D847-4D29-B6D4-5A0179C465FE}" type="pres">
      <dgm:prSet presAssocID="{D11035C4-D766-4981-8DC9-525B8C329EEB}" presName="adorn" presStyleLbl="fgAccFollowNode1" presStyleIdx="1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  <dgm:pt modelId="{2C992BED-A3F7-473A-9B4E-ED31C6BFC31A}" type="pres">
      <dgm:prSet presAssocID="{B1A6FDA0-46F5-4A09-B26C-F6A7744CBA5A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86ACBA5E-F861-463A-8488-8EA88F80234C}" type="pres">
      <dgm:prSet presAssocID="{654A359A-ABE7-480A-8405-CEF50AF12D7F}" presName="compNode" presStyleCnt="0"/>
      <dgm:spPr/>
    </dgm:pt>
    <dgm:pt modelId="{81CA3962-1DFE-422C-9862-437F9B0002F7}" type="pres">
      <dgm:prSet presAssocID="{654A359A-ABE7-480A-8405-CEF50AF12D7F}" presName="childRec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47792FF-6DB6-4DAF-9816-54ECF397FE43}" type="pres">
      <dgm:prSet presAssocID="{654A359A-ABE7-480A-8405-CEF50AF12D7F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89E8C87-DCA9-4A89-84FE-DEC559AA794B}" type="pres">
      <dgm:prSet presAssocID="{654A359A-ABE7-480A-8405-CEF50AF12D7F}" presName="parentRect" presStyleLbl="alignNode1" presStyleIdx="2" presStyleCnt="3"/>
      <dgm:spPr/>
      <dgm:t>
        <a:bodyPr/>
        <a:lstStyle/>
        <a:p>
          <a:endParaRPr lang="zh-CN" altLang="en-US"/>
        </a:p>
      </dgm:t>
    </dgm:pt>
    <dgm:pt modelId="{C87FC5FB-CF3E-4344-8C19-E15AD9D6DBBC}" type="pres">
      <dgm:prSet presAssocID="{654A359A-ABE7-480A-8405-CEF50AF12D7F}" presName="adorn" presStyleLbl="fgAccFollowNode1" presStyleIdx="2" presStyleCnt="3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</dgm:ptLst>
  <dgm:cxnLst>
    <dgm:cxn modelId="{1C6FB4D7-5161-4007-B6F5-3E7D85E4841D}" srcId="{AFFE6D6E-ADF5-450C-9BCC-D2576740C9A4}" destId="{1560B475-A0C2-406B-8717-4124CF567C75}" srcOrd="0" destOrd="0" parTransId="{6AA79B07-8DCF-4666-B7AA-9607D9D11EB3}" sibTransId="{36DD91FA-BCF8-44FF-99CA-7CD17EBE2EE6}"/>
    <dgm:cxn modelId="{3ECFD4BD-0D93-4BAF-80ED-7F976AED67B8}" srcId="{D11035C4-D766-4981-8DC9-525B8C329EEB}" destId="{D3F23B3E-58D8-4900-917E-3E861012725D}" srcOrd="0" destOrd="0" parTransId="{7D5AD6D1-CC13-40F4-A12F-E3E9A2ACA22A}" sibTransId="{266BB35F-4276-4469-A7A2-0AB3140E52BA}"/>
    <dgm:cxn modelId="{20AADB58-9D39-440F-A8FA-AAD0FDCC0777}" type="presOf" srcId="{36DD91FA-BCF8-44FF-99CA-7CD17EBE2EE6}" destId="{0F8F3A15-1EC2-4C49-BE49-D5B03F7FCE5F}" srcOrd="0" destOrd="0" presId="urn:microsoft.com/office/officeart/2005/8/layout/bList2#1"/>
    <dgm:cxn modelId="{720BF256-4849-4D11-8E83-5E202A539C6A}" type="presOf" srcId="{D11035C4-D766-4981-8DC9-525B8C329EEB}" destId="{B23690B9-877B-4CD3-B8BC-066CB4773D8A}" srcOrd="0" destOrd="0" presId="urn:microsoft.com/office/officeart/2005/8/layout/bList2#1"/>
    <dgm:cxn modelId="{F07F07F3-749B-435B-8EBB-35BD7D09F99D}" type="presOf" srcId="{B1A6FDA0-46F5-4A09-B26C-F6A7744CBA5A}" destId="{2C992BED-A3F7-473A-9B4E-ED31C6BFC31A}" srcOrd="0" destOrd="0" presId="urn:microsoft.com/office/officeart/2005/8/layout/bList2#1"/>
    <dgm:cxn modelId="{AC0AA3F5-DA59-4708-8CE3-21944CD0C193}" type="presOf" srcId="{D3F23B3E-58D8-4900-917E-3E861012725D}" destId="{11DFC98E-E12C-447B-948B-25DB3CD24C49}" srcOrd="0" destOrd="0" presId="urn:microsoft.com/office/officeart/2005/8/layout/bList2#1"/>
    <dgm:cxn modelId="{AA54A4AA-C456-455B-BE65-4B42503FEC34}" srcId="{654A359A-ABE7-480A-8405-CEF50AF12D7F}" destId="{F1BD1735-E7D8-4BA9-B88D-3CE99986C56E}" srcOrd="0" destOrd="0" parTransId="{0359B205-1EE2-4D05-9169-50D5006AFB1F}" sibTransId="{88DB79A2-DF7D-48FD-9D3B-F5837F07850E}"/>
    <dgm:cxn modelId="{8C381A9B-2F62-4B16-BADB-92EE960DB132}" type="presOf" srcId="{1560B475-A0C2-406B-8717-4124CF567C75}" destId="{3586A600-8DDB-4B46-A376-5C5045D0AA7A}" srcOrd="0" destOrd="0" presId="urn:microsoft.com/office/officeart/2005/8/layout/bList2#1"/>
    <dgm:cxn modelId="{AF9DD20D-A3FE-4938-A142-D82533633060}" type="presOf" srcId="{1560B475-A0C2-406B-8717-4124CF567C75}" destId="{1F1B8A9D-7321-4239-AD51-FEB84BC76224}" srcOrd="1" destOrd="0" presId="urn:microsoft.com/office/officeart/2005/8/layout/bList2#1"/>
    <dgm:cxn modelId="{96BD0702-3F4D-4BE9-9C48-54BDB3D3585F}" type="presOf" srcId="{F1BD1735-E7D8-4BA9-B88D-3CE99986C56E}" destId="{81CA3962-1DFE-422C-9862-437F9B0002F7}" srcOrd="0" destOrd="0" presId="urn:microsoft.com/office/officeart/2005/8/layout/bList2#1"/>
    <dgm:cxn modelId="{4E351FF5-5036-4F02-8A4C-2EC8CD56DE2E}" srcId="{AFFE6D6E-ADF5-450C-9BCC-D2576740C9A4}" destId="{D11035C4-D766-4981-8DC9-525B8C329EEB}" srcOrd="1" destOrd="0" parTransId="{0AEE3A71-DFD5-4174-8A5E-763CE3959276}" sibTransId="{B1A6FDA0-46F5-4A09-B26C-F6A7744CBA5A}"/>
    <dgm:cxn modelId="{087A8BC7-DDAE-4A6A-890B-8FA1C900F94F}" srcId="{1560B475-A0C2-406B-8717-4124CF567C75}" destId="{9C233FAD-076B-4BAC-A383-9B9176905253}" srcOrd="0" destOrd="0" parTransId="{4C0FA46B-1E05-4484-8BCB-372BE7AA836D}" sibTransId="{3BC728F3-395B-4C43-9E87-52812D1D6015}"/>
    <dgm:cxn modelId="{8DDE1758-813E-49B3-B85A-7ADD44391458}" type="presOf" srcId="{9C233FAD-076B-4BAC-A383-9B9176905253}" destId="{39500EAF-69D8-4D72-B2AA-67133E3A04ED}" srcOrd="0" destOrd="0" presId="urn:microsoft.com/office/officeart/2005/8/layout/bList2#1"/>
    <dgm:cxn modelId="{69E9A59B-A9B9-4DDB-A3DD-F6A15A90F4C7}" type="presOf" srcId="{AFFE6D6E-ADF5-450C-9BCC-D2576740C9A4}" destId="{FADB183D-A3F4-4CB9-A133-A49FF8045717}" srcOrd="0" destOrd="0" presId="urn:microsoft.com/office/officeart/2005/8/layout/bList2#1"/>
    <dgm:cxn modelId="{696922B0-5819-4D25-A740-E84A0F694CBC}" type="presOf" srcId="{D11035C4-D766-4981-8DC9-525B8C329EEB}" destId="{2FFBD13C-C1B2-439F-995D-463FBDC68A3B}" srcOrd="1" destOrd="0" presId="urn:microsoft.com/office/officeart/2005/8/layout/bList2#1"/>
    <dgm:cxn modelId="{DEAFFD2E-5AC6-4D06-961E-CF6F7EAEF1A1}" srcId="{AFFE6D6E-ADF5-450C-9BCC-D2576740C9A4}" destId="{654A359A-ABE7-480A-8405-CEF50AF12D7F}" srcOrd="2" destOrd="0" parTransId="{CD1680B1-B15D-4EEC-BFD5-330871771A40}" sibTransId="{12684EAF-7DCA-4E96-BCBC-BF4A3F1113EC}"/>
    <dgm:cxn modelId="{354B6655-2BAD-48B5-B43B-F80AF95F209F}" type="presOf" srcId="{654A359A-ABE7-480A-8405-CEF50AF12D7F}" destId="{747792FF-6DB6-4DAF-9816-54ECF397FE43}" srcOrd="0" destOrd="0" presId="urn:microsoft.com/office/officeart/2005/8/layout/bList2#1"/>
    <dgm:cxn modelId="{4B2F415C-A499-461C-82CE-3F4611D830A7}" type="presOf" srcId="{654A359A-ABE7-480A-8405-CEF50AF12D7F}" destId="{289E8C87-DCA9-4A89-84FE-DEC559AA794B}" srcOrd="1" destOrd="0" presId="urn:microsoft.com/office/officeart/2005/8/layout/bList2#1"/>
    <dgm:cxn modelId="{74B75B87-6FC9-47AC-9A17-69ADCBFAC92D}" type="presParOf" srcId="{FADB183D-A3F4-4CB9-A133-A49FF8045717}" destId="{35638AC9-6869-4180-8F60-D96C8CE533F6}" srcOrd="0" destOrd="0" presId="urn:microsoft.com/office/officeart/2005/8/layout/bList2#1"/>
    <dgm:cxn modelId="{DBF604CA-B5EB-4880-A349-EBE3AF78077E}" type="presParOf" srcId="{35638AC9-6869-4180-8F60-D96C8CE533F6}" destId="{39500EAF-69D8-4D72-B2AA-67133E3A04ED}" srcOrd="0" destOrd="0" presId="urn:microsoft.com/office/officeart/2005/8/layout/bList2#1"/>
    <dgm:cxn modelId="{E275EE69-DAF0-416F-BECF-E9901D702408}" type="presParOf" srcId="{35638AC9-6869-4180-8F60-D96C8CE533F6}" destId="{3586A600-8DDB-4B46-A376-5C5045D0AA7A}" srcOrd="1" destOrd="0" presId="urn:microsoft.com/office/officeart/2005/8/layout/bList2#1"/>
    <dgm:cxn modelId="{3C64E5C9-84D0-43FC-9C8B-DA8DDB9551F5}" type="presParOf" srcId="{35638AC9-6869-4180-8F60-D96C8CE533F6}" destId="{1F1B8A9D-7321-4239-AD51-FEB84BC76224}" srcOrd="2" destOrd="0" presId="urn:microsoft.com/office/officeart/2005/8/layout/bList2#1"/>
    <dgm:cxn modelId="{AC52346F-32AE-42A9-9255-C23A94C26711}" type="presParOf" srcId="{35638AC9-6869-4180-8F60-D96C8CE533F6}" destId="{03F38066-A1ED-4D59-8465-830F02F69D80}" srcOrd="3" destOrd="0" presId="urn:microsoft.com/office/officeart/2005/8/layout/bList2#1"/>
    <dgm:cxn modelId="{97313438-3C34-47CD-88DB-87DAFCD1297C}" type="presParOf" srcId="{FADB183D-A3F4-4CB9-A133-A49FF8045717}" destId="{0F8F3A15-1EC2-4C49-BE49-D5B03F7FCE5F}" srcOrd="1" destOrd="0" presId="urn:microsoft.com/office/officeart/2005/8/layout/bList2#1"/>
    <dgm:cxn modelId="{7AC3C26B-7FD3-4B43-BE51-298547B9EF7A}" type="presParOf" srcId="{FADB183D-A3F4-4CB9-A133-A49FF8045717}" destId="{3DF8D8B5-E62F-4C06-AD97-FCBE45801E6C}" srcOrd="2" destOrd="0" presId="urn:microsoft.com/office/officeart/2005/8/layout/bList2#1"/>
    <dgm:cxn modelId="{F02198C2-6767-4C86-9E6C-B2F1DC5DB92E}" type="presParOf" srcId="{3DF8D8B5-E62F-4C06-AD97-FCBE45801E6C}" destId="{11DFC98E-E12C-447B-948B-25DB3CD24C49}" srcOrd="0" destOrd="0" presId="urn:microsoft.com/office/officeart/2005/8/layout/bList2#1"/>
    <dgm:cxn modelId="{3EBA7A66-B5C4-4D05-86B9-06BB79B14E8A}" type="presParOf" srcId="{3DF8D8B5-E62F-4C06-AD97-FCBE45801E6C}" destId="{B23690B9-877B-4CD3-B8BC-066CB4773D8A}" srcOrd="1" destOrd="0" presId="urn:microsoft.com/office/officeart/2005/8/layout/bList2#1"/>
    <dgm:cxn modelId="{872DC231-89B7-4551-8C0B-B290F50A62C2}" type="presParOf" srcId="{3DF8D8B5-E62F-4C06-AD97-FCBE45801E6C}" destId="{2FFBD13C-C1B2-439F-995D-463FBDC68A3B}" srcOrd="2" destOrd="0" presId="urn:microsoft.com/office/officeart/2005/8/layout/bList2#1"/>
    <dgm:cxn modelId="{448EDEFA-2B3A-4D06-A36F-C0A321F0C885}" type="presParOf" srcId="{3DF8D8B5-E62F-4C06-AD97-FCBE45801E6C}" destId="{81B136B9-D847-4D29-B6D4-5A0179C465FE}" srcOrd="3" destOrd="0" presId="urn:microsoft.com/office/officeart/2005/8/layout/bList2#1"/>
    <dgm:cxn modelId="{B7CAA93C-4326-4FFF-BA9C-8B9F325C8E54}" type="presParOf" srcId="{FADB183D-A3F4-4CB9-A133-A49FF8045717}" destId="{2C992BED-A3F7-473A-9B4E-ED31C6BFC31A}" srcOrd="3" destOrd="0" presId="urn:microsoft.com/office/officeart/2005/8/layout/bList2#1"/>
    <dgm:cxn modelId="{AB162205-CB7F-4331-A256-C45157FB0059}" type="presParOf" srcId="{FADB183D-A3F4-4CB9-A133-A49FF8045717}" destId="{86ACBA5E-F861-463A-8488-8EA88F80234C}" srcOrd="4" destOrd="0" presId="urn:microsoft.com/office/officeart/2005/8/layout/bList2#1"/>
    <dgm:cxn modelId="{507664BC-68B8-4A66-8505-260507689FDB}" type="presParOf" srcId="{86ACBA5E-F861-463A-8488-8EA88F80234C}" destId="{81CA3962-1DFE-422C-9862-437F9B0002F7}" srcOrd="0" destOrd="0" presId="urn:microsoft.com/office/officeart/2005/8/layout/bList2#1"/>
    <dgm:cxn modelId="{9009BA03-7FFC-4371-8B3F-FCAD9DABEC1C}" type="presParOf" srcId="{86ACBA5E-F861-463A-8488-8EA88F80234C}" destId="{747792FF-6DB6-4DAF-9816-54ECF397FE43}" srcOrd="1" destOrd="0" presId="urn:microsoft.com/office/officeart/2005/8/layout/bList2#1"/>
    <dgm:cxn modelId="{67BACEF1-017D-4010-B5E7-236715F32276}" type="presParOf" srcId="{86ACBA5E-F861-463A-8488-8EA88F80234C}" destId="{289E8C87-DCA9-4A89-84FE-DEC559AA794B}" srcOrd="2" destOrd="0" presId="urn:microsoft.com/office/officeart/2005/8/layout/bList2#1"/>
    <dgm:cxn modelId="{FB6A234A-16B2-4F7A-8192-D4BDD64D30B5}" type="presParOf" srcId="{86ACBA5E-F861-463A-8488-8EA88F80234C}" destId="{C87FC5FB-CF3E-4344-8C19-E15AD9D6DBBC}" srcOrd="3" destOrd="0" presId="urn:microsoft.com/office/officeart/2005/8/layout/bList2#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8302158" cy="3170099"/>
        <a:chOff x="0" y="0"/>
        <a:chExt cx="8302158" cy="3170099"/>
      </a:xfrm>
    </dsp:grpSpPr>
    <dsp:sp modelId="{39500EAF-69D8-4D72-B2AA-67133E3A04ED}">
      <dsp:nvSpPr>
        <dsp:cNvPr id="3" name="同侧圆角矩形 2"/>
        <dsp:cNvSpPr/>
      </dsp:nvSpPr>
      <dsp:spPr bwMode="white">
        <a:xfrm>
          <a:off x="703" y="192011"/>
          <a:ext cx="2424971" cy="1810950"/>
        </a:xfrm>
        <a:prstGeom prst="round2SameRect">
          <a:avLst>
            <a:gd name="adj1" fmla="val 8000"/>
            <a:gd name="adj2" fmla="val 0"/>
          </a:avLst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20320" tIns="60960" rIns="20320" bIns="20320" anchor="t"/>
        <a:lstStyle>
          <a:lvl1pPr algn="l">
            <a:defRPr sz="1600"/>
          </a:lvl1pPr>
          <a:lvl2pPr marL="171450" indent="-171450" algn="l">
            <a:defRPr sz="1600"/>
          </a:lvl2pPr>
          <a:lvl3pPr marL="342900" indent="-171450" algn="l">
            <a:defRPr sz="1600"/>
          </a:lvl3pPr>
          <a:lvl4pPr marL="514350" indent="-171450" algn="l">
            <a:defRPr sz="1600"/>
          </a:lvl4pPr>
          <a:lvl5pPr marL="685800" indent="-171450" algn="l">
            <a:defRPr sz="1600"/>
          </a:lvl5pPr>
          <a:lvl6pPr marL="857250" indent="-171450" algn="l">
            <a:defRPr sz="1600"/>
          </a:lvl6pPr>
          <a:lvl7pPr marL="1028700" indent="-171450" algn="l">
            <a:defRPr sz="1600"/>
          </a:lvl7pPr>
          <a:lvl8pPr marL="1200150" indent="-171450" algn="l">
            <a:defRPr sz="1600"/>
          </a:lvl8pPr>
          <a:lvl9pPr marL="1371600" indent="-171450" algn="l">
            <a:defRPr sz="16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dirty="0">
              <a:solidFill>
                <a:schemeClr val="dk1"/>
              </a:solidFill>
            </a:rPr>
            <a:t>作者在认真阅读课文《猎人海力布》的基础之上，充分研读课文，对课文的整个情节内容了然于胸，为缩写打下了基础。</a:t>
          </a:r>
          <a:endParaRPr>
            <a:solidFill>
              <a:schemeClr val="dk1"/>
            </a:solidFill>
          </a:endParaRPr>
        </a:p>
      </dsp:txBody>
      <dsp:txXfrm>
        <a:off x="703" y="192011"/>
        <a:ext cx="2424971" cy="1810950"/>
      </dsp:txXfrm>
    </dsp:sp>
    <dsp:sp modelId="{1F1B8A9D-7321-4239-AD51-FEB84BC76224}">
      <dsp:nvSpPr>
        <dsp:cNvPr id="4" name="矩形 3"/>
        <dsp:cNvSpPr/>
      </dsp:nvSpPr>
      <dsp:spPr bwMode="white">
        <a:xfrm>
          <a:off x="703" y="2002961"/>
          <a:ext cx="2424971" cy="778709"/>
        </a:xfrm>
        <a:prstGeom prst="rect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91439" tIns="0" rIns="30480" bIns="0" anchor="ctr"/>
        <a:lstStyle>
          <a:lvl1pPr algn="l">
            <a:defRPr sz="2400"/>
          </a:lvl1pPr>
          <a:lvl2pPr marL="171450" indent="-171450" algn="l">
            <a:defRPr sz="1800"/>
          </a:lvl2pPr>
          <a:lvl3pPr marL="342900" indent="-171450" algn="l">
            <a:defRPr sz="1800"/>
          </a:lvl3pPr>
          <a:lvl4pPr marL="514350" indent="-171450" algn="l">
            <a:defRPr sz="1800"/>
          </a:lvl4pPr>
          <a:lvl5pPr marL="685800" indent="-171450" algn="l">
            <a:defRPr sz="1800"/>
          </a:lvl5pPr>
          <a:lvl6pPr marL="857250" indent="-171450" algn="l">
            <a:defRPr sz="1800"/>
          </a:lvl6pPr>
          <a:lvl7pPr marL="1028700" indent="-171450" algn="l">
            <a:defRPr sz="1800"/>
          </a:lvl7pPr>
          <a:lvl8pPr marL="1200150" indent="-171450" algn="l">
            <a:defRPr sz="1800"/>
          </a:lvl8pPr>
          <a:lvl9pPr marL="1371600" indent="-171450" algn="l">
            <a:defRPr sz="18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 dirty="0"/>
            <a:t>1.</a:t>
          </a:r>
          <a:r>
            <a:rPr lang="zh-CN" b="1" dirty="0"/>
            <a:t>精读原文，了解情节</a:t>
          </a:r>
          <a:endParaRPr lang="zh-CN" dirty="0"/>
        </a:p>
      </dsp:txBody>
      <dsp:txXfrm>
        <a:off x="703" y="2002961"/>
        <a:ext cx="2424971" cy="778709"/>
      </dsp:txXfrm>
    </dsp:sp>
    <dsp:sp modelId="{03F38066-A1ED-4D59-8465-830F02F69D80}">
      <dsp:nvSpPr>
        <dsp:cNvPr id="5" name="椭圆 4"/>
        <dsp:cNvSpPr/>
      </dsp:nvSpPr>
      <dsp:spPr bwMode="white">
        <a:xfrm>
          <a:off x="1779234" y="2129348"/>
          <a:ext cx="848740" cy="848740"/>
        </a:xfrm>
        <a:prstGeom prst="ellipse">
          <a:avLst/>
        </a:prstGeom>
        <a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Xfrm>
        <a:off x="1779234" y="2129348"/>
        <a:ext cx="848740" cy="848740"/>
      </dsp:txXfrm>
    </dsp:sp>
    <dsp:sp modelId="{11DFC98E-E12C-447B-948B-25DB3CD24C49}">
      <dsp:nvSpPr>
        <dsp:cNvPr id="6" name="同侧圆角矩形 5"/>
        <dsp:cNvSpPr/>
      </dsp:nvSpPr>
      <dsp:spPr bwMode="white">
        <a:xfrm>
          <a:off x="2838244" y="192011"/>
          <a:ext cx="2424971" cy="1810950"/>
        </a:xfrm>
        <a:prstGeom prst="round2SameRect">
          <a:avLst>
            <a:gd name="adj1" fmla="val 8000"/>
            <a:gd name="adj2" fmla="val 0"/>
          </a:avLst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20320" tIns="60960" rIns="20320" bIns="20320" anchor="t"/>
        <a:lstStyle>
          <a:lvl1pPr algn="l">
            <a:defRPr sz="1600"/>
          </a:lvl1pPr>
          <a:lvl2pPr marL="171450" indent="-171450" algn="l">
            <a:defRPr sz="1600"/>
          </a:lvl2pPr>
          <a:lvl3pPr marL="342900" indent="-171450" algn="l">
            <a:defRPr sz="1600"/>
          </a:lvl3pPr>
          <a:lvl4pPr marL="514350" indent="-171450" algn="l">
            <a:defRPr sz="1600"/>
          </a:lvl4pPr>
          <a:lvl5pPr marL="685800" indent="-171450" algn="l">
            <a:defRPr sz="1600"/>
          </a:lvl5pPr>
          <a:lvl6pPr marL="857250" indent="-171450" algn="l">
            <a:defRPr sz="1600"/>
          </a:lvl6pPr>
          <a:lvl7pPr marL="1028700" indent="-171450" algn="l">
            <a:defRPr sz="1600"/>
          </a:lvl7pPr>
          <a:lvl8pPr marL="1200150" indent="-171450" algn="l">
            <a:defRPr sz="1600"/>
          </a:lvl8pPr>
          <a:lvl9pPr marL="1371600" indent="-171450" algn="l">
            <a:defRPr sz="16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dirty="0">
              <a:solidFill>
                <a:schemeClr val="dk1"/>
              </a:solidFill>
            </a:rPr>
            <a:t>抓住两个情节，一是小白蛇送他宝</a:t>
          </a:r>
          <a:r>
            <a:rPr lang="zh-CN" dirty="0" smtClean="0">
              <a:solidFill>
                <a:schemeClr val="dk1"/>
              </a:solidFill>
            </a:rPr>
            <a:t>石；</a:t>
          </a:r>
          <a:r>
            <a:rPr lang="zh-CN" dirty="0">
              <a:solidFill>
                <a:schemeClr val="dk1"/>
              </a:solidFill>
            </a:rPr>
            <a:t>二是海力布变成了一块石头。同时，对部分内容进行了自己的语言转换。</a:t>
          </a:r>
          <a:endParaRPr>
            <a:solidFill>
              <a:schemeClr val="dk1"/>
            </a:solidFill>
          </a:endParaRPr>
        </a:p>
      </dsp:txBody>
      <dsp:txXfrm>
        <a:off x="2838244" y="192011"/>
        <a:ext cx="2424971" cy="1810950"/>
      </dsp:txXfrm>
    </dsp:sp>
    <dsp:sp modelId="{2FFBD13C-C1B2-439F-995D-463FBDC68A3B}">
      <dsp:nvSpPr>
        <dsp:cNvPr id="7" name="矩形 6"/>
        <dsp:cNvSpPr/>
      </dsp:nvSpPr>
      <dsp:spPr bwMode="white">
        <a:xfrm>
          <a:off x="2838244" y="2002961"/>
          <a:ext cx="2424971" cy="778709"/>
        </a:xfrm>
        <a:prstGeom prst="rect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91439" tIns="0" rIns="30480" bIns="0" anchor="ctr"/>
        <a:lstStyle>
          <a:lvl1pPr algn="l">
            <a:defRPr sz="2400"/>
          </a:lvl1pPr>
          <a:lvl2pPr marL="171450" indent="-171450" algn="l">
            <a:defRPr sz="1800"/>
          </a:lvl2pPr>
          <a:lvl3pPr marL="342900" indent="-171450" algn="l">
            <a:defRPr sz="1800"/>
          </a:lvl3pPr>
          <a:lvl4pPr marL="514350" indent="-171450" algn="l">
            <a:defRPr sz="1800"/>
          </a:lvl4pPr>
          <a:lvl5pPr marL="685800" indent="-171450" algn="l">
            <a:defRPr sz="1800"/>
          </a:lvl5pPr>
          <a:lvl6pPr marL="857250" indent="-171450" algn="l">
            <a:defRPr sz="1800"/>
          </a:lvl6pPr>
          <a:lvl7pPr marL="1028700" indent="-171450" algn="l">
            <a:defRPr sz="1800"/>
          </a:lvl7pPr>
          <a:lvl8pPr marL="1200150" indent="-171450" algn="l">
            <a:defRPr sz="1800"/>
          </a:lvl8pPr>
          <a:lvl9pPr marL="1371600" indent="-171450" algn="l">
            <a:defRPr sz="18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 dirty="0"/>
            <a:t>2. </a:t>
          </a:r>
          <a:r>
            <a:rPr lang="zh-CN" b="1" dirty="0"/>
            <a:t>抓住重点，适当转换</a:t>
          </a:r>
          <a:endParaRPr lang="zh-CN" dirty="0"/>
        </a:p>
      </dsp:txBody>
      <dsp:txXfrm>
        <a:off x="2838244" y="2002961"/>
        <a:ext cx="2424971" cy="778709"/>
      </dsp:txXfrm>
    </dsp:sp>
    <dsp:sp modelId="{81B136B9-D847-4D29-B6D4-5A0179C465FE}">
      <dsp:nvSpPr>
        <dsp:cNvPr id="8" name="椭圆 7"/>
        <dsp:cNvSpPr/>
      </dsp:nvSpPr>
      <dsp:spPr bwMode="white">
        <a:xfrm>
          <a:off x="4616775" y="2129348"/>
          <a:ext cx="848740" cy="848740"/>
        </a:xfrm>
        <a:prstGeom prst="ellipse">
          <a:avLst/>
        </a:prstGeom>
        <a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Xfrm>
        <a:off x="4616775" y="2129348"/>
        <a:ext cx="848740" cy="848740"/>
      </dsp:txXfrm>
    </dsp:sp>
    <dsp:sp modelId="{81CA3962-1DFE-422C-9862-437F9B0002F7}">
      <dsp:nvSpPr>
        <dsp:cNvPr id="9" name="同侧圆角矩形 8"/>
        <dsp:cNvSpPr/>
      </dsp:nvSpPr>
      <dsp:spPr bwMode="white">
        <a:xfrm>
          <a:off x="5675785" y="192011"/>
          <a:ext cx="2424971" cy="1810950"/>
        </a:xfrm>
        <a:prstGeom prst="round2SameRect">
          <a:avLst>
            <a:gd name="adj1" fmla="val 8000"/>
            <a:gd name="adj2" fmla="val 0"/>
          </a:avLst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20320" tIns="60960" rIns="20320" bIns="20320" anchor="t"/>
        <a:lstStyle>
          <a:lvl1pPr algn="l">
            <a:defRPr sz="1600"/>
          </a:lvl1pPr>
          <a:lvl2pPr marL="171450" indent="-171450" algn="l">
            <a:defRPr sz="1600"/>
          </a:lvl2pPr>
          <a:lvl3pPr marL="342900" indent="-171450" algn="l">
            <a:defRPr sz="1600"/>
          </a:lvl3pPr>
          <a:lvl4pPr marL="514350" indent="-171450" algn="l">
            <a:defRPr sz="1600"/>
          </a:lvl4pPr>
          <a:lvl5pPr marL="685800" indent="-171450" algn="l">
            <a:defRPr sz="1600"/>
          </a:lvl5pPr>
          <a:lvl6pPr marL="857250" indent="-171450" algn="l">
            <a:defRPr sz="1600"/>
          </a:lvl6pPr>
          <a:lvl7pPr marL="1028700" indent="-171450" algn="l">
            <a:defRPr sz="1600"/>
          </a:lvl7pPr>
          <a:lvl8pPr marL="1200150" indent="-171450" algn="l">
            <a:defRPr sz="1600"/>
          </a:lvl8pPr>
          <a:lvl9pPr marL="1371600" indent="-171450" algn="l">
            <a:defRPr sz="16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dirty="0">
              <a:solidFill>
                <a:schemeClr val="dk1"/>
              </a:solidFill>
            </a:rPr>
            <a:t>作者开头和结尾叙事简略，正文部分进行压缩，增删有方，语言流畅。同时，作者扣住了“宝石的秘密”这一线索，并将之贯穿全文。</a:t>
          </a:r>
          <a:endParaRPr>
            <a:solidFill>
              <a:schemeClr val="dk1"/>
            </a:solidFill>
          </a:endParaRPr>
        </a:p>
      </dsp:txBody>
      <dsp:txXfrm>
        <a:off x="5675785" y="192011"/>
        <a:ext cx="2424971" cy="1810950"/>
      </dsp:txXfrm>
    </dsp:sp>
    <dsp:sp modelId="{289E8C87-DCA9-4A89-84FE-DEC559AA794B}">
      <dsp:nvSpPr>
        <dsp:cNvPr id="10" name="矩形 9"/>
        <dsp:cNvSpPr/>
      </dsp:nvSpPr>
      <dsp:spPr bwMode="white">
        <a:xfrm>
          <a:off x="5675785" y="2002961"/>
          <a:ext cx="2424971" cy="778709"/>
        </a:xfrm>
        <a:prstGeom prst="rect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91439" tIns="0" rIns="30480" bIns="0" anchor="ctr"/>
        <a:lstStyle>
          <a:lvl1pPr algn="l">
            <a:defRPr sz="2400"/>
          </a:lvl1pPr>
          <a:lvl2pPr marL="171450" indent="-171450" algn="l">
            <a:defRPr sz="1800"/>
          </a:lvl2pPr>
          <a:lvl3pPr marL="342900" indent="-171450" algn="l">
            <a:defRPr sz="1800"/>
          </a:lvl3pPr>
          <a:lvl4pPr marL="514350" indent="-171450" algn="l">
            <a:defRPr sz="1800"/>
          </a:lvl4pPr>
          <a:lvl5pPr marL="685800" indent="-171450" algn="l">
            <a:defRPr sz="1800"/>
          </a:lvl5pPr>
          <a:lvl6pPr marL="857250" indent="-171450" algn="l">
            <a:defRPr sz="1800"/>
          </a:lvl6pPr>
          <a:lvl7pPr marL="1028700" indent="-171450" algn="l">
            <a:defRPr sz="1800"/>
          </a:lvl7pPr>
          <a:lvl8pPr marL="1200150" indent="-171450" algn="l">
            <a:defRPr sz="1800"/>
          </a:lvl8pPr>
          <a:lvl9pPr marL="1371600" indent="-171450" algn="l">
            <a:defRPr sz="18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 dirty="0"/>
            <a:t>3.</a:t>
          </a:r>
          <a:r>
            <a:rPr lang="zh-CN" b="1" dirty="0"/>
            <a:t>结构完整，语言流畅</a:t>
          </a:r>
          <a:endParaRPr lang="zh-CN" dirty="0"/>
        </a:p>
      </dsp:txBody>
      <dsp:txXfrm>
        <a:off x="5675785" y="2002961"/>
        <a:ext cx="2424971" cy="778709"/>
      </dsp:txXfrm>
    </dsp:sp>
    <dsp:sp modelId="{C87FC5FB-CF3E-4344-8C19-E15AD9D6DBBC}">
      <dsp:nvSpPr>
        <dsp:cNvPr id="11" name="椭圆 10"/>
        <dsp:cNvSpPr/>
      </dsp:nvSpPr>
      <dsp:spPr bwMode="white">
        <a:xfrm>
          <a:off x="7454316" y="2129348"/>
          <a:ext cx="848740" cy="848740"/>
        </a:xfrm>
        <a:prstGeom prst="ellipse">
          <a:avLst/>
        </a:prstGeom>
        <a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Xfrm>
        <a:off x="7454316" y="2129348"/>
        <a:ext cx="848740" cy="8487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#1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off" val="ctr"/>
          <dgm:param type="contDir" val="sameDir"/>
          <dgm:param type="grDir" val="tL"/>
          <dgm:param type="flowDir" val="row"/>
        </dgm:alg>
      </dgm:if>
      <dgm:else name="Name2">
        <dgm:alg type="snake">
          <dgm:param type="off" val="ctr"/>
          <dgm:param type="contDir" val="sameDir"/>
          <dgm:param type="grDir" val="tR"/>
          <dgm:param type="flowDir" val="row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CA3BF2-D4BB-4EDA-885A-E5849FFE16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2339D0-63DA-4FD0-8A89-FE30BF4A178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4" Type="http://schemas.openxmlformats.org/officeDocument/2006/relationships/theme" Target="../theme/theme1.xml"/><Relationship Id="rId33" Type="http://schemas.openxmlformats.org/officeDocument/2006/relationships/image" Target="../media/image3.jpeg"/><Relationship Id="rId32" Type="http://schemas.openxmlformats.org/officeDocument/2006/relationships/image" Target="../media/image2.jpeg"/><Relationship Id="rId31" Type="http://schemas.openxmlformats.org/officeDocument/2006/relationships/image" Target="../media/image1.png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5001768"/>
            <a:ext cx="9144000" cy="141732"/>
          </a:xfrm>
          <a:prstGeom prst="rect">
            <a:avLst/>
          </a:prstGeom>
          <a:solidFill>
            <a:srgbClr val="FAC5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80"/>
            <a:ext cx="915984" cy="360040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 flipH="1">
            <a:off x="35496" y="980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33CCFF"/>
              </a:gs>
              <a:gs pos="97000">
                <a:srgbClr val="FFFFFF">
                  <a:alpha val="0"/>
                </a:srgbClr>
              </a:gs>
              <a:gs pos="0">
                <a:srgbClr val="99CC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文本框 10"/>
          <p:cNvSpPr txBox="1"/>
          <p:nvPr userDrawn="1"/>
        </p:nvSpPr>
        <p:spPr>
          <a:xfrm>
            <a:off x="35496" y="67582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习作：缩写故事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 rotWithShape="1">
          <a:blip r:embed="rId3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07"/>
          <a:stretch>
            <a:fillRect/>
          </a:stretch>
        </p:blipFill>
        <p:spPr>
          <a:xfrm>
            <a:off x="8028384" y="4072449"/>
            <a:ext cx="1151112" cy="1071052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496" y="4072449"/>
            <a:ext cx="1175218" cy="117521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microsoft.com/office/2007/relationships/hdphoto" Target="../media/image12.wdp"/><Relationship Id="rId1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9.xml"/><Relationship Id="rId6" Type="http://schemas.microsoft.com/office/2007/relationships/hdphoto" Target="../media/image19.wdp"/><Relationship Id="rId5" Type="http://schemas.openxmlformats.org/officeDocument/2006/relationships/image" Target="../media/image18.png"/><Relationship Id="rId4" Type="http://schemas.microsoft.com/office/2007/relationships/hdphoto" Target="../media/image17.wdp"/><Relationship Id="rId3" Type="http://schemas.openxmlformats.org/officeDocument/2006/relationships/image" Target="../media/image16.png"/><Relationship Id="rId2" Type="http://schemas.microsoft.com/office/2007/relationships/hdphoto" Target="../media/image15.wdp"/><Relationship Id="rId1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microsoft.com/office/2007/relationships/hdphoto" Target="../media/image12.wdp"/><Relationship Id="rId1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1.xml"/><Relationship Id="rId6" Type="http://schemas.microsoft.com/office/2007/relationships/hdphoto" Target="../media/image19.wdp"/><Relationship Id="rId5" Type="http://schemas.openxmlformats.org/officeDocument/2006/relationships/image" Target="../media/image18.png"/><Relationship Id="rId4" Type="http://schemas.microsoft.com/office/2007/relationships/hdphoto" Target="../media/image17.wdp"/><Relationship Id="rId3" Type="http://schemas.openxmlformats.org/officeDocument/2006/relationships/image" Target="../media/image16.png"/><Relationship Id="rId2" Type="http://schemas.microsoft.com/office/2007/relationships/hdphoto" Target="../media/image15.wdp"/><Relationship Id="rId1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2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microsoft.com/office/2007/relationships/hdphoto" Target="../media/image12.wdp"/><Relationship Id="rId1" Type="http://schemas.openxmlformats.org/officeDocument/2006/relationships/image" Target="../media/image1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21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2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image" Target="../media/image8.png"/><Relationship Id="rId1" Type="http://schemas.openxmlformats.org/officeDocument/2006/relationships/image" Target="../media/image23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6.xml"/><Relationship Id="rId1" Type="http://schemas.openxmlformats.org/officeDocument/2006/relationships/image" Target="../media/image2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9.xml"/><Relationship Id="rId4" Type="http://schemas.openxmlformats.org/officeDocument/2006/relationships/hyperlink" Target="&#33539;&#25991;2&#65306;&#12298;&#29454;&#20154;&#28023;&#21147;&#24067;&#12299;&#32553;&#20889;.pptx" TargetMode="External"/><Relationship Id="rId3" Type="http://schemas.microsoft.com/office/2007/relationships/hdphoto" Target="../media/image26.wdp"/><Relationship Id="rId2" Type="http://schemas.openxmlformats.org/officeDocument/2006/relationships/image" Target="../media/image25.png"/><Relationship Id="rId1" Type="http://schemas.openxmlformats.org/officeDocument/2006/relationships/hyperlink" Target="&#33539;&#25991;1&#65306;&#12298;&#29454;&#20154;&#28023;&#21147;&#24067;&#12299;&#32553;&#20889;.pptx" TargetMode="External"/></Relationships>
</file>

<file path=ppt/slides/_rels/slide3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0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microsoft.com/office/2007/relationships/hdphoto" Target="../media/image12.wdp"/><Relationship Id="rId1" Type="http://schemas.openxmlformats.org/officeDocument/2006/relationships/image" Target="../media/image11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6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slide" Target="slide32.xml"/><Relationship Id="rId3" Type="http://schemas.openxmlformats.org/officeDocument/2006/relationships/slide" Target="slide6.xml"/><Relationship Id="rId2" Type="http://schemas.openxmlformats.org/officeDocument/2006/relationships/image" Target="../media/image8.png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8.png"/><Relationship Id="rId2" Type="http://schemas.microsoft.com/office/2007/relationships/hdphoto" Target="../media/image10.wdp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microsoft.com/office/2007/relationships/hdphoto" Target="../media/image12.wdp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/>
          <p:nvPr/>
        </p:nvSpPr>
        <p:spPr>
          <a:xfrm>
            <a:off x="787983" y="1710645"/>
            <a:ext cx="7323630" cy="1331134"/>
          </a:xfrm>
          <a:prstGeom prst="rect">
            <a:avLst/>
          </a:prstGeom>
          <a:ln w="57150">
            <a:gradFill flip="none" rotWithShape="1">
              <a:gsLst>
                <a:gs pos="500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1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你</a:t>
            </a:r>
            <a:r>
              <a:rPr lang="zh-CN" altLang="en-US" sz="41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听说过哪</a:t>
            </a:r>
            <a:r>
              <a:rPr lang="zh-CN" altLang="en-US" sz="41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些精彩有趣的故</a:t>
            </a:r>
            <a:r>
              <a:rPr lang="zh-CN" altLang="en-US" sz="41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事</a:t>
            </a:r>
            <a:r>
              <a:rPr lang="zh-CN" altLang="en-US" sz="41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？能给同学们讲一讲吗？</a:t>
            </a:r>
            <a:endParaRPr lang="zh-CN" altLang="en-US" sz="41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55844" y="1207009"/>
            <a:ext cx="1907381" cy="48220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3000" b="1" dirty="0"/>
              <a:t>说一说</a:t>
            </a:r>
            <a:endParaRPr lang="zh-CN" altLang="en-US" sz="30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对话气泡: 圆角矩形 4"/>
          <p:cNvSpPr/>
          <p:nvPr/>
        </p:nvSpPr>
        <p:spPr>
          <a:xfrm>
            <a:off x="465229" y="756676"/>
            <a:ext cx="7915105" cy="479275"/>
          </a:xfrm>
          <a:prstGeom prst="wedgeRoundRectCallout">
            <a:avLst>
              <a:gd name="adj1" fmla="val -46766"/>
              <a:gd name="adj2" fmla="val 13373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600" b="1" dirty="0" smtClean="0"/>
              <a:t>下面是</a:t>
            </a:r>
            <a:r>
              <a:rPr lang="en-US" altLang="zh-CN" sz="2600" b="1" dirty="0" smtClean="0"/>
              <a:t>《</a:t>
            </a:r>
            <a:r>
              <a:rPr lang="zh-CN" altLang="en-US" sz="2600" b="1" dirty="0"/>
              <a:t>绿野仙踪</a:t>
            </a:r>
            <a:r>
              <a:rPr lang="en-US" altLang="zh-CN" sz="2600" b="1" dirty="0" smtClean="0"/>
              <a:t>》</a:t>
            </a:r>
            <a:r>
              <a:rPr lang="zh-CN" altLang="en-US" sz="2600" b="1" dirty="0" smtClean="0"/>
              <a:t>的缩写范例，我们一起来读一读。</a:t>
            </a:r>
            <a:endParaRPr lang="zh-CN" altLang="en-US" sz="2600" b="1" dirty="0"/>
          </a:p>
        </p:txBody>
      </p:sp>
      <p:sp>
        <p:nvSpPr>
          <p:cNvPr id="2" name="文本框 1"/>
          <p:cNvSpPr txBox="1"/>
          <p:nvPr/>
        </p:nvSpPr>
        <p:spPr>
          <a:xfrm>
            <a:off x="969799" y="1512022"/>
            <a:ext cx="7274170" cy="212365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多</a:t>
            </a: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露茜聪明、善良、勇敢，她被龙卷风吹到了另一个地方，在那里，她结识了狮子、稻草人和铁皮人等小伙伴，他们都有自己的优点和缺点，在历险的过程中，多露茜帮助他们改掉了自己的缺点。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对话气泡: 圆角矩形 3"/>
          <p:cNvSpPr/>
          <p:nvPr/>
        </p:nvSpPr>
        <p:spPr>
          <a:xfrm>
            <a:off x="1345070" y="3810307"/>
            <a:ext cx="6563688" cy="716653"/>
          </a:xfrm>
          <a:prstGeom prst="wedgeRoundRectCallout">
            <a:avLst>
              <a:gd name="adj1" fmla="val -46766"/>
              <a:gd name="adj2" fmla="val 13373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000" b="1" dirty="0" smtClean="0"/>
              <a:t>         这样一来</a:t>
            </a:r>
            <a:r>
              <a:rPr lang="zh-CN" altLang="en-US" sz="2000" b="1" dirty="0"/>
              <a:t>，我们不用将原著给小伙伴看，就能向他介绍这个故事了！</a:t>
            </a:r>
            <a:endParaRPr lang="zh-CN" altLang="en-US" sz="20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941" y="1899737"/>
            <a:ext cx="7159319" cy="931024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28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那么</a:t>
            </a: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你认为，在缩写前我们要做哪些准备工作呢？</a:t>
            </a:r>
            <a:endParaRPr lang="zh-CN" altLang="en-US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67" y="1275610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对话气泡: 圆角矩形 4"/>
          <p:cNvSpPr/>
          <p:nvPr/>
        </p:nvSpPr>
        <p:spPr>
          <a:xfrm>
            <a:off x="1177337" y="613154"/>
            <a:ext cx="1505577" cy="712095"/>
          </a:xfrm>
          <a:prstGeom prst="wedgeRoundRectCallout">
            <a:avLst>
              <a:gd name="adj1" fmla="val -46766"/>
              <a:gd name="adj2" fmla="val 13373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准备一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682910" y="903803"/>
            <a:ext cx="4401178" cy="507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800" b="1" dirty="0">
                <a:solidFill>
                  <a:prstClr val="black"/>
                </a:solidFill>
                <a:latin typeface="等线" panose="02010600030101010101" charset="-122"/>
                <a:ea typeface="等线" panose="02010600030101010101" charset="-122"/>
              </a:rPr>
              <a:t>只有了解了整体，才有可能正确压缩故事。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682910" y="507536"/>
            <a:ext cx="479306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全面了解故事，读懂故事。</a:t>
            </a:r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77333" y="1489965"/>
            <a:ext cx="6923314" cy="31700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zh-CN" altLang="en-US" sz="2000" b="1" dirty="0"/>
              <a:t>概括介绍海力布热心帮助别人。</a:t>
            </a:r>
            <a:endParaRPr lang="en-US" altLang="zh-CN" sz="2000" b="1" dirty="0"/>
          </a:p>
          <a:p>
            <a:pPr marL="457200" indent="-457200" algn="l">
              <a:buFont typeface="+mj-lt"/>
              <a:buAutoNum type="arabicPeriod"/>
            </a:pPr>
            <a:r>
              <a:rPr lang="zh-CN" altLang="en-US" sz="2000" b="1" dirty="0"/>
              <a:t>海力布救下一条小白蛇。</a:t>
            </a:r>
            <a:endParaRPr lang="en-US" altLang="zh-CN" sz="2000" b="1" dirty="0"/>
          </a:p>
          <a:p>
            <a:pPr marL="457200" indent="-457200" algn="l">
              <a:buFont typeface="+mj-lt"/>
              <a:buAutoNum type="arabicPeriod"/>
            </a:pPr>
            <a:r>
              <a:rPr lang="zh-CN" altLang="en-US" sz="2000" b="1" dirty="0"/>
              <a:t>小白蛇要送给海力布一块能听懂动物话语的宝石。</a:t>
            </a:r>
            <a:endParaRPr lang="en-US" altLang="zh-CN" sz="2000" b="1" dirty="0"/>
          </a:p>
          <a:p>
            <a:pPr marL="457200" indent="-457200" algn="l">
              <a:buFont typeface="+mj-lt"/>
              <a:buAutoNum type="arabicPeriod"/>
            </a:pPr>
            <a:r>
              <a:rPr lang="zh-CN" altLang="en-US" sz="2000" b="1" dirty="0"/>
              <a:t>海力布来到龙宫得到宝石。</a:t>
            </a:r>
            <a:endParaRPr lang="en-US" altLang="zh-CN" sz="2000" b="1" dirty="0"/>
          </a:p>
          <a:p>
            <a:pPr marL="457200" indent="-457200" algn="l">
              <a:buFont typeface="+mj-lt"/>
              <a:buAutoNum type="arabicPeriod"/>
            </a:pPr>
            <a:r>
              <a:rPr lang="zh-CN" altLang="en-US" sz="2000" b="1" dirty="0"/>
              <a:t>小白蛇叮嘱他听到的话不能告诉别人。</a:t>
            </a:r>
            <a:endParaRPr lang="en-US" altLang="zh-CN" sz="2000" b="1" dirty="0"/>
          </a:p>
          <a:p>
            <a:pPr marL="457200" indent="-457200" algn="l">
              <a:buFont typeface="+mj-lt"/>
              <a:buAutoNum type="arabicPeriod"/>
            </a:pPr>
            <a:r>
              <a:rPr lang="zh-CN" altLang="en-US" sz="2000" b="1" dirty="0"/>
              <a:t>海力布从鸟那里得知灾难要来。</a:t>
            </a:r>
            <a:endParaRPr lang="en-US" altLang="zh-CN" sz="2000" b="1" dirty="0"/>
          </a:p>
          <a:p>
            <a:pPr marL="457200" indent="-457200" algn="l">
              <a:buFont typeface="+mj-lt"/>
              <a:buAutoNum type="arabicPeriod"/>
            </a:pPr>
            <a:r>
              <a:rPr lang="zh-CN" altLang="en-US" sz="2000" b="1" dirty="0"/>
              <a:t>海力布告诉乡亲，乡亲不信。</a:t>
            </a:r>
            <a:endParaRPr lang="en-US" altLang="zh-CN" sz="2000" b="1" dirty="0"/>
          </a:p>
          <a:p>
            <a:pPr marL="457200" indent="-457200" algn="l">
              <a:buFont typeface="+mj-lt"/>
              <a:buAutoNum type="arabicPeriod"/>
            </a:pPr>
            <a:r>
              <a:rPr lang="zh-CN" altLang="en-US" sz="2000" b="1" dirty="0"/>
              <a:t>海力布说出了原因，变成了石头。</a:t>
            </a:r>
            <a:endParaRPr lang="en-US" altLang="zh-CN" sz="2000" b="1" dirty="0"/>
          </a:p>
          <a:p>
            <a:pPr marL="457200" indent="-457200" algn="l">
              <a:buFont typeface="+mj-lt"/>
              <a:buAutoNum type="arabicPeriod"/>
            </a:pPr>
            <a:r>
              <a:rPr lang="zh-CN" altLang="en-US" sz="2000" b="1" dirty="0"/>
              <a:t>乡亲们相信了，避免了苦难。</a:t>
            </a:r>
            <a:endParaRPr lang="en-US" altLang="zh-CN" sz="2000" b="1" dirty="0"/>
          </a:p>
          <a:p>
            <a:pPr marL="457200" indent="-457200" algn="l">
              <a:buFont typeface="+mj-lt"/>
              <a:buAutoNum type="arabicPeriod"/>
            </a:pPr>
            <a:r>
              <a:rPr lang="zh-CN" altLang="en-US" sz="2000" b="1" dirty="0"/>
              <a:t>人们纪念海力布。</a:t>
            </a:r>
            <a:endParaRPr lang="zh-CN" altLang="en-US" sz="20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对话气泡: 圆角矩形 4"/>
          <p:cNvSpPr/>
          <p:nvPr/>
        </p:nvSpPr>
        <p:spPr>
          <a:xfrm>
            <a:off x="1177337" y="613154"/>
            <a:ext cx="1505577" cy="712095"/>
          </a:xfrm>
          <a:prstGeom prst="wedgeRoundRectCallout">
            <a:avLst>
              <a:gd name="adj1" fmla="val -46766"/>
              <a:gd name="adj2" fmla="val 13373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准备二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682910" y="903803"/>
            <a:ext cx="4401178" cy="507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抓住了重点，就能准确压缩故事。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682910" y="507536"/>
            <a:ext cx="479306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理清主次情节和关键情节。</a:t>
            </a:r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77333" y="1489965"/>
            <a:ext cx="6923314" cy="31700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概括介绍海力布热心帮助别人。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海力布救下一条小白蛇。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小白蛇要送给海力布一块能听懂动物话语的宝石。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海力布来到龙宫得到宝石。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小白蛇叮嘱他听到的话不能告诉别人，否则变石头。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海力布从鸟那里得知灾难要来。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海力布告诉乡亲，乡亲不信。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海力布说出了原因，变成了石头。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乡亲们相信了，避免了苦难。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人们纪念海力布。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43352" y="3075013"/>
            <a:ext cx="6432622" cy="116469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75632" y="2872525"/>
            <a:ext cx="602901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主要情节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40460" y="1325248"/>
            <a:ext cx="602901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次要情节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43352" y="2718962"/>
            <a:ext cx="6432622" cy="3359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对话气泡: 圆角矩形 9"/>
          <p:cNvSpPr/>
          <p:nvPr/>
        </p:nvSpPr>
        <p:spPr>
          <a:xfrm>
            <a:off x="7313226" y="2044752"/>
            <a:ext cx="1306897" cy="367830"/>
          </a:xfrm>
          <a:prstGeom prst="wedgeRoundRectCallout">
            <a:avLst>
              <a:gd name="adj1" fmla="val -49533"/>
              <a:gd name="adj2" fmla="val 132032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关键情节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对话气泡: 圆角矩形 4"/>
          <p:cNvSpPr/>
          <p:nvPr/>
        </p:nvSpPr>
        <p:spPr>
          <a:xfrm>
            <a:off x="1177337" y="613154"/>
            <a:ext cx="1505577" cy="712095"/>
          </a:xfrm>
          <a:prstGeom prst="wedgeRoundRectCallout">
            <a:avLst>
              <a:gd name="adj1" fmla="val -46766"/>
              <a:gd name="adj2" fmla="val 13373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准备三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682910" y="903803"/>
            <a:ext cx="4401178" cy="507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将故事梗概进行压缩，得出主线（提纲）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682910" y="507536"/>
            <a:ext cx="479306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梳理故事情节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66655" y="2776035"/>
            <a:ext cx="1597688" cy="465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latin typeface="宋体" panose="02010600030101010101" pitchFamily="2" charset="-122"/>
                <a:ea typeface="宋体" panose="02010600030101010101" pitchFamily="2" charset="-122"/>
              </a:rPr>
              <a:t>热心的海力布</a:t>
            </a:r>
            <a:endParaRPr lang="zh-CN" altLang="en-US" sz="1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079098" y="2776035"/>
            <a:ext cx="1597688" cy="465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latin typeface="宋体" panose="02010600030101010101" pitchFamily="2" charset="-122"/>
                <a:ea typeface="宋体" panose="02010600030101010101" pitchFamily="2" charset="-122"/>
              </a:rPr>
              <a:t>得知灾难将至</a:t>
            </a:r>
            <a:endParaRPr lang="zh-CN" altLang="en-US" sz="1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197629" y="2776035"/>
            <a:ext cx="1457009" cy="465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latin typeface="宋体" panose="02010600030101010101" pitchFamily="2" charset="-122"/>
                <a:ea typeface="宋体" panose="02010600030101010101" pitchFamily="2" charset="-122"/>
              </a:rPr>
              <a:t>说出实情</a:t>
            </a:r>
            <a:endParaRPr lang="en-US" altLang="zh-CN" sz="1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1600" b="1" dirty="0">
                <a:latin typeface="宋体" panose="02010600030101010101" pitchFamily="2" charset="-122"/>
                <a:ea typeface="宋体" panose="02010600030101010101" pitchFamily="2" charset="-122"/>
              </a:rPr>
              <a:t>变成石头</a:t>
            </a:r>
            <a:endParaRPr lang="zh-CN" altLang="en-US" sz="1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175478" y="2776032"/>
            <a:ext cx="1457009" cy="465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latin typeface="宋体" panose="02010600030101010101" pitchFamily="2" charset="-122"/>
                <a:ea typeface="宋体" panose="02010600030101010101" pitchFamily="2" charset="-122"/>
              </a:rPr>
              <a:t>拯救了乡亲</a:t>
            </a:r>
            <a:endParaRPr lang="zh-CN" altLang="en-US" sz="1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2029469" y="1765704"/>
            <a:ext cx="1306897" cy="46564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救下小蛇</a:t>
            </a:r>
            <a:endParaRPr lang="zh-CN" altLang="en-US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384608" y="2696864"/>
            <a:ext cx="596621" cy="62397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algn="ctr">
              <a:defRPr b="1"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得到宝石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20" name="直接箭头连接符 19"/>
          <p:cNvCxnSpPr>
            <a:stCxn id="11" idx="3"/>
            <a:endCxn id="13" idx="1"/>
          </p:cNvCxnSpPr>
          <p:nvPr/>
        </p:nvCxnSpPr>
        <p:spPr>
          <a:xfrm>
            <a:off x="2264351" y="3008853"/>
            <a:ext cx="814755" cy="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>
            <a:stCxn id="16" idx="4"/>
            <a:endCxn id="18" idx="0"/>
          </p:cNvCxnSpPr>
          <p:nvPr/>
        </p:nvCxnSpPr>
        <p:spPr>
          <a:xfrm>
            <a:off x="2682918" y="2231343"/>
            <a:ext cx="1" cy="4655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>
            <a:stCxn id="13" idx="3"/>
            <a:endCxn id="14" idx="1"/>
          </p:cNvCxnSpPr>
          <p:nvPr/>
        </p:nvCxnSpPr>
        <p:spPr>
          <a:xfrm>
            <a:off x="4676786" y="3008853"/>
            <a:ext cx="520840" cy="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连接符: 肘形 27"/>
          <p:cNvCxnSpPr>
            <a:endCxn id="14" idx="0"/>
          </p:cNvCxnSpPr>
          <p:nvPr/>
        </p:nvCxnSpPr>
        <p:spPr>
          <a:xfrm>
            <a:off x="2682909" y="2464105"/>
            <a:ext cx="3243222" cy="311930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/>
        </p:nvSpPr>
        <p:spPr>
          <a:xfrm>
            <a:off x="3599101" y="2112892"/>
            <a:ext cx="111440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l"/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小蛇叮嘱</a:t>
            </a:r>
            <a:endParaRPr lang="zh-CN" altLang="en-US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32" name="直接箭头连接符 31"/>
          <p:cNvCxnSpPr>
            <a:stCxn id="14" idx="3"/>
            <a:endCxn id="15" idx="1"/>
          </p:cNvCxnSpPr>
          <p:nvPr/>
        </p:nvCxnSpPr>
        <p:spPr>
          <a:xfrm flipV="1">
            <a:off x="6654635" y="3008856"/>
            <a:ext cx="520840" cy="1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7507" y="325968"/>
            <a:ext cx="7433043" cy="4369816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272836" y="1274222"/>
            <a:ext cx="39489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00"/>
                </a:solidFill>
              </a:rPr>
              <a:t>        </a:t>
            </a:r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同学们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准备很充分，下面</a:t>
            </a:r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就是如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何具体压缩的问题了</a:t>
            </a:r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。如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何压缩呢？</a:t>
            </a:r>
            <a:endParaRPr lang="zh-CN" altLang="en-US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35249" y="1622946"/>
            <a:ext cx="6914147" cy="13234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在我国的一些地区，流传着一个动人的民间故事。</a:t>
            </a:r>
            <a:endParaRPr lang="en-US" altLang="zh-CN" sz="20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从前有一个猎人，名叫海力布。他热心帮助别人，每次打猎回来，总是把猎物分给大家，自己只留下很少的一份。大家都非常尊敬他。</a:t>
            </a:r>
            <a:endParaRPr lang="zh-CN" altLang="en-US" sz="20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05326" y="3194752"/>
            <a:ext cx="7114233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缩写：从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前有一个猎人，名叫海力布。他热心帮助别人，大家都非常尊敬他。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1861148" y="1969054"/>
            <a:ext cx="5373841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7352022" y="2284665"/>
            <a:ext cx="700819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1254701" y="2617081"/>
            <a:ext cx="679814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5350037" y="2048097"/>
            <a:ext cx="1884952" cy="2289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对话气泡: 圆角矩形 13"/>
          <p:cNvSpPr/>
          <p:nvPr/>
        </p:nvSpPr>
        <p:spPr>
          <a:xfrm>
            <a:off x="1326435" y="1065518"/>
            <a:ext cx="2127739" cy="367830"/>
          </a:xfrm>
          <a:prstGeom prst="wedgeRoundRectCallout">
            <a:avLst>
              <a:gd name="adj1" fmla="val 33622"/>
              <a:gd name="adj2" fmla="val 107447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和故事情节无关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对话气泡: 圆角矩形 14"/>
          <p:cNvSpPr/>
          <p:nvPr/>
        </p:nvSpPr>
        <p:spPr>
          <a:xfrm>
            <a:off x="4630004" y="1046566"/>
            <a:ext cx="2127739" cy="367830"/>
          </a:xfrm>
          <a:prstGeom prst="wedgeRoundRectCallout">
            <a:avLst>
              <a:gd name="adj1" fmla="val 21816"/>
              <a:gd name="adj2" fmla="val 200328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概括</a:t>
            </a: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+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具体论述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 animBg="1"/>
      <p:bldP spid="14" grpId="0" animBg="1"/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14891" y="1821925"/>
            <a:ext cx="7545785" cy="10156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/>
              <a:t>         有一天</a:t>
            </a:r>
            <a:r>
              <a:rPr lang="en-US" altLang="zh-CN" sz="2000" b="1" dirty="0"/>
              <a:t>,</a:t>
            </a:r>
            <a:r>
              <a:rPr lang="zh-CN" altLang="en-US" sz="2000" b="1" dirty="0"/>
              <a:t>海力布到深山去打猎</a:t>
            </a:r>
            <a:r>
              <a:rPr lang="en-US" altLang="zh-CN" sz="2000" b="1" dirty="0"/>
              <a:t>,</a:t>
            </a:r>
            <a:r>
              <a:rPr lang="zh-CN" altLang="en-US" sz="2000" b="1" dirty="0"/>
              <a:t>忽然听见天</a:t>
            </a:r>
            <a:r>
              <a:rPr lang="zh-CN" altLang="en-US" sz="2000" b="1"/>
              <a:t>上</a:t>
            </a:r>
            <a:r>
              <a:rPr lang="zh-CN" altLang="en-US" sz="2000" b="1" smtClean="0"/>
              <a:t>有呼救声。他</a:t>
            </a:r>
            <a:r>
              <a:rPr lang="zh-CN" altLang="en-US" sz="2000" b="1" dirty="0" smtClean="0"/>
              <a:t>抬头一看</a:t>
            </a:r>
            <a:r>
              <a:rPr lang="en-US" altLang="zh-CN" sz="2000" b="1" dirty="0"/>
              <a:t>,</a:t>
            </a:r>
            <a:r>
              <a:rPr lang="zh-CN" altLang="en-US" sz="2000" b="1" dirty="0"/>
              <a:t>一只老鹰抓着一条小白蛇正从他头上</a:t>
            </a:r>
            <a:r>
              <a:rPr lang="zh-CN" altLang="en-US" sz="2000" b="1" dirty="0" smtClean="0"/>
              <a:t>飞过。他急忙搭箭开弓，对准</a:t>
            </a:r>
            <a:r>
              <a:rPr lang="zh-CN" altLang="en-US" sz="2000" b="1" dirty="0"/>
              <a:t>老鹰射去。老鹰受了伤</a:t>
            </a:r>
            <a:r>
              <a:rPr lang="en-US" altLang="zh-CN" sz="2000" b="1" dirty="0"/>
              <a:t>,</a:t>
            </a:r>
            <a:r>
              <a:rPr lang="zh-CN" altLang="en-US" sz="2000" b="1" dirty="0"/>
              <a:t>丢下小白蛇逃了。</a:t>
            </a:r>
            <a:endParaRPr lang="zh-CN" altLang="en-US" sz="2000" b="1" dirty="0"/>
          </a:p>
        </p:txBody>
      </p:sp>
      <p:sp>
        <p:nvSpPr>
          <p:cNvPr id="3" name="文本框 2"/>
          <p:cNvSpPr txBox="1"/>
          <p:nvPr/>
        </p:nvSpPr>
        <p:spPr>
          <a:xfrm>
            <a:off x="1014891" y="3651897"/>
            <a:ext cx="7114233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2400" b="1" dirty="0" smtClean="0"/>
              <a:t>         缩写：有</a:t>
            </a:r>
            <a:r>
              <a:rPr lang="zh-CN" altLang="en-US" sz="2400" b="1" dirty="0"/>
              <a:t>一天，海力布打猎时看见一只老鹰抓住一条小白蛇，他急忙救下了小白蛇。</a:t>
            </a:r>
            <a:endParaRPr lang="zh-CN" altLang="en-US" sz="2400" b="1" dirty="0"/>
          </a:p>
        </p:txBody>
      </p:sp>
      <p:sp>
        <p:nvSpPr>
          <p:cNvPr id="14" name="对话气泡: 圆角矩形 13"/>
          <p:cNvSpPr/>
          <p:nvPr/>
        </p:nvSpPr>
        <p:spPr>
          <a:xfrm>
            <a:off x="1876536" y="1052285"/>
            <a:ext cx="4484079" cy="367830"/>
          </a:xfrm>
          <a:prstGeom prst="wedgeRoundRectCallout">
            <a:avLst>
              <a:gd name="adj1" fmla="val -23297"/>
              <a:gd name="adj2" fmla="val 101983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/>
              <a:t>次要情节：谁怎</a:t>
            </a:r>
            <a:r>
              <a:rPr lang="zh-CN" altLang="en-US" sz="2000" b="1"/>
              <a:t>么</a:t>
            </a:r>
            <a:r>
              <a:rPr lang="zh-CN" altLang="en-US" sz="2000" b="1" smtClean="0"/>
              <a:t>了，谁</a:t>
            </a:r>
            <a:r>
              <a:rPr lang="zh-CN" altLang="en-US" sz="2000" b="1" dirty="0"/>
              <a:t>做了什</a:t>
            </a:r>
            <a:r>
              <a:rPr lang="zh-CN" altLang="en-US" sz="2000" b="1"/>
              <a:t>么</a:t>
            </a:r>
            <a:r>
              <a:rPr lang="zh-CN" altLang="en-US" sz="2000" b="1" smtClean="0"/>
              <a:t>事。</a:t>
            </a:r>
            <a:endParaRPr lang="zh-CN" altLang="en-US" sz="2000" b="1" dirty="0"/>
          </a:p>
        </p:txBody>
      </p:sp>
      <p:sp>
        <p:nvSpPr>
          <p:cNvPr id="7" name="矩形: 圆角 6"/>
          <p:cNvSpPr/>
          <p:nvPr/>
        </p:nvSpPr>
        <p:spPr>
          <a:xfrm>
            <a:off x="2477012" y="1851670"/>
            <a:ext cx="792022" cy="31148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: 圆角 15"/>
          <p:cNvSpPr/>
          <p:nvPr/>
        </p:nvSpPr>
        <p:spPr>
          <a:xfrm>
            <a:off x="1702432" y="2164706"/>
            <a:ext cx="1016458" cy="30350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: 圆角 16"/>
          <p:cNvSpPr/>
          <p:nvPr/>
        </p:nvSpPr>
        <p:spPr>
          <a:xfrm>
            <a:off x="3230840" y="2171234"/>
            <a:ext cx="1319782" cy="32850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 animBg="1"/>
      <p:bldP spid="7" grpId="0" animBg="1"/>
      <p:bldP spid="16" grpId="0" animBg="1"/>
      <p:bldP spid="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71510" y="842542"/>
            <a:ext cx="595285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         </a:t>
            </a:r>
            <a:r>
              <a:rPr lang="zh-CN" altLang="en-US" sz="1600" dirty="0" smtClean="0"/>
              <a:t>海力布</a:t>
            </a:r>
            <a:r>
              <a:rPr lang="zh-CN" altLang="en-US" sz="1600" dirty="0"/>
              <a:t>对小白蛇说</a:t>
            </a:r>
            <a:r>
              <a:rPr lang="en-US" altLang="zh-CN" sz="1600" dirty="0"/>
              <a:t>:“</a:t>
            </a:r>
            <a:r>
              <a:rPr lang="zh-CN" altLang="en-US" sz="1600" dirty="0"/>
              <a:t>可怜的小东西</a:t>
            </a:r>
            <a:r>
              <a:rPr lang="en-US" altLang="zh-CN" sz="1600" dirty="0"/>
              <a:t>,</a:t>
            </a:r>
            <a:r>
              <a:rPr lang="zh-CN" altLang="en-US" sz="1600" dirty="0"/>
              <a:t>快回家去吧</a:t>
            </a:r>
            <a:r>
              <a:rPr lang="en-US" altLang="zh-CN" sz="1600" dirty="0"/>
              <a:t>!”</a:t>
            </a:r>
            <a:r>
              <a:rPr lang="zh-CN" altLang="en-US" sz="1600" dirty="0"/>
              <a:t>小白蛇说</a:t>
            </a:r>
            <a:r>
              <a:rPr lang="en-US" altLang="zh-CN" sz="1600" dirty="0"/>
              <a:t>:“</a:t>
            </a:r>
            <a:r>
              <a:rPr lang="zh-CN" altLang="en-US" sz="1600" dirty="0"/>
              <a:t>敬爱的猎人</a:t>
            </a:r>
            <a:r>
              <a:rPr lang="en-US" altLang="zh-CN" sz="1600" dirty="0"/>
              <a:t>,</a:t>
            </a:r>
            <a:r>
              <a:rPr lang="zh-CN" altLang="en-US" sz="1600" dirty="0"/>
              <a:t>您是我的救命恩人</a:t>
            </a:r>
            <a:r>
              <a:rPr lang="en-US" altLang="zh-CN" sz="1600" dirty="0"/>
              <a:t>,</a:t>
            </a:r>
            <a:r>
              <a:rPr lang="zh-CN" altLang="en-US" sz="1600" dirty="0"/>
              <a:t>我要报答您。我是龙王的女儿</a:t>
            </a:r>
            <a:r>
              <a:rPr lang="en-US" altLang="zh-CN" sz="1600" dirty="0"/>
              <a:t>,</a:t>
            </a:r>
            <a:r>
              <a:rPr lang="zh-CN" altLang="en-US" sz="1600" dirty="0"/>
              <a:t>您跟我回去</a:t>
            </a:r>
            <a:r>
              <a:rPr lang="en-US" altLang="zh-CN" sz="1600" dirty="0"/>
              <a:t>,</a:t>
            </a:r>
            <a:r>
              <a:rPr lang="zh-CN" altLang="en-US" sz="1600" dirty="0"/>
              <a:t>我爸爸一定会好好酬谢您。我爸爸的宝库里有许多珍宝</a:t>
            </a:r>
            <a:r>
              <a:rPr lang="en-US" altLang="zh-CN" sz="1600" dirty="0"/>
              <a:t>,</a:t>
            </a:r>
            <a:r>
              <a:rPr lang="zh-CN" altLang="en-US" sz="1600" dirty="0"/>
              <a:t>您要什么都可以。如果您都不喜欢</a:t>
            </a:r>
            <a:r>
              <a:rPr lang="en-US" altLang="zh-CN" sz="1600" dirty="0"/>
              <a:t>,</a:t>
            </a:r>
            <a:r>
              <a:rPr lang="zh-CN" altLang="en-US" sz="1600" dirty="0"/>
              <a:t>可以要我爸爸含在嘴里的那颗宝石。只要嘴里含着那颗宝石</a:t>
            </a:r>
            <a:r>
              <a:rPr lang="en-US" altLang="zh-CN" sz="1600" dirty="0"/>
              <a:t>,</a:t>
            </a:r>
            <a:r>
              <a:rPr lang="zh-CN" altLang="en-US" sz="1600" dirty="0"/>
              <a:t>就能听懂各种动物说的话。”海力布想</a:t>
            </a:r>
            <a:r>
              <a:rPr lang="en-US" altLang="zh-CN" sz="1600" dirty="0"/>
              <a:t>,</a:t>
            </a:r>
            <a:r>
              <a:rPr lang="zh-CN" altLang="en-US" sz="1600" dirty="0"/>
              <a:t>珍宝我倒不在乎</a:t>
            </a:r>
            <a:r>
              <a:rPr lang="en-US" altLang="zh-CN" sz="1600" dirty="0"/>
              <a:t>,</a:t>
            </a:r>
            <a:r>
              <a:rPr lang="zh-CN" altLang="en-US" sz="1600" dirty="0"/>
              <a:t>能听懂动物的话</a:t>
            </a:r>
            <a:r>
              <a:rPr lang="en-US" altLang="zh-CN" sz="1600" dirty="0"/>
              <a:t>,</a:t>
            </a:r>
            <a:r>
              <a:rPr lang="zh-CN" altLang="en-US" sz="1600" dirty="0"/>
              <a:t>对一个猎人来说</a:t>
            </a:r>
            <a:r>
              <a:rPr lang="en-US" altLang="zh-CN" sz="1600" dirty="0"/>
              <a:t>,</a:t>
            </a:r>
            <a:r>
              <a:rPr lang="zh-CN" altLang="en-US" sz="1600" dirty="0"/>
              <a:t>实在是太好了。他问小白蛇</a:t>
            </a:r>
            <a:r>
              <a:rPr lang="en-US" altLang="zh-CN" sz="1600" dirty="0"/>
              <a:t>:“</a:t>
            </a:r>
            <a:r>
              <a:rPr lang="zh-CN" altLang="en-US" sz="1600" dirty="0"/>
              <a:t>真有这样一颗宝石吗</a:t>
            </a:r>
            <a:r>
              <a:rPr lang="en-US" altLang="zh-CN" sz="1600" dirty="0"/>
              <a:t>?”</a:t>
            </a:r>
            <a:r>
              <a:rPr lang="zh-CN" altLang="en-US" sz="1600" dirty="0"/>
              <a:t>小白蛇说</a:t>
            </a:r>
            <a:r>
              <a:rPr lang="en-US" altLang="zh-CN" sz="1600" dirty="0"/>
              <a:t>:“</a:t>
            </a:r>
            <a:r>
              <a:rPr lang="zh-CN" altLang="en-US" sz="1600" dirty="0"/>
              <a:t>真的。但是动物说什么话</a:t>
            </a:r>
            <a:r>
              <a:rPr lang="en-US" altLang="zh-CN" sz="1600" dirty="0"/>
              <a:t>,</a:t>
            </a:r>
            <a:r>
              <a:rPr lang="zh-CN" altLang="en-US" sz="1600" dirty="0"/>
              <a:t>您只能自己知道。如果对别人说了</a:t>
            </a:r>
            <a:r>
              <a:rPr lang="en-US" altLang="zh-CN" sz="1600" dirty="0"/>
              <a:t>,</a:t>
            </a:r>
            <a:r>
              <a:rPr lang="zh-CN" altLang="en-US" sz="1600" dirty="0"/>
              <a:t>您就会变成一块石头。”</a:t>
            </a:r>
            <a:endParaRPr lang="zh-CN" altLang="en-US" sz="1600" dirty="0"/>
          </a:p>
        </p:txBody>
      </p:sp>
      <p:sp>
        <p:nvSpPr>
          <p:cNvPr id="3" name="文本框 2"/>
          <p:cNvSpPr txBox="1"/>
          <p:nvPr/>
        </p:nvSpPr>
        <p:spPr>
          <a:xfrm>
            <a:off x="1014891" y="3357164"/>
            <a:ext cx="7114233" cy="16312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2000" b="1" dirty="0" smtClean="0"/>
              <a:t>         小白</a:t>
            </a:r>
            <a:r>
              <a:rPr lang="zh-CN" altLang="en-US" sz="2000" b="1" dirty="0"/>
              <a:t>蛇告诉海力布，她是龙王的女儿。为了感谢海力布的救命之恩，小白蛇要送给海力布许多珍宝。小白蛇还告诉他，龙王嘴里含着一颗宝石，谁含着那颗宝石，就能听懂各种动物说的话。不过动物说的话只能他自己知道，如果对别人说了，他就会变成一块石头。</a:t>
            </a:r>
            <a:endParaRPr lang="zh-CN" altLang="en-US" sz="2000" b="1" dirty="0"/>
          </a:p>
        </p:txBody>
      </p:sp>
      <p:sp>
        <p:nvSpPr>
          <p:cNvPr id="14" name="对话气泡: 圆角矩形 13"/>
          <p:cNvSpPr/>
          <p:nvPr/>
        </p:nvSpPr>
        <p:spPr>
          <a:xfrm>
            <a:off x="344621" y="842542"/>
            <a:ext cx="1340524" cy="795343"/>
          </a:xfrm>
          <a:prstGeom prst="wedgeRoundRectCallout">
            <a:avLst>
              <a:gd name="adj1" fmla="val 62388"/>
              <a:gd name="adj2" fmla="val 56829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/>
              <a:t>次要情节</a:t>
            </a:r>
            <a:endParaRPr lang="en-US" altLang="zh-CN" sz="2000" b="1" dirty="0"/>
          </a:p>
          <a:p>
            <a:pPr algn="ctr"/>
            <a:r>
              <a:rPr lang="zh-CN" altLang="en-US" sz="2000" b="1" dirty="0"/>
              <a:t>简单概括</a:t>
            </a:r>
            <a:endParaRPr lang="zh-CN" altLang="en-US" sz="2000" b="1" dirty="0"/>
          </a:p>
        </p:txBody>
      </p:sp>
      <p:sp>
        <p:nvSpPr>
          <p:cNvPr id="17" name="矩形: 圆角 16"/>
          <p:cNvSpPr/>
          <p:nvPr/>
        </p:nvSpPr>
        <p:spPr>
          <a:xfrm>
            <a:off x="1894354" y="2376412"/>
            <a:ext cx="5907170" cy="75120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对话气泡: 圆角矩形 7"/>
          <p:cNvSpPr/>
          <p:nvPr/>
        </p:nvSpPr>
        <p:spPr>
          <a:xfrm>
            <a:off x="7217694" y="1505505"/>
            <a:ext cx="1340524" cy="795343"/>
          </a:xfrm>
          <a:prstGeom prst="wedgeRoundRectCallout">
            <a:avLst>
              <a:gd name="adj1" fmla="val -62043"/>
              <a:gd name="adj2" fmla="val 88414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/>
              <a:t>关键情节</a:t>
            </a:r>
            <a:endParaRPr lang="en-US" altLang="zh-CN" sz="2000" b="1" dirty="0"/>
          </a:p>
          <a:p>
            <a:pPr algn="ctr"/>
            <a:r>
              <a:rPr lang="zh-CN" altLang="en-US" sz="2000" b="1" dirty="0"/>
              <a:t>特别保留</a:t>
            </a:r>
            <a:endParaRPr lang="zh-CN" altLang="en-US" sz="2000" b="1" dirty="0"/>
          </a:p>
        </p:txBody>
      </p:sp>
      <p:sp>
        <p:nvSpPr>
          <p:cNvPr id="9" name="对话气泡: 圆角矩形 8"/>
          <p:cNvSpPr/>
          <p:nvPr/>
        </p:nvSpPr>
        <p:spPr>
          <a:xfrm>
            <a:off x="163282" y="2118646"/>
            <a:ext cx="1340524" cy="795343"/>
          </a:xfrm>
          <a:prstGeom prst="wedgeRoundRectCallout">
            <a:avLst>
              <a:gd name="adj1" fmla="val 115608"/>
              <a:gd name="adj2" fmla="val -48033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/>
              <a:t>人物对话</a:t>
            </a:r>
            <a:endParaRPr lang="en-US" altLang="zh-CN" sz="2000" b="1" dirty="0"/>
          </a:p>
          <a:p>
            <a:pPr algn="ctr"/>
            <a:r>
              <a:rPr lang="zh-CN" altLang="en-US" sz="2000" b="1" dirty="0"/>
              <a:t>改为转述</a:t>
            </a:r>
            <a:endParaRPr lang="zh-CN" altLang="en-US" sz="20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 animBg="1"/>
      <p:bldP spid="17" grpId="0" animBg="1"/>
      <p:bldP spid="8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40976" y="1640726"/>
            <a:ext cx="6725806" cy="931024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28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从</a:t>
            </a: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上面的示例中，你能总结出哪些缩写方法？</a:t>
            </a:r>
            <a:endParaRPr lang="en-US" altLang="zh-CN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67" y="1275610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909548" y="1697474"/>
            <a:ext cx="327192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3200" b="1" dirty="0"/>
              <a:t>梁山伯与祝英台</a:t>
            </a:r>
            <a:endParaRPr lang="zh-CN" altLang="en-US" sz="3200" b="1" dirty="0"/>
          </a:p>
        </p:txBody>
      </p:sp>
      <p:pic>
        <p:nvPicPr>
          <p:cNvPr id="1026" name="Picture 2" descr="E:\李老师电脑文件\中外民间彩图\中外民间彩图\9梁山伯与祝英台2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187" y="422128"/>
            <a:ext cx="3176081" cy="45390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/>
          <p:nvPr/>
        </p:nvSpPr>
        <p:spPr>
          <a:xfrm>
            <a:off x="251520" y="752390"/>
            <a:ext cx="8693418" cy="95410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删除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与情节无关的，删除；在概述后面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具体说明的，删除；重复出现的，只保留一个。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51625" l="106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414" y="476626"/>
            <a:ext cx="1204586" cy="1774841"/>
          </a:xfrm>
          <a:prstGeom prst="rect">
            <a:avLst/>
          </a:prstGeom>
        </p:spPr>
      </p:pic>
      <p:sp>
        <p:nvSpPr>
          <p:cNvPr id="4" name="文本框 2"/>
          <p:cNvSpPr txBox="1"/>
          <p:nvPr/>
        </p:nvSpPr>
        <p:spPr>
          <a:xfrm>
            <a:off x="236273" y="1844778"/>
            <a:ext cx="8224167" cy="95410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概括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次要环节，概述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主要梳理出人物</a:t>
            </a:r>
            <a:b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和事件，不影响故事发展的情节，去掉即可。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311" y="1772765"/>
            <a:ext cx="1269938" cy="1098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文本框 2"/>
          <p:cNvSpPr txBox="1"/>
          <p:nvPr/>
        </p:nvSpPr>
        <p:spPr>
          <a:xfrm>
            <a:off x="254546" y="3212930"/>
            <a:ext cx="8493918" cy="95410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转述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对于人物对话，不重要的省去，重要</a:t>
            </a:r>
            <a:b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内容变成作者的话。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290" b="53226" l="24663" r="7437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374" t="7096" r="24759" b="46452"/>
          <a:stretch>
            <a:fillRect/>
          </a:stretch>
        </p:blipFill>
        <p:spPr bwMode="auto">
          <a:xfrm>
            <a:off x="8044628" y="3212926"/>
            <a:ext cx="930424" cy="1015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9418" y="606011"/>
            <a:ext cx="6725806" cy="3947234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28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同学们说得很好，下面老师来总结一下缩写一篇文章的具体做法：</a:t>
            </a:r>
            <a:endParaRPr lang="en-US" altLang="zh-CN" sz="2800" b="1" dirty="0" smtClean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457200" algn="just"/>
            <a:r>
              <a:rPr lang="en-US" altLang="zh-CN" sz="28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1.</a:t>
            </a:r>
            <a:r>
              <a:rPr lang="zh-CN" altLang="en-US" sz="28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要整体把握原文内容，理清思路和结构。</a:t>
            </a:r>
            <a:endParaRPr lang="en-US" altLang="zh-CN" sz="2800" b="1" dirty="0" smtClean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457200" algn="just"/>
            <a:r>
              <a:rPr lang="en-US" altLang="zh-CN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28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8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围绕中心把握主要事件和材料，删去文中的次要人物、次要内容。</a:t>
            </a:r>
            <a:endParaRPr lang="en-US" altLang="zh-CN" sz="2800" b="1" dirty="0" smtClean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457200" algn="just"/>
            <a:r>
              <a:rPr lang="en-US" altLang="zh-CN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28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8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缩写语言，把具体的叙述、描写及对话进行概括，改成简洁的语句。</a:t>
            </a:r>
            <a:endParaRPr lang="en-US" altLang="zh-CN" sz="2800" b="1" dirty="0" smtClean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457200" algn="just"/>
            <a:r>
              <a:rPr lang="en-US" altLang="zh-CN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28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4.</a:t>
            </a:r>
            <a:r>
              <a:rPr lang="zh-CN" altLang="en-US" sz="28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要看衔接是否自然，收尾是否贯通。</a:t>
            </a:r>
            <a:endParaRPr lang="en-US" altLang="zh-CN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67" y="1275610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4658" y="392643"/>
            <a:ext cx="7385417" cy="434181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326673" y="1186759"/>
            <a:ext cx="39489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00"/>
                </a:solidFill>
              </a:rPr>
              <a:t>         </a:t>
            </a:r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掌握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了缩写的秘</a:t>
            </a:r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诀后，让我们试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着缩</a:t>
            </a:r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</a:t>
            </a:r>
            <a:r>
              <a:rPr lang="en-US" altLang="zh-CN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猎人海力布</a:t>
            </a:r>
            <a:r>
              <a:rPr lang="en-US" altLang="zh-CN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其他段落。</a:t>
            </a:r>
            <a:endParaRPr lang="zh-CN" altLang="en-US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52694" y="575851"/>
            <a:ext cx="60388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海力布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知道着急也没有用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不把为什么要搬家说清楚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大家是不会相信的。再一迟延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灾难就要夺去乡亲们的生命。要救乡亲们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只有牺牲自己。他想到这里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就镇定地对大家说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:“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今天晚上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这里的大山要崩塌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洪水要淹没大地。你们看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鸟都飞走了。”接着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他就把怎么得到宝石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怎么听见一群鸟议论避难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以及为什么不能把听来的消息告诉别人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都原原本本照实说了。海力布刚说完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就变成了一块石头。</a:t>
            </a:r>
            <a:endParaRPr lang="zh-CN" altLang="en-US" sz="1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992759" y="3081356"/>
            <a:ext cx="595867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b="1" dirty="0" smtClean="0"/>
              <a:t>         缩写：时</a:t>
            </a:r>
            <a:r>
              <a:rPr lang="zh-CN" altLang="en-US" sz="1800" b="1" dirty="0"/>
              <a:t>间紧迫，无奈之下，为了乡亲们的生命安全，海力布决定说出真相，只有牺牲自己，才能救乡亲们。海力布于是把如何听鸟所说的话，还有关于宝</a:t>
            </a:r>
            <a:r>
              <a:rPr lang="zh-CN" altLang="en-US" sz="1800" b="1" dirty="0" smtClean="0"/>
              <a:t>石的</a:t>
            </a:r>
            <a:r>
              <a:rPr lang="zh-CN" altLang="en-US" sz="1800" b="1" dirty="0"/>
              <a:t>秘密说了出来。刚说完，他就变成了石头。</a:t>
            </a:r>
            <a:endParaRPr lang="zh-CN" altLang="en-US" sz="1800" b="1" dirty="0"/>
          </a:p>
        </p:txBody>
      </p:sp>
      <p:sp>
        <p:nvSpPr>
          <p:cNvPr id="11" name="矩形 10"/>
          <p:cNvSpPr/>
          <p:nvPr/>
        </p:nvSpPr>
        <p:spPr>
          <a:xfrm>
            <a:off x="1992759" y="479978"/>
            <a:ext cx="5958675" cy="121123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对话气泡: 圆角矩形 11"/>
          <p:cNvSpPr/>
          <p:nvPr/>
        </p:nvSpPr>
        <p:spPr>
          <a:xfrm>
            <a:off x="200769" y="575851"/>
            <a:ext cx="1484179" cy="971599"/>
          </a:xfrm>
          <a:prstGeom prst="wedgeRoundRectCallout">
            <a:avLst>
              <a:gd name="adj1" fmla="val 68385"/>
              <a:gd name="adj2" fmla="val 2503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/>
              <a:t>心理活动</a:t>
            </a:r>
            <a:endParaRPr lang="en-US" altLang="zh-CN" sz="2000" b="1" dirty="0"/>
          </a:p>
          <a:p>
            <a:pPr algn="ctr"/>
            <a:r>
              <a:rPr lang="zh-CN" altLang="en-US" sz="2000" b="1" dirty="0"/>
              <a:t>概述</a:t>
            </a:r>
            <a:endParaRPr lang="en-US" altLang="zh-CN" sz="2000" b="1" dirty="0"/>
          </a:p>
          <a:p>
            <a:pPr algn="ctr"/>
            <a:r>
              <a:rPr lang="zh-CN" altLang="en-US" sz="2000" b="1" dirty="0"/>
              <a:t>原因</a:t>
            </a:r>
            <a:r>
              <a:rPr lang="en-US" altLang="zh-CN" sz="2000" b="1" dirty="0"/>
              <a:t>+</a:t>
            </a:r>
            <a:r>
              <a:rPr lang="zh-CN" altLang="en-US" sz="2000" b="1" dirty="0"/>
              <a:t>做法</a:t>
            </a:r>
            <a:endParaRPr lang="zh-CN" altLang="en-US" sz="2000" b="1" dirty="0"/>
          </a:p>
        </p:txBody>
      </p:sp>
      <p:sp>
        <p:nvSpPr>
          <p:cNvPr id="13" name="矩形 12"/>
          <p:cNvSpPr/>
          <p:nvPr/>
        </p:nvSpPr>
        <p:spPr>
          <a:xfrm>
            <a:off x="1992759" y="1713693"/>
            <a:ext cx="5958675" cy="9491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对话气泡: 圆角矩形 13"/>
          <p:cNvSpPr/>
          <p:nvPr/>
        </p:nvSpPr>
        <p:spPr>
          <a:xfrm>
            <a:off x="200768" y="1691218"/>
            <a:ext cx="1484179" cy="971599"/>
          </a:xfrm>
          <a:prstGeom prst="wedgeRoundRectCallout">
            <a:avLst>
              <a:gd name="adj1" fmla="val 68385"/>
              <a:gd name="adj2" fmla="val 2503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/>
              <a:t>人物对话转述</a:t>
            </a:r>
            <a:endParaRPr lang="en-US" altLang="zh-CN" sz="20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2" grpId="0" animBg="1"/>
      <p:bldP spid="13" grpId="0" animBg="1"/>
      <p:bldP spid="1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40976" y="1640730"/>
            <a:ext cx="6725806" cy="1177245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36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对于</a:t>
            </a:r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这次习作，你还有什么要说的吗？</a:t>
            </a:r>
            <a:endParaRPr lang="en-US" altLang="zh-CN" sz="36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67" y="1275610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/>
          <p:nvPr/>
        </p:nvSpPr>
        <p:spPr>
          <a:xfrm>
            <a:off x="251520" y="752390"/>
            <a:ext cx="8693418" cy="95410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读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懂原文是缩写的前提，不但要熟知情节，</a:t>
            </a:r>
            <a:endParaRPr lang="en-US" altLang="zh-CN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还要弄清楚主次关系。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51625" l="106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414" y="476626"/>
            <a:ext cx="1204586" cy="1774841"/>
          </a:xfrm>
          <a:prstGeom prst="rect">
            <a:avLst/>
          </a:prstGeom>
        </p:spPr>
      </p:pic>
      <p:sp>
        <p:nvSpPr>
          <p:cNvPr id="4" name="文本框 2"/>
          <p:cNvSpPr txBox="1"/>
          <p:nvPr/>
        </p:nvSpPr>
        <p:spPr>
          <a:xfrm>
            <a:off x="236273" y="1844778"/>
            <a:ext cx="8224167" cy="95410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缩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写时可以先大胆减缩，发现不连贯时再去</a:t>
            </a:r>
            <a:endParaRPr lang="en-US" altLang="zh-CN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补充相关情节或者细节。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311" y="1772765"/>
            <a:ext cx="1269938" cy="1098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文本框 2"/>
          <p:cNvSpPr txBox="1"/>
          <p:nvPr/>
        </p:nvSpPr>
        <p:spPr>
          <a:xfrm>
            <a:off x="254546" y="3212930"/>
            <a:ext cx="8493918" cy="95410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缩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写不等于摘抄，讲故事烂熟于心，然后用</a:t>
            </a:r>
            <a:endParaRPr lang="en-US" altLang="zh-CN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自己的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话将重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要情节讲述出来。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290" b="53226" l="24663" r="7437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374" t="7096" r="24759" b="46452"/>
          <a:stretch>
            <a:fillRect/>
          </a:stretch>
        </p:blipFill>
        <p:spPr bwMode="auto">
          <a:xfrm>
            <a:off x="8044628" y="3212926"/>
            <a:ext cx="930424" cy="1015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3594899" y="1891948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写作提纲</a:t>
            </a:r>
            <a:endParaRPr lang="zh-CN" altLang="en-US" sz="5400" b="1" dirty="0">
              <a:solidFill>
                <a:srgbClr val="875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824" y="1691225"/>
            <a:ext cx="1543976" cy="1301691"/>
          </a:xfrm>
          <a:prstGeom prst="round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22832" y="0"/>
            <a:ext cx="7602043" cy="446917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395146" y="653841"/>
            <a:ext cx="415818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FF00"/>
                </a:solidFill>
              </a:rPr>
              <a:t>         </a:t>
            </a:r>
            <a:r>
              <a:rPr lang="zh-CN" altLang="en-US" sz="32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</a:t>
            </a:r>
            <a:r>
              <a:rPr lang="zh-CN" altLang="en-US" sz="32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想</a:t>
            </a:r>
            <a:r>
              <a:rPr lang="zh-CN" altLang="en-US" sz="32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好怎么缩写了吗</a:t>
            </a:r>
            <a:r>
              <a:rPr lang="zh-CN" altLang="en-US" sz="32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？不要急于下笔，先好好构思，编写好写作提纲。</a:t>
            </a:r>
            <a:endParaRPr lang="zh-CN" altLang="en-US" sz="32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47421" y="1724517"/>
            <a:ext cx="4899861" cy="230832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solidFill>
              <a:schemeClr val="accent1"/>
            </a:solidFill>
            <a:prstDash val="sysDash"/>
          </a:ln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这则故事的主要情节是什么？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次要情节有哪些？哪些比较关键？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这篇文章的主线是什么？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4.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你打算保留哪些情节？哪些情节简略？哪些情节详细？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5.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你缩写的提纲是否符合故事本意？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191455" y="267498"/>
            <a:ext cx="34305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习作提纲要求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536446" y="1012347"/>
            <a:ext cx="3897221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抓住主要情节，缩写故</a:t>
            </a:r>
            <a:r>
              <a:rPr lang="zh-CN" altLang="en-US" sz="24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事。</a:t>
            </a:r>
            <a:endParaRPr lang="zh-CN" altLang="en-US" sz="11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393297" y="763822"/>
            <a:ext cx="1360615" cy="666511"/>
            <a:chOff x="2375756" y="2268826"/>
            <a:chExt cx="888357" cy="666511"/>
          </a:xfrm>
        </p:grpSpPr>
        <p:sp>
          <p:nvSpPr>
            <p:cNvPr id="4" name="云形 3"/>
            <p:cNvSpPr/>
            <p:nvPr/>
          </p:nvSpPr>
          <p:spPr>
            <a:xfrm>
              <a:off x="2375756" y="2268826"/>
              <a:ext cx="888357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71068" y="2290763"/>
              <a:ext cx="7930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开头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344286" y="1101358"/>
            <a:ext cx="630513" cy="25545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猎人海力布</a:t>
            </a:r>
            <a:endParaRPr lang="zh-CN" altLang="en-US" sz="32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963816" y="1036500"/>
            <a:ext cx="288032" cy="3334222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393297" y="1944035"/>
            <a:ext cx="1318064" cy="733058"/>
            <a:chOff x="2098769" y="2334213"/>
            <a:chExt cx="860576" cy="733058"/>
          </a:xfrm>
        </p:grpSpPr>
        <p:sp>
          <p:nvSpPr>
            <p:cNvPr id="10" name="云形 9"/>
            <p:cNvSpPr/>
            <p:nvPr/>
          </p:nvSpPr>
          <p:spPr>
            <a:xfrm>
              <a:off x="2098769" y="2336363"/>
              <a:ext cx="860576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95853" y="2334213"/>
              <a:ext cx="7634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主体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456127" y="3764012"/>
            <a:ext cx="1277506" cy="666511"/>
            <a:chOff x="2375756" y="2268826"/>
            <a:chExt cx="834094" cy="666511"/>
          </a:xfrm>
        </p:grpSpPr>
        <p:sp>
          <p:nvSpPr>
            <p:cNvPr id="14" name="云形 13"/>
            <p:cNvSpPr/>
            <p:nvPr/>
          </p:nvSpPr>
          <p:spPr>
            <a:xfrm>
              <a:off x="2375756" y="2268826"/>
              <a:ext cx="834094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71068" y="2290763"/>
              <a:ext cx="73878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结尾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6" name="左大括号 15"/>
          <p:cNvSpPr/>
          <p:nvPr/>
        </p:nvSpPr>
        <p:spPr>
          <a:xfrm>
            <a:off x="2948167" y="1590751"/>
            <a:ext cx="306264" cy="1584528"/>
          </a:xfrm>
          <a:prstGeom prst="leftBrace">
            <a:avLst>
              <a:gd name="adj1" fmla="val 8333"/>
              <a:gd name="adj2" fmla="val 36049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54439" y="1430333"/>
            <a:ext cx="5065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起因</a:t>
            </a:r>
            <a:r>
              <a:rPr lang="zh-CN" altLang="en-US" sz="20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：救下</a:t>
            </a:r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小白蛇得到石头</a:t>
            </a:r>
            <a:endParaRPr lang="en-US" altLang="zh-CN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</a:t>
            </a:r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被告知，不能说出秘密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32484" y="2076928"/>
            <a:ext cx="6205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发展：海力布得知灾难就要降临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948175" y="3764008"/>
            <a:ext cx="38432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人们纪念海力布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142862" y="702814"/>
            <a:ext cx="42954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交代人物，概述品格。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TextBox 21"/>
          <p:cNvSpPr txBox="1"/>
          <p:nvPr/>
        </p:nvSpPr>
        <p:spPr>
          <a:xfrm>
            <a:off x="3254431" y="2477038"/>
            <a:ext cx="54388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高潮：乡亲们不相信，海力布说出了事</a:t>
            </a:r>
            <a:r>
              <a:rPr lang="zh-CN" altLang="en-US" sz="20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实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" name="TextBox 21"/>
          <p:cNvSpPr txBox="1"/>
          <p:nvPr/>
        </p:nvSpPr>
        <p:spPr>
          <a:xfrm>
            <a:off x="3254431" y="2826159"/>
            <a:ext cx="54388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结局：海力布变成石头，乡亲们得</a:t>
            </a:r>
            <a:r>
              <a:rPr lang="zh-CN" altLang="en-US" sz="20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救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animBg="1"/>
      <p:bldP spid="16" grpId="0" animBg="1"/>
      <p:bldP spid="20" grpId="0"/>
      <p:bldP spid="22" grpId="0"/>
      <p:bldP spid="29" grpId="0"/>
      <p:bldP spid="24" grpId="0"/>
      <p:bldP spid="18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818807" y="2142329"/>
            <a:ext cx="322380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3200" b="1" dirty="0"/>
              <a:t>孟姜女哭长城</a:t>
            </a:r>
            <a:endParaRPr lang="zh-CN" altLang="en-US" sz="3200" b="1" dirty="0"/>
          </a:p>
        </p:txBody>
      </p:sp>
      <p:pic>
        <p:nvPicPr>
          <p:cNvPr id="2050" name="Picture 2" descr="E:\李老师电脑文件\声律启蒙\声律彩图\孟姜女哭长城副本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1835" y="390040"/>
            <a:ext cx="3141196" cy="4439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55581" y="1779667"/>
            <a:ext cx="5542989" cy="68480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快快写起来吧！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" name="图片 14" descr="234757-160Z616032990[1]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CF3">
                  <a:alpha val="100000"/>
                </a:srgbClr>
              </a:clrFrom>
              <a:clrTo>
                <a:srgbClr val="FFFCF3">
                  <a:alpha val="100000"/>
                  <a:alpha val="0"/>
                </a:srgbClr>
              </a:clrTo>
            </a:clrChange>
          </a:blip>
          <a:srcRect l="67163" t="48737"/>
          <a:stretch>
            <a:fillRect/>
          </a:stretch>
        </p:blipFill>
        <p:spPr>
          <a:xfrm>
            <a:off x="6156184" y="1541914"/>
            <a:ext cx="2085975" cy="3028315"/>
          </a:xfrm>
          <a:prstGeom prst="rect">
            <a:avLst/>
          </a:prstGeom>
          <a:effectLst>
            <a:innerShdw blurRad="63500" dist="508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44304" y="3770259"/>
            <a:ext cx="6560707" cy="43858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写好之后，和同位交换一下，看看谁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写得最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好。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7245" y="631284"/>
            <a:ext cx="4629510" cy="2925850"/>
          </a:xfrm>
          <a:prstGeom prst="roundRect">
            <a:avLst>
              <a:gd name="adj" fmla="val 5281"/>
            </a:avLst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3594899" y="1891948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作文修改</a:t>
            </a:r>
            <a:endParaRPr lang="zh-CN" altLang="en-US" sz="5400" b="1" dirty="0">
              <a:solidFill>
                <a:srgbClr val="875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" name="图片 4" descr="图片包含 游戏机, 标志&#10;&#10;描述已自动生成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9" t="3514" r="24574" b="24134"/>
          <a:stretch>
            <a:fillRect/>
          </a:stretch>
        </p:blipFill>
        <p:spPr>
          <a:xfrm>
            <a:off x="2147784" y="1678691"/>
            <a:ext cx="1307805" cy="132675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357" y="406786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文本框 14"/>
          <p:cNvSpPr txBox="1"/>
          <p:nvPr/>
        </p:nvSpPr>
        <p:spPr>
          <a:xfrm>
            <a:off x="171357" y="406786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dirty="0">
                <a:solidFill>
                  <a:schemeClr val="bg1"/>
                </a:solidFill>
              </a:rPr>
              <a:t>第二课时</a:t>
            </a:r>
            <a:endParaRPr kumimoji="1" lang="zh-CN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97963" y="1260057"/>
            <a:ext cx="6575548" cy="297773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467995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18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从前有一个猎人，名叫海力布。他热心帮助别人，大家都非常尊敬他。</a:t>
            </a:r>
            <a:endParaRPr lang="zh-CN" altLang="zh-CN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467995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18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有一天，海力布打猎时从老鹰爪下救下一条小白蛇。小白蛇是龙王的女儿，她为了感谢海力布的救命之恩，决定带他小见龙王，要送海力布许多珍宝。</a:t>
            </a:r>
            <a:r>
              <a:rPr lang="zh-CN" altLang="zh-CN" sz="18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小白蛇还告诉他，龙王嘴里含着一颗宝石，含着那颗宝石，就能听懂各种动物说的话。不过如果把动物说的话对别人说了，那个人就会变成一块石头。</a:t>
            </a:r>
            <a:endParaRPr lang="zh-CN" altLang="zh-CN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488047" y="760064"/>
            <a:ext cx="3615413" cy="5309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猎人海力布</a:t>
            </a:r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缩写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14"/>
          <p:cNvSpPr txBox="1"/>
          <p:nvPr/>
        </p:nvSpPr>
        <p:spPr>
          <a:xfrm>
            <a:off x="702635" y="352397"/>
            <a:ext cx="2147372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例文赏析</a:t>
            </a:r>
            <a:endParaRPr lang="zh-CN" altLang="en-US" sz="24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173511" y="1153068"/>
            <a:ext cx="36004" cy="3816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191521" y="1362086"/>
            <a:ext cx="1718175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开头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简洁，三言两语交代人物。  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故事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的起因，对原文内容有压缩。 宝石是故事情节的重要内容。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908" y="408361"/>
            <a:ext cx="417735" cy="43380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79961" y="635193"/>
            <a:ext cx="6575548" cy="376256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467995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海力布跟着小白蛇来到龙宫，没有接受龙王馈赠的珍宝，只要了他嘴里的那块宝石。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临走的时候，小白蛇再三叮嘱他不要把动物说的话告诉其他人，否则他就会变成石头。　　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467995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海力布有了这颗宝石后能听懂动物说的话，能知晓动物去向，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所</a:t>
            </a:r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每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次打猎都能满载而归，并把猎物分给大家。几年后的一天，海力布在深山打猎，听见一群鸟在商量着要飞走，因为晚上这里的大山要崩塌，大地要被洪水淹没。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173511" y="1153068"/>
            <a:ext cx="36004" cy="3816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209515" y="625264"/>
            <a:ext cx="171817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zh-CN" altLang="en-US" sz="18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r>
              <a:rPr lang="zh-CN" altLang="en-US" sz="18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</a:t>
            </a:r>
            <a:r>
              <a:rPr lang="zh-CN" altLang="en-US" sz="1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故事</a:t>
            </a:r>
            <a:r>
              <a:rPr lang="zh-CN" altLang="en-US" sz="1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的发展，压缩了次要情节。</a:t>
            </a:r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18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zh-CN" altLang="en-US" sz="18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zh-CN" altLang="en-US" sz="18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79961" y="610005"/>
            <a:ext cx="6575548" cy="330090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467995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海力布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听到后，急忙跑回家让乡亲们赶紧搬家。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大家听了很奇怪，不理解为什么要搬家。有位老人告诉海力布，搬家不容易，要搬家总得先知道理由。时间紧迫，无奈之下，为了乡亲们的生命安全，海力布决定说出真相，只有牺牲自己，才能救乡亲们。海力布于是把如何听鸟所说的话，还有关于宝石头的秘密说了出来。刚说完，他就变成了石头</a:t>
            </a:r>
            <a:r>
              <a:rPr lang="zh-CN" altLang="en-US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173511" y="1153068"/>
            <a:ext cx="36004" cy="3816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209515" y="1143731"/>
            <a:ext cx="1718175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</a:t>
            </a:r>
            <a:r>
              <a:rPr lang="zh-CN" altLang="en-US" sz="1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故事</a:t>
            </a:r>
            <a:r>
              <a:rPr lang="zh-CN" altLang="en-US" sz="1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的高潮：海力布告诉乡亲们山洪即将爆发要及时搬</a:t>
            </a:r>
            <a:r>
              <a:rPr lang="zh-CN" altLang="en-US" sz="1800" b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家</a:t>
            </a:r>
            <a:r>
              <a:rPr lang="zh-CN" altLang="en-US" sz="1800" b="1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，海力布迫</a:t>
            </a:r>
            <a:r>
              <a:rPr lang="zh-CN" altLang="en-US" sz="1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于</a:t>
            </a:r>
            <a:r>
              <a:rPr lang="zh-CN" altLang="en-US" sz="1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无奈说</a:t>
            </a:r>
            <a:r>
              <a:rPr lang="zh-CN" altLang="en-US" sz="1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出了</a:t>
            </a:r>
            <a:r>
              <a:rPr lang="zh-CN" altLang="en-US" sz="1800" b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动</a:t>
            </a:r>
            <a:r>
              <a:rPr lang="zh-CN" altLang="en-US" sz="1800" b="1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物说的</a:t>
            </a:r>
            <a:r>
              <a:rPr lang="zh-CN" altLang="en-US" sz="1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话，变成了石头，这是核心情节，</a:t>
            </a:r>
            <a:r>
              <a:rPr lang="zh-CN" altLang="en-US" sz="1800" b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所</a:t>
            </a:r>
            <a:r>
              <a:rPr lang="zh-CN" altLang="en-US" sz="1800" b="1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以要尽</a:t>
            </a:r>
            <a:r>
              <a:rPr lang="zh-CN" altLang="en-US" sz="1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量保留情节内容。  </a:t>
            </a:r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18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接连接符 12"/>
          <p:cNvCxnSpPr/>
          <p:nvPr/>
        </p:nvCxnSpPr>
        <p:spPr>
          <a:xfrm>
            <a:off x="7173511" y="1153068"/>
            <a:ext cx="36004" cy="3816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1267976" y="3300089"/>
            <a:ext cx="1872479" cy="896547"/>
            <a:chOff x="1879787" y="4876800"/>
            <a:chExt cx="2338645" cy="1165575"/>
          </a:xfrm>
        </p:grpSpPr>
        <p:sp>
          <p:nvSpPr>
            <p:cNvPr id="10" name="矩形: 圆角 9">
              <a:hlinkClick r:id="rId1" action="ppaction://hlinkpres?slideindex=1&amp;slidetitle="/>
            </p:cNvPr>
            <p:cNvSpPr/>
            <p:nvPr/>
          </p:nvSpPr>
          <p:spPr>
            <a:xfrm>
              <a:off x="1975104" y="4876800"/>
              <a:ext cx="2243328" cy="621792"/>
            </a:xfrm>
            <a:prstGeom prst="roundRect">
              <a:avLst/>
            </a:prstGeom>
            <a:solidFill>
              <a:srgbClr val="FFD4C4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2000" b="1" dirty="0">
                  <a:solidFill>
                    <a:srgbClr val="FF0000"/>
                  </a:solidFill>
                </a:rPr>
                <a:t>更多例文一</a:t>
              </a:r>
              <a:endParaRPr lang="zh-CN" altLang="en-US" sz="2000" b="1" dirty="0">
                <a:solidFill>
                  <a:srgbClr val="FF0000"/>
                </a:solidFill>
              </a:endParaRPr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22" b="98157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9787" y="4999959"/>
              <a:ext cx="1040815" cy="1042416"/>
            </a:xfrm>
            <a:prstGeom prst="rect">
              <a:avLst/>
            </a:prstGeom>
          </p:spPr>
        </p:pic>
      </p:grpSp>
      <p:grpSp>
        <p:nvGrpSpPr>
          <p:cNvPr id="12" name="组合 11"/>
          <p:cNvGrpSpPr/>
          <p:nvPr/>
        </p:nvGrpSpPr>
        <p:grpSpPr>
          <a:xfrm>
            <a:off x="4572008" y="3300089"/>
            <a:ext cx="1872479" cy="896547"/>
            <a:chOff x="1879787" y="4876800"/>
            <a:chExt cx="2338645" cy="1165575"/>
          </a:xfrm>
        </p:grpSpPr>
        <p:sp>
          <p:nvSpPr>
            <p:cNvPr id="15" name="矩形: 圆角 14">
              <a:hlinkClick r:id="rId4" action="ppaction://hlinkpres?slideindex=1&amp;slidetitle="/>
            </p:cNvPr>
            <p:cNvSpPr/>
            <p:nvPr/>
          </p:nvSpPr>
          <p:spPr>
            <a:xfrm>
              <a:off x="1975104" y="4876800"/>
              <a:ext cx="2243328" cy="621792"/>
            </a:xfrm>
            <a:prstGeom prst="roundRect">
              <a:avLst/>
            </a:prstGeom>
            <a:solidFill>
              <a:srgbClr val="FFD4C4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2000" b="1" dirty="0">
                  <a:solidFill>
                    <a:srgbClr val="FF0000"/>
                  </a:solidFill>
                </a:rPr>
                <a:t>更多例文二</a:t>
              </a:r>
              <a:endParaRPr lang="zh-CN" altLang="en-US" sz="2000" b="1" dirty="0">
                <a:solidFill>
                  <a:srgbClr val="FF0000"/>
                </a:solidFill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22" b="98157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9787" y="4999959"/>
              <a:ext cx="1040815" cy="1042416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/>
        </p:nvSpPr>
        <p:spPr>
          <a:xfrm>
            <a:off x="702635" y="786576"/>
            <a:ext cx="6134434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67995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大家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看见海力布变成了石头，都非常后悔和悲痛，于是听了海力布的劝告，及时搬离了村子。到了半夜，果然大山崩塌，地涌洪水，村子瞬间被淹没。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467995"/>
            <a:r>
              <a:rPr lang="en-US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人们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世代纪念海力布。据说现在还能找到那块叫做“海力布”的石头。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191513" y="1125131"/>
            <a:ext cx="17036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</a:t>
            </a:r>
            <a:r>
              <a:rPr lang="zh-CN" altLang="en-US" sz="1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结尾</a:t>
            </a:r>
            <a:r>
              <a:rPr lang="zh-CN" altLang="en-US" sz="1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简洁，保留原文。</a:t>
            </a:r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18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zh-CN" altLang="en-US" sz="18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zh-CN" altLang="en-US" sz="18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zh-CN" altLang="en-US" sz="18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示 3"/>
          <p:cNvGraphicFramePr/>
          <p:nvPr/>
        </p:nvGraphicFramePr>
        <p:xfrm>
          <a:off x="419811" y="1028859"/>
          <a:ext cx="8302158" cy="31700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3" name="矩形 2"/>
          <p:cNvSpPr/>
          <p:nvPr/>
        </p:nvSpPr>
        <p:spPr>
          <a:xfrm>
            <a:off x="3401339" y="463480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优点借鉴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6557" y="140234"/>
            <a:ext cx="8650901" cy="5085783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219239" y="797552"/>
            <a:ext cx="429712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800" b="1" dirty="0" smtClean="0">
                <a:solidFill>
                  <a:srgbClr val="FFFF00"/>
                </a:solidFill>
              </a:rPr>
              <a:t>        </a:t>
            </a:r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下面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请和同位交换作文，根据“评分标准”相互批改。</a:t>
            </a:r>
            <a:endParaRPr lang="en-US" altLang="zh-CN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/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要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使用作文评改符号，最后得出总分，并写出评价。</a:t>
            </a:r>
            <a:endParaRPr lang="en-US" altLang="zh-CN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/>
            <a:endParaRPr lang="zh-CN" altLang="en-US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059269" y="763734"/>
            <a:ext cx="5439642" cy="361603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没有错别字，语句通顺，表达流畅。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用词准确生动，意思表达清楚明确。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文章结构清晰，详略得当，重点突出。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开头能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点明</a:t>
            </a: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主题，结尾能恰当呼应、升华。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文章立意较好，符合主流价值观。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文章主旨明确，有真情实感，抒发手法多样。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语言生动有个性，恰当使用修辞手法。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符合本次作文要求：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故事完整通顺。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保留了主要情节和关键情节。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人物对话转述得当。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符合故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事原意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659875" y="763734"/>
            <a:ext cx="399394" cy="3616036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     评   价   标   准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679787" y="1881956"/>
            <a:ext cx="2972303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3200" b="1" dirty="0"/>
              <a:t>牛郎织女</a:t>
            </a:r>
            <a:endParaRPr lang="zh-CN" altLang="en-US" sz="3200" b="1" dirty="0"/>
          </a:p>
        </p:txBody>
      </p:sp>
      <p:pic>
        <p:nvPicPr>
          <p:cNvPr id="3074" name="Picture 2" descr="E:\李老师电脑文件\笠翁对韵彩图\牛郎织女的故事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4558" y="369372"/>
            <a:ext cx="3185019" cy="45014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10447" y="1248317"/>
            <a:ext cx="777993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0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可是</a:t>
            </a:r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谁也不相信他。海力布急得掉下了眼泪，说：“我可以发誓，我说的话千真万确。相信我的话吧，赶快搬走！再晚就来不及了！”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有个老人对海力</a:t>
            </a:r>
            <a:r>
              <a:rPr lang="zh-CN" altLang="en-US" sz="2000" b="1">
                <a:latin typeface="宋体" panose="02010600030101010101" pitchFamily="2" charset="-122"/>
                <a:ea typeface="宋体" panose="02010600030101010101" pitchFamily="2" charset="-122"/>
              </a:rPr>
              <a:t>布</a:t>
            </a:r>
            <a:r>
              <a:rPr lang="zh-CN" altLang="en-US" sz="2000" b="1" smtClean="0">
                <a:latin typeface="宋体" panose="02010600030101010101" pitchFamily="2" charset="-122"/>
                <a:ea typeface="宋体" panose="02010600030101010101" pitchFamily="2" charset="-122"/>
              </a:rPr>
              <a:t>说：“咱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们在这山下住了好几代啦，老老小小这么多人，搬家可不容易呀！”</a:t>
            </a:r>
            <a:endParaRPr lang="zh-CN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1209" y="563697"/>
            <a:ext cx="1361552" cy="44212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评改范例</a:t>
            </a:r>
            <a:endParaRPr lang="zh-CN" altLang="en-US" sz="20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12769" y="668836"/>
            <a:ext cx="67776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下面是</a:t>
            </a:r>
            <a:r>
              <a:rPr lang="en-US" altLang="zh-CN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猎人海力布</a:t>
            </a:r>
            <a:r>
              <a:rPr lang="en-US" altLang="zh-CN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缩</a:t>
            </a:r>
            <a:r>
              <a:rPr lang="zh-CN" altLang="en-US" sz="1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写评</a:t>
            </a:r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改前的段落</a:t>
            </a:r>
            <a:r>
              <a:rPr lang="zh-CN" altLang="en-US" sz="1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，读</a:t>
            </a:r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一读，看看有什么问</a:t>
            </a:r>
            <a:r>
              <a:rPr lang="zh-CN" altLang="en-US" sz="1600" b="1">
                <a:latin typeface="黑体" panose="02010609060101010101" pitchFamily="49" charset="-122"/>
                <a:ea typeface="黑体" panose="02010609060101010101" pitchFamily="49" charset="-122"/>
              </a:rPr>
              <a:t>题</a:t>
            </a:r>
            <a:r>
              <a:rPr lang="zh-CN" altLang="en-US" sz="1600" b="1" smtClean="0">
                <a:latin typeface="黑体" panose="02010609060101010101" pitchFamily="49" charset="-122"/>
                <a:ea typeface="黑体" panose="02010609060101010101" pitchFamily="49" charset="-122"/>
              </a:rPr>
              <a:t>吗。</a:t>
            </a:r>
            <a:endParaRPr lang="zh-CN" altLang="en-US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15852" y="3023713"/>
            <a:ext cx="1361552" cy="44212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问题分析</a:t>
            </a:r>
            <a:endParaRPr lang="zh-CN" altLang="en-US" sz="18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15852" y="3465841"/>
            <a:ext cx="6601766" cy="1015663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这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段话的重点内容是乡亲们不</a:t>
            </a:r>
            <a:r>
              <a:rPr lang="zh-CN" altLang="en-US" sz="2000" b="1">
                <a:latin typeface="宋体" panose="02010600030101010101" pitchFamily="2" charset="-122"/>
                <a:ea typeface="宋体" panose="02010600030101010101" pitchFamily="2" charset="-122"/>
              </a:rPr>
              <a:t>相</a:t>
            </a:r>
            <a:r>
              <a:rPr lang="zh-CN" altLang="en-US" sz="2000" b="1" smtClean="0">
                <a:latin typeface="宋体" panose="02010600030101010101" pitchFamily="2" charset="-122"/>
                <a:ea typeface="宋体" panose="02010600030101010101" pitchFamily="2" charset="-122"/>
              </a:rPr>
              <a:t>信海力布，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不愿意搬走，但是缩写时对于海力布的神情语言描写过于细致，也没突出乡亲们不相信他这一点。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32295" y="2204069"/>
            <a:ext cx="7794359" cy="10156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304800"/>
            <a:r>
              <a:rPr lang="zh-CN" altLang="en-US" sz="2000" b="1" kern="100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海力布</a:t>
            </a:r>
            <a:r>
              <a:rPr lang="zh-CN" altLang="en-US" sz="2000" b="1" kern="100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急忙跑回家让乡亲们搬家。</a:t>
            </a:r>
            <a:r>
              <a:rPr lang="zh-CN" altLang="en-US" sz="2000" b="1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但乡亲们不明白住得好好的，为什么要</a:t>
            </a:r>
            <a:r>
              <a:rPr lang="zh-CN" altLang="en-US" sz="2000" b="1" kern="1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搬</a:t>
            </a:r>
            <a:r>
              <a:rPr lang="zh-CN" altLang="en-US" sz="2000" b="1" kern="1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家，于</a:t>
            </a:r>
            <a:r>
              <a:rPr lang="zh-CN" altLang="en-US" sz="2000" b="1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是都不肯搬走。一位老人恳切要求海力布向大家说明原因。</a:t>
            </a:r>
            <a:endParaRPr lang="zh-CN" altLang="en-US" sz="2000" b="1" kern="1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1209" y="492370"/>
            <a:ext cx="1361552" cy="40193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评改范例</a:t>
            </a:r>
            <a:endParaRPr lang="zh-CN" altLang="en-US" sz="18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12769" y="400953"/>
            <a:ext cx="65465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这是修改后的段落，和原段落对比一下，</a:t>
            </a:r>
            <a:endParaRPr lang="en-US" altLang="zh-CN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说说为什么这么修改。</a:t>
            </a:r>
            <a:endParaRPr lang="zh-CN" altLang="en-US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32286" y="1077145"/>
            <a:ext cx="7909295" cy="12003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18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可是</a:t>
            </a:r>
            <a:r>
              <a:rPr lang="zh-CN" altLang="en-US" sz="1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谁也不相信他。海力布急得掉下了眼泪，说：“我可以发誓，我说的话千真万确。相信我的话吧，赶快搬走！再晚就来不及了！”</a:t>
            </a: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有个老人对海力</a:t>
            </a:r>
            <a:r>
              <a:rPr lang="zh-CN" altLang="en-US" sz="1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布</a:t>
            </a:r>
            <a:r>
              <a:rPr lang="zh-CN" altLang="en-US" sz="18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说：“咱</a:t>
            </a: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们在这山下住了好几代啦，老老小小这么多人，搬家可不容易呀！”</a:t>
            </a:r>
            <a:endParaRPr lang="zh-CN" altLang="en-US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32894" y="1008280"/>
            <a:ext cx="399394" cy="1077218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原段落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32892" y="2199472"/>
            <a:ext cx="399394" cy="1077218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dirty="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评改后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112856" y="3469868"/>
            <a:ext cx="641336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2000" b="1" smtClean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000" b="1" smtClean="0">
                <a:latin typeface="宋体" panose="02010600030101010101" pitchFamily="2" charset="-122"/>
                <a:ea typeface="宋体" panose="02010600030101010101" pitchFamily="2" charset="-122"/>
              </a:rPr>
              <a:t>蓝字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部分将海力布的行动概括成一句话，红字</a:t>
            </a:r>
            <a:r>
              <a:rPr lang="zh-CN" altLang="en-US" sz="2000" b="1">
                <a:latin typeface="宋体" panose="02010600030101010101" pitchFamily="2" charset="-122"/>
                <a:ea typeface="宋体" panose="02010600030101010101" pitchFamily="2" charset="-122"/>
              </a:rPr>
              <a:t>部</a:t>
            </a:r>
            <a:r>
              <a:rPr lang="zh-CN" altLang="en-US" sz="2000" b="1" smtClean="0">
                <a:latin typeface="宋体" panose="02010600030101010101" pitchFamily="2" charset="-122"/>
                <a:ea typeface="宋体" panose="02010600030101010101" pitchFamily="2" charset="-122"/>
              </a:rPr>
              <a:t>分将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乡亲的概括转述，保留并突出了重要信息。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>
            <a:off x="864166" y="657459"/>
            <a:ext cx="7174523" cy="3311640"/>
          </a:xfrm>
          <a:prstGeom prst="roundRect">
            <a:avLst>
              <a:gd name="adj" fmla="val 3952"/>
            </a:avLst>
          </a:prstGeom>
          <a:solidFill>
            <a:srgbClr val="222222"/>
          </a:solidFill>
          <a:ln w="76200">
            <a:solidFill>
              <a:srgbClr val="BC7D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302862" y="882017"/>
            <a:ext cx="42971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3200" b="1" dirty="0">
                <a:solidFill>
                  <a:srgbClr val="FFFF00"/>
                </a:solidFill>
              </a:rPr>
              <a:t>技巧总结</a:t>
            </a:r>
            <a:endParaRPr lang="zh-CN" altLang="en-US" sz="3200" b="1" dirty="0">
              <a:solidFill>
                <a:srgbClr val="FFFF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14136" y="1528449"/>
            <a:ext cx="58924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FF00"/>
                </a:solidFill>
              </a:rPr>
              <a:t>全面把握是缩写的前提。</a:t>
            </a:r>
            <a:endParaRPr lang="en-US" altLang="zh-CN" sz="2400" b="1" dirty="0">
              <a:solidFill>
                <a:srgbClr val="FFFF00"/>
              </a:solidFill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FF00"/>
                </a:solidFill>
              </a:rPr>
              <a:t>删除、概述、转述是缩写的秘籍。</a:t>
            </a:r>
            <a:endParaRPr lang="en-US" altLang="zh-CN" sz="2400" b="1" dirty="0">
              <a:solidFill>
                <a:srgbClr val="FFFF00"/>
              </a:solidFill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FF00"/>
                </a:solidFill>
              </a:rPr>
              <a:t>有概括的句子，就不用具体论述的句子。</a:t>
            </a:r>
            <a:endParaRPr lang="en-US" altLang="zh-CN" sz="2400" b="1" dirty="0">
              <a:solidFill>
                <a:srgbClr val="FFFF00"/>
              </a:solidFill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FF00"/>
                </a:solidFill>
              </a:rPr>
              <a:t>对于关键情节一定要保留并强调出来。</a:t>
            </a:r>
            <a:endParaRPr lang="zh-CN" altLang="en-US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7"/>
          <p:cNvSpPr txBox="1"/>
          <p:nvPr/>
        </p:nvSpPr>
        <p:spPr>
          <a:xfrm>
            <a:off x="2427505" y="1656149"/>
            <a:ext cx="4069548" cy="1200329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7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缩写故事</a:t>
            </a:r>
            <a:endParaRPr lang="zh-CN" altLang="en-US" sz="7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 flipH="1">
            <a:off x="0" y="111933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文本框 1"/>
          <p:cNvSpPr txBox="1"/>
          <p:nvPr/>
        </p:nvSpPr>
        <p:spPr>
          <a:xfrm>
            <a:off x="197793" y="63109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语文  </a:t>
            </a:r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五</a:t>
            </a:r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年级  上册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5820" y="3995064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5820" y="4337102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文本框 15">
            <a:hlinkClick r:id="rId3" action="ppaction://hlinksldjump"/>
          </p:cNvPr>
          <p:cNvSpPr txBox="1"/>
          <p:nvPr/>
        </p:nvSpPr>
        <p:spPr>
          <a:xfrm>
            <a:off x="7204030" y="3979643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dirty="0">
                <a:solidFill>
                  <a:schemeClr val="bg1"/>
                </a:solidFill>
              </a:rPr>
              <a:t>第一课时</a:t>
            </a:r>
            <a:endParaRPr kumimoji="1"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9" name="文本框 14">
            <a:hlinkClick r:id="rId4" action="ppaction://hlinksldjump"/>
          </p:cNvPr>
          <p:cNvSpPr txBox="1"/>
          <p:nvPr/>
        </p:nvSpPr>
        <p:spPr>
          <a:xfrm>
            <a:off x="7214905" y="4329050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dirty="0">
                <a:solidFill>
                  <a:schemeClr val="bg1"/>
                </a:solidFill>
              </a:rPr>
              <a:t>第二课时</a:t>
            </a:r>
            <a:endParaRPr kumimoji="1" lang="zh-CN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3594899" y="1891948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审题指导</a:t>
            </a:r>
            <a:endParaRPr lang="zh-CN" altLang="en-US" sz="54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10000" b="90000" l="10000" r="90000">
                        <a14:foregroundMark x1="27600" y1="26000" x2="29800" y2="29000"/>
                        <a14:foregroundMark x1="15200" y1="49200" x2="21000" y2="49600"/>
                        <a14:foregroundMark x1="25000" y1="75400" x2="30800" y2="70200"/>
                        <a14:foregroundMark x1="72000" y1="70600" x2="74600" y2="73800"/>
                        <a14:foregroundMark x1="83000" y1="48800" x2="87600" y2="48800"/>
                        <a14:foregroundMark x1="74000" y1="26400" x2="77600" y2="23600"/>
                        <a14:foregroundMark x1="51400" y1="16200" x2="51800" y2="108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749" y="1464441"/>
            <a:ext cx="1996516" cy="199651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52" y="417675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文本框 15"/>
          <p:cNvSpPr txBox="1"/>
          <p:nvPr/>
        </p:nvSpPr>
        <p:spPr>
          <a:xfrm>
            <a:off x="129462" y="402254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dirty="0">
                <a:solidFill>
                  <a:schemeClr val="bg1"/>
                </a:solidFill>
              </a:rPr>
              <a:t>第一课时</a:t>
            </a:r>
            <a:endParaRPr kumimoji="1" lang="zh-CN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7518" y="1334031"/>
            <a:ext cx="36798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照样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子缩写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猎人海力布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的其他段落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把课文缩写成一个简短的故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或者选择其他的民间故事进行缩写</a:t>
            </a:r>
            <a:r>
              <a:rPr lang="zh-CN" altLang="en-US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1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缩写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完成后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与原文比较一下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看看故事是否完整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情节是否连贯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语习是否通顺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3289" y="571961"/>
            <a:ext cx="399201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缩写</a:t>
            </a:r>
            <a:r>
              <a:rPr lang="zh-CN" altLang="en-US" sz="1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故事</a:t>
            </a:r>
            <a:endParaRPr lang="en-US" altLang="zh-CN" sz="1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1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当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你读到一个比较长的好故事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想把这个故事简要地介绍给别人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就需要缩写故事内容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让它变得短一些、简单一些。怎样缩写呢</a:t>
            </a:r>
            <a:r>
              <a:rPr lang="en-US" altLang="zh-CN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en-US" altLang="zh-CN" sz="1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◇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摘录和删减</a:t>
            </a:r>
            <a:r>
              <a:rPr lang="zh-CN" altLang="en-US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1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判断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哪些内容必质保留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哪些内容可以删去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不要改变故事的</a:t>
            </a:r>
            <a:r>
              <a:rPr lang="zh-CN" altLang="en-US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原意。</a:t>
            </a:r>
            <a:endParaRPr lang="en-US" altLang="zh-CN" sz="1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◇改写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zh-CN" altLang="en-US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概括</a:t>
            </a:r>
            <a:endParaRPr lang="en-US" altLang="zh-CN" sz="1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把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长句子缩为短句子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把几句话合并成一句话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或者用自己的话把故事中具体的揣写改得更简洁</a:t>
            </a:r>
            <a:r>
              <a:rPr lang="zh-CN" altLang="en-US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1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下面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是课文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猎人海力布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第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1~4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自然段的缩写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对照原文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看看保留了什么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删减了什么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哪些句子是改写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哪些句子是概括</a:t>
            </a:r>
            <a:r>
              <a:rPr lang="zh-CN" altLang="en-US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1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从前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有一个猎人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名叫海力布。他热心帮助别人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大家都非常尊敬他</a:t>
            </a:r>
            <a:r>
              <a:rPr lang="zh-CN" altLang="en-US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1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有一天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海力布打猎时看见一只老鹰抓住一条小白蛇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他急忙救下了小白蛇。小白蛇告诉海力布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她是龙王的女儿。为了感谢海力布的救命之恩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小白蛇要送给海力布许多珍宝。小自蛇还告诉他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龙王嘴里含着一颗宝石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谁含着那颗宝石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就能听懂各种动物说的话。不过动物说的话只能他自己知道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如果对别人说了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他就会变成一块石头。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85778" y="1447800"/>
            <a:ext cx="3745064" cy="11071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对话气泡: 圆角矩形 26"/>
          <p:cNvSpPr/>
          <p:nvPr/>
        </p:nvSpPr>
        <p:spPr>
          <a:xfrm>
            <a:off x="4130842" y="2158512"/>
            <a:ext cx="1306897" cy="367830"/>
          </a:xfrm>
          <a:prstGeom prst="wedgeRoundRectCallout">
            <a:avLst>
              <a:gd name="adj1" fmla="val -68120"/>
              <a:gd name="adj2" fmla="val -65512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/>
              <a:t>缩写方法</a:t>
            </a:r>
            <a:endParaRPr lang="zh-CN" altLang="en-US" sz="2000" b="1" dirty="0"/>
          </a:p>
        </p:txBody>
      </p:sp>
      <p:sp>
        <p:nvSpPr>
          <p:cNvPr id="17" name="对话气泡: 圆角矩形 16"/>
          <p:cNvSpPr/>
          <p:nvPr/>
        </p:nvSpPr>
        <p:spPr>
          <a:xfrm>
            <a:off x="4130841" y="3621552"/>
            <a:ext cx="1306897" cy="367830"/>
          </a:xfrm>
          <a:prstGeom prst="wedgeRoundRectCallout">
            <a:avLst>
              <a:gd name="adj1" fmla="val -68120"/>
              <a:gd name="adj2" fmla="val -65512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/>
              <a:t>缩写示例</a:t>
            </a:r>
            <a:endParaRPr lang="zh-CN" altLang="en-US" sz="2000" b="1" dirty="0"/>
          </a:p>
        </p:txBody>
      </p:sp>
      <p:sp>
        <p:nvSpPr>
          <p:cNvPr id="18" name="矩形 17"/>
          <p:cNvSpPr/>
          <p:nvPr/>
        </p:nvSpPr>
        <p:spPr>
          <a:xfrm>
            <a:off x="5477263" y="1341298"/>
            <a:ext cx="3520316" cy="10083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对话气泡: 圆角矩形 18"/>
          <p:cNvSpPr/>
          <p:nvPr/>
        </p:nvSpPr>
        <p:spPr>
          <a:xfrm>
            <a:off x="6716176" y="2994126"/>
            <a:ext cx="1306897" cy="367830"/>
          </a:xfrm>
          <a:prstGeom prst="wedgeRoundRectCallout">
            <a:avLst>
              <a:gd name="adj1" fmla="val -11779"/>
              <a:gd name="adj2" fmla="val -203409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/>
              <a:t>写作要求</a:t>
            </a:r>
            <a:endParaRPr lang="zh-CN" altLang="en-US" sz="20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7" grpId="0" animBg="1"/>
      <p:bldP spid="17" grpId="0" animBg="1"/>
      <p:bldP spid="18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6108" y="299828"/>
            <a:ext cx="7080618" cy="4162629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406186" y="1274223"/>
            <a:ext cx="39489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我们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先来了解一下</a:t>
            </a:r>
            <a:endParaRPr lang="en-US" altLang="zh-CN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什么叫</a:t>
            </a:r>
            <a:r>
              <a:rPr lang="zh-CN" altLang="en-US" sz="28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缩</a:t>
            </a:r>
            <a:r>
              <a:rPr lang="zh-CN" altLang="en-US" sz="2800" b="1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650620" y="417801"/>
            <a:ext cx="7947948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</a:rPr>
              <a:t>缩写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：</a:t>
            </a:r>
            <a:r>
              <a:rPr lang="zh-CN" altLang="en-US" sz="2400" b="1" dirty="0" smtClean="0"/>
              <a:t>把</a:t>
            </a:r>
            <a:r>
              <a:rPr lang="zh-CN" altLang="en-US" sz="2400" b="1" dirty="0"/>
              <a:t>内容较复杂、文字比较长的文章进行压缩，保留其主要内容，限制字数，缩成一篇文章。</a:t>
            </a:r>
            <a:endParaRPr lang="zh-CN" altLang="en-US" sz="2400" b="1" dirty="0"/>
          </a:p>
        </p:txBody>
      </p:sp>
      <p:sp>
        <p:nvSpPr>
          <p:cNvPr id="2" name="文本框 1"/>
          <p:cNvSpPr txBox="1"/>
          <p:nvPr/>
        </p:nvSpPr>
        <p:spPr>
          <a:xfrm>
            <a:off x="669783" y="1695856"/>
            <a:ext cx="3858567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0000FF"/>
                </a:solidFill>
              </a:rPr>
              <a:t>长变短</a:t>
            </a:r>
            <a:r>
              <a:rPr lang="zh-CN" altLang="en-US" sz="2400" b="1" dirty="0">
                <a:solidFill>
                  <a:srgbClr val="0000FF"/>
                </a:solidFill>
              </a:rPr>
              <a:t>：字数减少</a:t>
            </a:r>
            <a:endParaRPr lang="en-US" altLang="zh-CN" sz="2400" b="1" dirty="0">
              <a:solidFill>
                <a:srgbClr val="0000FF"/>
              </a:solidFill>
            </a:endParaRPr>
          </a:p>
          <a:p>
            <a:pPr algn="l">
              <a:lnSpc>
                <a:spcPct val="150000"/>
              </a:lnSpc>
            </a:pPr>
            <a:r>
              <a:rPr lang="zh-CN" altLang="en-US" sz="2400" b="1" dirty="0">
                <a:solidFill>
                  <a:srgbClr val="0000FF"/>
                </a:solidFill>
              </a:rPr>
              <a:t>复杂变简单：情节留主要</a:t>
            </a:r>
            <a:endParaRPr lang="zh-CN" altLang="en-US" sz="2400" b="1" dirty="0">
              <a:solidFill>
                <a:srgbClr val="0000FF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33943" y="3332341"/>
            <a:ext cx="772826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/>
              <a:t>让读者快速了解故事内容，便于</a:t>
            </a:r>
            <a:r>
              <a:rPr lang="zh-CN" altLang="en-US" sz="2400" b="1"/>
              <a:t>推</a:t>
            </a:r>
            <a:r>
              <a:rPr lang="zh-CN" altLang="en-US" sz="2400" b="1" smtClean="0"/>
              <a:t>荐、介</a:t>
            </a:r>
            <a:r>
              <a:rPr lang="zh-CN" altLang="en-US" sz="2400" b="1" dirty="0"/>
              <a:t>绍故事！</a:t>
            </a:r>
            <a:endParaRPr lang="zh-CN" altLang="en-US" sz="24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ags/tag1.xml><?xml version="1.0" encoding="utf-8"?>
<p:tagLst xmlns:p="http://schemas.openxmlformats.org/presentationml/2006/main">
  <p:tag name="KSO_WPP_MARK_KEY" val="b7021b25-a5d1-4fcf-8d5c-fefe0a90bd41"/>
  <p:tag name="COMMONDATA" val="eyJoZGlkIjoiMDUzMmRhYzhkNzM3Y2ZlODExZjhhYzliMDJjYzA0ZGI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4614</Words>
  <Application>WPS 演示</Application>
  <PresentationFormat>全屏显示(16:9)</PresentationFormat>
  <Paragraphs>323</Paragraphs>
  <Slides>42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42</vt:i4>
      </vt:variant>
    </vt:vector>
  </HeadingPairs>
  <TitlesOfParts>
    <vt:vector size="56" baseType="lpstr">
      <vt:lpstr>Arial</vt:lpstr>
      <vt:lpstr>宋体</vt:lpstr>
      <vt:lpstr>Wingdings</vt:lpstr>
      <vt:lpstr>黑体</vt:lpstr>
      <vt:lpstr>幼圆</vt:lpstr>
      <vt:lpstr>楷体</vt:lpstr>
      <vt:lpstr>微软雅黑</vt:lpstr>
      <vt:lpstr>Calibri</vt:lpstr>
      <vt:lpstr>Arial Unicode MS</vt:lpstr>
      <vt:lpstr>等线</vt:lpstr>
      <vt:lpstr>Times New Roman</vt:lpstr>
      <vt:lpstr>仿宋</vt:lpstr>
      <vt:lpstr>Xingkai SC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Rocket Girls</cp:lastModifiedBy>
  <cp:revision>212</cp:revision>
  <dcterms:created xsi:type="dcterms:W3CDTF">2020-01-30T03:27:00Z</dcterms:created>
  <dcterms:modified xsi:type="dcterms:W3CDTF">2022-12-01T14:58:52Z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7644F2D69D9F44A2BD1515C5753BB17F</vt:lpwstr>
  </property>
  <property fmtid="{D5CDD505-2E9C-101B-9397-08002B2CF9AE}" pid="3" name="KSOProductBuildVer">
    <vt:lpwstr>2052-11.1.0.12763</vt:lpwstr>
  </property>
</Properties>
</file>