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3"/>
  </p:handoutMasterIdLst>
  <p:sldIdLst>
    <p:sldId id="523" r:id="rId3"/>
    <p:sldId id="1012" r:id="rId5"/>
    <p:sldId id="1170" r:id="rId6"/>
    <p:sldId id="1089" r:id="rId7"/>
    <p:sldId id="1003" r:id="rId8"/>
    <p:sldId id="1294" r:id="rId9"/>
    <p:sldId id="1310" r:id="rId10"/>
    <p:sldId id="1309" r:id="rId11"/>
    <p:sldId id="1300" r:id="rId12"/>
    <p:sldId id="1175" r:id="rId13"/>
    <p:sldId id="928" r:id="rId14"/>
    <p:sldId id="1097" r:id="rId15"/>
    <p:sldId id="1160" r:id="rId16"/>
    <p:sldId id="1045" r:id="rId17"/>
    <p:sldId id="1173" r:id="rId18"/>
    <p:sldId id="1172" r:id="rId19"/>
    <p:sldId id="1176" r:id="rId20"/>
    <p:sldId id="1179" r:id="rId21"/>
    <p:sldId id="1104" r:id="rId22"/>
    <p:sldId id="1305" r:id="rId23"/>
    <p:sldId id="1099" r:id="rId24"/>
    <p:sldId id="1100" r:id="rId25"/>
    <p:sldId id="1101" r:id="rId26"/>
    <p:sldId id="1103" r:id="rId27"/>
    <p:sldId id="1128" r:id="rId28"/>
    <p:sldId id="1081" r:id="rId29"/>
    <p:sldId id="1177" r:id="rId30"/>
    <p:sldId id="1180" r:id="rId31"/>
    <p:sldId id="1301" r:id="rId32"/>
    <p:sldId id="1124" r:id="rId33"/>
    <p:sldId id="1235" r:id="rId34"/>
    <p:sldId id="1018" r:id="rId35"/>
    <p:sldId id="1019" r:id="rId36"/>
    <p:sldId id="1020" r:id="rId37"/>
    <p:sldId id="1236" r:id="rId38"/>
    <p:sldId id="1098" r:id="rId39"/>
    <p:sldId id="1108" r:id="rId40"/>
    <p:sldId id="1109" r:id="rId41"/>
    <p:sldId id="1178" r:id="rId42"/>
    <p:sldId id="1302" r:id="rId43"/>
    <p:sldId id="1306" r:id="rId44"/>
    <p:sldId id="1184" r:id="rId45"/>
    <p:sldId id="1307" r:id="rId46"/>
    <p:sldId id="936" r:id="rId47"/>
    <p:sldId id="937" r:id="rId48"/>
    <p:sldId id="1295" r:id="rId49"/>
    <p:sldId id="939" r:id="rId50"/>
    <p:sldId id="1024" r:id="rId51"/>
    <p:sldId id="971" r:id="rId52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57"/>
    </p:embeddedFont>
    <p:embeddedFont>
      <p:font typeface="黑体" panose="02010609060101010101" pitchFamily="49" charset="-122"/>
      <p:regular r:id="rId58"/>
    </p:embeddedFont>
    <p:embeddedFont>
      <p:font typeface="汉语拼音" panose="000B0604020202020204" pitchFamily="34" charset="0"/>
      <p:regular r:id="rId59"/>
    </p:embeddedFont>
    <p:embeddedFont>
      <p:font typeface="微软雅黑" panose="020B0503020204020204" charset="-122"/>
      <p:regular r:id="rId60"/>
    </p:embeddedFont>
    <p:embeddedFont>
      <p:font typeface="Calibri" panose="020F0502020204030204" charset="0"/>
      <p:regular r:id="rId61"/>
      <p:bold r:id="rId62"/>
      <p:italic r:id="rId63"/>
      <p:boldItalic r:id="rId64"/>
    </p:embeddedFont>
  </p:embeddedFontLst>
  <p:custDataLst>
    <p:tags r:id="rId6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0" userDrawn="1">
          <p15:clr>
            <a:srgbClr val="A4A3A4"/>
          </p15:clr>
        </p15:guide>
        <p15:guide id="2" pos="57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ABFF"/>
    <a:srgbClr val="CC99FF"/>
    <a:srgbClr val="FFE9C5"/>
    <a:srgbClr val="FFE7C1"/>
    <a:srgbClr val="0066FF"/>
    <a:srgbClr val="FFFF99"/>
    <a:srgbClr val="FF9900"/>
    <a:srgbClr val="FF00FF"/>
    <a:srgbClr val="FF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56" autoAdjust="0"/>
    <p:restoredTop sz="96846" autoAdjust="0"/>
  </p:normalViewPr>
  <p:slideViewPr>
    <p:cSldViewPr>
      <p:cViewPr>
        <p:scale>
          <a:sx n="60" d="100"/>
          <a:sy n="60" d="100"/>
        </p:scale>
        <p:origin x="-144" y="-1002"/>
      </p:cViewPr>
      <p:guideLst>
        <p:guide orient="horz"/>
        <p:guide pos="5738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14"/>
        <p:guide pos="228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5" Type="http://schemas.openxmlformats.org/officeDocument/2006/relationships/tags" Target="tags/tag1.xml"/><Relationship Id="rId64" Type="http://schemas.openxmlformats.org/officeDocument/2006/relationships/font" Target="fonts/font8.fntdata"/><Relationship Id="rId63" Type="http://schemas.openxmlformats.org/officeDocument/2006/relationships/font" Target="fonts/font7.fntdata"/><Relationship Id="rId62" Type="http://schemas.openxmlformats.org/officeDocument/2006/relationships/font" Target="fonts/font6.fntdata"/><Relationship Id="rId61" Type="http://schemas.openxmlformats.org/officeDocument/2006/relationships/font" Target="fonts/font5.fntdata"/><Relationship Id="rId60" Type="http://schemas.openxmlformats.org/officeDocument/2006/relationships/font" Target="fonts/font4.fntdata"/><Relationship Id="rId6" Type="http://schemas.openxmlformats.org/officeDocument/2006/relationships/slide" Target="slides/slide3.xml"/><Relationship Id="rId59" Type="http://schemas.openxmlformats.org/officeDocument/2006/relationships/font" Target="fonts/font3.fntdata"/><Relationship Id="rId58" Type="http://schemas.openxmlformats.org/officeDocument/2006/relationships/font" Target="fonts/font2.fntdata"/><Relationship Id="rId57" Type="http://schemas.openxmlformats.org/officeDocument/2006/relationships/font" Target="fonts/font1.fntdata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slide" Target="slide36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GIF"/><Relationship Id="rId3" Type="http://schemas.openxmlformats.org/officeDocument/2006/relationships/hyperlink" Target="&#36164;&#26009;&#38142;&#25509;/&#35270;&#39057;/&#19971;&#24425;-&#35838;&#25991;&#26391;&#35835;-&#20116;&#19978;-13%20&#23569;&#24180;&#20013;&#22269;&#35828;&#65288;&#33410;&#36873;&#65289;.mp4" TargetMode="External"/><Relationship Id="rId2" Type="http://schemas.openxmlformats.org/officeDocument/2006/relationships/image" Target="../media/image8.png"/><Relationship Id="rId1" Type="http://schemas.openxmlformats.org/officeDocument/2006/relationships/image" Target="../media/image7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1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hyperlink" Target="&#36164;&#26009;&#38142;&#25509;/&#35270;&#39057;/&#30086;.mp4" TargetMode="External"/><Relationship Id="rId7" Type="http://schemas.openxmlformats.org/officeDocument/2006/relationships/hyperlink" Target="&#36164;&#26009;&#38142;&#25509;/&#35270;&#39057;/&#23653;.mp4" TargetMode="External"/><Relationship Id="rId6" Type="http://schemas.openxmlformats.org/officeDocument/2006/relationships/hyperlink" Target="&#36164;&#26009;&#38142;&#25509;/&#35270;&#39057;/&#30343;.mp4" TargetMode="External"/><Relationship Id="rId5" Type="http://schemas.openxmlformats.org/officeDocument/2006/relationships/hyperlink" Target="&#36164;&#26009;&#38142;&#25509;/&#35270;&#39057;/&#32974;.mp4" TargetMode="External"/><Relationship Id="rId4" Type="http://schemas.openxmlformats.org/officeDocument/2006/relationships/hyperlink" Target="&#36164;&#26009;&#38142;&#25509;/&#35270;&#39057;/&#35797;.mp4" TargetMode="External"/><Relationship Id="rId3" Type="http://schemas.openxmlformats.org/officeDocument/2006/relationships/hyperlink" Target="&#36164;&#26009;&#38142;&#25509;/&#35270;&#39057;/&#28508;.mp4" TargetMode="External"/><Relationship Id="rId2" Type="http://schemas.openxmlformats.org/officeDocument/2006/relationships/image" Target="../media/image11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3.xml"/><Relationship Id="rId1" Type="http://schemas.openxmlformats.org/officeDocument/2006/relationships/hyperlink" Target="&#36164;&#26009;&#38142;&#25509;/&#35270;&#39057;/&#27899;.mp4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2123728" y="1884270"/>
            <a:ext cx="6820640" cy="1084912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</a:t>
            </a:r>
            <a:r>
              <a:rPr lang="zh-CN" altLang="en-US" sz="6600" b="1" dirty="0">
                <a:ln w="0"/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年中国</a:t>
            </a:r>
            <a:r>
              <a:rPr lang="zh-CN" altLang="en-US" sz="6600" b="1" dirty="0" smtClean="0">
                <a:ln w="0"/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en-US" altLang="zh-CN" sz="6600" b="1" dirty="0" smtClean="0">
                <a:ln w="0"/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6600" b="1" dirty="0" smtClean="0">
                <a:ln w="0"/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节选</a:t>
            </a:r>
            <a:r>
              <a:rPr lang="en-US" altLang="zh-CN" sz="6600" b="1" dirty="0" smtClean="0">
                <a:ln w="0"/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6600" b="1" dirty="0">
              <a:ln w="0"/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1560" y="1923678"/>
            <a:ext cx="1106953" cy="1106950"/>
            <a:chOff x="1321771" y="876658"/>
            <a:chExt cx="1337131" cy="133712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1771" y="876658"/>
              <a:ext cx="1337131" cy="1337128"/>
            </a:xfrm>
            <a:prstGeom prst="rect">
              <a:avLst/>
            </a:prstGeom>
          </p:spPr>
        </p:pic>
        <p:sp>
          <p:nvSpPr>
            <p:cNvPr id="16" name="文本框 6"/>
            <p:cNvSpPr txBox="1"/>
            <p:nvPr/>
          </p:nvSpPr>
          <p:spPr>
            <a:xfrm>
              <a:off x="1390335" y="899941"/>
              <a:ext cx="1067301" cy="12268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6000" b="1" spc="-300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endParaRPr kumimoji="1" lang="zh-CN" altLang="en-US" sz="6000" b="1" spc="-300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文本框 15">
            <a:hlinkClick r:id="rId3" action="ppaction://hlinksldjump"/>
          </p:cNvPr>
          <p:cNvSpPr txBox="1"/>
          <p:nvPr/>
        </p:nvSpPr>
        <p:spPr>
          <a:xfrm>
            <a:off x="5706119" y="3395604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>
            <a:off x="8105454" y="350654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 rot="10800000">
            <a:off x="5571660" y="350654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文本框 15">
            <a:hlinkClick r:id="rId4" action="ppaction://hlinksldjump"/>
          </p:cNvPr>
          <p:cNvSpPr txBox="1"/>
          <p:nvPr/>
        </p:nvSpPr>
        <p:spPr>
          <a:xfrm>
            <a:off x="5706119" y="4157667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iconfont-1191-870150"/>
          <p:cNvSpPr>
            <a:spLocks noChangeAspect="1"/>
          </p:cNvSpPr>
          <p:nvPr/>
        </p:nvSpPr>
        <p:spPr bwMode="auto">
          <a:xfrm>
            <a:off x="8105454" y="426860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 rot="10800000">
            <a:off x="5571660" y="426860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9" name="TextBox 20"/>
          <p:cNvSpPr txBox="1"/>
          <p:nvPr/>
        </p:nvSpPr>
        <p:spPr>
          <a:xfrm>
            <a:off x="107504" y="19548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342900" indent="1143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indent="2286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indent="3429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indent="4572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</a:t>
            </a: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525046"/>
            <a:ext cx="8352928" cy="304698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故今日之责任，不在他人，而全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在我少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年。少年智则国智，少年富则国富，少年强则国强，少年独立则国独立，少年自由则国自由，少年</a:t>
            </a:r>
            <a:r>
              <a:rPr lang="zh-CN" altLang="en-US" sz="3200" b="1" spc="70" dirty="0">
                <a:latin typeface="楷体" panose="02010609060101010101" pitchFamily="49" charset="-122"/>
                <a:ea typeface="楷体" panose="02010609060101010101" pitchFamily="49" charset="-122"/>
              </a:rPr>
              <a:t>进步则国进步，少年胜于欧</a:t>
            </a:r>
            <a:r>
              <a:rPr lang="zh-CN" altLang="en-US" sz="3200" b="1" spc="7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洲则</a:t>
            </a:r>
            <a:r>
              <a:rPr lang="zh-CN" altLang="en-US" sz="3200" b="1" spc="70" dirty="0">
                <a:latin typeface="楷体" panose="02010609060101010101" pitchFamily="49" charset="-122"/>
                <a:ea typeface="楷体" panose="02010609060101010101" pitchFamily="49" charset="-122"/>
              </a:rPr>
              <a:t>国胜于欧洲，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少年雄于地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球则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国雄于地球。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67544" y="1670150"/>
            <a:ext cx="827330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67544" y="2263466"/>
            <a:ext cx="816856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74089" y="2868408"/>
            <a:ext cx="8162015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67544" y="3454859"/>
            <a:ext cx="4824536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流程图: 可选过程 6"/>
          <p:cNvSpPr/>
          <p:nvPr/>
        </p:nvSpPr>
        <p:spPr>
          <a:xfrm>
            <a:off x="572283" y="3651870"/>
            <a:ext cx="8063821" cy="1191816"/>
          </a:xfrm>
          <a:prstGeom prst="flowChartAlternateProcess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运用排比的修辞手法，句式整齐且较固定，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意思逐层递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962486" y="1245306"/>
            <a:ext cx="6993890" cy="2531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</a:t>
            </a: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再次</a:t>
            </a:r>
            <a:r>
              <a:rPr lang="zh-CN" altLang="zh-CN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朗读课文第</a:t>
            </a:r>
            <a:r>
              <a:rPr lang="en-US" altLang="zh-CN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zh-CN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自然段，思考：</a:t>
            </a:r>
            <a:endParaRPr lang="en-US" altLang="zh-CN" sz="32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 fontAlgn="auto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一段主要讲了什么内容？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者心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中的少年中国是一个什么样的中国？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（用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原文中的词语回答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015142" y="3759712"/>
            <a:ext cx="720712" cy="71247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+mj-ea"/>
                <a:ea typeface="+mj-ea"/>
              </a:rPr>
              <a:t>总</a:t>
            </a:r>
            <a:endParaRPr lang="zh-CN" altLang="en-US" sz="4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845855" y="3759712"/>
            <a:ext cx="688975" cy="71247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+mj-ea"/>
                <a:ea typeface="+mj-ea"/>
              </a:rPr>
              <a:t>分</a:t>
            </a:r>
            <a:endParaRPr lang="zh-CN" altLang="en-US" sz="4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77267" y="632429"/>
            <a:ext cx="7757428" cy="50405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07237" y="3705875"/>
            <a:ext cx="5732221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一段主要讲了中国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少年肩负着建设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少年中国的责任。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9986" y="553863"/>
            <a:ext cx="8352928" cy="304698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故今日之责任，不在他人，而全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在我少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年。少年智则国智，少年富则国富，少年强则国强，少年独立则国独立，少年自由则国自由，少年</a:t>
            </a:r>
            <a:r>
              <a:rPr lang="zh-CN" altLang="en-US" sz="3200" b="1" spc="60" dirty="0">
                <a:latin typeface="楷体" panose="02010609060101010101" pitchFamily="49" charset="-122"/>
                <a:ea typeface="楷体" panose="02010609060101010101" pitchFamily="49" charset="-122"/>
              </a:rPr>
              <a:t>进步则国进步，少年胜于欧</a:t>
            </a:r>
            <a:r>
              <a:rPr lang="zh-CN" altLang="en-US" sz="3200" b="1" spc="6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洲则</a:t>
            </a:r>
            <a:r>
              <a:rPr lang="zh-CN" altLang="en-US" sz="3200" b="1" spc="60" dirty="0">
                <a:latin typeface="楷体" panose="02010609060101010101" pitchFamily="49" charset="-122"/>
                <a:ea typeface="楷体" panose="02010609060101010101" pitchFamily="49" charset="-122"/>
              </a:rPr>
              <a:t>国胜于欧洲，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少年雄于地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球则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国雄于地球。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59614" y="1698967"/>
            <a:ext cx="827330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59614" y="2292283"/>
            <a:ext cx="827330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66159" y="2897225"/>
            <a:ext cx="8266755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03156" y="3483676"/>
            <a:ext cx="5256584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525038" y="962569"/>
          <a:ext cx="4916170" cy="376745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458085"/>
                <a:gridCol w="2458085"/>
              </a:tblGrid>
              <a:tr h="4749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少年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中国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412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410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4121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30232" y="267494"/>
            <a:ext cx="731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说：从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下列表格中你能看出什么？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38014" y="1376642"/>
            <a:ext cx="469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智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38014" y="1792283"/>
            <a:ext cx="469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富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38014" y="2207924"/>
            <a:ext cx="469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强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32909" y="2623565"/>
            <a:ext cx="879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独立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73536" y="3039206"/>
            <a:ext cx="998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自由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73536" y="3454847"/>
            <a:ext cx="998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进步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6039" y="3870488"/>
            <a:ext cx="1593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胜于欧洲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6039" y="4286129"/>
            <a:ext cx="1593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雄于地球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39341" y="1376642"/>
            <a:ext cx="469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智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39341" y="1793272"/>
            <a:ext cx="469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富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39341" y="2209902"/>
            <a:ext cx="469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34236" y="2626532"/>
            <a:ext cx="879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独立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74863" y="3043162"/>
            <a:ext cx="938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自由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74863" y="3459792"/>
            <a:ext cx="998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进步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77366" y="3876422"/>
            <a:ext cx="1593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胜于欧洲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77366" y="4293051"/>
            <a:ext cx="1593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雄于地球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722930" y="2015597"/>
            <a:ext cx="3005513" cy="2149040"/>
            <a:chOff x="5722930" y="2015597"/>
            <a:chExt cx="3005513" cy="2149040"/>
          </a:xfrm>
        </p:grpSpPr>
        <p:grpSp>
          <p:nvGrpSpPr>
            <p:cNvPr id="27" name="组合 26"/>
            <p:cNvGrpSpPr/>
            <p:nvPr/>
          </p:nvGrpSpPr>
          <p:grpSpPr>
            <a:xfrm>
              <a:off x="5722930" y="2015597"/>
              <a:ext cx="3005513" cy="1443520"/>
              <a:chOff x="5722930" y="2015597"/>
              <a:chExt cx="3005513" cy="1443520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5722930" y="2015597"/>
                <a:ext cx="1746659" cy="1443520"/>
              </a:xfrm>
              <a:custGeom>
                <a:avLst/>
                <a:gdLst>
                  <a:gd name="connsiteX0" fmla="*/ 0 w 1746659"/>
                  <a:gd name="connsiteY0" fmla="*/ 873330 h 1746659"/>
                  <a:gd name="connsiteX1" fmla="*/ 873330 w 1746659"/>
                  <a:gd name="connsiteY1" fmla="*/ 0 h 1746659"/>
                  <a:gd name="connsiteX2" fmla="*/ 1746660 w 1746659"/>
                  <a:gd name="connsiteY2" fmla="*/ 873330 h 1746659"/>
                  <a:gd name="connsiteX3" fmla="*/ 873330 w 1746659"/>
                  <a:gd name="connsiteY3" fmla="*/ 1746660 h 1746659"/>
                  <a:gd name="connsiteX4" fmla="*/ 0 w 1746659"/>
                  <a:gd name="connsiteY4" fmla="*/ 873330 h 1746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6659" h="1746659">
                    <a:moveTo>
                      <a:pt x="0" y="873330"/>
                    </a:moveTo>
                    <a:cubicBezTo>
                      <a:pt x="0" y="391003"/>
                      <a:pt x="391003" y="0"/>
                      <a:pt x="873330" y="0"/>
                    </a:cubicBezTo>
                    <a:cubicBezTo>
                      <a:pt x="1355657" y="0"/>
                      <a:pt x="1746660" y="391003"/>
                      <a:pt x="1746660" y="873330"/>
                    </a:cubicBezTo>
                    <a:cubicBezTo>
                      <a:pt x="1746660" y="1355657"/>
                      <a:pt x="1355657" y="1746660"/>
                      <a:pt x="873330" y="1746660"/>
                    </a:cubicBezTo>
                    <a:cubicBezTo>
                      <a:pt x="391003" y="1746660"/>
                      <a:pt x="0" y="1355657"/>
                      <a:pt x="0" y="873330"/>
                    </a:cubicBez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43903" tIns="205969" rIns="495673" bIns="205968" numCol="1" spcCol="1270" anchor="ctr" anchorCtr="0">
                <a:noAutofit/>
              </a:bodyPr>
              <a:lstStyle/>
              <a:p>
                <a:pPr lvl="0" algn="ctr" defTabSz="17335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sz="3900" b="1" kern="1200" dirty="0" smtClean="0"/>
                  <a:t>少年</a:t>
                </a:r>
                <a:endParaRPr lang="zh-CN" sz="3900" kern="1200" dirty="0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6981784" y="2015597"/>
                <a:ext cx="1746659" cy="1443520"/>
              </a:xfrm>
              <a:custGeom>
                <a:avLst/>
                <a:gdLst>
                  <a:gd name="connsiteX0" fmla="*/ 0 w 1746659"/>
                  <a:gd name="connsiteY0" fmla="*/ 873330 h 1746659"/>
                  <a:gd name="connsiteX1" fmla="*/ 873330 w 1746659"/>
                  <a:gd name="connsiteY1" fmla="*/ 0 h 1746659"/>
                  <a:gd name="connsiteX2" fmla="*/ 1746660 w 1746659"/>
                  <a:gd name="connsiteY2" fmla="*/ 873330 h 1746659"/>
                  <a:gd name="connsiteX3" fmla="*/ 873330 w 1746659"/>
                  <a:gd name="connsiteY3" fmla="*/ 1746660 h 1746659"/>
                  <a:gd name="connsiteX4" fmla="*/ 0 w 1746659"/>
                  <a:gd name="connsiteY4" fmla="*/ 873330 h 1746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6659" h="1746659">
                    <a:moveTo>
                      <a:pt x="0" y="873330"/>
                    </a:moveTo>
                    <a:cubicBezTo>
                      <a:pt x="0" y="391003"/>
                      <a:pt x="391003" y="0"/>
                      <a:pt x="873330" y="0"/>
                    </a:cubicBezTo>
                    <a:cubicBezTo>
                      <a:pt x="1355657" y="0"/>
                      <a:pt x="1746660" y="391003"/>
                      <a:pt x="1746660" y="873330"/>
                    </a:cubicBezTo>
                    <a:cubicBezTo>
                      <a:pt x="1746660" y="1355657"/>
                      <a:pt x="1355657" y="1746660"/>
                      <a:pt x="873330" y="1746660"/>
                    </a:cubicBezTo>
                    <a:cubicBezTo>
                      <a:pt x="391003" y="1746660"/>
                      <a:pt x="0" y="1355657"/>
                      <a:pt x="0" y="873330"/>
                    </a:cubicBez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495674" tIns="205969" rIns="243902" bIns="205968" numCol="1" spcCol="1270" anchor="ctr" anchorCtr="0">
                <a:noAutofit/>
              </a:bodyPr>
              <a:lstStyle/>
              <a:p>
                <a:pPr lvl="0" algn="ctr" defTabSz="17335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sz="3900" b="1" kern="1200" dirty="0" smtClean="0"/>
                  <a:t>中国</a:t>
                </a:r>
                <a:endParaRPr lang="zh-CN" sz="3900" kern="1200" dirty="0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6267839" y="3579862"/>
              <a:ext cx="18325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关系密切</a:t>
              </a:r>
              <a:endParaRPr lang="zh-CN" altLang="en-US" sz="1800" dirty="0"/>
            </a:p>
          </p:txBody>
        </p:sp>
      </p:grpSp>
      <p:sp>
        <p:nvSpPr>
          <p:cNvPr id="23" name="线形标注 2(无边框) 22"/>
          <p:cNvSpPr/>
          <p:nvPr/>
        </p:nvSpPr>
        <p:spPr>
          <a:xfrm>
            <a:off x="6876256" y="1194887"/>
            <a:ext cx="1959528" cy="584775"/>
          </a:xfrm>
          <a:prstGeom prst="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46610"/>
              <a:gd name="adj6" fmla="val -29819"/>
            </a:avLst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责任重大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467544" y="742522"/>
            <a:ext cx="8280920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chemeClr val="accent5"/>
                </a:solidFill>
                <a:latin typeface="+mj-ea"/>
                <a:ea typeface="+mj-ea"/>
              </a:rPr>
              <a:t>译文：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所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以今天的责任，不在于他人，全在我们年轻人的肩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上。年轻人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聪明智慧，国家就聪明智慧；年轻人富有，国家就富有；年轻人强盛，国家就强盛；年轻人独立，国家就独立；年轻人自由，国家就自由；年轻人进步，国家就进步；年轻人胜过欧洲人，国家就胜过欧洲；年轻人在世界上称雄，国家就在世界上称雄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526852" y="988447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本文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写于戊戌变法后。当时国内爆发了义和团爱国运动。帝国主义组成八国联军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勾结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清政府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镇压义和团运动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并借机攻陷了天津和北京等地。当时八国联军污蔑中国是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“老大帝国”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是“东亚病夫”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不能自立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只能由列强共管或瓜分。在国内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一些卖国者叫嚷“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任何列强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三日内就可以灭亡中国”。为了驳斥帝国主义分子的无耻谰言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纠正国内一些人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自暴自弃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的奴性心理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唤起人民的爱国热情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梁启超写下了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少年中国说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ea typeface="楷体" panose="02010609060101010101" pitchFamily="49" charset="-122"/>
              </a:rPr>
              <a:t>       </a:t>
            </a:r>
            <a:r>
              <a:rPr lang="zh-CN" altLang="en-US" sz="2400" b="1" dirty="0" smtClean="0">
                <a:ea typeface="楷体" panose="02010609060101010101" pitchFamily="49" charset="-122"/>
              </a:rPr>
              <a:t>（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节选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自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梁启超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&lt;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少年中国说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&gt;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的爱国主题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》,《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史坛纵论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》,2010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年第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期</a:t>
            </a:r>
            <a:r>
              <a:rPr lang="zh-CN" altLang="en-US" sz="2400" b="1" dirty="0"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流程图: 预定义过程 4"/>
          <p:cNvSpPr/>
          <p:nvPr/>
        </p:nvSpPr>
        <p:spPr>
          <a:xfrm>
            <a:off x="552252" y="437511"/>
            <a:ext cx="1656184" cy="530599"/>
          </a:xfrm>
          <a:prstGeom prst="flowChartPredefinedProcess">
            <a:avLst/>
          </a:prstGeom>
          <a:gradFill flip="none" rotWithShape="1">
            <a:gsLst>
              <a:gs pos="0">
                <a:schemeClr val="accent1">
                  <a:hueOff val="0"/>
                  <a:satOff val="0"/>
                  <a:lumOff val="0"/>
                  <a:tint val="66000"/>
                  <a:satMod val="160000"/>
                </a:schemeClr>
              </a:gs>
              <a:gs pos="50000">
                <a:schemeClr val="accent1">
                  <a:hueOff val="0"/>
                  <a:satOff val="0"/>
                  <a:lumOff val="0"/>
                  <a:tint val="44500"/>
                  <a:satMod val="160000"/>
                </a:schemeClr>
              </a:gs>
              <a:gs pos="100000">
                <a:schemeClr val="accent1">
                  <a:hueOff val="0"/>
                  <a:satOff val="0"/>
                  <a:lumOff val="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1523" tIns="10160" rIns="181203" bIns="10160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400" b="1" kern="1200" smtClean="0">
                <a:solidFill>
                  <a:schemeClr val="tx1"/>
                </a:solidFill>
              </a:rPr>
              <a:t>资料</a:t>
            </a:r>
            <a:endParaRPr lang="zh-CN" sz="2400" kern="12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44061" y="762839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读完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资料，你体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到了什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么？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27306" y="2139702"/>
            <a:ext cx="6901078" cy="1584176"/>
            <a:chOff x="1045036" y="2139702"/>
            <a:chExt cx="6901078" cy="1584176"/>
          </a:xfrm>
        </p:grpSpPr>
        <p:sp>
          <p:nvSpPr>
            <p:cNvPr id="2" name="圆角矩形 1"/>
            <p:cNvSpPr/>
            <p:nvPr/>
          </p:nvSpPr>
          <p:spPr>
            <a:xfrm>
              <a:off x="1045036" y="2139702"/>
              <a:ext cx="6901078" cy="1584176"/>
            </a:xfrm>
            <a:prstGeom prst="roundRect">
              <a:avLst>
                <a:gd name="adj" fmla="val 11055"/>
              </a:avLst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17044" y="2139702"/>
              <a:ext cx="6768752" cy="14542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帝国主义</a:t>
              </a:r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霸道无耻</a:t>
              </a:r>
              <a:r>
                <a:rPr lang="en-US" altLang="zh-CN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晚清政府丧心病狂</a:t>
              </a:r>
              <a:r>
                <a:rPr lang="en-US" altLang="zh-CN" sz="32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卖国求荣</a:t>
              </a:r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的汉奸应人人痛击。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1417843" y="2702338"/>
            <a:ext cx="392771" cy="42698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3923482" y="2701114"/>
            <a:ext cx="392771" cy="42698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6417999" y="2702338"/>
            <a:ext cx="392771" cy="42698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1432627" y="3211614"/>
            <a:ext cx="660502" cy="42698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4658203" y="3211614"/>
            <a:ext cx="660502" cy="42698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696268" y="3732481"/>
            <a:ext cx="660502" cy="42698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3911803" y="3732481"/>
            <a:ext cx="1452285" cy="42698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1391523" y="4244934"/>
            <a:ext cx="1452285" cy="42698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11560" y="2126342"/>
            <a:ext cx="7632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故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今日之责任，不在他人，而全在我少年。少年智则国智，少年富则国富，少年强则国强，少年独立则国独立，少年自由则国自由，少年进步则国进步，少年胜于欧洲则国胜于欧洲，少年雄于地球则国雄于地球。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6791" y="1439069"/>
            <a:ext cx="7919156" cy="46166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借助“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少年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则国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的句式读好句子的停顿和节奏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8134" y="2313573"/>
            <a:ext cx="615553" cy="1961216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读得重一些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305031"/>
            <a:ext cx="1013927" cy="1013927"/>
          </a:xfrm>
          <a:prstGeom prst="rect">
            <a:avLst/>
          </a:prstGeom>
        </p:spPr>
      </p:pic>
      <p:sp>
        <p:nvSpPr>
          <p:cNvPr id="29" name="文本框 10"/>
          <p:cNvSpPr txBox="1"/>
          <p:nvPr/>
        </p:nvSpPr>
        <p:spPr>
          <a:xfrm>
            <a:off x="1276771" y="571492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七彩-课文朗读-五上-13 少年中国说（节选）第1自然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7733" y="58520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05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899592" y="1923678"/>
            <a:ext cx="756084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1200" fontAlgn="auto">
              <a:lnSpc>
                <a:spcPct val="150000"/>
              </a:lnSpc>
            </a:pP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请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大</a:t>
            </a: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家朗读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第</a:t>
            </a:r>
            <a:r>
              <a:rPr lang="en-US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自然段，借助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注释逐句理解文</a:t>
            </a: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意，勾画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出赞美少年中国的</a:t>
            </a: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事物，想想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这些事物象征了什么。</a:t>
            </a:r>
            <a:endParaRPr lang="zh-CN" altLang="en-US" sz="32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843558"/>
            <a:ext cx="3240360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习第</a:t>
            </a:r>
            <a:r>
              <a:rPr lang="en-US" altLang="zh-CN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959505" y="1155204"/>
            <a:ext cx="770659" cy="4572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959505" y="2204102"/>
            <a:ext cx="755015" cy="45777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959505" y="1679350"/>
            <a:ext cx="770082" cy="45777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563735" y="1749084"/>
            <a:ext cx="728345" cy="41616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563735" y="2231593"/>
            <a:ext cx="728345" cy="41616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572000" y="1193062"/>
            <a:ext cx="378805" cy="45777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959505" y="2728854"/>
            <a:ext cx="770082" cy="45777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592" y="1131590"/>
            <a:ext cx="7632848" cy="267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红日初升，其道大光。河出伏流，一泻汪洋。潜龙腾渊，鳞爪飞扬。乳虎啸谷，百兽震惶。鹰隼试翼，风尘吸张。奇花初胎，矞矞皇皇。干将发硎，有作其芒。天戴其苍，地履其黄。纵有千古，横有八荒。前途似海，来日方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3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5082" y="1386201"/>
            <a:ext cx="5112568" cy="3273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梁启超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字卓如，号任公，又号饮冰室主人。中国近代著名的政治活动家、启蒙思想家、教育家、史学家和文学家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。戊戌变法领袖之一，近代维新派、新法家代表人物。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11" descr="梁启超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1483068"/>
            <a:ext cx="2412520" cy="3150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76375" y="803564"/>
            <a:ext cx="2016224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75683" y="123478"/>
            <a:ext cx="2792634" cy="646331"/>
            <a:chOff x="3358480" y="195486"/>
            <a:chExt cx="2792634" cy="646331"/>
          </a:xfrm>
        </p:grpSpPr>
        <p:sp>
          <p:nvSpPr>
            <p:cNvPr id="5" name="文本框 15"/>
            <p:cNvSpPr txBox="1"/>
            <p:nvPr/>
          </p:nvSpPr>
          <p:spPr>
            <a:xfrm>
              <a:off x="3492939" y="19548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iconfont-1191-870150"/>
            <p:cNvSpPr>
              <a:spLocks noChangeAspect="1"/>
            </p:cNvSpPr>
            <p:nvPr/>
          </p:nvSpPr>
          <p:spPr bwMode="auto">
            <a:xfrm>
              <a:off x="5868144" y="347096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7" name="iconfont-1191-870150"/>
            <p:cNvSpPr>
              <a:spLocks noChangeAspect="1"/>
            </p:cNvSpPr>
            <p:nvPr/>
          </p:nvSpPr>
          <p:spPr bwMode="auto">
            <a:xfrm rot="10800000">
              <a:off x="3358480" y="347096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691680" y="1563638"/>
            <a:ext cx="6078552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1200" fontAlgn="auto">
              <a:lnSpc>
                <a:spcPct val="150000"/>
              </a:lnSpc>
            </a:pP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可</a:t>
            </a: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以边读边想象画面，进而理解这些事物的象征义。</a:t>
            </a:r>
            <a:endParaRPr lang="zh-CN" altLang="en-US" sz="32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4427984" y="1275606"/>
            <a:ext cx="4211960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红日初升，其道大光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出伏流，一泻汪洋。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6" y="3633867"/>
            <a:ext cx="7056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旭日东升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，前程光明；黄河从地下流出，一泻千里，势不可挡。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555526"/>
            <a:ext cx="3574685" cy="26779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4283968" y="1136696"/>
            <a:ext cx="428396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潜龙腾渊，鳞爪飞扬。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乳虎啸谷，百兽震惶。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3219822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潜藏的巨龙在深渊腾跃而起，各种水中生物纷纷散逃；幼虎在山谷吼叫，各种野兽无不震惊惶恐。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29390" y="538683"/>
            <a:ext cx="3410562" cy="25326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4211960" y="1131590"/>
            <a:ext cx="406632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鹰隼试翼，风尘吸张。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奇花初胎，矞矞皇皇。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3417843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雄鹰展翅试飞，掀起狂风，飞沙走石；珍奇的鲜花含苞待放，万木逢春，生机勃勃。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6" name="Picture 2" descr="http://p0.so.qhmsg.com/bdr/_240_/t016053a4608c40f60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2461" y="483518"/>
            <a:ext cx="3083395" cy="15148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http://p3.so.qhmsg.com/bdr/_240_/t0154dcfc295119d248.jpg"/>
          <p:cNvPicPr>
            <a:picLocks noChangeAspect="1" noChangeArrowheads="1"/>
          </p:cNvPicPr>
          <p:nvPr/>
        </p:nvPicPr>
        <p:blipFill>
          <a:blip r:embed="rId2" cstate="print"/>
          <a:srcRect b="8651"/>
          <a:stretch>
            <a:fillRect/>
          </a:stretch>
        </p:blipFill>
        <p:spPr bwMode="auto">
          <a:xfrm>
            <a:off x="971600" y="1563638"/>
            <a:ext cx="3083739" cy="15689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4499992" y="1297555"/>
            <a:ext cx="410445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纵有千古，横有八荒，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前途似海，来日方长。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3219822"/>
            <a:ext cx="7416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从纵的时间上看有着千年万载的历史，从横的空间看可通达四面八方，前途就像大海一样宽广，未来的岁月正长。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5298" y="483518"/>
            <a:ext cx="3606662" cy="25530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8204" y="1149542"/>
            <a:ext cx="2121301" cy="628315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401721" tIns="10795" rIns="380130" bIns="10795" numCol="1" spcCol="1270" anchor="ctr" anchorCtr="0">
            <a:noAutofit/>
          </a:bodyPr>
          <a:lstStyle/>
          <a:p>
            <a:pPr lvl="0" algn="ctr" defTabSz="7556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400" b="1" kern="1200" dirty="0" smtClean="0"/>
              <a:t>河出伏流</a:t>
            </a:r>
            <a:endParaRPr lang="zh-CN" sz="2400" kern="1200" dirty="0"/>
          </a:p>
        </p:txBody>
      </p:sp>
      <p:sp>
        <p:nvSpPr>
          <p:cNvPr id="6" name="五边形 5"/>
          <p:cNvSpPr/>
          <p:nvPr/>
        </p:nvSpPr>
        <p:spPr>
          <a:xfrm>
            <a:off x="2626436" y="1176874"/>
            <a:ext cx="5990712" cy="573651"/>
          </a:xfrm>
          <a:prstGeom prst="homePlate">
            <a:avLst/>
          </a:prstGeom>
        </p:spPr>
        <p:style>
          <a:ln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8208" tIns="6350" rIns="315508" bIns="6350" numCol="1" spcCol="1270" anchor="ctr" anchorCtr="0">
            <a:noAutofit/>
          </a:bodyPr>
          <a:lstStyle/>
          <a:p>
            <a:pPr lvl="0" algn="ctr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400" b="1" kern="1200" dirty="0" smtClean="0"/>
              <a:t>象征少年中国的进步不可限量</a:t>
            </a:r>
            <a:endParaRPr lang="zh-CN" sz="2400" kern="1200" dirty="0"/>
          </a:p>
        </p:txBody>
      </p:sp>
      <p:sp>
        <p:nvSpPr>
          <p:cNvPr id="7" name="矩形 6"/>
          <p:cNvSpPr/>
          <p:nvPr/>
        </p:nvSpPr>
        <p:spPr>
          <a:xfrm>
            <a:off x="538204" y="1898556"/>
            <a:ext cx="2121301" cy="628315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401721" tIns="10795" rIns="380130" bIns="10795" numCol="1" spcCol="1270" anchor="ctr" anchorCtr="0">
            <a:noAutofit/>
          </a:bodyPr>
          <a:lstStyle/>
          <a:p>
            <a:pPr lvl="0" algn="ctr" defTabSz="7556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400" b="1" kern="1200" dirty="0" smtClean="0"/>
              <a:t>潜龙腾渊</a:t>
            </a:r>
            <a:endParaRPr lang="zh-CN" sz="2400" kern="1200" dirty="0"/>
          </a:p>
        </p:txBody>
      </p:sp>
      <p:sp>
        <p:nvSpPr>
          <p:cNvPr id="8" name="五边形 7"/>
          <p:cNvSpPr/>
          <p:nvPr/>
        </p:nvSpPr>
        <p:spPr>
          <a:xfrm>
            <a:off x="2626436" y="1925889"/>
            <a:ext cx="5990712" cy="573651"/>
          </a:xfrm>
          <a:prstGeom prst="homePlate">
            <a:avLst/>
          </a:prstGeom>
        </p:spPr>
        <p:style>
          <a:ln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8208" tIns="6350" rIns="315508" bIns="6350" numCol="1" spcCol="1270" anchor="ctr" anchorCtr="0">
            <a:noAutofit/>
          </a:bodyPr>
          <a:lstStyle/>
          <a:p>
            <a:pPr lvl="0" algn="ctr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400" b="1" kern="1200" dirty="0" smtClean="0"/>
              <a:t>象征少年中国的突然崛起</a:t>
            </a:r>
            <a:endParaRPr lang="zh-CN" sz="2400" kern="1200" dirty="0"/>
          </a:p>
        </p:txBody>
      </p:sp>
      <p:sp>
        <p:nvSpPr>
          <p:cNvPr id="9" name="矩形 8"/>
          <p:cNvSpPr/>
          <p:nvPr/>
        </p:nvSpPr>
        <p:spPr>
          <a:xfrm>
            <a:off x="538204" y="2636310"/>
            <a:ext cx="2121301" cy="628315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401721" tIns="10795" rIns="380130" bIns="10795" numCol="1" spcCol="1270" anchor="ctr" anchorCtr="0">
            <a:noAutofit/>
          </a:bodyPr>
          <a:lstStyle/>
          <a:p>
            <a:pPr lvl="0" algn="ctr" defTabSz="7556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400" b="1" kern="1200" dirty="0" smtClean="0"/>
              <a:t>乳虎啸谷</a:t>
            </a:r>
            <a:endParaRPr lang="zh-CN" sz="2400" kern="1200" dirty="0"/>
          </a:p>
        </p:txBody>
      </p:sp>
      <p:sp>
        <p:nvSpPr>
          <p:cNvPr id="10" name="五边形 9"/>
          <p:cNvSpPr/>
          <p:nvPr/>
        </p:nvSpPr>
        <p:spPr>
          <a:xfrm>
            <a:off x="2626436" y="2663642"/>
            <a:ext cx="5990712" cy="573651"/>
          </a:xfrm>
          <a:prstGeom prst="homePlate">
            <a:avLst/>
          </a:prstGeom>
        </p:spPr>
        <p:style>
          <a:ln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8208" tIns="6350" rIns="315508" bIns="6350" numCol="1" spcCol="1270" anchor="ctr" anchorCtr="0">
            <a:noAutofit/>
          </a:bodyPr>
          <a:lstStyle/>
          <a:p>
            <a:pPr lvl="0" algn="ctr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400" b="1" kern="1200" dirty="0" smtClean="0"/>
              <a:t>象征少年中国的巨大声威</a:t>
            </a:r>
            <a:endParaRPr lang="zh-CN" sz="2400" kern="1200" dirty="0"/>
          </a:p>
        </p:txBody>
      </p:sp>
      <p:sp>
        <p:nvSpPr>
          <p:cNvPr id="11" name="矩形 10"/>
          <p:cNvSpPr/>
          <p:nvPr/>
        </p:nvSpPr>
        <p:spPr>
          <a:xfrm>
            <a:off x="538204" y="3362425"/>
            <a:ext cx="2121301" cy="760261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401721" tIns="10795" rIns="380130" bIns="10795" numCol="1" spcCol="1270" anchor="ctr" anchorCtr="0">
            <a:noAutofit/>
          </a:bodyPr>
          <a:lstStyle/>
          <a:p>
            <a:pPr lvl="0" algn="ctr" defTabSz="7556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400" b="1" kern="1200" dirty="0" smtClean="0"/>
              <a:t>鹰隼试翼风尘吸张</a:t>
            </a:r>
            <a:endParaRPr lang="zh-CN" sz="2400" kern="1200" dirty="0"/>
          </a:p>
        </p:txBody>
      </p:sp>
      <p:sp>
        <p:nvSpPr>
          <p:cNvPr id="12" name="五边形 11"/>
          <p:cNvSpPr/>
          <p:nvPr/>
        </p:nvSpPr>
        <p:spPr>
          <a:xfrm>
            <a:off x="2626436" y="3455730"/>
            <a:ext cx="5990712" cy="573651"/>
          </a:xfrm>
          <a:prstGeom prst="homePlate">
            <a:avLst/>
          </a:prstGeom>
        </p:spPr>
        <p:style>
          <a:ln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8208" tIns="6350" rIns="315508" bIns="6350" numCol="1" spcCol="1270" anchor="ctr" anchorCtr="0">
            <a:noAutofit/>
          </a:bodyPr>
          <a:lstStyle/>
          <a:p>
            <a:pPr lvl="0" algn="ctr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400" b="1" kern="1200" dirty="0" smtClean="0"/>
              <a:t>喻指我中国少年创造的少年中国的英姿</a:t>
            </a:r>
            <a:endParaRPr lang="zh-CN" sz="2400" kern="1200" dirty="0"/>
          </a:p>
        </p:txBody>
      </p:sp>
      <p:sp>
        <p:nvSpPr>
          <p:cNvPr id="13" name="矩形 12"/>
          <p:cNvSpPr/>
          <p:nvPr/>
        </p:nvSpPr>
        <p:spPr>
          <a:xfrm>
            <a:off x="538204" y="4246947"/>
            <a:ext cx="2121301" cy="760261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401721" tIns="10795" rIns="380130" bIns="10795" numCol="1" spcCol="1270" anchor="ctr" anchorCtr="0">
            <a:noAutofit/>
          </a:bodyPr>
          <a:lstStyle/>
          <a:p>
            <a:pPr lvl="0" algn="ctr" defTabSz="7556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400" b="1" kern="1200" dirty="0" smtClean="0"/>
              <a:t>奇花初胎干将发硎</a:t>
            </a:r>
            <a:endParaRPr lang="zh-CN" sz="2400" kern="1200" dirty="0"/>
          </a:p>
        </p:txBody>
      </p:sp>
      <p:sp>
        <p:nvSpPr>
          <p:cNvPr id="14" name="五边形 13"/>
          <p:cNvSpPr/>
          <p:nvPr/>
        </p:nvSpPr>
        <p:spPr>
          <a:xfrm>
            <a:off x="2626436" y="4340252"/>
            <a:ext cx="5990712" cy="573651"/>
          </a:xfrm>
          <a:prstGeom prst="homePlate">
            <a:avLst/>
          </a:prstGeom>
        </p:spPr>
        <p:style>
          <a:ln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8208" tIns="6350" rIns="315508" bIns="6350" numCol="1" spcCol="1270" anchor="ctr" anchorCtr="0">
            <a:noAutofit/>
          </a:bodyPr>
          <a:lstStyle/>
          <a:p>
            <a:pPr lvl="0" algn="ctr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400" b="1" kern="1200" dirty="0" smtClean="0"/>
              <a:t>是歌颂少年中国在发展中的壮丽前景</a:t>
            </a:r>
            <a:endParaRPr lang="zh-CN" sz="2400" kern="1200" dirty="0"/>
          </a:p>
        </p:txBody>
      </p:sp>
      <p:sp>
        <p:nvSpPr>
          <p:cNvPr id="15" name="矩形 14"/>
          <p:cNvSpPr/>
          <p:nvPr/>
        </p:nvSpPr>
        <p:spPr>
          <a:xfrm>
            <a:off x="538204" y="421872"/>
            <a:ext cx="2121301" cy="628315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401721" tIns="10795" rIns="380130" bIns="10795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/>
              <a:t>红日初升</a:t>
            </a:r>
            <a:endParaRPr lang="zh-CN" sz="2400" kern="1200" dirty="0"/>
          </a:p>
        </p:txBody>
      </p:sp>
      <p:sp>
        <p:nvSpPr>
          <p:cNvPr id="16" name="五边形 15"/>
          <p:cNvSpPr/>
          <p:nvPr/>
        </p:nvSpPr>
        <p:spPr>
          <a:xfrm>
            <a:off x="2626436" y="449204"/>
            <a:ext cx="5990712" cy="573651"/>
          </a:xfrm>
          <a:prstGeom prst="homePlate">
            <a:avLst/>
          </a:prstGeom>
        </p:spPr>
        <p:style>
          <a:ln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8208" tIns="6350" rIns="315508" bIns="635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 smtClean="0"/>
              <a:t>象征少年</a:t>
            </a:r>
            <a:r>
              <a:rPr lang="zh-CN" altLang="en-US" sz="2400" b="1" dirty="0"/>
              <a:t>中国的灿烂前程</a:t>
            </a:r>
            <a:endParaRPr lang="zh-CN" sz="2400" kern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897657" y="2139702"/>
            <a:ext cx="7632848" cy="267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红日初升，其道大光。河出伏流，一泻汪洋。潜龙腾渊，鳞爪飞扬。乳虎啸谷，百兽震惶。鹰隼试翼，风尘吸张。奇花初胎，矞矞皇皇。干将发硎，有作其芒。天戴其苍，地履其黄。纵有千古，横有八荒。前途似海，来日方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7657" y="1347614"/>
            <a:ext cx="7725192" cy="523220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一边读一边想象画面，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读出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少年中国的朝气蓬勃</a:t>
            </a:r>
            <a:endParaRPr lang="zh-CN" altLang="en-US" sz="28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305031"/>
            <a:ext cx="1013927" cy="101392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76771" y="571492"/>
            <a:ext cx="4519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七彩-课文朗读-五上-13 少年中国说（节选）第2自然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6136" y="57149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22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138642" y="1635646"/>
            <a:ext cx="7122244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kern="10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思考第</a:t>
            </a:r>
            <a:r>
              <a:rPr lang="en-US" altLang="zh-CN" sz="3200" kern="10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3200" kern="10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自然段</a:t>
            </a: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主要写了什么内容，语言表现形式有什么特点。</a:t>
            </a:r>
            <a:endParaRPr lang="zh-CN" altLang="en-US" sz="32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829648" y="1730603"/>
            <a:ext cx="378805" cy="416161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282491" y="1743303"/>
            <a:ext cx="378805" cy="416161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826305" y="2233930"/>
            <a:ext cx="378805" cy="416161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79148" y="2246630"/>
            <a:ext cx="378805" cy="416161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839005" y="2764115"/>
            <a:ext cx="378805" cy="416161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291848" y="2776815"/>
            <a:ext cx="378805" cy="416161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842347" y="3254758"/>
            <a:ext cx="378805" cy="416161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3295190" y="3267458"/>
            <a:ext cx="378805" cy="416161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816948" y="1200418"/>
            <a:ext cx="378805" cy="416161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3269791" y="1213118"/>
            <a:ext cx="378805" cy="416161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6"/>
          <p:cNvSpPr txBox="1"/>
          <p:nvPr/>
        </p:nvSpPr>
        <p:spPr>
          <a:xfrm>
            <a:off x="1691680" y="3867894"/>
            <a:ext cx="5631360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朗朗上口，使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人感觉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意气风发，充满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了对少年中国的期盼心情。</a:t>
            </a:r>
            <a:endParaRPr lang="zh-CN" altLang="en-US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1120631"/>
            <a:ext cx="7632848" cy="267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红日初升，其道大光。河出伏流，一泻汪洋。潜龙腾渊，鳞爪飞扬。乳虎啸谷，百兽震惶。鹰隼试翼，风尘吸张。奇花初胎，矞矞皇皇。干将发硎，有作其芒。天戴其苍，地履其黄。纵有千古，横有八荒。前途似海，来日方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72400" y="1493371"/>
            <a:ext cx="615553" cy="18657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effectLst>
                  <a:outerShdw blurRad="50800" dist="12700" dir="5400000" algn="ctr" rotWithShape="0">
                    <a:srgbClr val="FFFF00"/>
                  </a:outerShdw>
                </a:effectLst>
                <a:latin typeface="+mj-ea"/>
                <a:ea typeface="+mj-ea"/>
              </a:rPr>
              <a:t>双句押韵</a:t>
            </a:r>
            <a:endParaRPr lang="zh-CN" altLang="en-US" sz="2800" b="1" dirty="0">
              <a:solidFill>
                <a:schemeClr val="tx1"/>
              </a:solidFill>
              <a:effectLst>
                <a:outerShdw blurRad="50800" dist="12700" dir="5400000" algn="ctr" rotWithShape="0">
                  <a:srgbClr val="FFFF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39752" y="340737"/>
            <a:ext cx="48626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kern="100" dirty="0">
                <a:gradFill>
                  <a:gsLst>
                    <a:gs pos="0">
                      <a:srgbClr val="FFF200"/>
                    </a:gs>
                    <a:gs pos="96000">
                      <a:srgbClr val="FF7A00"/>
                    </a:gs>
                    <a:gs pos="36000">
                      <a:srgbClr val="FF0300"/>
                    </a:gs>
                  </a:gsLst>
                  <a:lin ang="8100000" scaled="1"/>
                </a:gra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少年中</a:t>
            </a:r>
            <a:r>
              <a:rPr lang="zh-CN" altLang="en-US" sz="4000" b="1" kern="100" dirty="0" smtClean="0">
                <a:gradFill>
                  <a:gsLst>
                    <a:gs pos="0">
                      <a:srgbClr val="FFF200"/>
                    </a:gs>
                    <a:gs pos="96000">
                      <a:srgbClr val="FF7A00"/>
                    </a:gs>
                    <a:gs pos="36000">
                      <a:srgbClr val="FF0300"/>
                    </a:gs>
                  </a:gsLst>
                  <a:lin ang="8100000" scaled="1"/>
                </a:gra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国美好的</a:t>
            </a:r>
            <a:r>
              <a:rPr lang="zh-CN" altLang="en-US" sz="4000" b="1" kern="100" dirty="0">
                <a:gradFill>
                  <a:gsLst>
                    <a:gs pos="0">
                      <a:srgbClr val="FFF200"/>
                    </a:gs>
                    <a:gs pos="96000">
                      <a:srgbClr val="FF7A00"/>
                    </a:gs>
                    <a:gs pos="36000">
                      <a:srgbClr val="FF0300"/>
                    </a:gs>
                  </a:gsLst>
                  <a:lin ang="8100000" scaled="1"/>
                </a:gra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前程</a:t>
            </a:r>
            <a:endParaRPr lang="zh-CN" altLang="en-US" sz="2000" b="1" dirty="0">
              <a:gradFill>
                <a:gsLst>
                  <a:gs pos="0">
                    <a:srgbClr val="FFF200"/>
                  </a:gs>
                  <a:gs pos="96000">
                    <a:srgbClr val="FF7A00"/>
                  </a:gs>
                  <a:gs pos="36000">
                    <a:srgbClr val="FF0300"/>
                  </a:gs>
                </a:gsLst>
                <a:lin ang="8100000" scaled="1"/>
              </a:gradFill>
            </a:endParaRPr>
          </a:p>
        </p:txBody>
      </p:sp>
      <p:sp>
        <p:nvSpPr>
          <p:cNvPr id="16" name="Freeform 9"/>
          <p:cNvSpPr/>
          <p:nvPr/>
        </p:nvSpPr>
        <p:spPr bwMode="gray">
          <a:xfrm rot="9070839" flipH="1" flipV="1">
            <a:off x="7280658" y="3798921"/>
            <a:ext cx="1343612" cy="529276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52320" y="1509137"/>
            <a:ext cx="615553" cy="18657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50800" dist="12700" dir="5400000" algn="ctr" rotWithShape="0">
                    <a:srgbClr val="FFFF00"/>
                  </a:outerShdw>
                </a:effectLst>
                <a:latin typeface="+mj-ea"/>
                <a:ea typeface="+mj-ea"/>
              </a:rPr>
              <a:t>四字一句</a:t>
            </a:r>
            <a:endParaRPr lang="zh-CN" altLang="en-US" sz="2800" b="1" dirty="0">
              <a:solidFill>
                <a:schemeClr val="tx1"/>
              </a:solidFill>
              <a:effectLst>
                <a:outerShdw blurRad="50800" dist="12700" dir="5400000" algn="ctr" rotWithShape="0">
                  <a:srgbClr val="FFFF00"/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5" grpId="0" animBg="1"/>
      <p:bldP spid="4" grpId="0" animBg="1"/>
      <p:bldP spid="2" grpId="0"/>
      <p:bldP spid="14" grpId="0" animBg="1"/>
      <p:bldP spid="15" grpId="0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808162" y="627534"/>
            <a:ext cx="7667451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思考：作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者为什么要用这样的语言来描绘少年中国</a:t>
            </a: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的美好前程？</a:t>
            </a:r>
            <a:endParaRPr lang="zh-CN" altLang="en-US" sz="32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70484" y="2897485"/>
            <a:ext cx="720080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这有助于作者表达对少年中国的热烈赞颂和无限向往。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3272" y="1478563"/>
            <a:ext cx="3454792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1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少年中国说</a:t>
            </a:r>
            <a:endParaRPr lang="zh-CN" altLang="en-US" sz="5100" b="1" dirty="0">
              <a:ln w="0"/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393500" y="1550571"/>
            <a:ext cx="718633" cy="805155"/>
          </a:xfrm>
          <a:prstGeom prst="roundRect">
            <a:avLst/>
          </a:prstGeom>
          <a:grpFill/>
          <a:ln w="2857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74399" y="483518"/>
            <a:ext cx="3277687" cy="740868"/>
            <a:chOff x="374399" y="609020"/>
            <a:chExt cx="3277687" cy="740868"/>
          </a:xfrm>
        </p:grpSpPr>
        <p:sp>
          <p:nvSpPr>
            <p:cNvPr id="8" name="矩形 7"/>
            <p:cNvSpPr/>
            <p:nvPr/>
          </p:nvSpPr>
          <p:spPr>
            <a:xfrm>
              <a:off x="770129" y="713855"/>
              <a:ext cx="2881957" cy="60939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cap="rnd">
              <a:solidFill>
                <a:srgbClr val="FF0000"/>
              </a:solidFill>
            </a:ln>
            <a:effectLst/>
          </p:spPr>
          <p:txBody>
            <a:bodyPr wrap="square" lIns="68580" tIns="34290" rIns="68580" bIns="3429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700" b="1" dirty="0" smtClean="0">
                  <a:latin typeface="+mj-ea"/>
                  <a:ea typeface="+mj-ea"/>
                  <a:sym typeface="+mn-ea"/>
                </a:rPr>
                <a:t>     一起</a:t>
              </a:r>
              <a:r>
                <a:rPr lang="zh-CN" altLang="en-US" sz="2700" b="1" dirty="0">
                  <a:latin typeface="+mj-ea"/>
                  <a:ea typeface="+mj-ea"/>
                  <a:sym typeface="+mn-ea"/>
                </a:rPr>
                <a:t>理解题目</a:t>
              </a:r>
              <a:endParaRPr lang="zh-CN" altLang="en-US" sz="2700" b="1" dirty="0">
                <a:latin typeface="+mj-ea"/>
                <a:ea typeface="+mj-ea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21073055">
              <a:off x="374399" y="609020"/>
              <a:ext cx="970336" cy="74086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9"/>
          <p:cNvSpPr/>
          <p:nvPr/>
        </p:nvSpPr>
        <p:spPr>
          <a:xfrm>
            <a:off x="1115616" y="2931790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809625"/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作者论述了创造“少年中国”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是中国</a:t>
            </a: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少年的责任。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23"/>
          <p:cNvSpPr txBox="1">
            <a:spLocks noChangeArrowheads="1"/>
          </p:cNvSpPr>
          <p:nvPr/>
        </p:nvSpPr>
        <p:spPr bwMode="auto">
          <a:xfrm>
            <a:off x="5405275" y="690831"/>
            <a:ext cx="3055157" cy="1077218"/>
          </a:xfrm>
          <a:prstGeom prst="rect">
            <a:avLst/>
          </a:prstGeom>
          <a:solidFill>
            <a:srgbClr val="FAEEDB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“说”是一种文体</a:t>
            </a:r>
            <a:r>
              <a:rPr lang="en-US" altLang="zh-CN" dirty="0"/>
              <a:t>,</a:t>
            </a:r>
            <a:r>
              <a:rPr lang="zh-CN" altLang="en-US" dirty="0"/>
              <a:t>表示议论。</a:t>
            </a:r>
            <a:endParaRPr lang="zh-CN" altLang="en-US" dirty="0"/>
          </a:p>
        </p:txBody>
      </p:sp>
      <p:sp>
        <p:nvSpPr>
          <p:cNvPr id="12" name=" 160"/>
          <p:cNvSpPr/>
          <p:nvPr/>
        </p:nvSpPr>
        <p:spPr>
          <a:xfrm rot="6912830" flipH="1">
            <a:off x="4716187" y="1131430"/>
            <a:ext cx="613354" cy="46551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659327" y="4291231"/>
            <a:ext cx="1832553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四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言韵文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3968" y="4291186"/>
            <a:ext cx="4304383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比喻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、对偶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和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排比手法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342404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</a:t>
            </a:r>
            <a:r>
              <a:rPr lang="zh-CN" altLang="zh-CN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齐读这一自然段，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要读出节奏感和韵律感</a:t>
            </a:r>
            <a:r>
              <a:rPr lang="zh-CN" altLang="zh-CN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584" y="1480671"/>
            <a:ext cx="7632848" cy="2675255"/>
            <a:chOff x="827584" y="1059582"/>
            <a:chExt cx="7632848" cy="2675255"/>
          </a:xfrm>
        </p:grpSpPr>
        <p:sp>
          <p:nvSpPr>
            <p:cNvPr id="6" name="圆角矩形 5"/>
            <p:cNvSpPr/>
            <p:nvPr/>
          </p:nvSpPr>
          <p:spPr>
            <a:xfrm>
              <a:off x="7333704" y="1669554"/>
              <a:ext cx="378805" cy="416161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786547" y="1682254"/>
              <a:ext cx="378805" cy="416161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7330361" y="2172881"/>
              <a:ext cx="378805" cy="416161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783204" y="2185581"/>
              <a:ext cx="378805" cy="416161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7343061" y="2703066"/>
              <a:ext cx="378805" cy="416161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3795904" y="2715766"/>
              <a:ext cx="378805" cy="416161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7346403" y="3193709"/>
              <a:ext cx="378805" cy="416161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799246" y="3206409"/>
              <a:ext cx="378805" cy="416161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7321004" y="1139369"/>
              <a:ext cx="378805" cy="416161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773847" y="1152069"/>
              <a:ext cx="378805" cy="416161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27584" y="1059582"/>
              <a:ext cx="7632848" cy="26752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红日初升，其道大光。河出伏流，一泻汪洋。潜龙腾渊，鳞爪飞扬。乳虎啸谷，百兽震惶。鹰隼试翼，风尘吸张。奇花初胎，矞矞皇皇。干将发硎，有作其芒。天戴其苍，地履其黄。纵有千古，横有八荒。前途似海，来日方长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1331640" y="3003798"/>
            <a:ext cx="1108318" cy="504056"/>
          </a:xfrm>
          <a:custGeom>
            <a:avLst/>
            <a:gdLst>
              <a:gd name="connsiteX0" fmla="*/ 0 w 593401"/>
              <a:gd name="connsiteY0" fmla="*/ 29670 h 296700"/>
              <a:gd name="connsiteX1" fmla="*/ 29670 w 593401"/>
              <a:gd name="connsiteY1" fmla="*/ 0 h 296700"/>
              <a:gd name="connsiteX2" fmla="*/ 563731 w 593401"/>
              <a:gd name="connsiteY2" fmla="*/ 0 h 296700"/>
              <a:gd name="connsiteX3" fmla="*/ 593401 w 593401"/>
              <a:gd name="connsiteY3" fmla="*/ 29670 h 296700"/>
              <a:gd name="connsiteX4" fmla="*/ 593401 w 593401"/>
              <a:gd name="connsiteY4" fmla="*/ 267030 h 296700"/>
              <a:gd name="connsiteX5" fmla="*/ 563731 w 593401"/>
              <a:gd name="connsiteY5" fmla="*/ 296700 h 296700"/>
              <a:gd name="connsiteX6" fmla="*/ 29670 w 593401"/>
              <a:gd name="connsiteY6" fmla="*/ 296700 h 296700"/>
              <a:gd name="connsiteX7" fmla="*/ 0 w 593401"/>
              <a:gd name="connsiteY7" fmla="*/ 267030 h 296700"/>
              <a:gd name="connsiteX8" fmla="*/ 0 w 593401"/>
              <a:gd name="connsiteY8" fmla="*/ 29670 h 29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3401" h="296700">
                <a:moveTo>
                  <a:pt x="0" y="29670"/>
                </a:moveTo>
                <a:cubicBezTo>
                  <a:pt x="0" y="13284"/>
                  <a:pt x="13284" y="0"/>
                  <a:pt x="29670" y="0"/>
                </a:cubicBezTo>
                <a:lnTo>
                  <a:pt x="563731" y="0"/>
                </a:lnTo>
                <a:cubicBezTo>
                  <a:pt x="580117" y="0"/>
                  <a:pt x="593401" y="13284"/>
                  <a:pt x="593401" y="29670"/>
                </a:cubicBezTo>
                <a:lnTo>
                  <a:pt x="593401" y="267030"/>
                </a:lnTo>
                <a:cubicBezTo>
                  <a:pt x="593401" y="283416"/>
                  <a:pt x="580117" y="296700"/>
                  <a:pt x="563731" y="296700"/>
                </a:cubicBezTo>
                <a:lnTo>
                  <a:pt x="29670" y="296700"/>
                </a:lnTo>
                <a:cubicBezTo>
                  <a:pt x="13284" y="296700"/>
                  <a:pt x="0" y="283416"/>
                  <a:pt x="0" y="267030"/>
                </a:cubicBezTo>
                <a:lnTo>
                  <a:pt x="0" y="29670"/>
                </a:lnTo>
                <a:close/>
              </a:path>
            </a:pathLst>
          </a:custGeom>
          <a:ln w="6350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31550" tIns="23930" rIns="31550" bIns="23930" numCol="1" spcCol="1270" anchor="ctr" anchorCtr="0">
            <a:noAutofit/>
          </a:bodyPr>
          <a:lstStyle/>
          <a:p>
            <a:pPr lvl="0" algn="ctr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200" kern="1200" smtClean="0"/>
              <a:t>反复</a:t>
            </a:r>
            <a:endParaRPr lang="zh-CN" sz="3200" kern="1200"/>
          </a:p>
        </p:txBody>
      </p:sp>
      <p:sp>
        <p:nvSpPr>
          <p:cNvPr id="11" name="任意多边形 10"/>
          <p:cNvSpPr/>
          <p:nvPr/>
        </p:nvSpPr>
        <p:spPr>
          <a:xfrm>
            <a:off x="2665034" y="3003798"/>
            <a:ext cx="1108318" cy="504056"/>
          </a:xfrm>
          <a:custGeom>
            <a:avLst/>
            <a:gdLst>
              <a:gd name="connsiteX0" fmla="*/ 0 w 593401"/>
              <a:gd name="connsiteY0" fmla="*/ 29670 h 296700"/>
              <a:gd name="connsiteX1" fmla="*/ 29670 w 593401"/>
              <a:gd name="connsiteY1" fmla="*/ 0 h 296700"/>
              <a:gd name="connsiteX2" fmla="*/ 563731 w 593401"/>
              <a:gd name="connsiteY2" fmla="*/ 0 h 296700"/>
              <a:gd name="connsiteX3" fmla="*/ 593401 w 593401"/>
              <a:gd name="connsiteY3" fmla="*/ 29670 h 296700"/>
              <a:gd name="connsiteX4" fmla="*/ 593401 w 593401"/>
              <a:gd name="connsiteY4" fmla="*/ 267030 h 296700"/>
              <a:gd name="connsiteX5" fmla="*/ 563731 w 593401"/>
              <a:gd name="connsiteY5" fmla="*/ 296700 h 296700"/>
              <a:gd name="connsiteX6" fmla="*/ 29670 w 593401"/>
              <a:gd name="connsiteY6" fmla="*/ 296700 h 296700"/>
              <a:gd name="connsiteX7" fmla="*/ 0 w 593401"/>
              <a:gd name="connsiteY7" fmla="*/ 267030 h 296700"/>
              <a:gd name="connsiteX8" fmla="*/ 0 w 593401"/>
              <a:gd name="connsiteY8" fmla="*/ 29670 h 29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3401" h="296700">
                <a:moveTo>
                  <a:pt x="0" y="29670"/>
                </a:moveTo>
                <a:cubicBezTo>
                  <a:pt x="0" y="13284"/>
                  <a:pt x="13284" y="0"/>
                  <a:pt x="29670" y="0"/>
                </a:cubicBezTo>
                <a:lnTo>
                  <a:pt x="563731" y="0"/>
                </a:lnTo>
                <a:cubicBezTo>
                  <a:pt x="580117" y="0"/>
                  <a:pt x="593401" y="13284"/>
                  <a:pt x="593401" y="29670"/>
                </a:cubicBezTo>
                <a:lnTo>
                  <a:pt x="593401" y="267030"/>
                </a:lnTo>
                <a:cubicBezTo>
                  <a:pt x="593401" y="283416"/>
                  <a:pt x="580117" y="296700"/>
                  <a:pt x="563731" y="296700"/>
                </a:cubicBezTo>
                <a:lnTo>
                  <a:pt x="29670" y="296700"/>
                </a:lnTo>
                <a:cubicBezTo>
                  <a:pt x="13284" y="296700"/>
                  <a:pt x="0" y="283416"/>
                  <a:pt x="0" y="267030"/>
                </a:cubicBezTo>
                <a:lnTo>
                  <a:pt x="0" y="29670"/>
                </a:lnTo>
                <a:close/>
              </a:path>
            </a:pathLst>
          </a:custGeom>
          <a:ln w="6350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31550" tIns="23930" rIns="31550" bIns="23930" numCol="1" spcCol="1270" anchor="ctr" anchorCtr="0">
            <a:noAutofit/>
          </a:bodyPr>
          <a:lstStyle/>
          <a:p>
            <a:pPr lvl="0" algn="ctr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200" kern="1200" smtClean="0"/>
              <a:t>对偶</a:t>
            </a:r>
            <a:endParaRPr lang="zh-CN" sz="3200" kern="1200"/>
          </a:p>
        </p:txBody>
      </p:sp>
      <p:sp>
        <p:nvSpPr>
          <p:cNvPr id="12" name="任意多边形 11"/>
          <p:cNvSpPr/>
          <p:nvPr/>
        </p:nvSpPr>
        <p:spPr>
          <a:xfrm>
            <a:off x="3998428" y="3003798"/>
            <a:ext cx="1108318" cy="504056"/>
          </a:xfrm>
          <a:custGeom>
            <a:avLst/>
            <a:gdLst>
              <a:gd name="connsiteX0" fmla="*/ 0 w 593401"/>
              <a:gd name="connsiteY0" fmla="*/ 29670 h 296700"/>
              <a:gd name="connsiteX1" fmla="*/ 29670 w 593401"/>
              <a:gd name="connsiteY1" fmla="*/ 0 h 296700"/>
              <a:gd name="connsiteX2" fmla="*/ 563731 w 593401"/>
              <a:gd name="connsiteY2" fmla="*/ 0 h 296700"/>
              <a:gd name="connsiteX3" fmla="*/ 593401 w 593401"/>
              <a:gd name="connsiteY3" fmla="*/ 29670 h 296700"/>
              <a:gd name="connsiteX4" fmla="*/ 593401 w 593401"/>
              <a:gd name="connsiteY4" fmla="*/ 267030 h 296700"/>
              <a:gd name="connsiteX5" fmla="*/ 563731 w 593401"/>
              <a:gd name="connsiteY5" fmla="*/ 296700 h 296700"/>
              <a:gd name="connsiteX6" fmla="*/ 29670 w 593401"/>
              <a:gd name="connsiteY6" fmla="*/ 296700 h 296700"/>
              <a:gd name="connsiteX7" fmla="*/ 0 w 593401"/>
              <a:gd name="connsiteY7" fmla="*/ 267030 h 296700"/>
              <a:gd name="connsiteX8" fmla="*/ 0 w 593401"/>
              <a:gd name="connsiteY8" fmla="*/ 29670 h 29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3401" h="296700">
                <a:moveTo>
                  <a:pt x="0" y="29670"/>
                </a:moveTo>
                <a:cubicBezTo>
                  <a:pt x="0" y="13284"/>
                  <a:pt x="13284" y="0"/>
                  <a:pt x="29670" y="0"/>
                </a:cubicBezTo>
                <a:lnTo>
                  <a:pt x="563731" y="0"/>
                </a:lnTo>
                <a:cubicBezTo>
                  <a:pt x="580117" y="0"/>
                  <a:pt x="593401" y="13284"/>
                  <a:pt x="593401" y="29670"/>
                </a:cubicBezTo>
                <a:lnTo>
                  <a:pt x="593401" y="267030"/>
                </a:lnTo>
                <a:cubicBezTo>
                  <a:pt x="593401" y="283416"/>
                  <a:pt x="580117" y="296700"/>
                  <a:pt x="563731" y="296700"/>
                </a:cubicBezTo>
                <a:lnTo>
                  <a:pt x="29670" y="296700"/>
                </a:lnTo>
                <a:cubicBezTo>
                  <a:pt x="13284" y="296700"/>
                  <a:pt x="0" y="283416"/>
                  <a:pt x="0" y="267030"/>
                </a:cubicBezTo>
                <a:lnTo>
                  <a:pt x="0" y="29670"/>
                </a:lnTo>
                <a:close/>
              </a:path>
            </a:pathLst>
          </a:custGeom>
          <a:ln w="6350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31550" tIns="23930" rIns="31550" bIns="23930" numCol="1" spcCol="1270" anchor="ctr" anchorCtr="0">
            <a:noAutofit/>
          </a:bodyPr>
          <a:lstStyle/>
          <a:p>
            <a:pPr lvl="0" algn="ctr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200" kern="1200" smtClean="0"/>
              <a:t>比喻</a:t>
            </a:r>
            <a:endParaRPr lang="zh-CN" sz="3200" kern="1200"/>
          </a:p>
        </p:txBody>
      </p:sp>
      <p:sp>
        <p:nvSpPr>
          <p:cNvPr id="13" name="任意多边形 12"/>
          <p:cNvSpPr/>
          <p:nvPr/>
        </p:nvSpPr>
        <p:spPr>
          <a:xfrm>
            <a:off x="5331823" y="3003798"/>
            <a:ext cx="1108318" cy="504056"/>
          </a:xfrm>
          <a:custGeom>
            <a:avLst/>
            <a:gdLst>
              <a:gd name="connsiteX0" fmla="*/ 0 w 593401"/>
              <a:gd name="connsiteY0" fmla="*/ 29670 h 296700"/>
              <a:gd name="connsiteX1" fmla="*/ 29670 w 593401"/>
              <a:gd name="connsiteY1" fmla="*/ 0 h 296700"/>
              <a:gd name="connsiteX2" fmla="*/ 563731 w 593401"/>
              <a:gd name="connsiteY2" fmla="*/ 0 h 296700"/>
              <a:gd name="connsiteX3" fmla="*/ 593401 w 593401"/>
              <a:gd name="connsiteY3" fmla="*/ 29670 h 296700"/>
              <a:gd name="connsiteX4" fmla="*/ 593401 w 593401"/>
              <a:gd name="connsiteY4" fmla="*/ 267030 h 296700"/>
              <a:gd name="connsiteX5" fmla="*/ 563731 w 593401"/>
              <a:gd name="connsiteY5" fmla="*/ 296700 h 296700"/>
              <a:gd name="connsiteX6" fmla="*/ 29670 w 593401"/>
              <a:gd name="connsiteY6" fmla="*/ 296700 h 296700"/>
              <a:gd name="connsiteX7" fmla="*/ 0 w 593401"/>
              <a:gd name="connsiteY7" fmla="*/ 267030 h 296700"/>
              <a:gd name="connsiteX8" fmla="*/ 0 w 593401"/>
              <a:gd name="connsiteY8" fmla="*/ 29670 h 29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3401" h="296700">
                <a:moveTo>
                  <a:pt x="0" y="29670"/>
                </a:moveTo>
                <a:cubicBezTo>
                  <a:pt x="0" y="13284"/>
                  <a:pt x="13284" y="0"/>
                  <a:pt x="29670" y="0"/>
                </a:cubicBezTo>
                <a:lnTo>
                  <a:pt x="563731" y="0"/>
                </a:lnTo>
                <a:cubicBezTo>
                  <a:pt x="580117" y="0"/>
                  <a:pt x="593401" y="13284"/>
                  <a:pt x="593401" y="29670"/>
                </a:cubicBezTo>
                <a:lnTo>
                  <a:pt x="593401" y="267030"/>
                </a:lnTo>
                <a:cubicBezTo>
                  <a:pt x="593401" y="283416"/>
                  <a:pt x="580117" y="296700"/>
                  <a:pt x="563731" y="296700"/>
                </a:cubicBezTo>
                <a:lnTo>
                  <a:pt x="29670" y="296700"/>
                </a:lnTo>
                <a:cubicBezTo>
                  <a:pt x="13284" y="296700"/>
                  <a:pt x="0" y="283416"/>
                  <a:pt x="0" y="267030"/>
                </a:cubicBezTo>
                <a:lnTo>
                  <a:pt x="0" y="29670"/>
                </a:lnTo>
                <a:close/>
              </a:path>
            </a:pathLst>
          </a:custGeom>
          <a:ln w="6350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31550" tIns="23930" rIns="31550" bIns="23930" numCol="1" spcCol="1270" anchor="ctr" anchorCtr="0">
            <a:noAutofit/>
          </a:bodyPr>
          <a:lstStyle/>
          <a:p>
            <a:pPr lvl="0" algn="ctr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200" kern="1200" smtClean="0"/>
              <a:t>排比</a:t>
            </a:r>
            <a:endParaRPr lang="zh-CN" sz="3200" kern="1200"/>
          </a:p>
        </p:txBody>
      </p:sp>
      <p:sp>
        <p:nvSpPr>
          <p:cNvPr id="14" name="任意多边形 13"/>
          <p:cNvSpPr/>
          <p:nvPr/>
        </p:nvSpPr>
        <p:spPr>
          <a:xfrm>
            <a:off x="6665218" y="3003798"/>
            <a:ext cx="1108318" cy="504056"/>
          </a:xfrm>
          <a:custGeom>
            <a:avLst/>
            <a:gdLst>
              <a:gd name="connsiteX0" fmla="*/ 0 w 593401"/>
              <a:gd name="connsiteY0" fmla="*/ 29670 h 296700"/>
              <a:gd name="connsiteX1" fmla="*/ 29670 w 593401"/>
              <a:gd name="connsiteY1" fmla="*/ 0 h 296700"/>
              <a:gd name="connsiteX2" fmla="*/ 563731 w 593401"/>
              <a:gd name="connsiteY2" fmla="*/ 0 h 296700"/>
              <a:gd name="connsiteX3" fmla="*/ 593401 w 593401"/>
              <a:gd name="connsiteY3" fmla="*/ 29670 h 296700"/>
              <a:gd name="connsiteX4" fmla="*/ 593401 w 593401"/>
              <a:gd name="connsiteY4" fmla="*/ 267030 h 296700"/>
              <a:gd name="connsiteX5" fmla="*/ 563731 w 593401"/>
              <a:gd name="connsiteY5" fmla="*/ 296700 h 296700"/>
              <a:gd name="connsiteX6" fmla="*/ 29670 w 593401"/>
              <a:gd name="connsiteY6" fmla="*/ 296700 h 296700"/>
              <a:gd name="connsiteX7" fmla="*/ 0 w 593401"/>
              <a:gd name="connsiteY7" fmla="*/ 267030 h 296700"/>
              <a:gd name="connsiteX8" fmla="*/ 0 w 593401"/>
              <a:gd name="connsiteY8" fmla="*/ 29670 h 29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3401" h="296700">
                <a:moveTo>
                  <a:pt x="0" y="29670"/>
                </a:moveTo>
                <a:cubicBezTo>
                  <a:pt x="0" y="13284"/>
                  <a:pt x="13284" y="0"/>
                  <a:pt x="29670" y="0"/>
                </a:cubicBezTo>
                <a:lnTo>
                  <a:pt x="563731" y="0"/>
                </a:lnTo>
                <a:cubicBezTo>
                  <a:pt x="580117" y="0"/>
                  <a:pt x="593401" y="13284"/>
                  <a:pt x="593401" y="29670"/>
                </a:cubicBezTo>
                <a:lnTo>
                  <a:pt x="593401" y="267030"/>
                </a:lnTo>
                <a:cubicBezTo>
                  <a:pt x="593401" y="283416"/>
                  <a:pt x="580117" y="296700"/>
                  <a:pt x="563731" y="296700"/>
                </a:cubicBezTo>
                <a:lnTo>
                  <a:pt x="29670" y="296700"/>
                </a:lnTo>
                <a:cubicBezTo>
                  <a:pt x="13284" y="296700"/>
                  <a:pt x="0" y="283416"/>
                  <a:pt x="0" y="267030"/>
                </a:cubicBezTo>
                <a:lnTo>
                  <a:pt x="0" y="29670"/>
                </a:lnTo>
                <a:close/>
              </a:path>
            </a:pathLst>
          </a:custGeom>
          <a:ln w="6350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31550" tIns="23930" rIns="31550" bIns="23930" numCol="1" spcCol="1270" anchor="ctr" anchorCtr="0">
            <a:noAutofit/>
          </a:bodyPr>
          <a:lstStyle/>
          <a:p>
            <a:pPr lvl="0" algn="ctr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200" kern="1200" smtClean="0"/>
              <a:t>用典</a:t>
            </a:r>
            <a:endParaRPr lang="zh-CN" sz="3200" kern="1200"/>
          </a:p>
        </p:txBody>
      </p:sp>
      <p:sp>
        <p:nvSpPr>
          <p:cNvPr id="7" name="矩形 6"/>
          <p:cNvSpPr/>
          <p:nvPr/>
        </p:nvSpPr>
        <p:spPr>
          <a:xfrm>
            <a:off x="2483768" y="1563638"/>
            <a:ext cx="4032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dirty="0">
                <a:solidFill>
                  <a:prstClr val="black"/>
                </a:solidFill>
                <a:latin typeface="+mj-ea"/>
                <a:ea typeface="+mj-ea"/>
              </a:rPr>
              <a:t>句式</a:t>
            </a:r>
            <a:r>
              <a:rPr lang="zh-CN" altLang="en-US" sz="3200" dirty="0" smtClean="0">
                <a:solidFill>
                  <a:prstClr val="black"/>
                </a:solidFill>
                <a:latin typeface="+mj-ea"/>
                <a:ea typeface="+mj-ea"/>
              </a:rPr>
              <a:t>整齐   语言</a:t>
            </a:r>
            <a:r>
              <a:rPr lang="zh-CN" altLang="en-US" sz="3200" dirty="0">
                <a:solidFill>
                  <a:prstClr val="black"/>
                </a:solidFill>
                <a:latin typeface="+mj-ea"/>
                <a:ea typeface="+mj-ea"/>
              </a:rPr>
              <a:t>凝练</a:t>
            </a:r>
            <a:endParaRPr lang="en-US" altLang="zh-CN" sz="32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511021"/>
            <a:ext cx="2268000" cy="692577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864933" y="48351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515264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1043608" y="2010984"/>
            <a:ext cx="845502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作者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认为复兴祖国的责任全在（　　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少年     　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中年     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知识分子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76248" y="1995686"/>
            <a:ext cx="345287" cy="5616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1275606"/>
            <a:ext cx="265649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一、选择题。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86686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76686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581471" y="1722952"/>
            <a:ext cx="845502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536575" indent="-536575"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百兽震惶”的 “惶”读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huánɡ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不读</a:t>
            </a:r>
            <a:r>
              <a:rPr lang="en-US" altLang="zh-CN" sz="3200" b="1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huán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。（　　）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36575" indent="-536575"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地履其黄”的“履”读</a:t>
            </a:r>
            <a:r>
              <a:rPr lang="en-US" altLang="zh-CN" sz="3200" b="1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liǚ</a:t>
            </a:r>
            <a:r>
              <a:rPr lang="en-US" altLang="zh-CN" sz="3200" b="1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不读</a:t>
            </a:r>
            <a:r>
              <a:rPr lang="en-US" altLang="zh-CN" sz="3200" b="1" dirty="0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lǚ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。（　　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64712" y="2370240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85397" y="350785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二、判断对错。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683568" y="616566"/>
            <a:ext cx="760088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三、将下列搭配恰当的词语用线连起来。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907704" y="1742664"/>
            <a:ext cx="208823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少年智则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907704" y="2439185"/>
            <a:ext cx="216024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少年富则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907704" y="3099366"/>
            <a:ext cx="1944216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少年强则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834234" y="1742664"/>
            <a:ext cx="1266565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国强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834234" y="2439185"/>
            <a:ext cx="1266565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国智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834234" y="3135705"/>
            <a:ext cx="1266565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国富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769792" y="2072755"/>
            <a:ext cx="2021426" cy="13929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66914" y="2817654"/>
            <a:ext cx="1963855" cy="7466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752679" y="2064135"/>
            <a:ext cx="2045991" cy="7330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727045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727045"/>
            <a:ext cx="450000" cy="559756"/>
          </a:xfrm>
          <a:prstGeom prst="rect">
            <a:avLst/>
          </a:prstGeom>
        </p:spPr>
      </p:pic>
      <p:sp>
        <p:nvSpPr>
          <p:cNvPr id="2" name="文本框 14"/>
          <p:cNvSpPr txBox="1"/>
          <p:nvPr/>
        </p:nvSpPr>
        <p:spPr>
          <a:xfrm>
            <a:off x="827584" y="695299"/>
            <a:ext cx="20033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8662" y="1995686"/>
            <a:ext cx="80550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认真书写本课生字。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诵课文。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197181" y="1707654"/>
            <a:ext cx="7056784" cy="29315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朗读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第</a:t>
            </a:r>
            <a:r>
              <a:rPr lang="en-US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3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自然段，</a:t>
            </a: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想一想：</a:t>
            </a:r>
            <a:endParaRPr lang="en-US" altLang="zh-CN" sz="32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1.</a:t>
            </a: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这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段主要讲了什么内容？</a:t>
            </a:r>
            <a:endParaRPr lang="zh-CN" altLang="en-US" sz="32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2</a:t>
            </a:r>
            <a:r>
              <a:rPr lang="en-US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.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联系全文，你认为少年中国和中国少年之间有什么关系</a:t>
            </a: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？</a:t>
            </a:r>
            <a:endParaRPr lang="zh-CN" altLang="en-US" sz="32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91412" y="123478"/>
            <a:ext cx="2761176" cy="646331"/>
            <a:chOff x="2885882" y="123478"/>
            <a:chExt cx="2761176" cy="646331"/>
          </a:xfrm>
        </p:grpSpPr>
        <p:sp>
          <p:nvSpPr>
            <p:cNvPr id="4" name="文本框 15"/>
            <p:cNvSpPr txBox="1"/>
            <p:nvPr/>
          </p:nvSpPr>
          <p:spPr>
            <a:xfrm>
              <a:off x="3020341" y="123478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iconfont-1191-870150"/>
            <p:cNvSpPr>
              <a:spLocks noChangeAspect="1"/>
            </p:cNvSpPr>
            <p:nvPr/>
          </p:nvSpPr>
          <p:spPr bwMode="auto">
            <a:xfrm>
              <a:off x="5364088" y="27508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7" name="iconfont-1191-870150"/>
            <p:cNvSpPr>
              <a:spLocks noChangeAspect="1"/>
            </p:cNvSpPr>
            <p:nvPr/>
          </p:nvSpPr>
          <p:spPr bwMode="auto">
            <a:xfrm rot="10800000">
              <a:off x="2885882" y="27508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  <p:sp>
        <p:nvSpPr>
          <p:cNvPr id="8" name="TextBox 7"/>
          <p:cNvSpPr txBox="1"/>
          <p:nvPr/>
        </p:nvSpPr>
        <p:spPr>
          <a:xfrm>
            <a:off x="467544" y="1061323"/>
            <a:ext cx="3240360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习第</a:t>
            </a:r>
            <a:r>
              <a:rPr lang="en-US" altLang="zh-CN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727280" y="636609"/>
            <a:ext cx="384810" cy="4572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7104980" y="1139529"/>
            <a:ext cx="356235" cy="4572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649" name="Rectangle 1"/>
          <p:cNvSpPr>
            <a:spLocks noChangeArrowheads="1"/>
          </p:cNvSpPr>
          <p:nvPr/>
        </p:nvSpPr>
        <p:spPr bwMode="auto">
          <a:xfrm>
            <a:off x="1043608" y="497319"/>
            <a:ext cx="705678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美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哉，我少年中国，与天不老！壮哉，我中国少年，与国无疆！</a:t>
            </a:r>
            <a:endParaRPr kumimoji="0" 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8" name="爆炸形 1 17"/>
          <p:cNvSpPr/>
          <p:nvPr/>
        </p:nvSpPr>
        <p:spPr>
          <a:xfrm>
            <a:off x="539552" y="1589205"/>
            <a:ext cx="2908710" cy="1270577"/>
          </a:xfrm>
          <a:prstGeom prst="irregularSeal1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effectLst>
                  <a:outerShdw blurRad="50800" dist="12700" dir="5400000" algn="ctr" rotWithShape="0">
                    <a:srgbClr val="FFFF00"/>
                  </a:outerShdw>
                </a:effectLst>
                <a:latin typeface="+mj-ea"/>
                <a:ea typeface="+mj-ea"/>
              </a:rPr>
              <a:t>抒情段</a:t>
            </a:r>
            <a:endParaRPr lang="zh-CN" altLang="en-US" sz="2800" b="1" dirty="0">
              <a:solidFill>
                <a:schemeClr val="tx1"/>
              </a:solidFill>
              <a:effectLst>
                <a:outerShdw blurRad="50800" dist="12700" dir="5400000" algn="ctr" rotWithShape="0">
                  <a:srgbClr val="FFFF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2" name="爆炸形 1 21"/>
          <p:cNvSpPr/>
          <p:nvPr/>
        </p:nvSpPr>
        <p:spPr>
          <a:xfrm>
            <a:off x="6271802" y="1635646"/>
            <a:ext cx="2908710" cy="1270577"/>
          </a:xfrm>
          <a:prstGeom prst="irregularSeal1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50800" dist="12700" dir="5400000" algn="ctr" rotWithShape="0">
                    <a:srgbClr val="FFFF00"/>
                  </a:outerShdw>
                </a:effectLst>
                <a:latin typeface="+mj-ea"/>
                <a:ea typeface="+mj-ea"/>
              </a:rPr>
              <a:t>感叹句</a:t>
            </a:r>
            <a:endParaRPr lang="zh-CN" altLang="en-US" sz="2800" b="1" dirty="0">
              <a:solidFill>
                <a:schemeClr val="tx1"/>
              </a:solidFill>
              <a:effectLst>
                <a:outerShdw blurRad="50800" dist="12700" dir="5400000" algn="ctr" rotWithShape="0">
                  <a:srgbClr val="FFFF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02567" y="1720428"/>
            <a:ext cx="158248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5400" b="1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微软雅黑" panose="020B0503020204020204" charset="-122"/>
              </a:rPr>
              <a:t>赞美</a:t>
            </a:r>
            <a:endParaRPr lang="zh-CN" altLang="en-US" sz="5400" b="1" dirty="0">
              <a:ln w="18415" cmpd="sng">
                <a:noFill/>
                <a:prstDash val="solid"/>
              </a:ln>
              <a:solidFill>
                <a:srgbClr val="FF0000"/>
              </a:solidFill>
              <a:latin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47864" y="2793133"/>
            <a:ext cx="3005514" cy="2010865"/>
            <a:chOff x="5722930" y="1943420"/>
            <a:chExt cx="3005513" cy="2211951"/>
          </a:xfrm>
        </p:grpSpPr>
        <p:grpSp>
          <p:nvGrpSpPr>
            <p:cNvPr id="13" name="组合 12"/>
            <p:cNvGrpSpPr/>
            <p:nvPr/>
          </p:nvGrpSpPr>
          <p:grpSpPr>
            <a:xfrm>
              <a:off x="5722930" y="1943420"/>
              <a:ext cx="3005513" cy="1587873"/>
              <a:chOff x="5722930" y="1943420"/>
              <a:chExt cx="3005513" cy="1587873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5722930" y="1943421"/>
                <a:ext cx="1746659" cy="1587872"/>
              </a:xfrm>
              <a:custGeom>
                <a:avLst/>
                <a:gdLst>
                  <a:gd name="connsiteX0" fmla="*/ 0 w 1746659"/>
                  <a:gd name="connsiteY0" fmla="*/ 873330 h 1746659"/>
                  <a:gd name="connsiteX1" fmla="*/ 873330 w 1746659"/>
                  <a:gd name="connsiteY1" fmla="*/ 0 h 1746659"/>
                  <a:gd name="connsiteX2" fmla="*/ 1746660 w 1746659"/>
                  <a:gd name="connsiteY2" fmla="*/ 873330 h 1746659"/>
                  <a:gd name="connsiteX3" fmla="*/ 873330 w 1746659"/>
                  <a:gd name="connsiteY3" fmla="*/ 1746660 h 1746659"/>
                  <a:gd name="connsiteX4" fmla="*/ 0 w 1746659"/>
                  <a:gd name="connsiteY4" fmla="*/ 873330 h 1746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6659" h="1746659">
                    <a:moveTo>
                      <a:pt x="0" y="873330"/>
                    </a:moveTo>
                    <a:cubicBezTo>
                      <a:pt x="0" y="391003"/>
                      <a:pt x="391003" y="0"/>
                      <a:pt x="873330" y="0"/>
                    </a:cubicBezTo>
                    <a:cubicBezTo>
                      <a:pt x="1355657" y="0"/>
                      <a:pt x="1746660" y="391003"/>
                      <a:pt x="1746660" y="873330"/>
                    </a:cubicBezTo>
                    <a:cubicBezTo>
                      <a:pt x="1746660" y="1355657"/>
                      <a:pt x="1355657" y="1746660"/>
                      <a:pt x="873330" y="1746660"/>
                    </a:cubicBezTo>
                    <a:cubicBezTo>
                      <a:pt x="391003" y="1746660"/>
                      <a:pt x="0" y="1355657"/>
                      <a:pt x="0" y="873330"/>
                    </a:cubicBez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43903" tIns="205969" rIns="495673" bIns="205968" numCol="1" spcCol="1270" anchor="ctr" anchorCtr="0">
                <a:noAutofit/>
              </a:bodyPr>
              <a:lstStyle/>
              <a:p>
                <a:pPr lvl="0" algn="ctr" defTabSz="17335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sz="3900" b="1" kern="1200" dirty="0" smtClean="0"/>
                  <a:t>少年</a:t>
                </a:r>
                <a:endParaRPr lang="zh-CN" sz="3900" kern="1200" dirty="0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981784" y="1943420"/>
                <a:ext cx="1746659" cy="1587872"/>
              </a:xfrm>
              <a:custGeom>
                <a:avLst/>
                <a:gdLst>
                  <a:gd name="connsiteX0" fmla="*/ 0 w 1746659"/>
                  <a:gd name="connsiteY0" fmla="*/ 873330 h 1746659"/>
                  <a:gd name="connsiteX1" fmla="*/ 873330 w 1746659"/>
                  <a:gd name="connsiteY1" fmla="*/ 0 h 1746659"/>
                  <a:gd name="connsiteX2" fmla="*/ 1746660 w 1746659"/>
                  <a:gd name="connsiteY2" fmla="*/ 873330 h 1746659"/>
                  <a:gd name="connsiteX3" fmla="*/ 873330 w 1746659"/>
                  <a:gd name="connsiteY3" fmla="*/ 1746660 h 1746659"/>
                  <a:gd name="connsiteX4" fmla="*/ 0 w 1746659"/>
                  <a:gd name="connsiteY4" fmla="*/ 873330 h 1746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6659" h="1746659">
                    <a:moveTo>
                      <a:pt x="0" y="873330"/>
                    </a:moveTo>
                    <a:cubicBezTo>
                      <a:pt x="0" y="391003"/>
                      <a:pt x="391003" y="0"/>
                      <a:pt x="873330" y="0"/>
                    </a:cubicBezTo>
                    <a:cubicBezTo>
                      <a:pt x="1355657" y="0"/>
                      <a:pt x="1746660" y="391003"/>
                      <a:pt x="1746660" y="873330"/>
                    </a:cubicBezTo>
                    <a:cubicBezTo>
                      <a:pt x="1746660" y="1355657"/>
                      <a:pt x="1355657" y="1746660"/>
                      <a:pt x="873330" y="1746660"/>
                    </a:cubicBezTo>
                    <a:cubicBezTo>
                      <a:pt x="391003" y="1746660"/>
                      <a:pt x="0" y="1355657"/>
                      <a:pt x="0" y="873330"/>
                    </a:cubicBez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495674" tIns="205969" rIns="243902" bIns="205968" numCol="1" spcCol="1270" anchor="ctr" anchorCtr="0">
                <a:noAutofit/>
              </a:bodyPr>
              <a:lstStyle/>
              <a:p>
                <a:pPr lvl="0" algn="ctr" defTabSz="17335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sz="3900" b="1" kern="1200" dirty="0" smtClean="0"/>
                  <a:t>中国</a:t>
                </a:r>
                <a:endParaRPr lang="zh-CN" sz="3900" kern="1200" dirty="0"/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267839" y="3570593"/>
              <a:ext cx="1832553" cy="5847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关系密切</a:t>
              </a:r>
              <a:endParaRPr lang="zh-CN" altLang="en-US" sz="18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8" grpId="0" animBg="1"/>
      <p:bldP spid="22" grpId="0" animBg="1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6639" y="2499742"/>
            <a:ext cx="720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美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丽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啊，我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的少年中国，将与天地共存不老！雄壮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啊，我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的中国少年，将与祖国万寿无疆！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71600" y="799867"/>
            <a:ext cx="705678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美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哉，我少年中国，与天不老！壮哉，我中国少年，与国无疆！</a:t>
            </a:r>
            <a:endParaRPr kumimoji="0" 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3664801" y="893510"/>
            <a:ext cx="1060295" cy="1735042"/>
          </a:xfrm>
          <a:custGeom>
            <a:avLst/>
            <a:gdLst>
              <a:gd name="connsiteX0" fmla="*/ 176751 w 1735041"/>
              <a:gd name="connsiteY0" fmla="*/ 0 h 1060294"/>
              <a:gd name="connsiteX1" fmla="*/ 1558290 w 1735041"/>
              <a:gd name="connsiteY1" fmla="*/ 0 h 1060294"/>
              <a:gd name="connsiteX2" fmla="*/ 1735041 w 1735041"/>
              <a:gd name="connsiteY2" fmla="*/ 176751 h 1060294"/>
              <a:gd name="connsiteX3" fmla="*/ 1735041 w 1735041"/>
              <a:gd name="connsiteY3" fmla="*/ 1060294 h 1060294"/>
              <a:gd name="connsiteX4" fmla="*/ 1735041 w 1735041"/>
              <a:gd name="connsiteY4" fmla="*/ 1060294 h 1060294"/>
              <a:gd name="connsiteX5" fmla="*/ 0 w 1735041"/>
              <a:gd name="connsiteY5" fmla="*/ 1060294 h 1060294"/>
              <a:gd name="connsiteX6" fmla="*/ 0 w 1735041"/>
              <a:gd name="connsiteY6" fmla="*/ 1060294 h 1060294"/>
              <a:gd name="connsiteX7" fmla="*/ 0 w 1735041"/>
              <a:gd name="connsiteY7" fmla="*/ 176751 h 1060294"/>
              <a:gd name="connsiteX8" fmla="*/ 176751 w 1735041"/>
              <a:gd name="connsiteY8" fmla="*/ 0 h 106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5041" h="1060294">
                <a:moveTo>
                  <a:pt x="1" y="952280"/>
                </a:moveTo>
                <a:lnTo>
                  <a:pt x="1" y="108014"/>
                </a:lnTo>
                <a:cubicBezTo>
                  <a:pt x="1" y="48360"/>
                  <a:pt x="129494" y="0"/>
                  <a:pt x="289232" y="0"/>
                </a:cubicBezTo>
                <a:lnTo>
                  <a:pt x="1735040" y="0"/>
                </a:lnTo>
                <a:lnTo>
                  <a:pt x="1735040" y="0"/>
                </a:lnTo>
                <a:lnTo>
                  <a:pt x="1735040" y="1060294"/>
                </a:lnTo>
                <a:lnTo>
                  <a:pt x="1735040" y="1060294"/>
                </a:lnTo>
                <a:lnTo>
                  <a:pt x="289232" y="1060294"/>
                </a:lnTo>
                <a:cubicBezTo>
                  <a:pt x="129494" y="1060294"/>
                  <a:pt x="1" y="1011934"/>
                  <a:pt x="1" y="952280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8450" tIns="229570" rIns="160020" bIns="229569" numCol="1" spcCol="1270" anchor="ctr" anchorCtr="0">
            <a:noAutofit/>
          </a:bodyPr>
          <a:lstStyle/>
          <a:p>
            <a:pPr lvl="0" algn="l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800" b="1" kern="1200" dirty="0" smtClean="0">
                <a:solidFill>
                  <a:schemeClr val="tx1"/>
                </a:solidFill>
              </a:rPr>
              <a:t>中国少年</a:t>
            </a:r>
            <a:endParaRPr lang="zh-CN" sz="2800" kern="1200" dirty="0">
              <a:solidFill>
                <a:schemeClr val="tx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773241" y="893510"/>
            <a:ext cx="1060295" cy="1735042"/>
          </a:xfrm>
          <a:custGeom>
            <a:avLst/>
            <a:gdLst>
              <a:gd name="connsiteX0" fmla="*/ 176751 w 1735041"/>
              <a:gd name="connsiteY0" fmla="*/ 0 h 1060294"/>
              <a:gd name="connsiteX1" fmla="*/ 1558290 w 1735041"/>
              <a:gd name="connsiteY1" fmla="*/ 0 h 1060294"/>
              <a:gd name="connsiteX2" fmla="*/ 1735041 w 1735041"/>
              <a:gd name="connsiteY2" fmla="*/ 176751 h 1060294"/>
              <a:gd name="connsiteX3" fmla="*/ 1735041 w 1735041"/>
              <a:gd name="connsiteY3" fmla="*/ 1060294 h 1060294"/>
              <a:gd name="connsiteX4" fmla="*/ 1735041 w 1735041"/>
              <a:gd name="connsiteY4" fmla="*/ 1060294 h 1060294"/>
              <a:gd name="connsiteX5" fmla="*/ 0 w 1735041"/>
              <a:gd name="connsiteY5" fmla="*/ 1060294 h 1060294"/>
              <a:gd name="connsiteX6" fmla="*/ 0 w 1735041"/>
              <a:gd name="connsiteY6" fmla="*/ 1060294 h 1060294"/>
              <a:gd name="connsiteX7" fmla="*/ 0 w 1735041"/>
              <a:gd name="connsiteY7" fmla="*/ 176751 h 1060294"/>
              <a:gd name="connsiteX8" fmla="*/ 176751 w 1735041"/>
              <a:gd name="connsiteY8" fmla="*/ 0 h 106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5041" h="1060294">
                <a:moveTo>
                  <a:pt x="1735040" y="108014"/>
                </a:moveTo>
                <a:lnTo>
                  <a:pt x="1735040" y="952280"/>
                </a:lnTo>
                <a:cubicBezTo>
                  <a:pt x="1735040" y="1011934"/>
                  <a:pt x="1605547" y="1060294"/>
                  <a:pt x="1445809" y="1060294"/>
                </a:cubicBezTo>
                <a:lnTo>
                  <a:pt x="1" y="1060294"/>
                </a:lnTo>
                <a:lnTo>
                  <a:pt x="1" y="1060294"/>
                </a:lnTo>
                <a:lnTo>
                  <a:pt x="1" y="0"/>
                </a:lnTo>
                <a:lnTo>
                  <a:pt x="1" y="0"/>
                </a:lnTo>
                <a:lnTo>
                  <a:pt x="1445809" y="0"/>
                </a:lnTo>
                <a:cubicBezTo>
                  <a:pt x="1605547" y="0"/>
                  <a:pt x="1735040" y="48360"/>
                  <a:pt x="1735040" y="108014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50000"/>
              <a:hueOff val="14887477"/>
              <a:satOff val="-91582"/>
              <a:lumOff val="3605"/>
              <a:alphaOff val="0"/>
            </a:schemeClr>
          </a:fillRef>
          <a:effectRef idx="0">
            <a:schemeClr val="accent3">
              <a:tint val="50000"/>
              <a:hueOff val="14887477"/>
              <a:satOff val="-91582"/>
              <a:lumOff val="3605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0021" tIns="229570" rIns="158449" bIns="229569" numCol="1" spcCol="1270" anchor="ctr" anchorCtr="0">
            <a:noAutofit/>
          </a:bodyPr>
          <a:lstStyle/>
          <a:p>
            <a:pPr lvl="0" algn="l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800" b="1" kern="1200" smtClean="0">
                <a:solidFill>
                  <a:schemeClr val="tx1"/>
                </a:solidFill>
              </a:rPr>
              <a:t>少年中国</a:t>
            </a:r>
            <a:endParaRPr lang="zh-CN" sz="2800" kern="1200">
              <a:solidFill>
                <a:schemeClr val="tx1"/>
              </a:solidFill>
            </a:endParaRPr>
          </a:p>
        </p:txBody>
      </p:sp>
      <p:sp>
        <p:nvSpPr>
          <p:cNvPr id="18" name="环形箭头 17"/>
          <p:cNvSpPr/>
          <p:nvPr/>
        </p:nvSpPr>
        <p:spPr>
          <a:xfrm>
            <a:off x="4194840" y="411510"/>
            <a:ext cx="1108440" cy="1108386"/>
          </a:xfrm>
          <a:prstGeom prst="circularArrow">
            <a:avLst>
              <a:gd name="adj1" fmla="val 12500"/>
              <a:gd name="adj2" fmla="val 1142322"/>
              <a:gd name="adj3" fmla="val 20457678"/>
              <a:gd name="adj4" fmla="val 10800000"/>
              <a:gd name="adj5" fmla="val 125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环形箭头 18"/>
          <p:cNvSpPr/>
          <p:nvPr/>
        </p:nvSpPr>
        <p:spPr>
          <a:xfrm rot="10800000">
            <a:off x="4194840" y="2001897"/>
            <a:ext cx="1108440" cy="1108386"/>
          </a:xfrm>
          <a:prstGeom prst="circularArrow">
            <a:avLst>
              <a:gd name="adj1" fmla="val 12500"/>
              <a:gd name="adj2" fmla="val 1142322"/>
              <a:gd name="adj3" fmla="val 20457678"/>
              <a:gd name="adj4" fmla="val 10800000"/>
              <a:gd name="adj5" fmla="val 125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14779326"/>
              <a:satOff val="-66293"/>
              <a:lumOff val="-31370"/>
              <a:alphaOff val="0"/>
            </a:schemeClr>
          </a:fillRef>
          <a:effectRef idx="0">
            <a:schemeClr val="accent3">
              <a:hueOff val="14779326"/>
              <a:satOff val="-66293"/>
              <a:lumOff val="-3137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73424" y="964558"/>
            <a:ext cx="1548680" cy="68326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主力军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475656" y="1828138"/>
            <a:ext cx="1944216" cy="68326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勇挑重担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084168" y="1828138"/>
            <a:ext cx="1872208" cy="68326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前程灿烂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6084168" y="922564"/>
            <a:ext cx="1872208" cy="60478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力保障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5816" y="3363838"/>
            <a:ext cx="39978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少年强才能中国强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中国强所以少年强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1232967" y="1779662"/>
            <a:ext cx="6814467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朗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读课文，借助拼音将课文读正确，不添字，不落字，读流利。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6" name="文本框 14">
            <a:hlinkClick r:id="rId3" action="ppaction://hlinkfile"/>
          </p:cNvPr>
          <p:cNvSpPr txBox="1"/>
          <p:nvPr/>
        </p:nvSpPr>
        <p:spPr>
          <a:xfrm>
            <a:off x="855408" y="34527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3119869" y="943736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940356" y="413511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755576" y="626418"/>
            <a:ext cx="7704856" cy="1274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你能举例子说明“少年强则中国强”吗？</a:t>
            </a:r>
            <a:endParaRPr lang="zh-CN" altLang="en-US" sz="32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611560" y="1851670"/>
            <a:ext cx="7704856" cy="11957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周恩来在少年时期就立下了“为中华之崛起而读书”的宏伟志向。</a:t>
            </a:r>
            <a:endParaRPr lang="zh-CN" altLang="en-US" sz="32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右箭头标注 6"/>
          <p:cNvSpPr/>
          <p:nvPr/>
        </p:nvSpPr>
        <p:spPr>
          <a:xfrm>
            <a:off x="1782923" y="3435846"/>
            <a:ext cx="2736304" cy="1224136"/>
          </a:xfrm>
          <a:prstGeom prst="rightArrowCallou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50000"/>
              <a:hueOff val="14887477"/>
              <a:satOff val="-91582"/>
              <a:lumOff val="3605"/>
              <a:alphaOff val="0"/>
            </a:schemeClr>
          </a:fillRef>
          <a:effectRef idx="0">
            <a:schemeClr val="accent3">
              <a:tint val="50000"/>
              <a:hueOff val="14887477"/>
              <a:satOff val="-91582"/>
              <a:lumOff val="3605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0021" tIns="229570" rIns="158449" bIns="229569" numCol="1" spcCol="1270" anchor="ctr" anchorCtr="0">
            <a:noAutofit/>
          </a:bodyPr>
          <a:lstStyle/>
          <a:p>
            <a:pPr lvl="0" algn="l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kern="1200" dirty="0" smtClean="0">
                <a:solidFill>
                  <a:schemeClr val="tx1"/>
                </a:solidFill>
              </a:rPr>
              <a:t>中国少年</a:t>
            </a:r>
            <a:endParaRPr lang="en-US" altLang="zh-CN" sz="2800" b="1" kern="1200" dirty="0" smtClean="0">
              <a:solidFill>
                <a:schemeClr val="tx1"/>
              </a:solidFill>
            </a:endParaRPr>
          </a:p>
          <a:p>
            <a:pPr lvl="0" algn="l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800" b="1" kern="1200" dirty="0" smtClean="0">
                <a:solidFill>
                  <a:schemeClr val="tx1"/>
                </a:solidFill>
              </a:rPr>
              <a:t>少年中国</a:t>
            </a:r>
            <a:endParaRPr lang="zh-CN" sz="2800" kern="1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88024" y="3748677"/>
            <a:ext cx="2068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相辅相成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043608" y="2739865"/>
            <a:ext cx="705678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美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哉，我少年中国，与天不老！壮哉，我中国少年，与国无疆！</a:t>
            </a:r>
            <a:endParaRPr kumimoji="0" 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11760" y="1609224"/>
            <a:ext cx="4801314" cy="646331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6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要读得高亢，充满力量</a:t>
            </a:r>
            <a:endParaRPr lang="zh-CN" altLang="en-US" sz="36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305031"/>
            <a:ext cx="1013927" cy="1013927"/>
          </a:xfrm>
          <a:prstGeom prst="rect">
            <a:avLst/>
          </a:prstGeom>
        </p:spPr>
      </p:pic>
      <p:sp>
        <p:nvSpPr>
          <p:cNvPr id="9" name="文本框 10"/>
          <p:cNvSpPr txBox="1"/>
          <p:nvPr/>
        </p:nvSpPr>
        <p:spPr>
          <a:xfrm>
            <a:off x="1276771" y="571492"/>
            <a:ext cx="45913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七彩-课文朗读-五上-13 少年中国说（节选）第3自然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68144" y="57149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86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755576" y="570042"/>
            <a:ext cx="7632848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在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为实现中国强盛的历史过程</a:t>
            </a: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中，有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哪些</a:t>
            </a:r>
            <a:r>
              <a: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中国人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作出过巨大的贡献</a:t>
            </a:r>
            <a:r>
              <a:rPr lang="en-US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?</a:t>
            </a:r>
            <a:endParaRPr lang="en-US" altLang="zh-CN" sz="32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1475656" y="2067694"/>
            <a:ext cx="2683935" cy="2520280"/>
          </a:xfrm>
          <a:custGeom>
            <a:avLst/>
            <a:gdLst>
              <a:gd name="connsiteX0" fmla="*/ 0 w 1805553"/>
              <a:gd name="connsiteY0" fmla="*/ 195605 h 1173609"/>
              <a:gd name="connsiteX1" fmla="*/ 195605 w 1805553"/>
              <a:gd name="connsiteY1" fmla="*/ 0 h 1173609"/>
              <a:gd name="connsiteX2" fmla="*/ 1609948 w 1805553"/>
              <a:gd name="connsiteY2" fmla="*/ 0 h 1173609"/>
              <a:gd name="connsiteX3" fmla="*/ 1805553 w 1805553"/>
              <a:gd name="connsiteY3" fmla="*/ 195605 h 1173609"/>
              <a:gd name="connsiteX4" fmla="*/ 1805553 w 1805553"/>
              <a:gd name="connsiteY4" fmla="*/ 978004 h 1173609"/>
              <a:gd name="connsiteX5" fmla="*/ 1609948 w 1805553"/>
              <a:gd name="connsiteY5" fmla="*/ 1173609 h 1173609"/>
              <a:gd name="connsiteX6" fmla="*/ 195605 w 1805553"/>
              <a:gd name="connsiteY6" fmla="*/ 1173609 h 1173609"/>
              <a:gd name="connsiteX7" fmla="*/ 0 w 1805553"/>
              <a:gd name="connsiteY7" fmla="*/ 978004 h 1173609"/>
              <a:gd name="connsiteX8" fmla="*/ 0 w 1805553"/>
              <a:gd name="connsiteY8" fmla="*/ 195605 h 1173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05553" h="1173609">
                <a:moveTo>
                  <a:pt x="0" y="195605"/>
                </a:moveTo>
                <a:cubicBezTo>
                  <a:pt x="0" y="87575"/>
                  <a:pt x="87575" y="0"/>
                  <a:pt x="195605" y="0"/>
                </a:cubicBezTo>
                <a:lnTo>
                  <a:pt x="1609948" y="0"/>
                </a:lnTo>
                <a:cubicBezTo>
                  <a:pt x="1717978" y="0"/>
                  <a:pt x="1805553" y="87575"/>
                  <a:pt x="1805553" y="195605"/>
                </a:cubicBezTo>
                <a:lnTo>
                  <a:pt x="1805553" y="978004"/>
                </a:lnTo>
                <a:cubicBezTo>
                  <a:pt x="1805553" y="1086034"/>
                  <a:pt x="1717978" y="1173609"/>
                  <a:pt x="1609948" y="1173609"/>
                </a:cubicBezTo>
                <a:lnTo>
                  <a:pt x="195605" y="1173609"/>
                </a:lnTo>
                <a:cubicBezTo>
                  <a:pt x="87575" y="1173609"/>
                  <a:pt x="0" y="1086034"/>
                  <a:pt x="0" y="978004"/>
                </a:cubicBezTo>
                <a:lnTo>
                  <a:pt x="0" y="195605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9681" tIns="129681" rIns="129681" bIns="129681" numCol="1" spcCol="1270" anchor="ctr" anchorCtr="0">
            <a:noAutofit/>
          </a:bodyPr>
          <a:lstStyle/>
          <a:p>
            <a:pPr lvl="0"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800" b="1" kern="1200" dirty="0" smtClean="0"/>
              <a:t>狼牙山五壮士</a:t>
            </a:r>
            <a:endParaRPr lang="en-US" altLang="zh-CN" sz="2800" b="1" kern="1200" dirty="0" smtClean="0"/>
          </a:p>
          <a:p>
            <a:pPr lvl="0"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800" b="1" kern="1200" dirty="0" smtClean="0"/>
              <a:t>董存瑞 </a:t>
            </a:r>
            <a:endParaRPr lang="en-US" altLang="zh-CN" sz="2800" b="1" kern="1200" dirty="0" smtClean="0"/>
          </a:p>
          <a:p>
            <a:pPr lvl="0"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800" b="1" kern="1200" dirty="0" smtClean="0"/>
              <a:t>黄继光</a:t>
            </a:r>
            <a:endParaRPr lang="en-US" altLang="zh-CN" sz="2800" b="1" kern="1200" dirty="0" smtClean="0"/>
          </a:p>
          <a:p>
            <a:pPr lvl="0"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800" b="1" dirty="0"/>
              <a:t>……</a:t>
            </a:r>
            <a:endParaRPr lang="zh-CN" sz="2800" kern="1200" dirty="0"/>
          </a:p>
        </p:txBody>
      </p:sp>
      <p:sp>
        <p:nvSpPr>
          <p:cNvPr id="10" name="任意多边形 9"/>
          <p:cNvSpPr/>
          <p:nvPr/>
        </p:nvSpPr>
        <p:spPr>
          <a:xfrm>
            <a:off x="5148064" y="2036837"/>
            <a:ext cx="2772308" cy="2448744"/>
          </a:xfrm>
          <a:custGeom>
            <a:avLst/>
            <a:gdLst>
              <a:gd name="connsiteX0" fmla="*/ 0 w 1805553"/>
              <a:gd name="connsiteY0" fmla="*/ 195605 h 1173609"/>
              <a:gd name="connsiteX1" fmla="*/ 195605 w 1805553"/>
              <a:gd name="connsiteY1" fmla="*/ 0 h 1173609"/>
              <a:gd name="connsiteX2" fmla="*/ 1609948 w 1805553"/>
              <a:gd name="connsiteY2" fmla="*/ 0 h 1173609"/>
              <a:gd name="connsiteX3" fmla="*/ 1805553 w 1805553"/>
              <a:gd name="connsiteY3" fmla="*/ 195605 h 1173609"/>
              <a:gd name="connsiteX4" fmla="*/ 1805553 w 1805553"/>
              <a:gd name="connsiteY4" fmla="*/ 978004 h 1173609"/>
              <a:gd name="connsiteX5" fmla="*/ 1609948 w 1805553"/>
              <a:gd name="connsiteY5" fmla="*/ 1173609 h 1173609"/>
              <a:gd name="connsiteX6" fmla="*/ 195605 w 1805553"/>
              <a:gd name="connsiteY6" fmla="*/ 1173609 h 1173609"/>
              <a:gd name="connsiteX7" fmla="*/ 0 w 1805553"/>
              <a:gd name="connsiteY7" fmla="*/ 978004 h 1173609"/>
              <a:gd name="connsiteX8" fmla="*/ 0 w 1805553"/>
              <a:gd name="connsiteY8" fmla="*/ 195605 h 1173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05553" h="1173609">
                <a:moveTo>
                  <a:pt x="0" y="195605"/>
                </a:moveTo>
                <a:cubicBezTo>
                  <a:pt x="0" y="87575"/>
                  <a:pt x="87575" y="0"/>
                  <a:pt x="195605" y="0"/>
                </a:cubicBezTo>
                <a:lnTo>
                  <a:pt x="1609948" y="0"/>
                </a:lnTo>
                <a:cubicBezTo>
                  <a:pt x="1717978" y="0"/>
                  <a:pt x="1805553" y="87575"/>
                  <a:pt x="1805553" y="195605"/>
                </a:cubicBezTo>
                <a:lnTo>
                  <a:pt x="1805553" y="978004"/>
                </a:lnTo>
                <a:cubicBezTo>
                  <a:pt x="1805553" y="1086034"/>
                  <a:pt x="1717978" y="1173609"/>
                  <a:pt x="1609948" y="1173609"/>
                </a:cubicBezTo>
                <a:lnTo>
                  <a:pt x="195605" y="1173609"/>
                </a:lnTo>
                <a:cubicBezTo>
                  <a:pt x="87575" y="1173609"/>
                  <a:pt x="0" y="1086034"/>
                  <a:pt x="0" y="978004"/>
                </a:cubicBezTo>
                <a:lnTo>
                  <a:pt x="0" y="195605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9681" tIns="129681" rIns="129681" bIns="129681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/>
              <a:t>邓稼先</a:t>
            </a:r>
            <a:endParaRPr lang="zh-CN" altLang="en-US" sz="2800" b="1" dirty="0"/>
          </a:p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/>
              <a:t>李四光</a:t>
            </a:r>
            <a:endParaRPr lang="zh-CN" altLang="en-US" sz="2800" b="1" dirty="0"/>
          </a:p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/>
              <a:t>袁隆</a:t>
            </a:r>
            <a:r>
              <a:rPr lang="zh-CN" altLang="en-US" sz="2800" b="1" dirty="0" smtClean="0"/>
              <a:t>平</a:t>
            </a:r>
            <a:endParaRPr lang="en-US" altLang="zh-CN" sz="2800" b="1" dirty="0" smtClean="0"/>
          </a:p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800" b="1" dirty="0"/>
              <a:t>……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339502"/>
            <a:ext cx="82089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查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找资料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，了解为了实现强国梦，中国百年来在各行各业涌现出的杰出代表的典型事迹。可以以下面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的表格为主题，小组合作做一份手抄报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，之后在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班级墙报进行展示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。（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课后第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题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）</a:t>
            </a:r>
            <a:endParaRPr lang="zh-CN" altLang="en-US" sz="28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63588" y="2211710"/>
          <a:ext cx="7560840" cy="2592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6336704"/>
              </a:tblGrid>
              <a:tr h="432048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实现强国梦想杰出人物事迹表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 hMerge="1"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姓名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事迹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邓稼先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 anchor="ctr"/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袁隆平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 anchor="ctr"/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孔繁森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 anchor="ctr"/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39887" y="1563638"/>
            <a:ext cx="692497" cy="324036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13 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少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年中国说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85510" y="1693150"/>
            <a:ext cx="1991571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年中国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80629" y="1693140"/>
            <a:ext cx="1991571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中国少年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740481" y="2453719"/>
            <a:ext cx="1993174" cy="1054135"/>
          </a:xfrm>
          <a:prstGeom prst="rect">
            <a:avLst/>
          </a:prstGeom>
          <a:noFill/>
        </p:spPr>
        <p:txBody>
          <a:bodyPr vert="horz"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讴歌少年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期盼未来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1931262" y="1765148"/>
            <a:ext cx="144016" cy="252028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94917" y="2629823"/>
            <a:ext cx="1991571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光辉前景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30072" y="3584666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78344" y="3584408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壮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左大括号 32"/>
          <p:cNvSpPr/>
          <p:nvPr/>
        </p:nvSpPr>
        <p:spPr>
          <a:xfrm flipH="1">
            <a:off x="6444208" y="1779662"/>
            <a:ext cx="144016" cy="252028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458694"/>
            <a:ext cx="2268000" cy="69257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2636"/>
            <a:ext cx="450000" cy="559756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827584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1" grpId="0"/>
      <p:bldP spid="22" grpId="0"/>
      <p:bldP spid="23" grpId="0"/>
      <p:bldP spid="32" grpId="0"/>
      <p:bldP spid="3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55576" y="1521795"/>
            <a:ext cx="7632848" cy="24329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这篇课文以整齐的句式描绘了少年中国的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，激励中国少年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，勇挑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的历史重任，表现了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827584" y="508342"/>
            <a:ext cx="203675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91680" y="3268517"/>
            <a:ext cx="51283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对祖国繁荣富强的热切期盼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11855" y="2097733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发奋图强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77008" y="2683021"/>
            <a:ext cx="27949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建设少年中国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1635909" y="2098246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光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辉前程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58877" y="2283718"/>
            <a:ext cx="68262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“少年</a:t>
            </a:r>
            <a:r>
              <a:rPr lang="zh-CN" altLang="en-US" sz="6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强则国</a:t>
            </a:r>
            <a:r>
              <a:rPr lang="zh-CN" altLang="en-US" sz="60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强</a:t>
            </a:r>
            <a:r>
              <a:rPr lang="zh-CN" altLang="en-US" sz="6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576" y="530702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936941" y="48351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92" y="52070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267494"/>
            <a:ext cx="2269879" cy="69315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5964"/>
            <a:ext cx="443315" cy="551442"/>
          </a:xfrm>
          <a:prstGeom prst="rect">
            <a:avLst/>
          </a:prstGeom>
        </p:spPr>
      </p:pic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770651" y="1627935"/>
            <a:ext cx="7488832" cy="13619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marL="449580" lvl="0" indent="-4495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800" b="1" spc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en-US" altLang="zh-CN" sz="2800" b="1" spc="100" dirty="0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2800" b="1" spc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红日初升”象征了少年中国的灿烂</a:t>
            </a:r>
            <a:r>
              <a:rPr lang="zh-CN" altLang="en-US" sz="2800" b="1" spc="100" dirty="0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前程，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“河出伏流”象征少年中国的进步不可限量。（     ）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83568" y="973624"/>
            <a:ext cx="2429728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、判断。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827584" y="220310"/>
            <a:ext cx="227444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0651" y="3045011"/>
            <a:ext cx="74888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855" lvl="0" indent="-363855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2.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潜龙腾渊”象征少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年被水淹没无法腾飞；“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乳虎啸谷”象征少年中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国还小，不能震慑百兽。（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29856" y="3873697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15443" y="2456762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9552" y="571252"/>
            <a:ext cx="813690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二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“美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哉，我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少年中国，与天不老！壮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哉，我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中国少年，与国无疆！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”联系实际生活，说说现在少年中国与中国少年之美。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2427382"/>
            <a:ext cx="756084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铁飞速发展，里程世界第一。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飞机遨游苍穹，载重量逐年上升。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蛟龙号深入海底，探索大洋深处。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中国航空航天人才队伍，平均年龄才三十几岁。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630808" y="741680"/>
            <a:ext cx="7901632" cy="15455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三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作者认为当今“少年”应该怎样做，才会达到“少年强则中国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强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少年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智则中国智”的程度？请概括回答。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59632" y="2790676"/>
            <a:ext cx="7056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有理想；具备相当的国际视野；要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修身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043608" y="2216399"/>
            <a:ext cx="690605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泻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汪洋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鳞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飞扬  百兽震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惶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奇花初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地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履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其黄  美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231168" y="2862933"/>
            <a:ext cx="9860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zāi</a:t>
            </a:r>
            <a:r>
              <a:rPr lang="en-US" altLang="zh-CN" sz="32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sz="32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70776" y="1749743"/>
            <a:ext cx="9409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xiè</a:t>
            </a:r>
            <a:r>
              <a:rPr lang="en-US" altLang="zh-CN" sz="3200" b="1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sz="1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5825" y="1767052"/>
            <a:ext cx="6206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lín</a:t>
            </a:r>
            <a:endParaRPr lang="zh-CN" altLang="en-US" sz="1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57789" y="1707654"/>
            <a:ext cx="15841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huánɡ</a:t>
            </a:r>
            <a:r>
              <a:rPr lang="en-US" altLang="zh-CN" sz="3200" b="1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en-US" altLang="zh-CN" sz="3200" b="1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19869" y="2900130"/>
            <a:ext cx="7056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tāi</a:t>
            </a:r>
            <a:endParaRPr lang="zh-CN" altLang="en-US" sz="1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52120" y="2901033"/>
            <a:ext cx="4988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lǚ</a:t>
            </a:r>
            <a:endParaRPr lang="zh-CN" altLang="en-US" sz="1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15" name="文本框 15"/>
          <p:cNvSpPr txBox="1"/>
          <p:nvPr/>
        </p:nvSpPr>
        <p:spPr>
          <a:xfrm>
            <a:off x="827584" y="411510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7"/>
          <p:cNvGrpSpPr/>
          <p:nvPr/>
        </p:nvGrpSpPr>
        <p:grpSpPr>
          <a:xfrm>
            <a:off x="7556142" y="1953235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392795" y="1953235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053430" y="1960676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2906132" y="1960676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1754407" y="1960676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602682" y="1960676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2" name="矩形 61"/>
          <p:cNvSpPr/>
          <p:nvPr/>
        </p:nvSpPr>
        <p:spPr>
          <a:xfrm>
            <a:off x="756136" y="1347614"/>
            <a:ext cx="81363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xiè    qián    shì      tāi   </a:t>
            </a:r>
            <a:r>
              <a:rPr lang="en-US" altLang="zh-CN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huán</a:t>
            </a:r>
            <a:r>
              <a:rPr lang="en-US" altLang="zh-CN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ɡ</a:t>
            </a:r>
            <a:r>
              <a:rPr lang="en-US" altLang="zh-CN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  lǚ     </a:t>
            </a:r>
            <a:r>
              <a:rPr lang="en-US" altLang="zh-CN" sz="3200" dirty="0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jiān</a:t>
            </a:r>
            <a:r>
              <a:rPr lang="en-US" altLang="zh-CN" sz="3200" dirty="0" smtClean="0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  <a:sym typeface="+mn-ea"/>
              </a:rPr>
              <a:t>g</a:t>
            </a:r>
            <a:r>
              <a:rPr lang="en-US" altLang="zh-CN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</a:t>
            </a:r>
            <a:endParaRPr lang="zh-CN" altLang="en-US" sz="32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7" name="组合 7"/>
          <p:cNvGrpSpPr/>
          <p:nvPr/>
        </p:nvGrpSpPr>
        <p:grpSpPr>
          <a:xfrm>
            <a:off x="5205437" y="1960676"/>
            <a:ext cx="1029163" cy="1085656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4" name="文本框 64"/>
          <p:cNvSpPr txBox="1"/>
          <p:nvPr/>
        </p:nvSpPr>
        <p:spPr>
          <a:xfrm>
            <a:off x="1772163" y="1961048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潜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文本框 64"/>
          <p:cNvSpPr txBox="1"/>
          <p:nvPr/>
        </p:nvSpPr>
        <p:spPr>
          <a:xfrm>
            <a:off x="602682" y="1961048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泻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2978140" y="1961532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096161" y="1961048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胎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7593190" y="1954091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疆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392795" y="1933122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履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5205437" y="1960676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皇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58228" y="3859183"/>
            <a:ext cx="3929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左右结构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窄右宽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06" y="3169947"/>
            <a:ext cx="572977" cy="572977"/>
          </a:xfrm>
          <a:prstGeom prst="rect">
            <a:avLst/>
          </a:prstGeom>
        </p:spPr>
      </p:pic>
      <p:pic>
        <p:nvPicPr>
          <p:cNvPr id="52" name="图片 51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25" y="3169947"/>
            <a:ext cx="572977" cy="572977"/>
          </a:xfrm>
          <a:prstGeom prst="rect">
            <a:avLst/>
          </a:prstGeom>
        </p:spPr>
      </p:pic>
      <p:pic>
        <p:nvPicPr>
          <p:cNvPr id="59" name="图片 58">
            <a:hlinkClick r:id="rId4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052" y="3147815"/>
            <a:ext cx="572977" cy="572977"/>
          </a:xfrm>
          <a:prstGeom prst="rect">
            <a:avLst/>
          </a:prstGeom>
        </p:spPr>
      </p:pic>
      <p:pic>
        <p:nvPicPr>
          <p:cNvPr id="60" name="图片 59">
            <a:hlinkClick r:id="rId5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350" y="3169946"/>
            <a:ext cx="572977" cy="572977"/>
          </a:xfrm>
          <a:prstGeom prst="rect">
            <a:avLst/>
          </a:prstGeom>
        </p:spPr>
      </p:pic>
      <p:pic>
        <p:nvPicPr>
          <p:cNvPr id="61" name="图片 60">
            <a:hlinkClick r:id="rId6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357" y="3169947"/>
            <a:ext cx="572977" cy="572977"/>
          </a:xfrm>
          <a:prstGeom prst="rect">
            <a:avLst/>
          </a:prstGeom>
        </p:spPr>
      </p:pic>
      <p:pic>
        <p:nvPicPr>
          <p:cNvPr id="63" name="图片 62">
            <a:hlinkClick r:id="rId7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715" y="3147814"/>
            <a:ext cx="572977" cy="572977"/>
          </a:xfrm>
          <a:prstGeom prst="rect">
            <a:avLst/>
          </a:prstGeom>
        </p:spPr>
      </p:pic>
      <p:pic>
        <p:nvPicPr>
          <p:cNvPr id="64" name="图片 63">
            <a:hlinkClick r:id="rId8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062" y="3176389"/>
            <a:ext cx="572977" cy="572977"/>
          </a:xfrm>
          <a:prstGeom prst="rect">
            <a:avLst/>
          </a:prstGeom>
        </p:spPr>
      </p:pic>
      <p:sp>
        <p:nvSpPr>
          <p:cNvPr id="53" name="文本框 15"/>
          <p:cNvSpPr txBox="1"/>
          <p:nvPr/>
        </p:nvSpPr>
        <p:spPr>
          <a:xfrm>
            <a:off x="886587" y="413251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383815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2294" grpId="0"/>
      <p:bldP spid="12292" grpId="0"/>
      <p:bldP spid="12296" grpId="0"/>
      <p:bldP spid="12298" grpId="0"/>
      <p:bldP spid="12302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1331640" y="1700526"/>
            <a:ext cx="648072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再读课文，结合注释和工具书，厘清课文大致内容。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8112" y="1072771"/>
            <a:ext cx="7452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先写建设少年中国的责任在于中国少年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8112" y="2202999"/>
            <a:ext cx="5472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接着写少年中国的光辉前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08112" y="3283119"/>
            <a:ext cx="66247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最后赞美了少年中国和中国少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1187624" y="2139702"/>
            <a:ext cx="6590828" cy="14305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朗读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自然段，体会这一段的表达特点。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843558"/>
            <a:ext cx="3240360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习第</a:t>
            </a:r>
            <a:r>
              <a:rPr lang="en-US" altLang="zh-CN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62ac4455-7183-4a3e-968f-63fc7ff5627f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3700</Words>
  <Application>WPS 演示</Application>
  <PresentationFormat>全屏显示(16:9)</PresentationFormat>
  <Paragraphs>438</Paragraphs>
  <Slides>49</Slides>
  <Notes>11</Notes>
  <HiddenSlides>0</HiddenSlides>
  <MMClips>3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4" baseType="lpstr">
      <vt:lpstr>Arial</vt:lpstr>
      <vt:lpstr>宋体</vt:lpstr>
      <vt:lpstr>Wingdings</vt:lpstr>
      <vt:lpstr>楷体</vt:lpstr>
      <vt:lpstr>黑体</vt:lpstr>
      <vt:lpstr>Kaiti SC</vt:lpstr>
      <vt:lpstr>Segoe Print</vt:lpstr>
      <vt:lpstr>汉语拼音</vt:lpstr>
      <vt:lpstr>微软雅黑</vt:lpstr>
      <vt:lpstr>Calibri</vt:lpstr>
      <vt:lpstr>Times New Roman</vt:lpstr>
      <vt:lpstr>Arial Unicode MS</vt:lpstr>
      <vt:lpstr>华文彩云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118</cp:revision>
  <dcterms:created xsi:type="dcterms:W3CDTF">2017-03-17T02:28:00Z</dcterms:created>
  <dcterms:modified xsi:type="dcterms:W3CDTF">2022-12-16T11:24:57Z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KSORubyTemplateID">
    <vt:lpwstr>2</vt:lpwstr>
  </property>
  <property fmtid="{D5CDD505-2E9C-101B-9397-08002B2CF9AE}" pid="4" name="ICV">
    <vt:lpwstr>79ED05F1FC6149D89DB3791058577299</vt:lpwstr>
  </property>
</Properties>
</file>