
<file path=[Content_Types].xml><?xml version="1.0" encoding="utf-8"?>
<Types xmlns="http://schemas.openxmlformats.org/package/2006/content-types">
  <Default Extension="wav" ContentType="audio/x-wav"/>
  <Default Extension="png" ContentType="image/png"/>
  <Default Extension="emf" ContentType="image/x-emf"/>
  <Default Extension="jpeg" ContentType="image/jpeg"/>
  <Default Extension="JPG" ContentType="image/.jpg"/>
  <Default Extension="gif" ContentType="image/gif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4"/>
  </p:notesMasterIdLst>
  <p:handoutMasterIdLst>
    <p:handoutMasterId r:id="rId54"/>
  </p:handoutMasterIdLst>
  <p:sldIdLst>
    <p:sldId id="523" r:id="rId3"/>
    <p:sldId id="1458" r:id="rId5"/>
    <p:sldId id="1453" r:id="rId6"/>
    <p:sldId id="1077" r:id="rId7"/>
    <p:sldId id="634" r:id="rId8"/>
    <p:sldId id="748" r:id="rId9"/>
    <p:sldId id="1555" r:id="rId10"/>
    <p:sldId id="1001" r:id="rId11"/>
    <p:sldId id="1553" r:id="rId12"/>
    <p:sldId id="1455" r:id="rId13"/>
    <p:sldId id="1561" r:id="rId14"/>
    <p:sldId id="1556" r:id="rId15"/>
    <p:sldId id="1557" r:id="rId16"/>
    <p:sldId id="1558" r:id="rId17"/>
    <p:sldId id="1554" r:id="rId18"/>
    <p:sldId id="1543" r:id="rId19"/>
    <p:sldId id="1018" r:id="rId20"/>
    <p:sldId id="1020" r:id="rId21"/>
    <p:sldId id="1019" r:id="rId22"/>
    <p:sldId id="1544" r:id="rId23"/>
    <p:sldId id="1566" r:id="rId24"/>
    <p:sldId id="1092" r:id="rId25"/>
    <p:sldId id="1093" r:id="rId26"/>
    <p:sldId id="1095" r:id="rId27"/>
    <p:sldId id="1098" r:id="rId28"/>
    <p:sldId id="1349" r:id="rId29"/>
    <p:sldId id="1106" r:id="rId30"/>
    <p:sldId id="1108" r:id="rId31"/>
    <p:sldId id="1116" r:id="rId32"/>
    <p:sldId id="1126" r:id="rId33"/>
    <p:sldId id="1128" r:id="rId34"/>
    <p:sldId id="1138" r:id="rId35"/>
    <p:sldId id="1134" r:id="rId36"/>
    <p:sldId id="1562" r:id="rId37"/>
    <p:sldId id="1240" r:id="rId38"/>
    <p:sldId id="1461" r:id="rId39"/>
    <p:sldId id="1552" r:id="rId40"/>
    <p:sldId id="1143" r:id="rId41"/>
    <p:sldId id="1466" r:id="rId42"/>
    <p:sldId id="1467" r:id="rId43"/>
    <p:sldId id="1232" r:id="rId44"/>
    <p:sldId id="1463" r:id="rId45"/>
    <p:sldId id="1563" r:id="rId46"/>
    <p:sldId id="1564" r:id="rId47"/>
    <p:sldId id="1188" r:id="rId48"/>
    <p:sldId id="1189" r:id="rId49"/>
    <p:sldId id="1545" r:id="rId50"/>
    <p:sldId id="1191" r:id="rId51"/>
    <p:sldId id="1194" r:id="rId52"/>
    <p:sldId id="1546" r:id="rId53"/>
  </p:sldIdLst>
  <p:sldSz cx="9144000" cy="5143500" type="screen16x9"/>
  <p:notesSz cx="6858000" cy="9144000"/>
  <p:embeddedFontLst>
    <p:embeddedFont>
      <p:font typeface="楷体" panose="02010609060101010101" pitchFamily="49" charset="-122"/>
      <p:regular r:id="rId59"/>
    </p:embeddedFont>
    <p:embeddedFont>
      <p:font typeface="黑体" panose="02010609060101010101" pitchFamily="49" charset="-122"/>
      <p:regular r:id="rId60"/>
    </p:embeddedFont>
    <p:embeddedFont>
      <p:font typeface="汉语拼音" panose="000B0604020202020204" pitchFamily="34" charset="0"/>
      <p:regular r:id="rId61"/>
    </p:embeddedFont>
    <p:embeddedFont>
      <p:font typeface="微软雅黑" panose="020B0503020204020204" charset="-122"/>
      <p:regular r:id="rId62"/>
    </p:embeddedFont>
    <p:embeddedFont>
      <p:font typeface="Calibri" panose="020F0502020204030204" charset="0"/>
      <p:regular r:id="rId63"/>
      <p:bold r:id="rId64"/>
      <p:italic r:id="rId65"/>
      <p:boldItalic r:id="rId66"/>
    </p:embeddedFont>
  </p:embeddedFontLst>
  <p:custDataLst>
    <p:tags r:id="rId67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573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EFCDE"/>
    <a:srgbClr val="0066FF"/>
    <a:srgbClr val="0000FF"/>
    <a:srgbClr val="FFDBB7"/>
    <a:srgbClr val="DDD9C3"/>
    <a:srgbClr val="FF0000"/>
    <a:srgbClr val="FFFFFF"/>
    <a:srgbClr val="A38302"/>
    <a:srgbClr val="00B050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79" autoAdjust="0"/>
    <p:restoredTop sz="94570" autoAdjust="0"/>
  </p:normalViewPr>
  <p:slideViewPr>
    <p:cSldViewPr showGuides="1">
      <p:cViewPr>
        <p:scale>
          <a:sx n="60" d="100"/>
          <a:sy n="60" d="100"/>
        </p:scale>
        <p:origin x="-138" y="-876"/>
      </p:cViewPr>
      <p:guideLst>
        <p:guide orient="horz" pos="2573"/>
        <p:guide pos="2880"/>
      </p:guideLst>
    </p:cSldViewPr>
  </p:slideViewPr>
  <p:outlineViewPr>
    <p:cViewPr>
      <p:scale>
        <a:sx n="33" d="100"/>
        <a:sy n="33" d="100"/>
      </p:scale>
      <p:origin x="0" y="1122"/>
    </p:cViewPr>
  </p:outlineViewPr>
  <p:notesTextViewPr>
    <p:cViewPr>
      <p:scale>
        <a:sx n="66" d="100"/>
        <a:sy n="66" d="100"/>
      </p:scale>
      <p:origin x="0" y="0"/>
    </p:cViewPr>
  </p:notesTextViewPr>
  <p:sorterViewPr>
    <p:cViewPr>
      <p:scale>
        <a:sx n="66" d="100"/>
        <a:sy n="66" d="100"/>
      </p:scale>
      <p:origin x="0" y="4578"/>
    </p:cViewPr>
  </p:sorterViewPr>
  <p:notesViewPr>
    <p:cSldViewPr>
      <p:cViewPr varScale="1">
        <p:scale>
          <a:sx n="65" d="100"/>
          <a:sy n="65" d="100"/>
        </p:scale>
        <p:origin x="-2502" y="-114"/>
      </p:cViewPr>
      <p:guideLst>
        <p:guide orient="horz" pos="3053"/>
        <p:guide pos="2177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7" Type="http://schemas.openxmlformats.org/officeDocument/2006/relationships/tags" Target="tags/tag1.xml"/><Relationship Id="rId66" Type="http://schemas.openxmlformats.org/officeDocument/2006/relationships/font" Target="fonts/font8.fntdata"/><Relationship Id="rId65" Type="http://schemas.openxmlformats.org/officeDocument/2006/relationships/font" Target="fonts/font7.fntdata"/><Relationship Id="rId64" Type="http://schemas.openxmlformats.org/officeDocument/2006/relationships/font" Target="fonts/font6.fntdata"/><Relationship Id="rId63" Type="http://schemas.openxmlformats.org/officeDocument/2006/relationships/font" Target="fonts/font5.fntdata"/><Relationship Id="rId62" Type="http://schemas.openxmlformats.org/officeDocument/2006/relationships/font" Target="fonts/font4.fntdata"/><Relationship Id="rId61" Type="http://schemas.openxmlformats.org/officeDocument/2006/relationships/font" Target="fonts/font3.fntdata"/><Relationship Id="rId60" Type="http://schemas.openxmlformats.org/officeDocument/2006/relationships/font" Target="fonts/font2.fntdata"/><Relationship Id="rId6" Type="http://schemas.openxmlformats.org/officeDocument/2006/relationships/slide" Target="slides/slide3.xml"/><Relationship Id="rId59" Type="http://schemas.openxmlformats.org/officeDocument/2006/relationships/font" Target="fonts/font1.fntdata"/><Relationship Id="rId58" Type="http://schemas.openxmlformats.org/officeDocument/2006/relationships/commentAuthors" Target="commentAuthors.xml"/><Relationship Id="rId57" Type="http://schemas.openxmlformats.org/officeDocument/2006/relationships/tableStyles" Target="tableStyles.xml"/><Relationship Id="rId56" Type="http://schemas.openxmlformats.org/officeDocument/2006/relationships/viewProps" Target="viewProps.xml"/><Relationship Id="rId55" Type="http://schemas.openxmlformats.org/officeDocument/2006/relationships/presProps" Target="presProps.xml"/><Relationship Id="rId54" Type="http://schemas.openxmlformats.org/officeDocument/2006/relationships/handoutMaster" Target="handoutMasters/handoutMaster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2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毁</a:t>
            </a:r>
            <a:r>
              <a:rPr lang="zh-CN" altLang="en-US" baseline="0" dirty="0"/>
              <a:t> 郊 拱 辉煌 殿 铃 铸 宏 唐 侵 统 销 略 奉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/>
              <a:t>毁</a:t>
            </a:r>
            <a:r>
              <a:rPr lang="zh-CN" altLang="en-US" baseline="0" dirty="0"/>
              <a:t> 郊 拱 辉煌 殿 铃 铸 宏 唐 侵 统 销 略 奉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七彩课堂-字(1)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8044815" y="92710"/>
            <a:ext cx="902335" cy="3841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image" Target="../media/image1.png"/><Relationship Id="rId4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七彩课堂-字(1)"/>
          <p:cNvPicPr>
            <a:picLocks noChangeAspect="1"/>
          </p:cNvPicPr>
          <p:nvPr userDrawn="1"/>
        </p:nvPicPr>
        <p:blipFill>
          <a:blip r:embed="rId5" cstate="print"/>
          <a:stretch>
            <a:fillRect/>
          </a:stretch>
        </p:blipFill>
        <p:spPr>
          <a:xfrm>
            <a:off x="8044815" y="92710"/>
            <a:ext cx="902335" cy="38417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4.png"/><Relationship Id="rId4" Type="http://schemas.openxmlformats.org/officeDocument/2006/relationships/image" Target="../media/image1.png"/><Relationship Id="rId3" Type="http://schemas.openxmlformats.org/officeDocument/2006/relationships/slide" Target="slide21.xml"/><Relationship Id="rId2" Type="http://schemas.openxmlformats.org/officeDocument/2006/relationships/slide" Target="slide1.xml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e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emf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7.GIF"/><Relationship Id="rId3" Type="http://schemas.openxmlformats.org/officeDocument/2006/relationships/image" Target="../media/image6.png"/><Relationship Id="rId2" Type="http://schemas.openxmlformats.org/officeDocument/2006/relationships/hyperlink" Target="&#36164;&#26009;&#38142;&#25509;/&#35270;&#39057;/&#19971;&#24425;-&#35838;&#25991;&#26391;&#35835;-&#20116;&#19978;-14%20&#22278;&#26126;&#22253;&#30340;&#27585;&#28781;.mp4" TargetMode="External"/><Relationship Id="rId1" Type="http://schemas.openxmlformats.org/officeDocument/2006/relationships/image" Target="../media/image5.em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emf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1.wav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jpeg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audio" Target="../media/audio1.wav"/><Relationship Id="rId2" Type="http://schemas.openxmlformats.org/officeDocument/2006/relationships/image" Target="../media/image29.jpeg"/><Relationship Id="rId1" Type="http://schemas.openxmlformats.org/officeDocument/2006/relationships/image" Target="../media/image28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emf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jpeg"/><Relationship Id="rId1" Type="http://schemas.openxmlformats.org/officeDocument/2006/relationships/image" Target="../media/image31.png"/></Relationships>
</file>

<file path=ppt/slides/_rels/slide3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4.png"/><Relationship Id="rId3" Type="http://schemas.microsoft.com/office/2007/relationships/media" Target="../media/media1.mp3"/><Relationship Id="rId2" Type="http://schemas.openxmlformats.org/officeDocument/2006/relationships/audio" Target="../media/media1.mp3"/><Relationship Id="rId1" Type="http://schemas.openxmlformats.org/officeDocument/2006/relationships/image" Target="../media/image33.png"/></Relationships>
</file>

<file path=ppt/slides/_rels/slide3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5.png"/></Relationships>
</file>

<file path=ppt/slides/_rels/slide3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4.png"/><Relationship Id="rId3" Type="http://schemas.microsoft.com/office/2007/relationships/media" Target="../media/media2.mp3"/><Relationship Id="rId2" Type="http://schemas.openxmlformats.org/officeDocument/2006/relationships/audio" Target="../media/media2.mp3"/><Relationship Id="rId1" Type="http://schemas.openxmlformats.org/officeDocument/2006/relationships/image" Target="../media/image33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4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4.png"/><Relationship Id="rId3" Type="http://schemas.microsoft.com/office/2007/relationships/media" Target="../media/media3.mp3"/><Relationship Id="rId2" Type="http://schemas.openxmlformats.org/officeDocument/2006/relationships/audio" Target="../media/media3.mp3"/><Relationship Id="rId1" Type="http://schemas.openxmlformats.org/officeDocument/2006/relationships/image" Target="../media/image33.png"/></Relationships>
</file>

<file path=ppt/slides/_rels/slide4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7.GIF"/><Relationship Id="rId5" Type="http://schemas.openxmlformats.org/officeDocument/2006/relationships/hyperlink" Target="&#36164;&#26009;&#38142;&#25509;/&#35270;&#39057;/&#12298;&#21644;&#24179;&#23459;&#35328;&#12299;.mp4" TargetMode="External"/><Relationship Id="rId4" Type="http://schemas.openxmlformats.org/officeDocument/2006/relationships/slide" Target="slide43.xml"/><Relationship Id="rId3" Type="http://schemas.openxmlformats.org/officeDocument/2006/relationships/hyperlink" Target="&#36164;&#26009;&#38142;&#25509;/&#38899;&#39057;/&#19971;&#23376;&#20043;&#27468;.mp3" TargetMode="External"/><Relationship Id="rId2" Type="http://schemas.openxmlformats.org/officeDocument/2006/relationships/image" Target="../media/image24.png"/><Relationship Id="rId1" Type="http://schemas.openxmlformats.org/officeDocument/2006/relationships/image" Target="../media/image23.emf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4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audio" Target="../media/audio4.wav"/><Relationship Id="rId4" Type="http://schemas.openxmlformats.org/officeDocument/2006/relationships/audio" Target="../media/audio3.wav"/><Relationship Id="rId3" Type="http://schemas.openxmlformats.org/officeDocument/2006/relationships/audio" Target="../media/audio2.wav"/><Relationship Id="rId2" Type="http://schemas.openxmlformats.org/officeDocument/2006/relationships/image" Target="../media/image37.png"/><Relationship Id="rId1" Type="http://schemas.openxmlformats.org/officeDocument/2006/relationships/image" Target="../media/image36.emf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38.emf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emf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emf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hyperlink" Target="&#36164;&#26009;&#38142;&#25509;/&#35270;&#39057;/&#35272;.mp4" TargetMode="External"/><Relationship Id="rId8" Type="http://schemas.openxmlformats.org/officeDocument/2006/relationships/hyperlink" Target="&#36164;&#26009;&#38142;&#25509;/&#35270;&#39057;/&#38517;.mp4" TargetMode="External"/><Relationship Id="rId7" Type="http://schemas.openxmlformats.org/officeDocument/2006/relationships/hyperlink" Target="&#36164;&#26009;&#38142;&#25509;/&#35270;&#39057;/&#27583;.mp4" TargetMode="External"/><Relationship Id="rId6" Type="http://schemas.openxmlformats.org/officeDocument/2006/relationships/hyperlink" Target="&#36164;&#26009;&#38142;&#25509;/&#35270;&#39057;/&#29004;.mp4" TargetMode="External"/><Relationship Id="rId5" Type="http://schemas.openxmlformats.org/officeDocument/2006/relationships/hyperlink" Target="&#36164;&#26009;&#38142;&#25509;/&#35270;&#39057;/&#36745;.mp4" TargetMode="External"/><Relationship Id="rId4" Type="http://schemas.openxmlformats.org/officeDocument/2006/relationships/hyperlink" Target="&#36164;&#26009;&#38142;&#25509;/&#35270;&#39057;/&#25329;.mp4" TargetMode="External"/><Relationship Id="rId3" Type="http://schemas.openxmlformats.org/officeDocument/2006/relationships/hyperlink" Target="&#36164;&#26009;&#38142;&#25509;/&#35270;&#39057;/&#20272;.mp4" TargetMode="External"/><Relationship Id="rId2" Type="http://schemas.openxmlformats.org/officeDocument/2006/relationships/image" Target="../media/image10.png"/><Relationship Id="rId19" Type="http://schemas.openxmlformats.org/officeDocument/2006/relationships/notesSlide" Target="../notesSlides/notesSlide4.xml"/><Relationship Id="rId18" Type="http://schemas.openxmlformats.org/officeDocument/2006/relationships/slideLayout" Target="../slideLayouts/slideLayout1.xml"/><Relationship Id="rId17" Type="http://schemas.openxmlformats.org/officeDocument/2006/relationships/image" Target="../media/image11.png"/><Relationship Id="rId16" Type="http://schemas.openxmlformats.org/officeDocument/2006/relationships/hyperlink" Target="&#36164;&#26009;&#38142;&#25509;/&#35270;&#39057;/&#22857;.mp4" TargetMode="External"/><Relationship Id="rId15" Type="http://schemas.openxmlformats.org/officeDocument/2006/relationships/hyperlink" Target="&#36164;&#26009;&#38142;&#25509;/&#35270;&#39057;/&#38144;.mp4" TargetMode="External"/><Relationship Id="rId14" Type="http://schemas.openxmlformats.org/officeDocument/2006/relationships/hyperlink" Target="&#36164;&#26009;&#38142;&#25509;/&#35270;&#39057;/&#32479;.mp4" TargetMode="External"/><Relationship Id="rId13" Type="http://schemas.openxmlformats.org/officeDocument/2006/relationships/hyperlink" Target="&#36164;&#26009;&#38142;&#25509;/&#35270;&#39057;/&#38383;.mp4" TargetMode="External"/><Relationship Id="rId12" Type="http://schemas.openxmlformats.org/officeDocument/2006/relationships/hyperlink" Target="&#36164;&#26009;&#38142;&#25509;/&#35270;&#39057;/&#21776;.mp4" TargetMode="External"/><Relationship Id="rId11" Type="http://schemas.openxmlformats.org/officeDocument/2006/relationships/hyperlink" Target="&#36164;&#26009;&#38142;&#25509;/&#35270;&#39057;/&#23439;.mp4" TargetMode="External"/><Relationship Id="rId10" Type="http://schemas.openxmlformats.org/officeDocument/2006/relationships/hyperlink" Target="&#36164;&#26009;&#38142;&#25509;/&#35270;&#39057;/&#22659;.mp4" TargetMode="External"/><Relationship Id="rId1" Type="http://schemas.openxmlformats.org/officeDocument/2006/relationships/hyperlink" Target="&#36164;&#26009;&#38142;&#25509;/&#35270;&#39057;/&#27585;.mp4" TargetMode="External"/></Relationships>
</file>

<file path=ppt/slides/_rels/slide5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em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1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48"/>
          <p:cNvSpPr txBox="1"/>
          <p:nvPr/>
        </p:nvSpPr>
        <p:spPr>
          <a:xfrm>
            <a:off x="2550254" y="2094921"/>
            <a:ext cx="6126202" cy="1084912"/>
          </a:xfrm>
          <a:prstGeom prst="rect">
            <a:avLst/>
          </a:prstGeom>
          <a:noFill/>
          <a:ln w="19050">
            <a:noFill/>
          </a:ln>
          <a:effectLst>
            <a:softEdge rad="31750"/>
          </a:effectLst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6600" b="1" dirty="0" smtClean="0">
                <a:ln w="0"/>
                <a:effectLst>
                  <a:glow rad="927100">
                    <a:schemeClr val="bg1">
                      <a:alpha val="49000"/>
                    </a:schemeClr>
                  </a:glow>
                  <a:outerShdw dist="50800" dir="2700000" algn="tl" rotWithShape="0">
                    <a:schemeClr val="bg1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6600" b="1" dirty="0">
                <a:ln w="0"/>
                <a:effectLst>
                  <a:glow rad="927100">
                    <a:schemeClr val="bg1">
                      <a:alpha val="49000"/>
                    </a:schemeClr>
                  </a:glow>
                  <a:outerShdw dist="50800" dir="2700000" algn="tl" rotWithShape="0">
                    <a:schemeClr val="bg1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圆明园的毁灭</a:t>
            </a:r>
            <a:endParaRPr lang="zh-CN" altLang="en-US" sz="6600" b="1" dirty="0">
              <a:ln w="0"/>
              <a:effectLst>
                <a:glow rad="927100">
                  <a:schemeClr val="bg1">
                    <a:alpha val="49000"/>
                  </a:schemeClr>
                </a:glow>
                <a:outerShdw dist="50800" dir="2700000" algn="tl" rotWithShape="0">
                  <a:schemeClr val="bg1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文本框 15">
            <a:hlinkClick r:id="rId2" action="ppaction://hlinksldjump"/>
          </p:cNvPr>
          <p:cNvSpPr txBox="1"/>
          <p:nvPr/>
        </p:nvSpPr>
        <p:spPr>
          <a:xfrm>
            <a:off x="5580113" y="3467612"/>
            <a:ext cx="2736304" cy="715089"/>
          </a:xfrm>
          <a:prstGeom prst="flowChartAlternateProcess">
            <a:avLst/>
          </a:prstGeom>
          <a:solidFill>
            <a:schemeClr val="bg1">
              <a:alpha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第一课时</a:t>
            </a:r>
            <a:endParaRPr kumimoji="1"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" name="iconfont-1191-870150"/>
          <p:cNvSpPr>
            <a:spLocks noChangeAspect="1"/>
          </p:cNvSpPr>
          <p:nvPr/>
        </p:nvSpPr>
        <p:spPr bwMode="auto">
          <a:xfrm>
            <a:off x="8033446" y="3659464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  <p:sp>
        <p:nvSpPr>
          <p:cNvPr id="11" name="iconfont-1191-870150"/>
          <p:cNvSpPr>
            <a:spLocks noChangeAspect="1"/>
          </p:cNvSpPr>
          <p:nvPr/>
        </p:nvSpPr>
        <p:spPr bwMode="auto">
          <a:xfrm rot="10800000">
            <a:off x="5585174" y="3659463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  <p:sp>
        <p:nvSpPr>
          <p:cNvPr id="13" name="文本框 15">
            <a:hlinkClick r:id="rId3" action="ppaction://hlinksldjump"/>
          </p:cNvPr>
          <p:cNvSpPr txBox="1"/>
          <p:nvPr/>
        </p:nvSpPr>
        <p:spPr>
          <a:xfrm>
            <a:off x="5580112" y="4229675"/>
            <a:ext cx="2736303" cy="715089"/>
          </a:xfrm>
          <a:prstGeom prst="flowChartAlternateProcess">
            <a:avLst/>
          </a:prstGeom>
          <a:solidFill>
            <a:schemeClr val="bg1">
              <a:alpha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第二课时</a:t>
            </a:r>
            <a:endParaRPr kumimoji="1"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" name="iconfont-1191-870150"/>
          <p:cNvSpPr>
            <a:spLocks noChangeAspect="1"/>
          </p:cNvSpPr>
          <p:nvPr/>
        </p:nvSpPr>
        <p:spPr bwMode="auto">
          <a:xfrm>
            <a:off x="8033446" y="4379544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  <p:sp>
        <p:nvSpPr>
          <p:cNvPr id="16" name="iconfont-1191-870150"/>
          <p:cNvSpPr>
            <a:spLocks noChangeAspect="1"/>
          </p:cNvSpPr>
          <p:nvPr/>
        </p:nvSpPr>
        <p:spPr bwMode="auto">
          <a:xfrm rot="10800000">
            <a:off x="5580113" y="4379543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  <p:pic>
        <p:nvPicPr>
          <p:cNvPr id="17" name="图片 16" descr="七彩课堂-字(1)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044815" y="92710"/>
            <a:ext cx="902335" cy="384175"/>
          </a:xfrm>
          <a:prstGeom prst="rect">
            <a:avLst/>
          </a:prstGeom>
        </p:spPr>
      </p:pic>
      <p:grpSp>
        <p:nvGrpSpPr>
          <p:cNvPr id="18" name="组合 17"/>
          <p:cNvGrpSpPr/>
          <p:nvPr/>
        </p:nvGrpSpPr>
        <p:grpSpPr>
          <a:xfrm>
            <a:off x="1403648" y="2139702"/>
            <a:ext cx="1083513" cy="1102400"/>
            <a:chOff x="1350087" y="853836"/>
            <a:chExt cx="1308814" cy="1331633"/>
          </a:xfrm>
        </p:grpSpPr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50087" y="876655"/>
              <a:ext cx="1308814" cy="1308814"/>
            </a:xfrm>
            <a:prstGeom prst="rect">
              <a:avLst/>
            </a:prstGeom>
          </p:spPr>
        </p:pic>
        <p:sp>
          <p:nvSpPr>
            <p:cNvPr id="20" name="文本框 6"/>
            <p:cNvSpPr txBox="1"/>
            <p:nvPr/>
          </p:nvSpPr>
          <p:spPr>
            <a:xfrm>
              <a:off x="1407731" y="853836"/>
              <a:ext cx="1067302" cy="12268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kumimoji="1" lang="en-US" altLang="zh-CN" sz="6000" b="1" spc="-300" dirty="0" smtClean="0">
                  <a:solidFill>
                    <a:srgbClr val="FF6E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14</a:t>
              </a:r>
              <a:endParaRPr kumimoji="1" lang="zh-CN" altLang="en-US" sz="6600" b="1" spc="-300" dirty="0">
                <a:solidFill>
                  <a:srgbClr val="FF6E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1" name="TextBox 20"/>
          <p:cNvSpPr txBox="1"/>
          <p:nvPr/>
        </p:nvSpPr>
        <p:spPr>
          <a:xfrm>
            <a:off x="175587" y="256181"/>
            <a:ext cx="2456122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l" defTabSz="685800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342900" indent="114300" algn="l" defTabSz="685800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685800" indent="228600" algn="l" defTabSz="685800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028700" indent="342900" algn="l" defTabSz="685800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371600" indent="457200" algn="l" defTabSz="685800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sz="2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语文 </a:t>
            </a:r>
            <a:r>
              <a:rPr lang="zh-CN" altLang="en-US" sz="2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五年</a:t>
            </a:r>
            <a:r>
              <a:rPr lang="zh-CN" altLang="en-US" sz="2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级 上册</a:t>
            </a:r>
            <a:endParaRPr lang="zh-CN" altLang="en-US" sz="22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2411760" y="207937"/>
            <a:ext cx="3593076" cy="4652800"/>
            <a:chOff x="-10136" y="222192"/>
            <a:chExt cx="3593076" cy="4652800"/>
          </a:xfrm>
        </p:grpSpPr>
        <p:pic>
          <p:nvPicPr>
            <p:cNvPr id="19" name="Picture 3"/>
            <p:cNvPicPr>
              <a:picLocks noChangeAspect="1" noChangeArrowheads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84" t="5861" b="60171"/>
            <a:stretch>
              <a:fillRect/>
            </a:stretch>
          </p:blipFill>
          <p:spPr bwMode="auto">
            <a:xfrm>
              <a:off x="-10136" y="3075806"/>
              <a:ext cx="3593076" cy="17991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" name="Picture 2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880" r="2160" b="39315"/>
            <a:stretch>
              <a:fillRect/>
            </a:stretch>
          </p:blipFill>
          <p:spPr bwMode="auto">
            <a:xfrm>
              <a:off x="-10136" y="222192"/>
              <a:ext cx="3593076" cy="28797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7" name="组合 6"/>
          <p:cNvGrpSpPr/>
          <p:nvPr/>
        </p:nvGrpSpPr>
        <p:grpSpPr>
          <a:xfrm>
            <a:off x="3707904" y="1145731"/>
            <a:ext cx="144016" cy="223557"/>
            <a:chOff x="2267744" y="1213381"/>
            <a:chExt cx="144016" cy="223557"/>
          </a:xfrm>
        </p:grpSpPr>
        <p:cxnSp>
          <p:nvCxnSpPr>
            <p:cNvPr id="5" name="直接连接符 4"/>
            <p:cNvCxnSpPr/>
            <p:nvPr/>
          </p:nvCxnSpPr>
          <p:spPr>
            <a:xfrm flipH="1">
              <a:off x="2267744" y="1213381"/>
              <a:ext cx="72008" cy="223557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 flipH="1">
              <a:off x="2339752" y="1213381"/>
              <a:ext cx="72008" cy="223557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组合 10"/>
          <p:cNvGrpSpPr/>
          <p:nvPr/>
        </p:nvGrpSpPr>
        <p:grpSpPr>
          <a:xfrm>
            <a:off x="5436096" y="3435846"/>
            <a:ext cx="144016" cy="223557"/>
            <a:chOff x="2267744" y="1213381"/>
            <a:chExt cx="144016" cy="223557"/>
          </a:xfrm>
        </p:grpSpPr>
        <p:cxnSp>
          <p:nvCxnSpPr>
            <p:cNvPr id="12" name="直接连接符 11"/>
            <p:cNvCxnSpPr/>
            <p:nvPr/>
          </p:nvCxnSpPr>
          <p:spPr>
            <a:xfrm flipH="1">
              <a:off x="2267744" y="1213381"/>
              <a:ext cx="72008" cy="223557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flipH="1">
              <a:off x="2339752" y="1213381"/>
              <a:ext cx="72008" cy="223557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组合 13"/>
          <p:cNvGrpSpPr/>
          <p:nvPr/>
        </p:nvGrpSpPr>
        <p:grpSpPr>
          <a:xfrm>
            <a:off x="3923928" y="4515966"/>
            <a:ext cx="144016" cy="223557"/>
            <a:chOff x="2267744" y="1213381"/>
            <a:chExt cx="144016" cy="223557"/>
          </a:xfrm>
        </p:grpSpPr>
        <p:cxnSp>
          <p:nvCxnSpPr>
            <p:cNvPr id="15" name="直接连接符 14"/>
            <p:cNvCxnSpPr/>
            <p:nvPr/>
          </p:nvCxnSpPr>
          <p:spPr>
            <a:xfrm flipH="1">
              <a:off x="2267744" y="1213381"/>
              <a:ext cx="72008" cy="223557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flipH="1">
              <a:off x="2339752" y="1213381"/>
              <a:ext cx="72008" cy="223557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圆角矩形 17"/>
          <p:cNvSpPr/>
          <p:nvPr/>
        </p:nvSpPr>
        <p:spPr>
          <a:xfrm>
            <a:off x="5954454" y="897700"/>
            <a:ext cx="2510755" cy="943177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2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28017" tIns="53052" rIns="53052" bIns="53053" numCol="1" spcCol="1270" anchor="ctr" anchorCtr="0">
            <a:noAutofit/>
          </a:bodyPr>
          <a:lstStyle/>
          <a:p>
            <a:pPr marL="0" lvl="1" algn="l" defTabSz="800100" rtl="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en-US" altLang="zh-CN" sz="1800" b="1" kern="1200" dirty="0" smtClean="0"/>
              <a:t>       </a:t>
            </a:r>
            <a:r>
              <a:rPr lang="zh-CN" sz="1800" b="1" kern="1200" dirty="0" smtClean="0"/>
              <a:t>说明圆明园的毁灭是中国和世界文化史上不可估量的损失。</a:t>
            </a:r>
            <a:endParaRPr lang="zh-CN" sz="1800" kern="1200" dirty="0"/>
          </a:p>
        </p:txBody>
      </p:sp>
      <p:sp>
        <p:nvSpPr>
          <p:cNvPr id="20" name="圆角矩形 19"/>
          <p:cNvSpPr/>
          <p:nvPr/>
        </p:nvSpPr>
        <p:spPr>
          <a:xfrm>
            <a:off x="5944929" y="2499742"/>
            <a:ext cx="2448272" cy="939299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2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28017" tIns="53052" rIns="53052" bIns="53053" numCol="1" spcCol="1270" anchor="ctr" anchorCtr="0">
            <a:noAutofit/>
          </a:bodyPr>
          <a:lstStyle/>
          <a:p>
            <a:pPr marL="0" lvl="1" algn="l" defTabSz="800100" rtl="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zh-CN" sz="1800" b="1" kern="1200" dirty="0" smtClean="0"/>
              <a:t>介绍圆明园的布局、建筑和文物，再现昔日辉煌。</a:t>
            </a:r>
            <a:endParaRPr lang="zh-CN" sz="1800" kern="1200" dirty="0"/>
          </a:p>
        </p:txBody>
      </p:sp>
      <p:sp>
        <p:nvSpPr>
          <p:cNvPr id="22" name="圆角矩形 21"/>
          <p:cNvSpPr/>
          <p:nvPr/>
        </p:nvSpPr>
        <p:spPr>
          <a:xfrm>
            <a:off x="5973504" y="4082362"/>
            <a:ext cx="2669689" cy="361596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2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28017" tIns="53052" rIns="53052" bIns="53053" numCol="1" spcCol="1270" anchor="ctr" anchorCtr="0">
            <a:noAutofit/>
          </a:bodyPr>
          <a:lstStyle/>
          <a:p>
            <a:pPr marL="0" lvl="1" algn="l" defTabSz="800100" rtl="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zh-CN" sz="1800" b="1" kern="1200" dirty="0" smtClean="0"/>
              <a:t>介绍圆明园毁灭的过程。</a:t>
            </a:r>
            <a:endParaRPr lang="zh-CN" sz="1800" kern="1200" dirty="0"/>
          </a:p>
        </p:txBody>
      </p:sp>
      <p:sp>
        <p:nvSpPr>
          <p:cNvPr id="2" name="矩形 1"/>
          <p:cNvSpPr/>
          <p:nvPr/>
        </p:nvSpPr>
        <p:spPr>
          <a:xfrm>
            <a:off x="107504" y="864870"/>
            <a:ext cx="235032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不可估量的损失</a:t>
            </a:r>
            <a:endParaRPr lang="zh-CN" altLang="en-US" sz="2400" dirty="0"/>
          </a:p>
        </p:txBody>
      </p:sp>
      <p:sp>
        <p:nvSpPr>
          <p:cNvPr id="3" name="矩形 2"/>
          <p:cNvSpPr/>
          <p:nvPr/>
        </p:nvSpPr>
        <p:spPr>
          <a:xfrm>
            <a:off x="397555" y="1458155"/>
            <a:ext cx="173156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位置和布局</a:t>
            </a:r>
            <a:endParaRPr lang="zh-CN" altLang="en-US" sz="2400" dirty="0"/>
          </a:p>
        </p:txBody>
      </p:sp>
      <p:sp>
        <p:nvSpPr>
          <p:cNvPr id="4" name="矩形 3"/>
          <p:cNvSpPr/>
          <p:nvPr/>
        </p:nvSpPr>
        <p:spPr>
          <a:xfrm>
            <a:off x="331988" y="2159794"/>
            <a:ext cx="173156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建筑和景观</a:t>
            </a:r>
            <a:endParaRPr lang="zh-CN" altLang="en-US" sz="2400" dirty="0"/>
          </a:p>
        </p:txBody>
      </p:sp>
      <p:sp>
        <p:nvSpPr>
          <p:cNvPr id="6" name="矩形 5"/>
          <p:cNvSpPr/>
          <p:nvPr/>
        </p:nvSpPr>
        <p:spPr>
          <a:xfrm>
            <a:off x="251520" y="3173464"/>
            <a:ext cx="173156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价值和地位</a:t>
            </a:r>
            <a:endParaRPr lang="zh-CN" altLang="en-US" sz="2400" dirty="0"/>
          </a:p>
        </p:txBody>
      </p:sp>
      <p:sp>
        <p:nvSpPr>
          <p:cNvPr id="8" name="矩形 7"/>
          <p:cNvSpPr/>
          <p:nvPr/>
        </p:nvSpPr>
        <p:spPr>
          <a:xfrm>
            <a:off x="796057" y="4164073"/>
            <a:ext cx="803425" cy="55976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毁灭</a:t>
            </a:r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99792" y="864870"/>
            <a:ext cx="3844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rgbClr val="FF0000"/>
                </a:solidFill>
              </a:rPr>
              <a:t>1</a:t>
            </a:r>
            <a:endParaRPr lang="zh-CN" altLang="en-US" sz="2000" dirty="0">
              <a:solidFill>
                <a:srgbClr val="FF0000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699792" y="1235536"/>
            <a:ext cx="3844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rgbClr val="FF0000"/>
                </a:solidFill>
              </a:rPr>
              <a:t>2</a:t>
            </a:r>
            <a:endParaRPr lang="zh-CN" altLang="en-US" sz="2000" dirty="0">
              <a:solidFill>
                <a:srgbClr val="FF0000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699792" y="1779662"/>
            <a:ext cx="3844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rgbClr val="FF0000"/>
                </a:solidFill>
              </a:rPr>
              <a:t>3</a:t>
            </a:r>
            <a:endParaRPr lang="zh-CN" altLang="en-US" sz="2000" dirty="0">
              <a:solidFill>
                <a:srgbClr val="FF0000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2675375" y="3016191"/>
            <a:ext cx="3844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rgbClr val="FF0000"/>
                </a:solidFill>
              </a:rPr>
              <a:t>4</a:t>
            </a:r>
            <a:endParaRPr lang="zh-CN" altLang="en-US" sz="2000" dirty="0">
              <a:solidFill>
                <a:srgbClr val="FF0000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675375" y="3507854"/>
            <a:ext cx="3844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rgbClr val="FF0000"/>
                </a:solidFill>
              </a:rPr>
              <a:t>5</a:t>
            </a:r>
            <a:endParaRPr lang="zh-CN" altLang="en-US" sz="2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0" grpId="0" animBg="1"/>
      <p:bldP spid="22" grpId="0" animBg="1"/>
      <p:bldP spid="2" grpId="0"/>
      <p:bldP spid="3" grpId="0"/>
      <p:bldP spid="4" grpId="0"/>
      <p:bldP spid="6" grpId="0"/>
      <p:bldP spid="8" grpId="0"/>
      <p:bldP spid="10" grpId="0"/>
      <p:bldP spid="23" grpId="0"/>
      <p:bldP spid="24" grpId="0"/>
      <p:bldP spid="25" grpId="0"/>
      <p:bldP spid="2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6"/>
          <p:cNvSpPr txBox="1"/>
          <p:nvPr/>
        </p:nvSpPr>
        <p:spPr>
          <a:xfrm>
            <a:off x="1187624" y="1361867"/>
            <a:ext cx="6840760" cy="230832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  <a:buFontTx/>
              <a:buNone/>
            </a:pP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结合自己搜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集的资料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，再阅读下面的内容，说一说圆明园给你留下了什么样的印象。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-7888" y="-46482"/>
            <a:ext cx="9151888" cy="521002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419872" y="220886"/>
            <a:ext cx="4968552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622300" fontAlgn="auto">
              <a:lnSpc>
                <a:spcPct val="100000"/>
              </a:lnSpc>
            </a:pPr>
            <a:r>
              <a:rPr lang="zh-CN" altLang="en-US" sz="2800" b="1" dirty="0" smtClean="0">
                <a:solidFill>
                  <a:schemeClr val="bg1"/>
                </a:solidFill>
                <a:ea typeface="楷体" panose="02010609060101010101" pitchFamily="49" charset="-122"/>
              </a:rPr>
              <a:t>中国</a:t>
            </a:r>
            <a:r>
              <a:rPr lang="zh-CN" altLang="en-US" sz="2800" b="1" dirty="0">
                <a:solidFill>
                  <a:schemeClr val="bg1"/>
                </a:solidFill>
                <a:ea typeface="楷体" panose="02010609060101010101" pitchFamily="49" charset="-122"/>
              </a:rPr>
              <a:t>皇家园林。从</a:t>
            </a:r>
            <a:r>
              <a:rPr lang="en-US" altLang="zh-CN" sz="2800" b="1" dirty="0">
                <a:solidFill>
                  <a:schemeClr val="bg1"/>
                </a:solidFill>
                <a:ea typeface="楷体" panose="02010609060101010101" pitchFamily="49" charset="-122"/>
              </a:rPr>
              <a:t>1709</a:t>
            </a:r>
            <a:r>
              <a:rPr lang="zh-CN" altLang="en-US" sz="2800" b="1" dirty="0">
                <a:solidFill>
                  <a:schemeClr val="bg1"/>
                </a:solidFill>
                <a:ea typeface="楷体" panose="02010609060101010101" pitchFamily="49" charset="-122"/>
              </a:rPr>
              <a:t>年兴建直到</a:t>
            </a:r>
            <a:r>
              <a:rPr lang="en-US" altLang="zh-CN" sz="2800" b="1" dirty="0">
                <a:solidFill>
                  <a:schemeClr val="bg1"/>
                </a:solidFill>
                <a:ea typeface="楷体" panose="02010609060101010101" pitchFamily="49" charset="-122"/>
              </a:rPr>
              <a:t>1860</a:t>
            </a:r>
            <a:r>
              <a:rPr lang="zh-CN" altLang="en-US" sz="2800" b="1" dirty="0">
                <a:solidFill>
                  <a:schemeClr val="bg1"/>
                </a:solidFill>
                <a:ea typeface="楷体" panose="02010609060101010101" pitchFamily="49" charset="-122"/>
              </a:rPr>
              <a:t>年焚毁，共经营了</a:t>
            </a:r>
            <a:r>
              <a:rPr lang="en-US" altLang="zh-CN" sz="2800" b="1" dirty="0">
                <a:solidFill>
                  <a:schemeClr val="bg1"/>
                </a:solidFill>
                <a:ea typeface="楷体" panose="02010609060101010101" pitchFamily="49" charset="-122"/>
              </a:rPr>
              <a:t>151</a:t>
            </a:r>
            <a:r>
              <a:rPr lang="zh-CN" altLang="en-US" sz="2800" b="1" dirty="0">
                <a:solidFill>
                  <a:schemeClr val="bg1"/>
                </a:solidFill>
                <a:ea typeface="楷体" panose="02010609060101010101" pitchFamily="49" charset="-122"/>
              </a:rPr>
              <a:t>年。总面</a:t>
            </a:r>
            <a:r>
              <a:rPr lang="zh-CN" altLang="en-US" sz="2800" b="1" dirty="0" smtClean="0">
                <a:solidFill>
                  <a:schemeClr val="bg1"/>
                </a:solidFill>
                <a:ea typeface="楷体" panose="02010609060101010101" pitchFamily="49" charset="-122"/>
              </a:rPr>
              <a:t>积约为</a:t>
            </a:r>
            <a:r>
              <a:rPr lang="en-US" altLang="zh-CN" sz="2800" b="1" dirty="0">
                <a:solidFill>
                  <a:schemeClr val="bg1"/>
                </a:solidFill>
                <a:ea typeface="楷体" panose="02010609060101010101" pitchFamily="49" charset="-122"/>
              </a:rPr>
              <a:t>5200</a:t>
            </a:r>
            <a:r>
              <a:rPr lang="zh-CN" altLang="en-US" sz="2800" b="1" dirty="0">
                <a:solidFill>
                  <a:schemeClr val="bg1"/>
                </a:solidFill>
                <a:ea typeface="楷体" panose="02010609060101010101" pitchFamily="49" charset="-122"/>
              </a:rPr>
              <a:t>亩，比颐和园还要</a:t>
            </a:r>
            <a:r>
              <a:rPr lang="zh-CN" altLang="en-US" sz="2800" b="1" dirty="0" smtClean="0">
                <a:solidFill>
                  <a:schemeClr val="bg1"/>
                </a:solidFill>
                <a:ea typeface="楷体" panose="02010609060101010101" pitchFamily="49" charset="-122"/>
              </a:rPr>
              <a:t>大</a:t>
            </a:r>
            <a:r>
              <a:rPr lang="en-US" altLang="zh-CN" sz="2800" b="1" dirty="0" smtClean="0">
                <a:solidFill>
                  <a:schemeClr val="bg1"/>
                </a:solidFill>
                <a:ea typeface="楷体" panose="02010609060101010101" pitchFamily="49" charset="-122"/>
              </a:rPr>
              <a:t>850</a:t>
            </a:r>
            <a:r>
              <a:rPr lang="zh-CN" altLang="en-US" sz="2800" b="1" dirty="0">
                <a:solidFill>
                  <a:schemeClr val="bg1"/>
                </a:solidFill>
                <a:ea typeface="楷体" panose="02010609060101010101" pitchFamily="49" charset="-122"/>
              </a:rPr>
              <a:t>亩，约等于</a:t>
            </a:r>
            <a:r>
              <a:rPr lang="en-US" altLang="zh-CN" sz="2800" b="1" dirty="0">
                <a:solidFill>
                  <a:schemeClr val="bg1"/>
                </a:solidFill>
                <a:ea typeface="楷体" panose="02010609060101010101" pitchFamily="49" charset="-122"/>
              </a:rPr>
              <a:t>8.5</a:t>
            </a:r>
            <a:r>
              <a:rPr lang="zh-CN" altLang="en-US" sz="2800" b="1" dirty="0">
                <a:solidFill>
                  <a:schemeClr val="bg1"/>
                </a:solidFill>
                <a:ea typeface="楷体" panose="02010609060101010101" pitchFamily="49" charset="-122"/>
              </a:rPr>
              <a:t>个紫禁城。</a:t>
            </a:r>
            <a:endParaRPr lang="zh-CN" altLang="en-US" sz="2800" b="1" dirty="0">
              <a:solidFill>
                <a:schemeClr val="bg1"/>
              </a:solidFill>
              <a:ea typeface="楷体" panose="02010609060101010101" pitchFamily="49" charset="-122"/>
            </a:endParaRPr>
          </a:p>
        </p:txBody>
      </p:sp>
      <p:sp>
        <p:nvSpPr>
          <p:cNvPr id="11" name="任意多边形 10"/>
          <p:cNvSpPr/>
          <p:nvPr/>
        </p:nvSpPr>
        <p:spPr>
          <a:xfrm>
            <a:off x="616363" y="411510"/>
            <a:ext cx="2252315" cy="820799"/>
          </a:xfrm>
          <a:custGeom>
            <a:avLst/>
            <a:gdLst>
              <a:gd name="connsiteX0" fmla="*/ 0 w 3990112"/>
              <a:gd name="connsiteY0" fmla="*/ 0 h 820799"/>
              <a:gd name="connsiteX1" fmla="*/ 3990112 w 3990112"/>
              <a:gd name="connsiteY1" fmla="*/ 0 h 820799"/>
              <a:gd name="connsiteX2" fmla="*/ 3990112 w 3990112"/>
              <a:gd name="connsiteY2" fmla="*/ 820799 h 820799"/>
              <a:gd name="connsiteX3" fmla="*/ 0 w 3990112"/>
              <a:gd name="connsiteY3" fmla="*/ 820799 h 820799"/>
              <a:gd name="connsiteX4" fmla="*/ 0 w 3990112"/>
              <a:gd name="connsiteY4" fmla="*/ 0 h 8207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90112" h="820799">
                <a:moveTo>
                  <a:pt x="0" y="0"/>
                </a:moveTo>
                <a:lnTo>
                  <a:pt x="3990112" y="0"/>
                </a:lnTo>
                <a:lnTo>
                  <a:pt x="3990112" y="820799"/>
                </a:lnTo>
                <a:lnTo>
                  <a:pt x="0" y="820799"/>
                </a:lnTo>
                <a:lnTo>
                  <a:pt x="0" y="0"/>
                </a:lnTo>
                <a:close/>
              </a:path>
            </a:pathLst>
          </a:custGeom>
          <a:noFill/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50000"/>
              <a:alpha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50000"/>
              <a:alpha val="4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81280" tIns="81280" rIns="81280" bIns="81280" numCol="1" spcCol="1270" anchor="ctr" anchorCtr="0">
            <a:noAutofit/>
          </a:bodyPr>
          <a:lstStyle/>
          <a:p>
            <a:pPr lvl="0" algn="ctr" defTabSz="142240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sz="5400" b="1" kern="1200" dirty="0" smtClean="0"/>
              <a:t>圆明园 </a:t>
            </a:r>
            <a:endParaRPr lang="zh-CN" sz="5400" kern="12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61628" y="1034182"/>
            <a:ext cx="8424936" cy="35702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ts val="600"/>
              </a:spcBef>
            </a:pPr>
            <a:r>
              <a:rPr lang="en-US" altLang="zh-CN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(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1)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法国大文豪雨果对圆明园有这样的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评价：你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只管去想象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那是一座令人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心驰神往的，如同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月光城堡一样的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建筑，是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一个令人叹为观止的、无与伦比的杰作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400" b="1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>
              <a:spcBef>
                <a:spcPts val="600"/>
              </a:spcBef>
            </a:pPr>
            <a:r>
              <a:rPr lang="en-US" altLang="zh-CN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(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2)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人们常说，希腊有帕特农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神庙，埃及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有金字塔，罗马有斗兽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场，而东方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有圆明园。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>
              <a:spcBef>
                <a:spcPts val="600"/>
              </a:spcBef>
            </a:pPr>
            <a:r>
              <a:rPr lang="en-US" altLang="zh-CN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(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3)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法国大文豪雨果在给巴特勒上尉的一封信中写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道：圆明园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不仅是一个绝无仅有、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举世无双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杰作，而且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堪称梦幻艺术之崇高典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范</a:t>
            </a:r>
            <a:r>
              <a:rPr lang="en-US" altLang="zh-CN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我们所有教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堂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的所有珍品加起来也抵不上这座神奇无比、光彩夺目的东方博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物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馆。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流程图: 预定义过程 4"/>
          <p:cNvSpPr/>
          <p:nvPr/>
        </p:nvSpPr>
        <p:spPr>
          <a:xfrm>
            <a:off x="370136" y="437511"/>
            <a:ext cx="1656184" cy="530599"/>
          </a:xfrm>
          <a:prstGeom prst="flowChartPredefinedProcess">
            <a:avLst/>
          </a:prstGeom>
          <a:gradFill flip="none" rotWithShape="1">
            <a:gsLst>
              <a:gs pos="0">
                <a:schemeClr val="accent1">
                  <a:hueOff val="0"/>
                  <a:satOff val="0"/>
                  <a:lumOff val="0"/>
                  <a:tint val="66000"/>
                  <a:satMod val="160000"/>
                </a:schemeClr>
              </a:gs>
              <a:gs pos="50000">
                <a:schemeClr val="accent1">
                  <a:hueOff val="0"/>
                  <a:satOff val="0"/>
                  <a:lumOff val="0"/>
                  <a:tint val="44500"/>
                  <a:satMod val="160000"/>
                </a:schemeClr>
              </a:gs>
              <a:gs pos="100000">
                <a:schemeClr val="accent1">
                  <a:hueOff val="0"/>
                  <a:satOff val="0"/>
                  <a:lumOff val="0"/>
                  <a:tint val="23500"/>
                  <a:satMod val="160000"/>
                </a:schemeClr>
              </a:gs>
            </a:gsLst>
            <a:lin ang="16200000" scaled="1"/>
            <a:tileRect/>
          </a:gra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01523" tIns="10160" rIns="181203" bIns="10160" numCol="1" spcCol="1270" anchor="ctr" anchorCtr="0">
            <a:noAutofit/>
          </a:bodyPr>
          <a:lstStyle/>
          <a:p>
            <a:pPr lvl="0" algn="ctr" defTabSz="71120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sz="2400" b="1" kern="1200" dirty="0" smtClean="0">
                <a:solidFill>
                  <a:schemeClr val="tx1"/>
                </a:solidFill>
              </a:rPr>
              <a:t>资料</a:t>
            </a:r>
            <a:endParaRPr lang="zh-CN" sz="2400" kern="12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95536" y="483518"/>
            <a:ext cx="8424936" cy="28315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ts val="600"/>
              </a:spcBef>
            </a:pPr>
            <a:r>
              <a:rPr lang="en-US" altLang="zh-CN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(4)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圆明园是中国历史上建造规模最大、内部装潢最精美的皇家园林。</a:t>
            </a:r>
            <a:endParaRPr lang="en-US" altLang="zh-CN" sz="2400" b="1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>
              <a:spcBef>
                <a:spcPts val="600"/>
              </a:spcBef>
            </a:pPr>
            <a:r>
              <a:rPr lang="en-US" altLang="zh-CN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(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en-US" altLang="zh-CN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圆明园历史悠久。历时</a:t>
            </a:r>
            <a:r>
              <a:rPr lang="en-US" altLang="zh-CN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150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多年，才最终形成圆明园四十景，被誉为“园林艺术的瑰宝、建筑艺术的精华”。可以说“一座圆明园，半部清代史”。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>
              <a:spcBef>
                <a:spcPts val="600"/>
              </a:spcBef>
            </a:pPr>
            <a:r>
              <a:rPr lang="en-US" altLang="zh-CN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(6)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圆明园以“万园之园”闻名于世，它汇集了来自中外的名园胜景，有着难以计数的闻名遐迩的园中园。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任意多边形 5"/>
          <p:cNvSpPr/>
          <p:nvPr/>
        </p:nvSpPr>
        <p:spPr>
          <a:xfrm>
            <a:off x="526852" y="3435846"/>
            <a:ext cx="3532647" cy="1239237"/>
          </a:xfrm>
          <a:custGeom>
            <a:avLst/>
            <a:gdLst>
              <a:gd name="connsiteX0" fmla="*/ 0 w 3816986"/>
              <a:gd name="connsiteY0" fmla="*/ 123924 h 1239237"/>
              <a:gd name="connsiteX1" fmla="*/ 123924 w 3816986"/>
              <a:gd name="connsiteY1" fmla="*/ 0 h 1239237"/>
              <a:gd name="connsiteX2" fmla="*/ 3693062 w 3816986"/>
              <a:gd name="connsiteY2" fmla="*/ 0 h 1239237"/>
              <a:gd name="connsiteX3" fmla="*/ 3816986 w 3816986"/>
              <a:gd name="connsiteY3" fmla="*/ 123924 h 1239237"/>
              <a:gd name="connsiteX4" fmla="*/ 3816986 w 3816986"/>
              <a:gd name="connsiteY4" fmla="*/ 1115313 h 1239237"/>
              <a:gd name="connsiteX5" fmla="*/ 3693062 w 3816986"/>
              <a:gd name="connsiteY5" fmla="*/ 1239237 h 1239237"/>
              <a:gd name="connsiteX6" fmla="*/ 123924 w 3816986"/>
              <a:gd name="connsiteY6" fmla="*/ 1239237 h 1239237"/>
              <a:gd name="connsiteX7" fmla="*/ 0 w 3816986"/>
              <a:gd name="connsiteY7" fmla="*/ 1115313 h 1239237"/>
              <a:gd name="connsiteX8" fmla="*/ 0 w 3816986"/>
              <a:gd name="connsiteY8" fmla="*/ 123924 h 1239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816986" h="1239237">
                <a:moveTo>
                  <a:pt x="0" y="123924"/>
                </a:moveTo>
                <a:cubicBezTo>
                  <a:pt x="0" y="55483"/>
                  <a:pt x="55483" y="0"/>
                  <a:pt x="123924" y="0"/>
                </a:cubicBezTo>
                <a:lnTo>
                  <a:pt x="3693062" y="0"/>
                </a:lnTo>
                <a:cubicBezTo>
                  <a:pt x="3761503" y="0"/>
                  <a:pt x="3816986" y="55483"/>
                  <a:pt x="3816986" y="123924"/>
                </a:cubicBezTo>
                <a:lnTo>
                  <a:pt x="3816986" y="1115313"/>
                </a:lnTo>
                <a:cubicBezTo>
                  <a:pt x="3816986" y="1183754"/>
                  <a:pt x="3761503" y="1239237"/>
                  <a:pt x="3693062" y="1239237"/>
                </a:cubicBezTo>
                <a:lnTo>
                  <a:pt x="123924" y="1239237"/>
                </a:lnTo>
                <a:cubicBezTo>
                  <a:pt x="55483" y="1239237"/>
                  <a:pt x="0" y="1183754"/>
                  <a:pt x="0" y="1115313"/>
                </a:cubicBezTo>
                <a:lnTo>
                  <a:pt x="0" y="123924"/>
                </a:lnTo>
                <a:close/>
              </a:path>
            </a:pathLst>
          </a:custGeom>
          <a:gradFill>
            <a:gsLst>
              <a:gs pos="57000">
                <a:srgbClr val="FFD7D7"/>
              </a:gs>
              <a:gs pos="0">
                <a:schemeClr val="accent2">
                  <a:hueOff val="0"/>
                  <a:satOff val="0"/>
                  <a:lumOff val="0"/>
                  <a:alphaOff val="0"/>
                  <a:tint val="37000"/>
                  <a:satMod val="300000"/>
                </a:schemeClr>
              </a:gs>
              <a:gs pos="100000">
                <a:schemeClr val="accent2">
                  <a:hueOff val="0"/>
                  <a:satOff val="0"/>
                  <a:lumOff val="0"/>
                  <a:alphaOff val="0"/>
                  <a:tint val="15000"/>
                  <a:satMod val="350000"/>
                </a:schemeClr>
              </a:gs>
            </a:gsLst>
          </a:gradFill>
          <a:scene3d>
            <a:camera prst="orthographicFront"/>
            <a:lightRig rig="flat" dir="t"/>
          </a:scene3d>
          <a:sp3d prstMaterial="dkEdge">
            <a:bevelT w="8200" h="38100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2">
            <a:schemeClr val="accent2">
              <a:hueOff val="0"/>
              <a:satOff val="0"/>
              <a:lumOff val="0"/>
              <a:alphaOff val="0"/>
            </a:schemeClr>
          </a:fillRef>
          <a:effectRef idx="1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dk1"/>
          </a:fontRef>
        </p:style>
        <p:txBody>
          <a:bodyPr spcFirstLastPara="0" vert="horz" wrap="square" lIns="116306" tIns="116306" rIns="116306" bIns="116306" numCol="1" spcCol="1270" anchor="ctr" anchorCtr="0">
            <a:noAutofit/>
          </a:bodyPr>
          <a:lstStyle/>
          <a:p>
            <a:pPr lvl="0" defTabSz="93345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2800" b="1" kern="1200" dirty="0" smtClean="0"/>
              <a:t>       </a:t>
            </a:r>
            <a:r>
              <a:rPr lang="zh-CN" sz="2800" b="1" kern="1200" dirty="0" smtClean="0"/>
              <a:t>圆明园是一座举世无双的皇家园林。</a:t>
            </a:r>
            <a:endParaRPr lang="zh-CN" sz="2800" kern="1200" dirty="0"/>
          </a:p>
        </p:txBody>
      </p:sp>
      <p:sp>
        <p:nvSpPr>
          <p:cNvPr id="7" name="任意多边形 6"/>
          <p:cNvSpPr/>
          <p:nvPr/>
        </p:nvSpPr>
        <p:spPr>
          <a:xfrm>
            <a:off x="4167510" y="3435846"/>
            <a:ext cx="4424237" cy="1239237"/>
          </a:xfrm>
          <a:custGeom>
            <a:avLst/>
            <a:gdLst>
              <a:gd name="connsiteX0" fmla="*/ 0 w 3816986"/>
              <a:gd name="connsiteY0" fmla="*/ 123924 h 1239237"/>
              <a:gd name="connsiteX1" fmla="*/ 123924 w 3816986"/>
              <a:gd name="connsiteY1" fmla="*/ 0 h 1239237"/>
              <a:gd name="connsiteX2" fmla="*/ 3693062 w 3816986"/>
              <a:gd name="connsiteY2" fmla="*/ 0 h 1239237"/>
              <a:gd name="connsiteX3" fmla="*/ 3816986 w 3816986"/>
              <a:gd name="connsiteY3" fmla="*/ 123924 h 1239237"/>
              <a:gd name="connsiteX4" fmla="*/ 3816986 w 3816986"/>
              <a:gd name="connsiteY4" fmla="*/ 1115313 h 1239237"/>
              <a:gd name="connsiteX5" fmla="*/ 3693062 w 3816986"/>
              <a:gd name="connsiteY5" fmla="*/ 1239237 h 1239237"/>
              <a:gd name="connsiteX6" fmla="*/ 123924 w 3816986"/>
              <a:gd name="connsiteY6" fmla="*/ 1239237 h 1239237"/>
              <a:gd name="connsiteX7" fmla="*/ 0 w 3816986"/>
              <a:gd name="connsiteY7" fmla="*/ 1115313 h 1239237"/>
              <a:gd name="connsiteX8" fmla="*/ 0 w 3816986"/>
              <a:gd name="connsiteY8" fmla="*/ 123924 h 1239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816986" h="1239237">
                <a:moveTo>
                  <a:pt x="0" y="123924"/>
                </a:moveTo>
                <a:cubicBezTo>
                  <a:pt x="0" y="55483"/>
                  <a:pt x="55483" y="0"/>
                  <a:pt x="123924" y="0"/>
                </a:cubicBezTo>
                <a:lnTo>
                  <a:pt x="3693062" y="0"/>
                </a:lnTo>
                <a:cubicBezTo>
                  <a:pt x="3761503" y="0"/>
                  <a:pt x="3816986" y="55483"/>
                  <a:pt x="3816986" y="123924"/>
                </a:cubicBezTo>
                <a:lnTo>
                  <a:pt x="3816986" y="1115313"/>
                </a:lnTo>
                <a:cubicBezTo>
                  <a:pt x="3816986" y="1183754"/>
                  <a:pt x="3761503" y="1239237"/>
                  <a:pt x="3693062" y="1239237"/>
                </a:cubicBezTo>
                <a:lnTo>
                  <a:pt x="123924" y="1239237"/>
                </a:lnTo>
                <a:cubicBezTo>
                  <a:pt x="55483" y="1239237"/>
                  <a:pt x="0" y="1183754"/>
                  <a:pt x="0" y="1115313"/>
                </a:cubicBezTo>
                <a:lnTo>
                  <a:pt x="0" y="123924"/>
                </a:lnTo>
                <a:close/>
              </a:path>
            </a:pathLst>
          </a:custGeom>
          <a:gradFill>
            <a:gsLst>
              <a:gs pos="57000">
                <a:srgbClr val="FFD7D7"/>
              </a:gs>
              <a:gs pos="0">
                <a:schemeClr val="accent2">
                  <a:hueOff val="0"/>
                  <a:satOff val="0"/>
                  <a:lumOff val="0"/>
                  <a:alphaOff val="0"/>
                  <a:tint val="37000"/>
                  <a:satMod val="300000"/>
                </a:schemeClr>
              </a:gs>
              <a:gs pos="100000">
                <a:schemeClr val="accent2">
                  <a:hueOff val="0"/>
                  <a:satOff val="0"/>
                  <a:lumOff val="0"/>
                  <a:alphaOff val="0"/>
                  <a:tint val="15000"/>
                  <a:satMod val="350000"/>
                </a:schemeClr>
              </a:gs>
            </a:gsLst>
          </a:gradFill>
          <a:scene3d>
            <a:camera prst="orthographicFront"/>
            <a:lightRig rig="flat" dir="t"/>
          </a:scene3d>
          <a:sp3d prstMaterial="dkEdge">
            <a:bevelT w="8200" h="38100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2">
            <a:schemeClr val="accent2">
              <a:hueOff val="0"/>
              <a:satOff val="0"/>
              <a:lumOff val="0"/>
              <a:alphaOff val="0"/>
            </a:schemeClr>
          </a:fillRef>
          <a:effectRef idx="1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dk1"/>
          </a:fontRef>
        </p:style>
        <p:txBody>
          <a:bodyPr spcFirstLastPara="0" vert="horz" wrap="square" lIns="116306" tIns="116306" rIns="116306" bIns="116306" numCol="1" spcCol="1270" anchor="ctr" anchorCtr="0">
            <a:noAutofit/>
          </a:bodyPr>
          <a:lstStyle/>
          <a:p>
            <a:pPr lvl="0" defTabSz="93345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2800" b="1" kern="1200" dirty="0" smtClean="0"/>
              <a:t>        </a:t>
            </a:r>
            <a:r>
              <a:rPr lang="zh-CN" sz="2800" b="1" kern="1200" dirty="0" smtClean="0"/>
              <a:t>圆明园的布局精致巧妙，建筑金碧辉煌，收藏物品不计其数。</a:t>
            </a:r>
            <a:endParaRPr lang="zh-CN" sz="2800" kern="12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6"/>
          <p:cNvSpPr txBox="1"/>
          <p:nvPr/>
        </p:nvSpPr>
        <p:spPr>
          <a:xfrm>
            <a:off x="1691680" y="1642517"/>
            <a:ext cx="5904656" cy="12741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  <a:buFontTx/>
              <a:buNone/>
            </a:pP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再次朗读课文，体会课文表达的情感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谈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谈你的感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受。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511021"/>
            <a:ext cx="2268000" cy="69257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584" y="515264"/>
            <a:ext cx="450000" cy="559756"/>
          </a:xfrm>
          <a:prstGeom prst="rect">
            <a:avLst/>
          </a:prstGeom>
        </p:spPr>
      </p:pic>
      <p:sp>
        <p:nvSpPr>
          <p:cNvPr id="3" name="文本框 14"/>
          <p:cNvSpPr txBox="1"/>
          <p:nvPr/>
        </p:nvSpPr>
        <p:spPr>
          <a:xfrm>
            <a:off x="846970" y="483518"/>
            <a:ext cx="2104598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课堂小结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547664" y="1825536"/>
            <a:ext cx="6120680" cy="145424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571500" indent="-5715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学习了生字词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   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  <a:sym typeface="+mn-ea"/>
            </a:endParaRPr>
          </a:p>
          <a:p>
            <a:pPr marL="571500" indent="-5715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了解了课文的主要内容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20"/>
          <p:cNvSpPr/>
          <p:nvPr/>
        </p:nvSpPr>
        <p:spPr>
          <a:xfrm>
            <a:off x="552540" y="2472765"/>
            <a:ext cx="8022978" cy="1842043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“不可估量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的损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失”中，“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估量”的意思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是</a:t>
            </a: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(    )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A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估计     </a:t>
            </a: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B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大概     </a:t>
            </a: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C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测量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900079" y="3003798"/>
            <a:ext cx="367665" cy="62230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</a:t>
            </a:r>
            <a:endParaRPr lang="en-US" altLang="zh-CN" sz="36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02584" y="1419622"/>
            <a:ext cx="2656496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32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一、选择题。</a:t>
            </a:r>
            <a:endParaRPr lang="zh-CN" altLang="en-US" sz="32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367005"/>
            <a:ext cx="2268000" cy="692577"/>
          </a:xfrm>
          <a:prstGeom prst="rect">
            <a:avLst/>
          </a:prstGeom>
        </p:spPr>
      </p:pic>
      <p:sp>
        <p:nvSpPr>
          <p:cNvPr id="8" name="文本框 14"/>
          <p:cNvSpPr txBox="1"/>
          <p:nvPr/>
        </p:nvSpPr>
        <p:spPr>
          <a:xfrm>
            <a:off x="864933" y="339502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课堂演练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584" y="371216"/>
            <a:ext cx="450000" cy="55975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20"/>
          <p:cNvSpPr/>
          <p:nvPr/>
        </p:nvSpPr>
        <p:spPr>
          <a:xfrm>
            <a:off x="1075568" y="544468"/>
            <a:ext cx="7600888" cy="65913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二、将下列搭配恰当的词语用线连起来。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0"/>
          <p:cNvSpPr/>
          <p:nvPr/>
        </p:nvSpPr>
        <p:spPr>
          <a:xfrm>
            <a:off x="1918799" y="1958688"/>
            <a:ext cx="1393222" cy="58169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algn="ctr"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珍贵的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矩形 20"/>
          <p:cNvSpPr/>
          <p:nvPr/>
        </p:nvSpPr>
        <p:spPr>
          <a:xfrm>
            <a:off x="1918799" y="2655209"/>
            <a:ext cx="1393222" cy="58169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algn="ctr"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宏伟的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矩形 20"/>
          <p:cNvSpPr/>
          <p:nvPr/>
        </p:nvSpPr>
        <p:spPr>
          <a:xfrm>
            <a:off x="1450747" y="3351729"/>
            <a:ext cx="2329326" cy="58169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algn="ctr"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不可估量的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矩形 20"/>
          <p:cNvSpPr/>
          <p:nvPr/>
        </p:nvSpPr>
        <p:spPr>
          <a:xfrm>
            <a:off x="5771066" y="1958688"/>
            <a:ext cx="1393222" cy="6601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损失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矩形 20"/>
          <p:cNvSpPr/>
          <p:nvPr/>
        </p:nvSpPr>
        <p:spPr>
          <a:xfrm>
            <a:off x="5771066" y="2655209"/>
            <a:ext cx="1393222" cy="6601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文物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矩形 20"/>
          <p:cNvSpPr/>
          <p:nvPr/>
        </p:nvSpPr>
        <p:spPr>
          <a:xfrm>
            <a:off x="5771066" y="3351729"/>
            <a:ext cx="1393222" cy="6601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建筑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 flipV="1">
            <a:off x="3767373" y="2314179"/>
            <a:ext cx="1990993" cy="1353799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3312021" y="3033678"/>
            <a:ext cx="2459045" cy="746679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>
            <a:stCxn id="3" idx="3"/>
          </p:cNvCxnSpPr>
          <p:nvPr/>
        </p:nvCxnSpPr>
        <p:spPr>
          <a:xfrm>
            <a:off x="3312021" y="2249537"/>
            <a:ext cx="2531053" cy="76364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20"/>
          <p:cNvSpPr/>
          <p:nvPr/>
        </p:nvSpPr>
        <p:spPr>
          <a:xfrm>
            <a:off x="539553" y="1787644"/>
            <a:ext cx="8424936" cy="200824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.“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玲珑剔透”的“剔 ”读</a:t>
            </a:r>
            <a:r>
              <a:rPr lang="en-US" altLang="zh-CN" sz="2800" b="1" dirty="0" err="1">
                <a:latin typeface="汉语拼音" panose="000B0604020202020204" pitchFamily="34" charset="0"/>
                <a:ea typeface="宋体" panose="02010600030101010101" pitchFamily="2" charset="-122"/>
                <a:cs typeface="汉语拼音" panose="000B0604020202020204" pitchFamily="34" charset="0"/>
              </a:rPr>
              <a:t>tì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，不读</a:t>
            </a:r>
            <a:r>
              <a:rPr lang="en-US" altLang="zh-CN" sz="2800" b="1" dirty="0" err="1">
                <a:latin typeface="汉语拼音" panose="000B0604020202020204" pitchFamily="34" charset="0"/>
                <a:ea typeface="宋体" panose="02010600030101010101" pitchFamily="2" charset="-122"/>
                <a:cs typeface="汉语拼音" panose="000B0604020202020204" pitchFamily="34" charset="0"/>
              </a:rPr>
              <a:t>tī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。（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　　）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圆明园位于北京西郊，由三座园林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组成。（    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圆明园收藏了清代的青铜礼器。 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（    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673224" y="1918969"/>
            <a:ext cx="499176" cy="500137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×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65829" y="699542"/>
            <a:ext cx="304101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三、判断对错。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889248" y="2567041"/>
            <a:ext cx="499176" cy="500137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×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580470" y="3189713"/>
            <a:ext cx="499110" cy="49911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×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6"/>
          <p:cNvSpPr txBox="1"/>
          <p:nvPr/>
        </p:nvSpPr>
        <p:spPr>
          <a:xfrm>
            <a:off x="1691680" y="1851670"/>
            <a:ext cx="5904656" cy="145424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  <a:buFontTx/>
              <a:buNone/>
            </a:pP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自由朗读课文，做到读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准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字音，读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通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句子。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5937" y="383823"/>
            <a:ext cx="2269879" cy="693151"/>
          </a:xfrm>
          <a:prstGeom prst="rect">
            <a:avLst/>
          </a:prstGeom>
        </p:spPr>
      </p:pic>
      <p:sp>
        <p:nvSpPr>
          <p:cNvPr id="6" name="文本框 14">
            <a:hlinkClick r:id="rId2" action="ppaction://hlinkfile"/>
          </p:cNvPr>
          <p:cNvSpPr txBox="1"/>
          <p:nvPr/>
        </p:nvSpPr>
        <p:spPr>
          <a:xfrm>
            <a:off x="864933" y="364326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初读课文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392293"/>
            <a:ext cx="443315" cy="551442"/>
          </a:xfrm>
          <a:prstGeom prst="rect">
            <a:avLst/>
          </a:prstGeom>
        </p:spPr>
      </p:pic>
      <p:sp>
        <p:nvSpPr>
          <p:cNvPr id="8" name="文本框 14"/>
          <p:cNvSpPr txBox="1">
            <a:spLocks noChangeArrowheads="1"/>
          </p:cNvSpPr>
          <p:nvPr/>
        </p:nvSpPr>
        <p:spPr bwMode="auto">
          <a:xfrm>
            <a:off x="3119868" y="1034732"/>
            <a:ext cx="1836737" cy="322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defTabSz="685800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342900" indent="-285750" defTabSz="68580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685800" indent="-228600" defTabSz="6858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028700" indent="-228600" defTabSz="6858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371600" indent="-228600" defTabSz="6858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1828800" indent="-228600" defTabSz="6858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286000" indent="-228600" defTabSz="6858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2743200" indent="-228600" defTabSz="6858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200400" indent="-228600" defTabSz="6858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1600" b="1">
                <a:latin typeface="Kaiti SC"/>
                <a:ea typeface="Kaiti SC"/>
                <a:cs typeface="Kaiti SC"/>
              </a:rPr>
              <a:t>点击图标，听范读</a:t>
            </a:r>
            <a:endParaRPr lang="zh-CN" altLang="en-US" sz="1600" b="1">
              <a:latin typeface="Kaiti SC"/>
              <a:ea typeface="Kaiti SC"/>
              <a:cs typeface="Kaiti SC"/>
            </a:endParaRPr>
          </a:p>
        </p:txBody>
      </p:sp>
      <p:pic>
        <p:nvPicPr>
          <p:cNvPr id="9" name="图片 1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286959">
            <a:off x="1940355" y="504507"/>
            <a:ext cx="1058863" cy="106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538" y="396072"/>
            <a:ext cx="2268000" cy="69257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662" y="396072"/>
            <a:ext cx="450000" cy="559756"/>
          </a:xfrm>
          <a:prstGeom prst="rect">
            <a:avLst/>
          </a:prstGeom>
        </p:spPr>
      </p:pic>
      <p:sp>
        <p:nvSpPr>
          <p:cNvPr id="2" name="文本框 14"/>
          <p:cNvSpPr txBox="1"/>
          <p:nvPr/>
        </p:nvSpPr>
        <p:spPr>
          <a:xfrm>
            <a:off x="827584" y="364326"/>
            <a:ext cx="2003356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课后作业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36193" y="1635646"/>
            <a:ext cx="8055049" cy="21929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1.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认真书写本课生字。</a:t>
            </a:r>
            <a:endParaRPr lang="en-US" altLang="zh-CN" sz="3200" dirty="0" smtClean="0"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  <a:p>
            <a:pPr algn="l">
              <a:lnSpc>
                <a:spcPct val="150000"/>
              </a:lnSpc>
            </a:pPr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2.</a:t>
            </a:r>
            <a:r>
              <a:rPr lang="zh-CN" sz="3200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搜</a:t>
            </a:r>
            <a:r>
              <a:rPr lang="zh-CN" sz="3200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集关于圆明园的资料，了解历史。</a:t>
            </a:r>
            <a:endParaRPr lang="zh-CN" sz="3200" dirty="0"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  <a:p>
            <a:pPr algn="l">
              <a:lnSpc>
                <a:spcPct val="150000"/>
              </a:lnSpc>
            </a:pPr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3</a:t>
            </a:r>
            <a:r>
              <a:rPr lang="zh-CN" sz="3200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.继续阅读课文，把握文章的中心思想。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6"/>
          <p:cNvSpPr txBox="1"/>
          <p:nvPr/>
        </p:nvSpPr>
        <p:spPr>
          <a:xfrm>
            <a:off x="974651" y="1779662"/>
            <a:ext cx="7194698" cy="20867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  <a:buFontTx/>
              <a:buNone/>
            </a:pP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600" spc="1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默读第</a:t>
            </a:r>
            <a:r>
              <a:rPr lang="en-US" altLang="zh-CN" sz="3600" spc="1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2-4</a:t>
            </a:r>
            <a:r>
              <a:rPr lang="zh-CN" altLang="en-US" sz="3600" spc="1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自然段，思考：作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者都详细地介绍了圆明园哪几个方面的内容来再现它辉</a:t>
            </a: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煌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的过去？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3203848" y="267494"/>
            <a:ext cx="2736304" cy="715089"/>
            <a:chOff x="2844155" y="267494"/>
            <a:chExt cx="2736304" cy="715089"/>
          </a:xfrm>
        </p:grpSpPr>
        <p:sp>
          <p:nvSpPr>
            <p:cNvPr id="3" name="文本框 15"/>
            <p:cNvSpPr txBox="1"/>
            <p:nvPr/>
          </p:nvSpPr>
          <p:spPr>
            <a:xfrm>
              <a:off x="2844155" y="267494"/>
              <a:ext cx="2736303" cy="715089"/>
            </a:xfrm>
            <a:prstGeom prst="flowChartAlternateProcess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zh-CN" altLang="en-US" sz="36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第二课时</a:t>
              </a:r>
              <a:endParaRPr kumimoji="1"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4" name="iconfont-1191-870150"/>
            <p:cNvSpPr>
              <a:spLocks noChangeAspect="1"/>
            </p:cNvSpPr>
            <p:nvPr/>
          </p:nvSpPr>
          <p:spPr bwMode="auto">
            <a:xfrm>
              <a:off x="5297489" y="417363"/>
              <a:ext cx="282970" cy="424454"/>
            </a:xfrm>
            <a:custGeom>
              <a:avLst/>
              <a:gdLst>
                <a:gd name="T0" fmla="*/ 2486 w 2486"/>
                <a:gd name="T1" fmla="*/ 1865 h 3729"/>
                <a:gd name="T2" fmla="*/ 0 w 2486"/>
                <a:gd name="T3" fmla="*/ 0 h 3729"/>
                <a:gd name="T4" fmla="*/ 0 w 2486"/>
                <a:gd name="T5" fmla="*/ 3729 h 3729"/>
                <a:gd name="T6" fmla="*/ 2486 w 2486"/>
                <a:gd name="T7" fmla="*/ 1865 h 3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6" h="3729">
                  <a:moveTo>
                    <a:pt x="2486" y="1865"/>
                  </a:moveTo>
                  <a:lnTo>
                    <a:pt x="0" y="0"/>
                  </a:lnTo>
                  <a:lnTo>
                    <a:pt x="0" y="3729"/>
                  </a:lnTo>
                  <a:lnTo>
                    <a:pt x="2486" y="1865"/>
                  </a:lnTo>
                  <a:close/>
                </a:path>
              </a:pathLst>
            </a:custGeom>
            <a:solidFill>
              <a:srgbClr val="FF9300"/>
            </a:solidFill>
            <a:ln>
              <a:noFill/>
            </a:ln>
          </p:spPr>
        </p:sp>
        <p:sp>
          <p:nvSpPr>
            <p:cNvPr id="5" name="iconfont-1191-870150"/>
            <p:cNvSpPr>
              <a:spLocks noChangeAspect="1"/>
            </p:cNvSpPr>
            <p:nvPr/>
          </p:nvSpPr>
          <p:spPr bwMode="auto">
            <a:xfrm rot="10800000">
              <a:off x="2844156" y="417362"/>
              <a:ext cx="282970" cy="424454"/>
            </a:xfrm>
            <a:custGeom>
              <a:avLst/>
              <a:gdLst>
                <a:gd name="T0" fmla="*/ 2486 w 2486"/>
                <a:gd name="T1" fmla="*/ 1865 h 3729"/>
                <a:gd name="T2" fmla="*/ 0 w 2486"/>
                <a:gd name="T3" fmla="*/ 0 h 3729"/>
                <a:gd name="T4" fmla="*/ 0 w 2486"/>
                <a:gd name="T5" fmla="*/ 3729 h 3729"/>
                <a:gd name="T6" fmla="*/ 2486 w 2486"/>
                <a:gd name="T7" fmla="*/ 1865 h 3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6" h="3729">
                  <a:moveTo>
                    <a:pt x="2486" y="1865"/>
                  </a:moveTo>
                  <a:lnTo>
                    <a:pt x="0" y="0"/>
                  </a:lnTo>
                  <a:lnTo>
                    <a:pt x="0" y="3729"/>
                  </a:lnTo>
                  <a:lnTo>
                    <a:pt x="2486" y="1865"/>
                  </a:lnTo>
                  <a:close/>
                </a:path>
              </a:pathLst>
            </a:custGeom>
            <a:solidFill>
              <a:srgbClr val="FF9300"/>
            </a:solidFill>
            <a:ln>
              <a:noFill/>
            </a:ln>
          </p:spPr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3275856" y="1789797"/>
            <a:ext cx="2868295" cy="1790065"/>
          </a:xfrm>
          <a:prstGeom prst="rect">
            <a:avLst/>
          </a:prstGeom>
        </p:spPr>
      </p:pic>
      <p:sp>
        <p:nvSpPr>
          <p:cNvPr id="24579" name="文本框 369667"/>
          <p:cNvSpPr txBox="1">
            <a:spLocks noChangeArrowheads="1"/>
          </p:cNvSpPr>
          <p:nvPr/>
        </p:nvSpPr>
        <p:spPr bwMode="auto">
          <a:xfrm>
            <a:off x="611560" y="726212"/>
            <a:ext cx="4482524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圆明园昔日辉煌</a:t>
            </a: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之一</a:t>
            </a:r>
            <a:endParaRPr lang="en-US" altLang="zh-CN" sz="3600" b="1" dirty="0">
              <a:latin typeface="Arial" panose="020B0604020202020204" pitchFamily="34" charset="0"/>
            </a:endParaRPr>
          </a:p>
        </p:txBody>
      </p:sp>
      <p:sp>
        <p:nvSpPr>
          <p:cNvPr id="369669" name="文本框 369668"/>
          <p:cNvSpPr txBox="1">
            <a:spLocks noChangeArrowheads="1"/>
          </p:cNvSpPr>
          <p:nvPr/>
        </p:nvSpPr>
        <p:spPr bwMode="auto">
          <a:xfrm>
            <a:off x="3646413" y="2268478"/>
            <a:ext cx="2164963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4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布局美</a:t>
            </a:r>
            <a:endParaRPr lang="zh-CN" altLang="en-US" sz="4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696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966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文本框 283650"/>
          <p:cNvSpPr txBox="1">
            <a:spLocks noChangeArrowheads="1"/>
          </p:cNvSpPr>
          <p:nvPr/>
        </p:nvSpPr>
        <p:spPr bwMode="auto">
          <a:xfrm>
            <a:off x="683568" y="570766"/>
            <a:ext cx="7878698" cy="219290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lvl="0">
              <a:lnSpc>
                <a:spcPct val="110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它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由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圆明园、绮春园和长春园组成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，所以也叫圆明三园。此外，还有许多小园，分布在圆明园东、西、南三面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众星拱月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般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环绕在圆明园周围。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爆炸形 1 14"/>
          <p:cNvSpPr/>
          <p:nvPr/>
        </p:nvSpPr>
        <p:spPr>
          <a:xfrm>
            <a:off x="1835696" y="3160848"/>
            <a:ext cx="2695675" cy="1508161"/>
          </a:xfrm>
          <a:prstGeom prst="irregularSeal1">
            <a:avLst/>
          </a:prstGeom>
          <a:solidFill>
            <a:srgbClr val="FEFCDE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总特点</a:t>
            </a:r>
            <a:endParaRPr lang="zh-CN" altLang="en-US" sz="32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758198" y="2859782"/>
            <a:ext cx="4062274" cy="602133"/>
          </a:xfrm>
          <a:prstGeom prst="roundRect">
            <a:avLst>
              <a:gd name="adj" fmla="val 7490"/>
            </a:avLst>
          </a:prstGeom>
          <a:solidFill>
            <a:schemeClr val="accent2">
              <a:lumMod val="20000"/>
              <a:lumOff val="80000"/>
            </a:schemeClr>
          </a:solidFill>
          <a:ln w="31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spcFirstLastPara="0" vert="horz" wrap="square" lIns="128017" tIns="53052" rIns="53052" bIns="53053" numCol="1" spcCol="1270" anchor="ctr" anchorCtr="0">
            <a:noAutofit/>
          </a:bodyPr>
          <a:lstStyle>
            <a:defPPr>
              <a:defRPr lang="zh-CN"/>
            </a:defPPr>
            <a:lvl1pPr>
              <a:defRPr sz="2400" b="1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r>
              <a:rPr lang="zh-CN" altLang="en-US" sz="2800" dirty="0" smtClean="0"/>
              <a:t>多</a:t>
            </a:r>
            <a:r>
              <a:rPr lang="zh-CN" altLang="en-US" sz="2800" dirty="0"/>
              <a:t>个个体拥戴一个核心。</a:t>
            </a:r>
            <a:endParaRPr lang="zh-CN" altLang="en-US" sz="2800" dirty="0"/>
          </a:p>
        </p:txBody>
      </p:sp>
      <p:sp>
        <p:nvSpPr>
          <p:cNvPr id="16" name="圆角矩形 15"/>
          <p:cNvSpPr/>
          <p:nvPr/>
        </p:nvSpPr>
        <p:spPr>
          <a:xfrm>
            <a:off x="2395866" y="638214"/>
            <a:ext cx="1278807" cy="436750"/>
          </a:xfrm>
          <a:prstGeom prst="roundRect">
            <a:avLst/>
          </a:prstGeom>
          <a:noFill/>
          <a:ln w="28575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圆角矩形 16"/>
          <p:cNvSpPr/>
          <p:nvPr/>
        </p:nvSpPr>
        <p:spPr>
          <a:xfrm>
            <a:off x="4009121" y="638214"/>
            <a:ext cx="1278807" cy="436750"/>
          </a:xfrm>
          <a:prstGeom prst="roundRect">
            <a:avLst/>
          </a:prstGeom>
          <a:noFill/>
          <a:ln w="28575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圆角矩形 17"/>
          <p:cNvSpPr/>
          <p:nvPr/>
        </p:nvSpPr>
        <p:spPr>
          <a:xfrm>
            <a:off x="5692510" y="638214"/>
            <a:ext cx="1212512" cy="436750"/>
          </a:xfrm>
          <a:prstGeom prst="roundRect">
            <a:avLst/>
          </a:prstGeom>
          <a:noFill/>
          <a:ln w="28575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圆角矩形 18"/>
          <p:cNvSpPr/>
          <p:nvPr/>
        </p:nvSpPr>
        <p:spPr>
          <a:xfrm>
            <a:off x="6475691" y="1722894"/>
            <a:ext cx="1656080" cy="436750"/>
          </a:xfrm>
          <a:prstGeom prst="roundRect">
            <a:avLst/>
          </a:prstGeom>
          <a:noFill/>
          <a:ln w="28575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Freeform 24"/>
          <p:cNvSpPr/>
          <p:nvPr/>
        </p:nvSpPr>
        <p:spPr bwMode="gray">
          <a:xfrm rot="10390513">
            <a:off x="6795812" y="2174682"/>
            <a:ext cx="405363" cy="615258"/>
          </a:xfrm>
          <a:custGeom>
            <a:avLst/>
            <a:gdLst>
              <a:gd name="T0" fmla="*/ 12 w 1824"/>
              <a:gd name="T1" fmla="*/ 2464 h 2648"/>
              <a:gd name="T2" fmla="*/ 56 w 1824"/>
              <a:gd name="T3" fmla="*/ 2120 h 2648"/>
              <a:gd name="T4" fmla="*/ 124 w 1824"/>
              <a:gd name="T5" fmla="*/ 1808 h 2648"/>
              <a:gd name="T6" fmla="*/ 212 w 1824"/>
              <a:gd name="T7" fmla="*/ 1524 h 2648"/>
              <a:gd name="T8" fmla="*/ 316 w 1824"/>
              <a:gd name="T9" fmla="*/ 1270 h 2648"/>
              <a:gd name="T10" fmla="*/ 430 w 1824"/>
              <a:gd name="T11" fmla="*/ 1044 h 2648"/>
              <a:gd name="T12" fmla="*/ 550 w 1824"/>
              <a:gd name="T13" fmla="*/ 846 h 2648"/>
              <a:gd name="T14" fmla="*/ 672 w 1824"/>
              <a:gd name="T15" fmla="*/ 674 h 2648"/>
              <a:gd name="T16" fmla="*/ 792 w 1824"/>
              <a:gd name="T17" fmla="*/ 528 h 2648"/>
              <a:gd name="T18" fmla="*/ 906 w 1824"/>
              <a:gd name="T19" fmla="*/ 408 h 2648"/>
              <a:gd name="T20" fmla="*/ 1010 w 1824"/>
              <a:gd name="T21" fmla="*/ 310 h 2648"/>
              <a:gd name="T22" fmla="*/ 1096 w 1824"/>
              <a:gd name="T23" fmla="*/ 236 h 2648"/>
              <a:gd name="T24" fmla="*/ 1164 w 1824"/>
              <a:gd name="T25" fmla="*/ 184 h 2648"/>
              <a:gd name="T26" fmla="*/ 1208 w 1824"/>
              <a:gd name="T27" fmla="*/ 154 h 2648"/>
              <a:gd name="T28" fmla="*/ 1224 w 1824"/>
              <a:gd name="T29" fmla="*/ 144 h 2648"/>
              <a:gd name="T30" fmla="*/ 1728 w 1824"/>
              <a:gd name="T31" fmla="*/ 56 h 2648"/>
              <a:gd name="T32" fmla="*/ 1568 w 1824"/>
              <a:gd name="T33" fmla="*/ 328 h 2648"/>
              <a:gd name="T34" fmla="*/ 1554 w 1824"/>
              <a:gd name="T35" fmla="*/ 332 h 2648"/>
              <a:gd name="T36" fmla="*/ 1514 w 1824"/>
              <a:gd name="T37" fmla="*/ 346 h 2648"/>
              <a:gd name="T38" fmla="*/ 1452 w 1824"/>
              <a:gd name="T39" fmla="*/ 370 h 2648"/>
              <a:gd name="T40" fmla="*/ 1370 w 1824"/>
              <a:gd name="T41" fmla="*/ 410 h 2648"/>
              <a:gd name="T42" fmla="*/ 1270 w 1824"/>
              <a:gd name="T43" fmla="*/ 466 h 2648"/>
              <a:gd name="T44" fmla="*/ 1158 w 1824"/>
              <a:gd name="T45" fmla="*/ 540 h 2648"/>
              <a:gd name="T46" fmla="*/ 1034 w 1824"/>
              <a:gd name="T47" fmla="*/ 636 h 2648"/>
              <a:gd name="T48" fmla="*/ 904 w 1824"/>
              <a:gd name="T49" fmla="*/ 756 h 2648"/>
              <a:gd name="T50" fmla="*/ 770 w 1824"/>
              <a:gd name="T51" fmla="*/ 900 h 2648"/>
              <a:gd name="T52" fmla="*/ 632 w 1824"/>
              <a:gd name="T53" fmla="*/ 1076 h 2648"/>
              <a:gd name="T54" fmla="*/ 498 w 1824"/>
              <a:gd name="T55" fmla="*/ 1280 h 2648"/>
              <a:gd name="T56" fmla="*/ 370 w 1824"/>
              <a:gd name="T57" fmla="*/ 1518 h 2648"/>
              <a:gd name="T58" fmla="*/ 248 w 1824"/>
              <a:gd name="T59" fmla="*/ 1792 h 2648"/>
              <a:gd name="T60" fmla="*/ 138 w 1824"/>
              <a:gd name="T61" fmla="*/ 2104 h 2648"/>
              <a:gd name="T62" fmla="*/ 42 w 1824"/>
              <a:gd name="T63" fmla="*/ 2456 h 2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824" h="2648">
                <a:moveTo>
                  <a:pt x="0" y="2648"/>
                </a:moveTo>
                <a:lnTo>
                  <a:pt x="12" y="2464"/>
                </a:lnTo>
                <a:lnTo>
                  <a:pt x="32" y="2288"/>
                </a:lnTo>
                <a:lnTo>
                  <a:pt x="56" y="2120"/>
                </a:lnTo>
                <a:lnTo>
                  <a:pt x="88" y="1960"/>
                </a:lnTo>
                <a:lnTo>
                  <a:pt x="124" y="1808"/>
                </a:lnTo>
                <a:lnTo>
                  <a:pt x="166" y="1662"/>
                </a:lnTo>
                <a:lnTo>
                  <a:pt x="212" y="1524"/>
                </a:lnTo>
                <a:lnTo>
                  <a:pt x="262" y="1394"/>
                </a:lnTo>
                <a:lnTo>
                  <a:pt x="316" y="1270"/>
                </a:lnTo>
                <a:lnTo>
                  <a:pt x="372" y="1154"/>
                </a:lnTo>
                <a:lnTo>
                  <a:pt x="430" y="1044"/>
                </a:lnTo>
                <a:lnTo>
                  <a:pt x="490" y="942"/>
                </a:lnTo>
                <a:lnTo>
                  <a:pt x="550" y="846"/>
                </a:lnTo>
                <a:lnTo>
                  <a:pt x="612" y="758"/>
                </a:lnTo>
                <a:lnTo>
                  <a:pt x="672" y="674"/>
                </a:lnTo>
                <a:lnTo>
                  <a:pt x="734" y="598"/>
                </a:lnTo>
                <a:lnTo>
                  <a:pt x="792" y="528"/>
                </a:lnTo>
                <a:lnTo>
                  <a:pt x="850" y="464"/>
                </a:lnTo>
                <a:lnTo>
                  <a:pt x="906" y="408"/>
                </a:lnTo>
                <a:lnTo>
                  <a:pt x="960" y="356"/>
                </a:lnTo>
                <a:lnTo>
                  <a:pt x="1010" y="310"/>
                </a:lnTo>
                <a:lnTo>
                  <a:pt x="1056" y="270"/>
                </a:lnTo>
                <a:lnTo>
                  <a:pt x="1096" y="236"/>
                </a:lnTo>
                <a:lnTo>
                  <a:pt x="1134" y="208"/>
                </a:lnTo>
                <a:lnTo>
                  <a:pt x="1164" y="184"/>
                </a:lnTo>
                <a:lnTo>
                  <a:pt x="1190" y="166"/>
                </a:lnTo>
                <a:lnTo>
                  <a:pt x="1208" y="154"/>
                </a:lnTo>
                <a:lnTo>
                  <a:pt x="1220" y="146"/>
                </a:lnTo>
                <a:lnTo>
                  <a:pt x="1224" y="144"/>
                </a:lnTo>
                <a:lnTo>
                  <a:pt x="848" y="0"/>
                </a:lnTo>
                <a:lnTo>
                  <a:pt x="1728" y="56"/>
                </a:lnTo>
                <a:lnTo>
                  <a:pt x="1824" y="480"/>
                </a:lnTo>
                <a:lnTo>
                  <a:pt x="1568" y="328"/>
                </a:lnTo>
                <a:lnTo>
                  <a:pt x="1564" y="328"/>
                </a:lnTo>
                <a:lnTo>
                  <a:pt x="1554" y="332"/>
                </a:lnTo>
                <a:lnTo>
                  <a:pt x="1538" y="338"/>
                </a:lnTo>
                <a:lnTo>
                  <a:pt x="1514" y="346"/>
                </a:lnTo>
                <a:lnTo>
                  <a:pt x="1486" y="356"/>
                </a:lnTo>
                <a:lnTo>
                  <a:pt x="1452" y="370"/>
                </a:lnTo>
                <a:lnTo>
                  <a:pt x="1412" y="388"/>
                </a:lnTo>
                <a:lnTo>
                  <a:pt x="1370" y="410"/>
                </a:lnTo>
                <a:lnTo>
                  <a:pt x="1322" y="436"/>
                </a:lnTo>
                <a:lnTo>
                  <a:pt x="1270" y="466"/>
                </a:lnTo>
                <a:lnTo>
                  <a:pt x="1216" y="500"/>
                </a:lnTo>
                <a:lnTo>
                  <a:pt x="1158" y="540"/>
                </a:lnTo>
                <a:lnTo>
                  <a:pt x="1098" y="584"/>
                </a:lnTo>
                <a:lnTo>
                  <a:pt x="1034" y="636"/>
                </a:lnTo>
                <a:lnTo>
                  <a:pt x="970" y="692"/>
                </a:lnTo>
                <a:lnTo>
                  <a:pt x="904" y="756"/>
                </a:lnTo>
                <a:lnTo>
                  <a:pt x="836" y="824"/>
                </a:lnTo>
                <a:lnTo>
                  <a:pt x="770" y="900"/>
                </a:lnTo>
                <a:lnTo>
                  <a:pt x="700" y="984"/>
                </a:lnTo>
                <a:lnTo>
                  <a:pt x="632" y="1076"/>
                </a:lnTo>
                <a:lnTo>
                  <a:pt x="566" y="1174"/>
                </a:lnTo>
                <a:lnTo>
                  <a:pt x="498" y="1280"/>
                </a:lnTo>
                <a:lnTo>
                  <a:pt x="434" y="1394"/>
                </a:lnTo>
                <a:lnTo>
                  <a:pt x="370" y="1518"/>
                </a:lnTo>
                <a:lnTo>
                  <a:pt x="308" y="1650"/>
                </a:lnTo>
                <a:lnTo>
                  <a:pt x="248" y="1792"/>
                </a:lnTo>
                <a:lnTo>
                  <a:pt x="192" y="1944"/>
                </a:lnTo>
                <a:lnTo>
                  <a:pt x="138" y="2104"/>
                </a:lnTo>
                <a:lnTo>
                  <a:pt x="88" y="2274"/>
                </a:lnTo>
                <a:lnTo>
                  <a:pt x="42" y="2456"/>
                </a:lnTo>
                <a:lnTo>
                  <a:pt x="0" y="2648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4" grpId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546" name="十字星 236545"/>
          <p:cNvSpPr>
            <a:spLocks noChangeArrowheads="1"/>
          </p:cNvSpPr>
          <p:nvPr/>
        </p:nvSpPr>
        <p:spPr bwMode="auto">
          <a:xfrm>
            <a:off x="5868144" y="2067694"/>
            <a:ext cx="848816" cy="620638"/>
          </a:xfrm>
          <a:prstGeom prst="star4">
            <a:avLst>
              <a:gd name="adj" fmla="val 12500"/>
            </a:avLst>
          </a:prstGeom>
          <a:solidFill>
            <a:schemeClr val="accent1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/>
          <a:lstStyle/>
          <a:p>
            <a:pPr algn="ctr"/>
            <a:endParaRPr lang="zh-CN" altLang="en-US" sz="2000"/>
          </a:p>
        </p:txBody>
      </p:sp>
      <p:sp>
        <p:nvSpPr>
          <p:cNvPr id="236547" name="十字星 236546"/>
          <p:cNvSpPr>
            <a:spLocks noChangeArrowheads="1"/>
          </p:cNvSpPr>
          <p:nvPr/>
        </p:nvSpPr>
        <p:spPr bwMode="auto">
          <a:xfrm>
            <a:off x="2267744" y="2931790"/>
            <a:ext cx="848816" cy="620638"/>
          </a:xfrm>
          <a:prstGeom prst="star4">
            <a:avLst>
              <a:gd name="adj" fmla="val 12500"/>
            </a:avLst>
          </a:prstGeom>
          <a:solidFill>
            <a:srgbClr val="FFFF00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/>
          <a:lstStyle/>
          <a:p>
            <a:pPr algn="ctr"/>
            <a:endParaRPr lang="zh-CN" altLang="en-US" sz="2000"/>
          </a:p>
        </p:txBody>
      </p:sp>
      <p:sp>
        <p:nvSpPr>
          <p:cNvPr id="236548" name="十字星 236547"/>
          <p:cNvSpPr>
            <a:spLocks noChangeArrowheads="1"/>
          </p:cNvSpPr>
          <p:nvPr/>
        </p:nvSpPr>
        <p:spPr bwMode="auto">
          <a:xfrm>
            <a:off x="1259632" y="987574"/>
            <a:ext cx="990285" cy="709301"/>
          </a:xfrm>
          <a:prstGeom prst="star4">
            <a:avLst>
              <a:gd name="adj" fmla="val 12500"/>
            </a:avLst>
          </a:prstGeom>
          <a:solidFill>
            <a:srgbClr val="FF3300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/>
          <a:lstStyle/>
          <a:p>
            <a:pPr algn="ctr"/>
            <a:endParaRPr lang="zh-CN" altLang="en-US" sz="2000"/>
          </a:p>
        </p:txBody>
      </p:sp>
      <p:sp>
        <p:nvSpPr>
          <p:cNvPr id="236549" name="十字星 236548"/>
          <p:cNvSpPr>
            <a:spLocks noChangeArrowheads="1"/>
          </p:cNvSpPr>
          <p:nvPr/>
        </p:nvSpPr>
        <p:spPr bwMode="auto">
          <a:xfrm>
            <a:off x="4499992" y="3147814"/>
            <a:ext cx="848816" cy="620638"/>
          </a:xfrm>
          <a:prstGeom prst="star4">
            <a:avLst>
              <a:gd name="adj" fmla="val 12500"/>
            </a:avLst>
          </a:prstGeom>
          <a:solidFill>
            <a:srgbClr val="FF3399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/>
          <a:lstStyle/>
          <a:p>
            <a:pPr algn="ctr"/>
            <a:endParaRPr lang="zh-CN" altLang="en-US" sz="2000"/>
          </a:p>
        </p:txBody>
      </p:sp>
      <p:sp>
        <p:nvSpPr>
          <p:cNvPr id="236550" name="十字星 236549"/>
          <p:cNvSpPr>
            <a:spLocks noChangeArrowheads="1"/>
          </p:cNvSpPr>
          <p:nvPr/>
        </p:nvSpPr>
        <p:spPr bwMode="auto">
          <a:xfrm>
            <a:off x="1331640" y="2499742"/>
            <a:ext cx="848816" cy="620638"/>
          </a:xfrm>
          <a:prstGeom prst="star4">
            <a:avLst>
              <a:gd name="adj" fmla="val 12500"/>
            </a:avLst>
          </a:prstGeom>
          <a:solidFill>
            <a:srgbClr val="FF9900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/>
          <a:lstStyle/>
          <a:p>
            <a:pPr algn="ctr"/>
            <a:endParaRPr lang="zh-CN" altLang="en-US" sz="2000"/>
          </a:p>
        </p:txBody>
      </p:sp>
      <p:sp>
        <p:nvSpPr>
          <p:cNvPr id="236551" name="十字星 236550"/>
          <p:cNvSpPr>
            <a:spLocks noChangeArrowheads="1"/>
          </p:cNvSpPr>
          <p:nvPr/>
        </p:nvSpPr>
        <p:spPr bwMode="auto">
          <a:xfrm>
            <a:off x="6228184" y="843558"/>
            <a:ext cx="848816" cy="620638"/>
          </a:xfrm>
          <a:prstGeom prst="star4">
            <a:avLst>
              <a:gd name="adj" fmla="val 12500"/>
            </a:avLst>
          </a:prstGeom>
          <a:solidFill>
            <a:schemeClr val="accent2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/>
          <a:lstStyle/>
          <a:p>
            <a:pPr algn="ctr"/>
            <a:endParaRPr lang="zh-CN" altLang="en-US" sz="2000"/>
          </a:p>
        </p:txBody>
      </p:sp>
      <p:sp>
        <p:nvSpPr>
          <p:cNvPr id="236554" name="文本框 236553"/>
          <p:cNvSpPr txBox="1">
            <a:spLocks noChangeArrowheads="1"/>
          </p:cNvSpPr>
          <p:nvPr/>
        </p:nvSpPr>
        <p:spPr bwMode="auto">
          <a:xfrm>
            <a:off x="7391271" y="771550"/>
            <a:ext cx="1429201" cy="2677656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颐和园</a:t>
            </a:r>
            <a:endParaRPr lang="en-US" altLang="zh-CN" sz="2800" b="1" dirty="0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颐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春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园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蔚秀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园</a:t>
            </a:r>
            <a:endParaRPr lang="en-US" altLang="zh-CN" sz="2800" b="1" dirty="0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承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泽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园</a:t>
            </a:r>
            <a:endParaRPr lang="en-US" altLang="zh-CN" sz="2800" b="1" dirty="0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近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春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园</a:t>
            </a:r>
            <a:endParaRPr lang="en-US" altLang="zh-CN" sz="2800" b="1" dirty="0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……</a:t>
            </a:r>
            <a:endParaRPr lang="en-US" altLang="zh-CN" sz="28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36562" name="文本框 236561"/>
          <p:cNvSpPr txBox="1">
            <a:spLocks noChangeArrowheads="1"/>
          </p:cNvSpPr>
          <p:nvPr/>
        </p:nvSpPr>
        <p:spPr bwMode="auto">
          <a:xfrm>
            <a:off x="3353028" y="3902045"/>
            <a:ext cx="2875156" cy="829945"/>
          </a:xfrm>
          <a:prstGeom prst="rect">
            <a:avLst/>
          </a:prstGeom>
          <a:noFill/>
          <a:ln w="12700">
            <a:noFill/>
            <a:miter lim="800000"/>
          </a:ln>
          <a:effectLst>
            <a:outerShdw dist="107763" dir="18900000" algn="ctr" rotWithShape="0">
              <a:srgbClr val="FFCC66"/>
            </a:outerShdw>
          </a:effec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 dirty="0" smtClean="0">
                <a:solidFill>
                  <a:srgbClr val="FF00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众星拱月</a:t>
            </a:r>
            <a:endParaRPr lang="zh-CN" altLang="en-US" sz="4800" b="1" dirty="0">
              <a:solidFill>
                <a:srgbClr val="FF0066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7666" name="椭圆 236564"/>
          <p:cNvSpPr>
            <a:spLocks noChangeArrowheads="1"/>
          </p:cNvSpPr>
          <p:nvPr/>
        </p:nvSpPr>
        <p:spPr bwMode="auto">
          <a:xfrm>
            <a:off x="4550375" y="917662"/>
            <a:ext cx="1533793" cy="1022135"/>
          </a:xfrm>
          <a:prstGeom prst="roundRect">
            <a:avLst/>
          </a:prstGeom>
          <a:solidFill>
            <a:srgbClr val="92D050"/>
          </a:solidFill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/>
          <a:lstStyle/>
          <a:p>
            <a:pPr algn="ctr"/>
            <a:endParaRPr lang="zh-CN" altLang="en-US" sz="20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7667" name="椭圆 236565"/>
          <p:cNvSpPr>
            <a:spLocks noChangeArrowheads="1"/>
          </p:cNvSpPr>
          <p:nvPr/>
        </p:nvSpPr>
        <p:spPr bwMode="auto">
          <a:xfrm>
            <a:off x="2411659" y="736327"/>
            <a:ext cx="2168466" cy="1536787"/>
          </a:xfrm>
          <a:prstGeom prst="roundRect">
            <a:avLst/>
          </a:prstGeom>
          <a:solidFill>
            <a:srgbClr val="92D050"/>
          </a:solidFill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/>
          <a:lstStyle/>
          <a:p>
            <a:pPr algn="ctr"/>
            <a:endParaRPr lang="zh-CN" altLang="en-US" sz="20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7668" name="文本框 236566"/>
          <p:cNvSpPr txBox="1">
            <a:spLocks noChangeArrowheads="1"/>
          </p:cNvSpPr>
          <p:nvPr/>
        </p:nvSpPr>
        <p:spPr bwMode="auto">
          <a:xfrm>
            <a:off x="2663406" y="1224730"/>
            <a:ext cx="1639572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圆明园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7669" name="文本框 236567"/>
          <p:cNvSpPr txBox="1">
            <a:spLocks noChangeArrowheads="1"/>
          </p:cNvSpPr>
          <p:nvPr/>
        </p:nvSpPr>
        <p:spPr bwMode="auto">
          <a:xfrm>
            <a:off x="4669307" y="1215015"/>
            <a:ext cx="1296245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绮春园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9" name="文本框 293889"/>
          <p:cNvSpPr txBox="1"/>
          <p:nvPr/>
        </p:nvSpPr>
        <p:spPr>
          <a:xfrm>
            <a:off x="181953" y="631726"/>
            <a:ext cx="899755" cy="3850574"/>
          </a:xfrm>
          <a:prstGeom prst="verticalScroll">
            <a:avLst/>
          </a:prstGeom>
          <a:solidFill>
            <a:schemeClr val="bg1"/>
          </a:solidFill>
          <a:ln w="9525"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eaVert"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布 局 规 模 宏 大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7665" name="椭圆 236563"/>
          <p:cNvSpPr>
            <a:spLocks noChangeArrowheads="1"/>
          </p:cNvSpPr>
          <p:nvPr/>
        </p:nvSpPr>
        <p:spPr bwMode="auto">
          <a:xfrm>
            <a:off x="3863965" y="1887674"/>
            <a:ext cx="1428014" cy="1188132"/>
          </a:xfrm>
          <a:prstGeom prst="roundRect">
            <a:avLst/>
          </a:prstGeom>
          <a:solidFill>
            <a:srgbClr val="92D050"/>
          </a:solidFill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/>
          <a:lstStyle/>
          <a:p>
            <a:pPr algn="ctr"/>
            <a:endParaRPr lang="zh-CN" altLang="en-US" sz="20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7670" name="文本框 236568"/>
          <p:cNvSpPr txBox="1">
            <a:spLocks noChangeArrowheads="1"/>
          </p:cNvSpPr>
          <p:nvPr/>
        </p:nvSpPr>
        <p:spPr bwMode="auto">
          <a:xfrm>
            <a:off x="3882174" y="2235014"/>
            <a:ext cx="1321134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长春园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36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365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365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12000"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2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65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365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365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65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365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365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365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365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365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365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365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365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365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365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6554" grpId="0"/>
      <p:bldP spid="236562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3287881" y="1861805"/>
            <a:ext cx="2868295" cy="1790065"/>
          </a:xfrm>
          <a:prstGeom prst="rect">
            <a:avLst/>
          </a:prstGeom>
        </p:spPr>
      </p:pic>
      <p:sp>
        <p:nvSpPr>
          <p:cNvPr id="371716" name="文本框 371715"/>
          <p:cNvSpPr txBox="1">
            <a:spLocks noChangeArrowheads="1"/>
          </p:cNvSpPr>
          <p:nvPr/>
        </p:nvSpPr>
        <p:spPr bwMode="auto">
          <a:xfrm>
            <a:off x="3707904" y="2343398"/>
            <a:ext cx="2097534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4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建筑美</a:t>
            </a:r>
            <a:endParaRPr lang="zh-CN" altLang="en-US" sz="4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0724" name="文本框 371716"/>
          <p:cNvSpPr txBox="1">
            <a:spLocks noChangeArrowheads="1"/>
          </p:cNvSpPr>
          <p:nvPr/>
        </p:nvSpPr>
        <p:spPr bwMode="auto">
          <a:xfrm>
            <a:off x="301625" y="627534"/>
            <a:ext cx="4630415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圆明园昔日辉煌之二</a:t>
            </a:r>
            <a:endParaRPr lang="en-US" altLang="zh-CN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1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717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171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/>
          <p:cNvSpPr/>
          <p:nvPr/>
        </p:nvSpPr>
        <p:spPr>
          <a:xfrm>
            <a:off x="337789" y="426024"/>
            <a:ext cx="8496944" cy="335226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800" b="1" dirty="0"/>
              <a:t>　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圆明园中，有金碧辉煌的殿堂，也有玲珑剔透的亭台楼阁；有象征着热闹街市的“买卖街”，也有象征着田园风光的山乡村野。园中许多景物都是仿照各地名胜建造的，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如海宁的安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澜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园、苏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州的狮子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林、杭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州西湖的平湖秋月；还有很多景物是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根据古代文人的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诗情画意建造的，如蓬岛瑶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台、武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陵春色。园中不仅有民族建筑，还有西洋景观。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5844147" y="3486240"/>
            <a:ext cx="2447059" cy="584095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中外风景名胜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 flipV="1">
            <a:off x="429169" y="1376612"/>
            <a:ext cx="8189595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V="1">
            <a:off x="414655" y="1822926"/>
            <a:ext cx="8189595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V="1">
            <a:off x="414655" y="2300082"/>
            <a:ext cx="8189595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414655" y="2774880"/>
            <a:ext cx="3149600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7182585" y="3234438"/>
            <a:ext cx="1504569" cy="127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477520" y="3696445"/>
            <a:ext cx="4454525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2987675" y="902866"/>
            <a:ext cx="5631089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3669665" y="2774880"/>
            <a:ext cx="5017489" cy="0"/>
          </a:xfrm>
          <a:prstGeom prst="line">
            <a:avLst/>
          </a:prstGeom>
          <a:ln w="28575">
            <a:solidFill>
              <a:schemeClr val="accent5">
                <a:lumMod val="60000"/>
                <a:lumOff val="40000"/>
              </a:schemeClr>
            </a:solidFill>
            <a:prstDash val="solid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448492" y="3248952"/>
            <a:ext cx="6614760" cy="1270"/>
          </a:xfrm>
          <a:prstGeom prst="line">
            <a:avLst/>
          </a:prstGeom>
          <a:ln w="28575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圆角矩形 12"/>
          <p:cNvSpPr/>
          <p:nvPr/>
        </p:nvSpPr>
        <p:spPr>
          <a:xfrm>
            <a:off x="5950952" y="4267357"/>
            <a:ext cx="2224599" cy="584095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>
                <a:solidFill>
                  <a:schemeClr val="accent5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幻想的境界</a:t>
            </a:r>
            <a:endParaRPr lang="zh-CN" altLang="en-US" sz="2800" b="1">
              <a:solidFill>
                <a:schemeClr val="accent5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云形 2"/>
          <p:cNvSpPr/>
          <p:nvPr/>
        </p:nvSpPr>
        <p:spPr>
          <a:xfrm>
            <a:off x="1643498" y="3978323"/>
            <a:ext cx="3288542" cy="738909"/>
          </a:xfrm>
          <a:prstGeom prst="cloud">
            <a:avLst/>
          </a:prstGeom>
          <a:solidFill>
            <a:srgbClr val="FEFCDE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风格多样</a:t>
            </a:r>
            <a:endParaRPr lang="zh-CN" altLang="en-US" sz="36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3" grpId="0" bldLvl="0" animBg="1"/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92546"/>
            <a:ext cx="9144000" cy="5206893"/>
          </a:xfrm>
          <a:prstGeom prst="rect">
            <a:avLst/>
          </a:prstGeom>
        </p:spPr>
      </p:pic>
      <p:sp>
        <p:nvSpPr>
          <p:cNvPr id="38914" name="Rectangle 14"/>
          <p:cNvSpPr>
            <a:spLocks noChangeArrowheads="1"/>
          </p:cNvSpPr>
          <p:nvPr/>
        </p:nvSpPr>
        <p:spPr bwMode="auto">
          <a:xfrm>
            <a:off x="450468" y="3795886"/>
            <a:ext cx="8288471" cy="1200329"/>
          </a:xfrm>
          <a:prstGeom prst="rect">
            <a:avLst/>
          </a:prstGeom>
          <a:solidFill>
            <a:schemeClr val="bg1">
              <a:alpha val="84000"/>
            </a:schemeClr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chemeClr val="accent3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买卖</a:t>
            </a:r>
            <a:r>
              <a:rPr lang="zh-CN" altLang="en-US" sz="2400" b="1" dirty="0">
                <a:solidFill>
                  <a:schemeClr val="accent3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街是一座舍卫城，城内街道、店铺、商号、旅馆、码头应有尽有，如果皇帝要逛街，宫女、太监等几百人就扮成商人、买卖人、游人，特别热闹繁华，真的像个买卖街。</a:t>
            </a:r>
            <a:endParaRPr lang="zh-CN" altLang="en-US" sz="2400" b="1" dirty="0">
              <a:solidFill>
                <a:schemeClr val="accent3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6865" name="标题 199681"/>
          <p:cNvSpPr>
            <a:spLocks noGrp="1" noChangeArrowheads="1"/>
          </p:cNvSpPr>
          <p:nvPr/>
        </p:nvSpPr>
        <p:spPr>
          <a:xfrm>
            <a:off x="3522965" y="123478"/>
            <a:ext cx="2129155" cy="635000"/>
          </a:xfrm>
          <a:prstGeom prst="rect">
            <a:avLst/>
          </a:prstGeom>
          <a:noFill/>
        </p:spPr>
        <p:txBody>
          <a:bodyPr anchor="ctr"/>
          <a:lstStyle/>
          <a:p>
            <a:pPr algn="ctr">
              <a:spcBef>
                <a:spcPct val="0"/>
              </a:spcBef>
            </a:pPr>
            <a:r>
              <a:rPr lang="zh-CN" altLang="en-US" sz="3300" b="1" dirty="0">
                <a:ln w="3175" cmpd="sng">
                  <a:solidFill>
                    <a:srgbClr val="FFFFFF"/>
                  </a:solidFill>
                  <a:prstDash val="solid"/>
                </a:ln>
                <a:effectLst>
                  <a:glow rad="647700">
                    <a:schemeClr val="bg1">
                      <a:alpha val="63000"/>
                    </a:schemeClr>
                  </a:glow>
                </a:effectLst>
                <a:latin typeface="+mj-ea"/>
                <a:ea typeface="+mj-ea"/>
                <a:cs typeface="+mj-cs"/>
              </a:rPr>
              <a:t>买卖街</a:t>
            </a:r>
            <a:endParaRPr lang="zh-CN" altLang="en-US" sz="3300" b="1" dirty="0">
              <a:ln w="3175" cmpd="sng">
                <a:solidFill>
                  <a:srgbClr val="FFFFFF"/>
                </a:solidFill>
                <a:prstDash val="solid"/>
              </a:ln>
              <a:effectLst>
                <a:glow rad="647700">
                  <a:schemeClr val="bg1">
                    <a:alpha val="63000"/>
                  </a:schemeClr>
                </a:glow>
              </a:effectLst>
              <a:latin typeface="+mj-ea"/>
              <a:ea typeface="+mj-ea"/>
              <a:cs typeface="+mj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8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4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28394"/>
            <a:ext cx="9156948" cy="5135644"/>
          </a:xfrm>
          <a:prstGeom prst="rect">
            <a:avLst/>
          </a:prstGeom>
        </p:spPr>
      </p:pic>
      <p:sp>
        <p:nvSpPr>
          <p:cNvPr id="36865" name="标题 199681"/>
          <p:cNvSpPr>
            <a:spLocks noGrp="1" noChangeArrowheads="1"/>
          </p:cNvSpPr>
          <p:nvPr/>
        </p:nvSpPr>
        <p:spPr>
          <a:xfrm>
            <a:off x="3714379" y="184925"/>
            <a:ext cx="1728192" cy="535099"/>
          </a:xfrm>
          <a:prstGeom prst="rect">
            <a:avLst/>
          </a:prstGeom>
          <a:noFill/>
        </p:spPr>
        <p:txBody>
          <a:bodyPr anchor="ctr"/>
          <a:lstStyle/>
          <a:p>
            <a:pPr algn="ctr">
              <a:spcBef>
                <a:spcPct val="0"/>
              </a:spcBef>
            </a:pPr>
            <a:r>
              <a:rPr lang="zh-CN" altLang="en-US" sz="3300" b="1" dirty="0">
                <a:ln w="3175" cmpd="sng">
                  <a:solidFill>
                    <a:srgbClr val="FFFFFF"/>
                  </a:solidFill>
                  <a:prstDash val="solid"/>
                </a:ln>
                <a:effectLst>
                  <a:glow rad="647700">
                    <a:schemeClr val="bg1">
                      <a:alpha val="57000"/>
                    </a:schemeClr>
                  </a:glow>
                </a:effectLst>
                <a:latin typeface="+mj-ea"/>
                <a:ea typeface="+mj-ea"/>
                <a:cs typeface="+mj-cs"/>
              </a:rPr>
              <a:t>安澜园</a:t>
            </a:r>
            <a:endParaRPr lang="zh-CN" altLang="en-US" sz="3300" b="1" dirty="0">
              <a:ln w="3175" cmpd="sng">
                <a:solidFill>
                  <a:srgbClr val="FFFFFF"/>
                </a:solidFill>
                <a:prstDash val="solid"/>
              </a:ln>
              <a:effectLst>
                <a:glow rad="647700">
                  <a:schemeClr val="bg1">
                    <a:alpha val="57000"/>
                  </a:schemeClr>
                </a:glow>
              </a:effectLst>
              <a:latin typeface="+mj-ea"/>
              <a:ea typeface="+mj-ea"/>
              <a:cs typeface="+mj-cs"/>
            </a:endParaRPr>
          </a:p>
        </p:txBody>
      </p:sp>
      <p:sp>
        <p:nvSpPr>
          <p:cNvPr id="44034" name="Rectangle 10"/>
          <p:cNvSpPr>
            <a:spLocks noChangeArrowheads="1"/>
          </p:cNvSpPr>
          <p:nvPr/>
        </p:nvSpPr>
        <p:spPr bwMode="auto">
          <a:xfrm>
            <a:off x="698555" y="3791297"/>
            <a:ext cx="7920880" cy="1198880"/>
          </a:xfrm>
          <a:prstGeom prst="rect">
            <a:avLst/>
          </a:prstGeom>
          <a:solidFill>
            <a:schemeClr val="bg1">
              <a:alpha val="84000"/>
            </a:schemeClr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accent3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安澜园位于长春园内，是仿造江南四大名园之一海宁的“安澜园”建造。乾隆皇帝六下江南曾有四次住在海宁的安澜园。</a:t>
            </a:r>
            <a:endParaRPr lang="zh-CN" altLang="en-US" sz="2400" b="1" dirty="0">
              <a:solidFill>
                <a:schemeClr val="accent3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4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4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5b0988e595225.cdn.sohucs.com/images/20171119/a51c363e2a344f74884dbc982b732b34.jpe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200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9154" name="文本框 324610"/>
          <p:cNvSpPr txBox="1">
            <a:spLocks noChangeArrowheads="1"/>
          </p:cNvSpPr>
          <p:nvPr/>
        </p:nvSpPr>
        <p:spPr bwMode="auto">
          <a:xfrm>
            <a:off x="8016954" y="232068"/>
            <a:ext cx="875526" cy="2123658"/>
          </a:xfrm>
          <a:prstGeom prst="rect">
            <a:avLst/>
          </a:prstGeom>
          <a:noFill/>
        </p:spPr>
        <p:txBody>
          <a:bodyPr anchor="ctr"/>
          <a:lstStyle>
            <a:lvl1pPr algn="ctr">
              <a:spcBef>
                <a:spcPct val="0"/>
              </a:spcBef>
              <a:buNone/>
              <a:defRPr sz="3300" b="1">
                <a:ln w="3175" cmpd="sng">
                  <a:solidFill>
                    <a:srgbClr val="FFFFFF"/>
                  </a:solidFill>
                  <a:prstDash val="solid"/>
                </a:ln>
                <a:effectLst>
                  <a:glow rad="647700">
                    <a:schemeClr val="bg1">
                      <a:alpha val="57000"/>
                    </a:schemeClr>
                  </a:glow>
                </a:effectLst>
                <a:latin typeface="+mj-ea"/>
                <a:ea typeface="+mj-ea"/>
                <a:cs typeface="+mj-cs"/>
              </a:defRPr>
            </a:lvl1pPr>
          </a:lstStyle>
          <a:p>
            <a:r>
              <a:rPr lang="zh-CN" altLang="en-US" dirty="0"/>
              <a:t>蓬岛瑶台</a:t>
            </a:r>
            <a:endParaRPr lang="zh-CN" altLang="en-US" dirty="0"/>
          </a:p>
        </p:txBody>
      </p:sp>
      <p:pic>
        <p:nvPicPr>
          <p:cNvPr id="4" name="Picture 2" descr="http://j.people.com.cn/NMediaFile/2015/0507/FOREIGN20150507145300036386114876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矩形 325634"/>
          <p:cNvSpPr>
            <a:spLocks noChangeArrowheads="1" noChangeShapeType="1" noTextEdit="1"/>
          </p:cNvSpPr>
          <p:nvPr/>
        </p:nvSpPr>
        <p:spPr bwMode="auto">
          <a:xfrm>
            <a:off x="6372200" y="195486"/>
            <a:ext cx="2304256" cy="936104"/>
          </a:xfrm>
          <a:prstGeom prst="rect">
            <a:avLst/>
          </a:prstGeom>
          <a:noFill/>
        </p:spPr>
        <p:txBody>
          <a:bodyPr anchor="ctr"/>
          <a:lstStyle/>
          <a:p>
            <a:pPr algn="ctr">
              <a:spcBef>
                <a:spcPct val="0"/>
              </a:spcBef>
            </a:pPr>
            <a:r>
              <a:rPr lang="zh-CN" altLang="en-US" sz="3300" b="1" dirty="0">
                <a:ln w="3175" cmpd="sng">
                  <a:solidFill>
                    <a:srgbClr val="FFFFFF"/>
                  </a:solidFill>
                  <a:prstDash val="solid"/>
                </a:ln>
                <a:effectLst>
                  <a:glow rad="647700">
                    <a:schemeClr val="bg1">
                      <a:alpha val="57000"/>
                    </a:schemeClr>
                  </a:glow>
                </a:effectLst>
                <a:latin typeface="+mj-ea"/>
                <a:ea typeface="+mj-ea"/>
                <a:cs typeface="+mj-cs"/>
              </a:rPr>
              <a:t>武陵春色</a:t>
            </a:r>
            <a:endParaRPr lang="zh-CN" altLang="en-US" sz="3300" b="1" dirty="0">
              <a:ln w="3175" cmpd="sng">
                <a:solidFill>
                  <a:srgbClr val="FFFFFF"/>
                </a:solidFill>
                <a:prstDash val="solid"/>
              </a:ln>
              <a:effectLst>
                <a:glow rad="647700">
                  <a:schemeClr val="bg1">
                    <a:alpha val="57000"/>
                  </a:schemeClr>
                </a:glow>
              </a:effectLst>
              <a:latin typeface="+mj-ea"/>
              <a:ea typeface="+mj-ea"/>
              <a:cs typeface="+mj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>
        <p:sndAc>
          <p:stSnd>
            <p:snd r:embed="rId3" name="chimes.wav"/>
          </p:stSnd>
        </p:sndAc>
      </p:transition>
    </mc:Choice>
    <mc:Fallback>
      <p:transition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矩形 40"/>
          <p:cNvSpPr/>
          <p:nvPr/>
        </p:nvSpPr>
        <p:spPr>
          <a:xfrm>
            <a:off x="1261202" y="3581603"/>
            <a:ext cx="619111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武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陵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春色  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宏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伟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	</a:t>
            </a: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奉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命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	</a:t>
            </a: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灰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烬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83568" y="1958753"/>
            <a:ext cx="803804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不可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估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量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辉</a:t>
            </a:r>
            <a:r>
              <a:rPr lang="zh-CN" altLang="en-US" sz="36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煌    </a:t>
            </a:r>
            <a:r>
              <a:rPr lang="zh-CN" altLang="en-US" sz="3600" b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玲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珑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剔</a:t>
            </a:r>
            <a:r>
              <a:rPr lang="zh-CN" altLang="en-US" sz="3600" b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透  安</a:t>
            </a:r>
            <a:r>
              <a:rPr lang="zh-CN" altLang="en-US" sz="36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澜园 </a:t>
            </a:r>
            <a:r>
              <a:rPr lang="en-US" altLang="zh-CN" sz="3600" b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endParaRPr lang="en-US" altLang="zh-CN" sz="36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592824" y="1419622"/>
            <a:ext cx="64953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err="1" smtClean="0">
                <a:solidFill>
                  <a:prstClr val="black"/>
                </a:solidFill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ɡū</a:t>
            </a:r>
            <a:endParaRPr lang="zh-CN" altLang="en-US" sz="1200" dirty="0">
              <a:latin typeface="汉语拼音" panose="000B0604020202020204" pitchFamily="34" charset="0"/>
              <a:cs typeface="汉语拼音" panose="000B0604020202020204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104992" y="1439660"/>
            <a:ext cx="140455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err="1" smtClean="0">
                <a:solidFill>
                  <a:prstClr val="black"/>
                </a:solidFill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huánɡ</a:t>
            </a:r>
            <a:endParaRPr lang="zh-CN" altLang="en-US" sz="1200" dirty="0">
              <a:latin typeface="汉语拼音" panose="000B0604020202020204" pitchFamily="34" charset="0"/>
              <a:cs typeface="汉语拼音" panose="000B0604020202020204" pitchFamily="34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004048" y="1456438"/>
            <a:ext cx="107313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prstClr val="black"/>
                </a:solidFill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lónɡ  </a:t>
            </a:r>
            <a:endParaRPr lang="zh-CN" altLang="en-US" sz="1200" dirty="0">
              <a:latin typeface="汉语拼音" panose="000B0604020202020204" pitchFamily="34" charset="0"/>
              <a:cs typeface="汉语拼音" panose="000B0604020202020204" pitchFamily="34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525946" y="1494784"/>
            <a:ext cx="78098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err="1">
                <a:solidFill>
                  <a:prstClr val="black"/>
                </a:solidFill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lán</a:t>
            </a:r>
            <a:endParaRPr lang="zh-CN" altLang="en-US" sz="1200" dirty="0">
              <a:latin typeface="汉语拼音" panose="000B0604020202020204" pitchFamily="34" charset="0"/>
              <a:cs typeface="汉语拼音" panose="000B0604020202020204" pitchFamily="34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619672" y="3139300"/>
            <a:ext cx="85792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err="1" smtClean="0">
                <a:solidFill>
                  <a:prstClr val="black"/>
                </a:solidFill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  <a:sym typeface="+mn-ea"/>
              </a:rPr>
              <a:t>l</a:t>
            </a:r>
            <a:r>
              <a:rPr lang="en-US" altLang="zh-CN" sz="3200" dirty="0" err="1" smtClean="0">
                <a:solidFill>
                  <a:prstClr val="black"/>
                </a:solidFill>
                <a:latin typeface="汉语拼音" panose="000B0604020202020204" pitchFamily="34" charset="0"/>
                <a:ea typeface="宋体" panose="02010600030101010101" pitchFamily="2" charset="-122"/>
                <a:cs typeface="汉语拼音" panose="000B0604020202020204" pitchFamily="34" charset="0"/>
                <a:sym typeface="+mn-ea"/>
              </a:rPr>
              <a:t>í</a:t>
            </a:r>
            <a:r>
              <a:rPr lang="en-US" altLang="zh-CN" sz="3200" dirty="0" err="1" smtClean="0">
                <a:solidFill>
                  <a:prstClr val="black"/>
                </a:solidFill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  <a:sym typeface="+mn-ea"/>
              </a:rPr>
              <a:t>nɡ</a:t>
            </a:r>
            <a:endParaRPr lang="zh-CN" altLang="en-US" sz="1200" dirty="0">
              <a:latin typeface="汉语拼音" panose="000B0604020202020204" pitchFamily="34" charset="0"/>
              <a:cs typeface="汉语拼音" panose="000B0604020202020204" pitchFamily="34" charset="0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3335479" y="3139299"/>
            <a:ext cx="11320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err="1">
                <a:solidFill>
                  <a:prstClr val="black"/>
                </a:solidFill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hónɡ</a:t>
            </a:r>
            <a:endParaRPr lang="zh-CN" altLang="en-US" sz="1200" dirty="0">
              <a:latin typeface="汉语拼音" panose="000B0604020202020204" pitchFamily="34" charset="0"/>
              <a:cs typeface="汉语拼音" panose="000B0604020202020204" pitchFamily="34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4631623" y="3137559"/>
            <a:ext cx="119455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prstClr val="black"/>
                </a:solidFill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 </a:t>
            </a:r>
            <a:r>
              <a:rPr lang="en-US" altLang="zh-CN" sz="3200" dirty="0" err="1" smtClean="0">
                <a:solidFill>
                  <a:prstClr val="black"/>
                </a:solidFill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fènɡ</a:t>
            </a:r>
            <a:endParaRPr lang="zh-CN" altLang="en-US" sz="1200" dirty="0">
              <a:latin typeface="汉语拼音" panose="000B0604020202020204" pitchFamily="34" charset="0"/>
              <a:cs typeface="汉语拼音" panose="000B0604020202020204" pitchFamily="34" charset="0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6569756" y="3139300"/>
            <a:ext cx="71045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err="1">
                <a:solidFill>
                  <a:prstClr val="black"/>
                </a:solidFill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jìn</a:t>
            </a:r>
            <a:endParaRPr lang="zh-CN" altLang="en-US" sz="1200" dirty="0">
              <a:latin typeface="汉语拼音" panose="000B0604020202020204" pitchFamily="34" charset="0"/>
              <a:cs typeface="汉语拼音" panose="000B0604020202020204" pitchFamily="34" charset="0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7646898" y="2052203"/>
            <a:ext cx="539078" cy="539078"/>
          </a:xfrm>
          <a:prstGeom prst="ellipse">
            <a:avLst/>
          </a:prstGeom>
          <a:noFill/>
          <a:ln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6809702" y="3657324"/>
            <a:ext cx="539078" cy="539078"/>
          </a:xfrm>
          <a:prstGeom prst="ellipse">
            <a:avLst/>
          </a:prstGeom>
          <a:noFill/>
          <a:ln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3491880" y="2066006"/>
            <a:ext cx="539078" cy="539078"/>
          </a:xfrm>
          <a:prstGeom prst="ellipse">
            <a:avLst/>
          </a:prstGeom>
          <a:noFill/>
          <a:ln>
            <a:solidFill>
              <a:srgbClr val="00B05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5801365" y="2025447"/>
            <a:ext cx="539078" cy="539078"/>
          </a:xfrm>
          <a:prstGeom prst="ellipse">
            <a:avLst/>
          </a:prstGeom>
          <a:noFill/>
          <a:ln>
            <a:solidFill>
              <a:srgbClr val="00B05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1757519" y="3678412"/>
            <a:ext cx="539078" cy="539078"/>
          </a:xfrm>
          <a:prstGeom prst="ellipse">
            <a:avLst/>
          </a:prstGeom>
          <a:noFill/>
          <a:ln>
            <a:solidFill>
              <a:srgbClr val="00B05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3625584" y="3678412"/>
            <a:ext cx="539078" cy="539078"/>
          </a:xfrm>
          <a:prstGeom prst="ellipse">
            <a:avLst/>
          </a:prstGeom>
          <a:noFill/>
          <a:ln>
            <a:solidFill>
              <a:srgbClr val="00B05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4993736" y="3662646"/>
            <a:ext cx="539078" cy="539078"/>
          </a:xfrm>
          <a:prstGeom prst="ellipse">
            <a:avLst/>
          </a:prstGeom>
          <a:noFill/>
          <a:ln>
            <a:solidFill>
              <a:srgbClr val="00B05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933168" y="1482919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prstClr val="black"/>
                </a:solidFill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tī</a:t>
            </a:r>
            <a:endParaRPr lang="zh-CN" altLang="en-US" dirty="0"/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1284" y="499763"/>
            <a:ext cx="431626" cy="558077"/>
          </a:xfrm>
          <a:prstGeom prst="rect">
            <a:avLst/>
          </a:prstGeom>
        </p:spPr>
      </p:pic>
      <p:sp>
        <p:nvSpPr>
          <p:cNvPr id="34" name="文本框 15"/>
          <p:cNvSpPr txBox="1"/>
          <p:nvPr/>
        </p:nvSpPr>
        <p:spPr>
          <a:xfrm>
            <a:off x="827584" y="411510"/>
            <a:ext cx="1800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学认字</a:t>
            </a:r>
            <a:endParaRPr kumimoji="1" lang="zh-CN" altLang="en-US" sz="36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6" presetClass="emph" presetSubtype="0" repeatCount="3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5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mph" presetSubtype="0" repeatCount="3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8" dur="250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00"/>
                            </p:stCondLst>
                            <p:childTnLst>
                              <p:par>
                                <p:cTn id="77" presetID="26" presetClass="emph" presetSubtype="0" repeatCount="3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9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0" presetID="26" presetClass="emph" presetSubtype="0" repeatCount="3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2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3" presetID="26" presetClass="emph" presetSubtype="0" repeatCount="3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6" presetID="26" presetClass="emph" presetSubtype="0" repeatCount="3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50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8" dur="250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9" presetID="26" presetClass="emph" presetSubtype="0" repeatCount="3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 tmFilter="0, 0; .2, .5; .8, .5; 1, 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1" dur="250" autoRev="1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4" grpId="1"/>
      <p:bldP spid="13" grpId="0"/>
      <p:bldP spid="13" grpId="1"/>
      <p:bldP spid="18" grpId="0"/>
      <p:bldP spid="18" grpId="1"/>
      <p:bldP spid="26" grpId="0"/>
      <p:bldP spid="26" grpId="1"/>
      <p:bldP spid="27" grpId="0"/>
      <p:bldP spid="27" grpId="1"/>
      <p:bldP spid="28" grpId="0"/>
      <p:bldP spid="28" grpId="1"/>
      <p:bldP spid="29" grpId="0"/>
      <p:bldP spid="29" grpId="1"/>
      <p:bldP spid="22" grpId="0" animBg="1"/>
      <p:bldP spid="23" grpId="0" animBg="1"/>
      <p:bldP spid="24" grpId="0" animBg="1"/>
      <p:bldP spid="25" grpId="0" animBg="1"/>
      <p:bldP spid="30" grpId="0" animBg="1"/>
      <p:bldP spid="31" grpId="0" animBg="1"/>
      <p:bldP spid="32" grpId="0" animBg="1"/>
      <p:bldP spid="8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3215873" y="1861805"/>
            <a:ext cx="2868295" cy="1790065"/>
          </a:xfrm>
          <a:prstGeom prst="rect">
            <a:avLst/>
          </a:prstGeom>
        </p:spPr>
      </p:pic>
      <p:sp>
        <p:nvSpPr>
          <p:cNvPr id="373763" name="文本框 373762"/>
          <p:cNvSpPr txBox="1">
            <a:spLocks noChangeArrowheads="1"/>
          </p:cNvSpPr>
          <p:nvPr/>
        </p:nvSpPr>
        <p:spPr bwMode="auto">
          <a:xfrm>
            <a:off x="3491880" y="2324085"/>
            <a:ext cx="2322195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zh-CN" altLang="en-US" sz="4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收藏美</a:t>
            </a:r>
            <a:endParaRPr lang="zh-CN" altLang="en-US" sz="4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9395" name="文本框 373763"/>
          <p:cNvSpPr txBox="1">
            <a:spLocks noChangeArrowheads="1"/>
          </p:cNvSpPr>
          <p:nvPr/>
        </p:nvSpPr>
        <p:spPr bwMode="auto">
          <a:xfrm>
            <a:off x="410825" y="638954"/>
            <a:ext cx="4716016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圆明园昔日辉煌之三</a:t>
            </a:r>
            <a:endParaRPr lang="en-US" altLang="zh-CN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3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737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376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875" name="内容占位符 207874"/>
          <p:cNvSpPr>
            <a:spLocks noGrp="1" noChangeArrowheads="1"/>
          </p:cNvSpPr>
          <p:nvPr>
            <p:ph idx="4294967295"/>
          </p:nvPr>
        </p:nvSpPr>
        <p:spPr>
          <a:xfrm>
            <a:off x="695265" y="771550"/>
            <a:ext cx="7632848" cy="2952328"/>
          </a:xfrm>
          <a:prstGeom prst="rect">
            <a:avLst/>
          </a:prstGeom>
          <a:ln>
            <a:noFill/>
          </a:ln>
        </p:spPr>
        <p:txBody>
          <a:bodyPr/>
          <a:lstStyle/>
          <a:p>
            <a:pPr marL="0" indent="0">
              <a:lnSpc>
                <a:spcPct val="120000"/>
              </a:lnSpc>
              <a:buFontTx/>
              <a:buNone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　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圆明园不但建筑宏伟，还收藏着最珍贵的历史文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物：上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自先秦时代的青铜礼器，下至唐、宋、元、明、清历代的名人书画和各种奇珍异宝。所以，它又是当时世界上最大的博物馆、艺术馆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 dirty="0">
              <a:solidFill>
                <a:schemeClr val="tx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圆角矩形标注 3"/>
          <p:cNvSpPr/>
          <p:nvPr/>
        </p:nvSpPr>
        <p:spPr>
          <a:xfrm>
            <a:off x="4122308" y="233187"/>
            <a:ext cx="1529812" cy="595857"/>
          </a:xfrm>
          <a:prstGeom prst="wedgeRoundRectCallout">
            <a:avLst>
              <a:gd name="adj1" fmla="val -70169"/>
              <a:gd name="adj2" fmla="val 60064"/>
              <a:gd name="adj3" fmla="val 16667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过渡句</a:t>
            </a:r>
            <a:endParaRPr lang="zh-CN" altLang="en-US" sz="32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3779912" y="3939902"/>
            <a:ext cx="595630" cy="71247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总</a:t>
            </a:r>
            <a:endParaRPr lang="zh-CN" altLang="en-US" sz="3200" b="1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4390056" y="3939902"/>
            <a:ext cx="595630" cy="712470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分</a:t>
            </a:r>
            <a:endParaRPr lang="zh-CN" altLang="en-US" sz="3200" b="1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4994701" y="3939902"/>
            <a:ext cx="595630" cy="71247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总</a:t>
            </a:r>
            <a:endParaRPr lang="zh-CN" altLang="en-US" sz="32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739370" y="1114858"/>
            <a:ext cx="7603257" cy="1106368"/>
            <a:chOff x="727673" y="930080"/>
            <a:chExt cx="7603257" cy="1106368"/>
          </a:xfrm>
        </p:grpSpPr>
        <p:sp>
          <p:nvSpPr>
            <p:cNvPr id="2" name="文本框 1"/>
            <p:cNvSpPr txBox="1"/>
            <p:nvPr/>
          </p:nvSpPr>
          <p:spPr>
            <a:xfrm>
              <a:off x="1465277" y="930080"/>
              <a:ext cx="686565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spc="-330" dirty="0" smtClean="0">
                  <a:solidFill>
                    <a:schemeClr val="accent2">
                      <a:lumMod val="75000"/>
                    </a:schemeClr>
                  </a:solidFill>
                  <a:ea typeface="楷体" panose="02010609060101010101" pitchFamily="49" charset="-122"/>
                </a:rPr>
                <a:t>~~~~~~~~~~~~~~~~~~~~~~~~~~~~~~~~~~~~~~~~~~~~~~</a:t>
              </a:r>
              <a:endParaRPr lang="en-US" altLang="zh-CN" sz="2800" b="1" spc="-330" dirty="0">
                <a:solidFill>
                  <a:schemeClr val="accent2">
                    <a:lumMod val="75000"/>
                  </a:schemeClr>
                </a:solidFill>
                <a:ea typeface="楷体" panose="02010609060101010101" pitchFamily="49" charset="-122"/>
              </a:endParaRPr>
            </a:p>
          </p:txBody>
        </p:sp>
        <p:sp>
          <p:nvSpPr>
            <p:cNvPr id="21" name="文本框 1"/>
            <p:cNvSpPr txBox="1"/>
            <p:nvPr/>
          </p:nvSpPr>
          <p:spPr>
            <a:xfrm>
              <a:off x="727673" y="1513228"/>
              <a:ext cx="298023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spc="-330" dirty="0" smtClean="0">
                  <a:solidFill>
                    <a:schemeClr val="accent2">
                      <a:lumMod val="75000"/>
                    </a:schemeClr>
                  </a:solidFill>
                  <a:ea typeface="楷体" panose="02010609060101010101" pitchFamily="49" charset="-122"/>
                </a:rPr>
                <a:t>~~~~~~~~~~~~~~~~~~</a:t>
              </a:r>
              <a:endParaRPr lang="en-US" altLang="zh-CN" sz="2800" b="1" spc="-330" dirty="0">
                <a:solidFill>
                  <a:schemeClr val="accent2">
                    <a:lumMod val="75000"/>
                  </a:schemeClr>
                </a:solidFill>
                <a:ea typeface="楷体" panose="02010609060101010101" pitchFamily="49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711469" y="2857564"/>
            <a:ext cx="7631158" cy="1106368"/>
            <a:chOff x="698645" y="959108"/>
            <a:chExt cx="7631158" cy="1106368"/>
          </a:xfrm>
        </p:grpSpPr>
        <p:sp>
          <p:nvSpPr>
            <p:cNvPr id="24" name="文本框 1"/>
            <p:cNvSpPr txBox="1"/>
            <p:nvPr/>
          </p:nvSpPr>
          <p:spPr>
            <a:xfrm>
              <a:off x="3942012" y="959108"/>
              <a:ext cx="438779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spc="-330" dirty="0" smtClean="0">
                  <a:solidFill>
                    <a:schemeClr val="accent2">
                      <a:lumMod val="75000"/>
                    </a:schemeClr>
                  </a:solidFill>
                  <a:ea typeface="楷体" panose="02010609060101010101" pitchFamily="49" charset="-122"/>
                </a:rPr>
                <a:t>~~~~~~~~~~~~~~~~~~~~~~~~~~~~~</a:t>
              </a:r>
              <a:endParaRPr lang="en-US" altLang="zh-CN" sz="2800" b="1" spc="-330" dirty="0">
                <a:solidFill>
                  <a:schemeClr val="accent2">
                    <a:lumMod val="75000"/>
                  </a:schemeClr>
                </a:solidFill>
                <a:ea typeface="楷体" panose="02010609060101010101" pitchFamily="49" charset="-122"/>
              </a:endParaRPr>
            </a:p>
          </p:txBody>
        </p:sp>
        <p:sp>
          <p:nvSpPr>
            <p:cNvPr id="25" name="文本框 1"/>
            <p:cNvSpPr txBox="1"/>
            <p:nvPr/>
          </p:nvSpPr>
          <p:spPr>
            <a:xfrm>
              <a:off x="698645" y="1542256"/>
              <a:ext cx="506733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spc="-330" dirty="0" smtClean="0">
                  <a:solidFill>
                    <a:schemeClr val="accent2">
                      <a:lumMod val="75000"/>
                    </a:schemeClr>
                  </a:solidFill>
                  <a:ea typeface="楷体" panose="02010609060101010101" pitchFamily="49" charset="-122"/>
                </a:rPr>
                <a:t>~~~~~~~~~~~~~~~~~~~~~~~~~~~~~~~~</a:t>
              </a:r>
              <a:endParaRPr lang="en-US" altLang="zh-CN" sz="2800" b="1" spc="-330" dirty="0">
                <a:solidFill>
                  <a:schemeClr val="accent2">
                    <a:lumMod val="75000"/>
                  </a:schemeClr>
                </a:solidFill>
                <a:ea typeface="楷体" panose="02010609060101010101" pitchFamily="49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683568" y="1681620"/>
            <a:ext cx="7788561" cy="1687644"/>
            <a:chOff x="1047550" y="959108"/>
            <a:chExt cx="7788561" cy="1687644"/>
          </a:xfrm>
        </p:grpSpPr>
        <p:sp>
          <p:nvSpPr>
            <p:cNvPr id="27" name="文本框 1"/>
            <p:cNvSpPr txBox="1"/>
            <p:nvPr/>
          </p:nvSpPr>
          <p:spPr>
            <a:xfrm>
              <a:off x="3942012" y="959108"/>
              <a:ext cx="467807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spc="-330" dirty="0" smtClean="0">
                  <a:solidFill>
                    <a:schemeClr val="accent5"/>
                  </a:solidFill>
                  <a:ea typeface="楷体" panose="02010609060101010101" pitchFamily="49" charset="-122"/>
                </a:rPr>
                <a:t>~~~~~~~~~~~~~~~~~~~~~~~~~~~~~~~</a:t>
              </a:r>
              <a:endParaRPr lang="en-US" altLang="zh-CN" sz="2800" b="1" spc="-330" dirty="0">
                <a:solidFill>
                  <a:schemeClr val="accent5"/>
                </a:solidFill>
                <a:ea typeface="楷体" panose="02010609060101010101" pitchFamily="49" charset="-122"/>
              </a:endParaRPr>
            </a:p>
          </p:txBody>
        </p:sp>
        <p:sp>
          <p:nvSpPr>
            <p:cNvPr id="28" name="文本框 1"/>
            <p:cNvSpPr txBox="1"/>
            <p:nvPr/>
          </p:nvSpPr>
          <p:spPr>
            <a:xfrm>
              <a:off x="1059247" y="1556770"/>
              <a:ext cx="777686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spc="-330" dirty="0" smtClean="0">
                  <a:solidFill>
                    <a:schemeClr val="accent5"/>
                  </a:solidFill>
                  <a:ea typeface="楷体" panose="02010609060101010101" pitchFamily="49" charset="-122"/>
                </a:rPr>
                <a:t>~~~~~~~~~~~~~~~~~~~~~~~~~~~~~~~~~~~~~~~~~~~~~~~~~~~~</a:t>
              </a:r>
              <a:endParaRPr lang="en-US" altLang="zh-CN" sz="2800" b="1" spc="-330" dirty="0">
                <a:solidFill>
                  <a:schemeClr val="accent5"/>
                </a:solidFill>
                <a:ea typeface="楷体" panose="02010609060101010101" pitchFamily="49" charset="-122"/>
              </a:endParaRPr>
            </a:p>
          </p:txBody>
        </p:sp>
        <p:sp>
          <p:nvSpPr>
            <p:cNvPr id="29" name="文本框 1"/>
            <p:cNvSpPr txBox="1"/>
            <p:nvPr/>
          </p:nvSpPr>
          <p:spPr>
            <a:xfrm>
              <a:off x="1047550" y="2123532"/>
              <a:ext cx="338155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spc="-330" dirty="0" smtClean="0">
                  <a:solidFill>
                    <a:schemeClr val="accent5"/>
                  </a:solidFill>
                  <a:ea typeface="楷体" panose="02010609060101010101" pitchFamily="49" charset="-122"/>
                </a:rPr>
                <a:t>~~~~~~~~~~~~~~~~~~~~~</a:t>
              </a:r>
              <a:endParaRPr lang="en-US" altLang="zh-CN" sz="2800" b="1" spc="-330" dirty="0">
                <a:solidFill>
                  <a:schemeClr val="accent5"/>
                </a:solidFill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animBg="1"/>
      <p:bldP spid="7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197" name="文本框 264196"/>
          <p:cNvSpPr txBox="1"/>
          <p:nvPr/>
        </p:nvSpPr>
        <p:spPr>
          <a:xfrm>
            <a:off x="1115616" y="3056642"/>
            <a:ext cx="3490664" cy="523220"/>
          </a:xfrm>
          <a:prstGeom prst="rect">
            <a:avLst/>
          </a:prstGeom>
          <a:noFill/>
          <a:ln w="12700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noProof="1" smtClean="0"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所藏文物历史悠久      </a:t>
            </a:r>
            <a:endParaRPr lang="zh-CN" altLang="en-US" sz="2800" b="1" noProof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580" y="706943"/>
            <a:ext cx="1097050" cy="14270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矩形 1"/>
          <p:cNvSpPr/>
          <p:nvPr/>
        </p:nvSpPr>
        <p:spPr>
          <a:xfrm>
            <a:off x="1521350" y="706943"/>
            <a:ext cx="726484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上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自先秦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时代的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青铜礼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器，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下至唐、宋、元、明、清历代的名人书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画和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各种奇珍异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宝。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555630" y="1834555"/>
            <a:ext cx="726484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“上自”“下至”写出了什么？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2339752" y="771550"/>
            <a:ext cx="648072" cy="412446"/>
          </a:xfrm>
          <a:prstGeom prst="roundRect">
            <a:avLst/>
          </a:prstGeom>
          <a:grp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圆角矩形 7"/>
          <p:cNvSpPr/>
          <p:nvPr/>
        </p:nvSpPr>
        <p:spPr>
          <a:xfrm>
            <a:off x="6660232" y="781100"/>
            <a:ext cx="648072" cy="412446"/>
          </a:xfrm>
          <a:prstGeom prst="roundRect">
            <a:avLst/>
          </a:prstGeom>
          <a:grp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99992" y="3056642"/>
            <a:ext cx="36004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noProof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数量众多、品种丰富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108770" y="3920738"/>
            <a:ext cx="324036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noProof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价值之</a:t>
            </a:r>
            <a:r>
              <a:rPr lang="zh-CN" altLang="en-US" sz="2800" b="1" noProof="1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高收</a:t>
            </a:r>
            <a:r>
              <a:rPr lang="zh-CN" altLang="en-US" sz="2800" b="1" noProof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藏不易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4616996" y="3848730"/>
            <a:ext cx="396044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2800" b="1" noProof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其在世界上的地</a:t>
            </a:r>
            <a:r>
              <a:rPr lang="zh-CN" altLang="en-US" sz="2800" b="1" noProof="1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位之高</a:t>
            </a:r>
            <a:endParaRPr lang="zh-CN" altLang="en-US" sz="2800" b="1" noProof="1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1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2641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4197" grpId="0" build="p"/>
      <p:bldP spid="6" grpId="0"/>
      <p:bldP spid="3" grpId="0" animBg="1"/>
      <p:bldP spid="8" grpId="0" animBg="1"/>
      <p:bldP spid="4" grpId="0"/>
      <p:bldP spid="5" grpId="0"/>
      <p:bldP spid="7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3042" name="内容占位符 343041"/>
          <p:cNvSpPr>
            <a:spLocks noGrp="1" noRot="1" noChangeArrowheads="1"/>
          </p:cNvSpPr>
          <p:nvPr>
            <p:ph idx="4294967295"/>
          </p:nvPr>
        </p:nvSpPr>
        <p:spPr>
          <a:xfrm>
            <a:off x="323528" y="555526"/>
            <a:ext cx="8496944" cy="720080"/>
          </a:xfrm>
          <a:prstGeom prst="rect">
            <a:avLst/>
          </a:prstGeom>
          <a:noFill/>
        </p:spPr>
        <p:txBody>
          <a:bodyPr/>
          <a:lstStyle/>
          <a:p>
            <a:pPr marL="0" indent="0">
              <a:spcBef>
                <a:spcPct val="0"/>
              </a:spcBef>
              <a:buNone/>
            </a:pP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下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至唐、宋、元、明、清历代的名人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书画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  <a:cs typeface="+mj-cs"/>
            </a:endParaRPr>
          </a:p>
        </p:txBody>
      </p:sp>
      <p:pic>
        <p:nvPicPr>
          <p:cNvPr id="343043" name="图片 343042" descr="画2untitled"/>
          <p:cNvPicPr>
            <a:picLocks noChangeAspect="1" noChangeArrowheads="1"/>
          </p:cNvPicPr>
          <p:nvPr/>
        </p:nvPicPr>
        <p:blipFill>
          <a:blip r:embed="rId1" cstate="print"/>
          <a:srcRect t="12270" b="12262"/>
          <a:stretch>
            <a:fillRect/>
          </a:stretch>
        </p:blipFill>
        <p:spPr bwMode="auto">
          <a:xfrm>
            <a:off x="576064" y="1779562"/>
            <a:ext cx="4499992" cy="180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3044" name="图片 343043" descr="画ty-xrsjt"/>
          <p:cNvPicPr>
            <a:picLocks noChangeAspect="1" noChangeArrowheads="1"/>
          </p:cNvPicPr>
          <p:nvPr/>
        </p:nvPicPr>
        <p:blipFill>
          <a:blip r:embed="rId2" cstate="print"/>
          <a:srcRect l="9184" t="10801" b="10800"/>
          <a:stretch>
            <a:fillRect/>
          </a:stretch>
        </p:blipFill>
        <p:spPr bwMode="auto">
          <a:xfrm>
            <a:off x="5436096" y="1275606"/>
            <a:ext cx="2945362" cy="33326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430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1000"/>
                                        <p:tgtEl>
                                          <p:spTgt spid="3430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6"/>
          <p:cNvSpPr txBox="1"/>
          <p:nvPr/>
        </p:nvSpPr>
        <p:spPr>
          <a:xfrm>
            <a:off x="770434" y="1923678"/>
            <a:ext cx="7272808" cy="219290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朗读第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2-4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自然段时应体现欣赏、自豪、赞叹之情，语气自然从容，语速宜缓，娓娓道来。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23527" y="305031"/>
            <a:ext cx="1013927" cy="1013927"/>
          </a:xfrm>
          <a:prstGeom prst="rect">
            <a:avLst/>
          </a:prstGeom>
        </p:spPr>
      </p:pic>
      <p:sp>
        <p:nvSpPr>
          <p:cNvPr id="12" name="文本框 10"/>
          <p:cNvSpPr txBox="1"/>
          <p:nvPr/>
        </p:nvSpPr>
        <p:spPr>
          <a:xfrm>
            <a:off x="1276771" y="571492"/>
            <a:ext cx="45193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朗读指导</a:t>
            </a:r>
            <a:r>
              <a:rPr lang="zh-CN" altLang="en-US" sz="32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（课后</a:t>
            </a:r>
            <a:r>
              <a:rPr lang="zh-CN" altLang="en-US" sz="3200" b="1" dirty="0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第</a:t>
            </a:r>
            <a:r>
              <a:rPr lang="en-US" altLang="zh-CN" sz="3200" b="1" dirty="0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3200" b="1" dirty="0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题</a:t>
            </a:r>
            <a:r>
              <a:rPr lang="zh-CN" altLang="en-US" sz="32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altLang="en-US" sz="32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" name="七彩-课文朗读-五上-14 圆明园的毁灭第2-4自然段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754799" y="559079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107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圆角矩形 23"/>
          <p:cNvSpPr/>
          <p:nvPr/>
        </p:nvSpPr>
        <p:spPr>
          <a:xfrm>
            <a:off x="2267744" y="361257"/>
            <a:ext cx="3173807" cy="733650"/>
          </a:xfrm>
          <a:prstGeom prst="roundRect">
            <a:avLst/>
          </a:prstGeom>
          <a:solidFill>
            <a:srgbClr val="FEFCDE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极言损失之大</a:t>
            </a:r>
            <a:endParaRPr lang="zh-CN" altLang="en-US" sz="36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文本框 6"/>
          <p:cNvSpPr txBox="1"/>
          <p:nvPr/>
        </p:nvSpPr>
        <p:spPr>
          <a:xfrm>
            <a:off x="971600" y="1133097"/>
            <a:ext cx="7272808" cy="20867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  <a:buFontTx/>
              <a:buNone/>
            </a:pP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圆明园的毁灭是中国文化史上不可估量的损失，也是世界文化史上不可估量的损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失！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Freeform 24"/>
          <p:cNvSpPr/>
          <p:nvPr/>
        </p:nvSpPr>
        <p:spPr bwMode="gray">
          <a:xfrm rot="21355087">
            <a:off x="1294198" y="733595"/>
            <a:ext cx="1069141" cy="1009295"/>
          </a:xfrm>
          <a:custGeom>
            <a:avLst/>
            <a:gdLst>
              <a:gd name="T0" fmla="*/ 12 w 1824"/>
              <a:gd name="T1" fmla="*/ 2464 h 2648"/>
              <a:gd name="T2" fmla="*/ 56 w 1824"/>
              <a:gd name="T3" fmla="*/ 2120 h 2648"/>
              <a:gd name="T4" fmla="*/ 124 w 1824"/>
              <a:gd name="T5" fmla="*/ 1808 h 2648"/>
              <a:gd name="T6" fmla="*/ 212 w 1824"/>
              <a:gd name="T7" fmla="*/ 1524 h 2648"/>
              <a:gd name="T8" fmla="*/ 316 w 1824"/>
              <a:gd name="T9" fmla="*/ 1270 h 2648"/>
              <a:gd name="T10" fmla="*/ 430 w 1824"/>
              <a:gd name="T11" fmla="*/ 1044 h 2648"/>
              <a:gd name="T12" fmla="*/ 550 w 1824"/>
              <a:gd name="T13" fmla="*/ 846 h 2648"/>
              <a:gd name="T14" fmla="*/ 672 w 1824"/>
              <a:gd name="T15" fmla="*/ 674 h 2648"/>
              <a:gd name="T16" fmla="*/ 792 w 1824"/>
              <a:gd name="T17" fmla="*/ 528 h 2648"/>
              <a:gd name="T18" fmla="*/ 906 w 1824"/>
              <a:gd name="T19" fmla="*/ 408 h 2648"/>
              <a:gd name="T20" fmla="*/ 1010 w 1824"/>
              <a:gd name="T21" fmla="*/ 310 h 2648"/>
              <a:gd name="T22" fmla="*/ 1096 w 1824"/>
              <a:gd name="T23" fmla="*/ 236 h 2648"/>
              <a:gd name="T24" fmla="*/ 1164 w 1824"/>
              <a:gd name="T25" fmla="*/ 184 h 2648"/>
              <a:gd name="T26" fmla="*/ 1208 w 1824"/>
              <a:gd name="T27" fmla="*/ 154 h 2648"/>
              <a:gd name="T28" fmla="*/ 1224 w 1824"/>
              <a:gd name="T29" fmla="*/ 144 h 2648"/>
              <a:gd name="T30" fmla="*/ 1728 w 1824"/>
              <a:gd name="T31" fmla="*/ 56 h 2648"/>
              <a:gd name="T32" fmla="*/ 1568 w 1824"/>
              <a:gd name="T33" fmla="*/ 328 h 2648"/>
              <a:gd name="T34" fmla="*/ 1554 w 1824"/>
              <a:gd name="T35" fmla="*/ 332 h 2648"/>
              <a:gd name="T36" fmla="*/ 1514 w 1824"/>
              <a:gd name="T37" fmla="*/ 346 h 2648"/>
              <a:gd name="T38" fmla="*/ 1452 w 1824"/>
              <a:gd name="T39" fmla="*/ 370 h 2648"/>
              <a:gd name="T40" fmla="*/ 1370 w 1824"/>
              <a:gd name="T41" fmla="*/ 410 h 2648"/>
              <a:gd name="T42" fmla="*/ 1270 w 1824"/>
              <a:gd name="T43" fmla="*/ 466 h 2648"/>
              <a:gd name="T44" fmla="*/ 1158 w 1824"/>
              <a:gd name="T45" fmla="*/ 540 h 2648"/>
              <a:gd name="T46" fmla="*/ 1034 w 1824"/>
              <a:gd name="T47" fmla="*/ 636 h 2648"/>
              <a:gd name="T48" fmla="*/ 904 w 1824"/>
              <a:gd name="T49" fmla="*/ 756 h 2648"/>
              <a:gd name="T50" fmla="*/ 770 w 1824"/>
              <a:gd name="T51" fmla="*/ 900 h 2648"/>
              <a:gd name="T52" fmla="*/ 632 w 1824"/>
              <a:gd name="T53" fmla="*/ 1076 h 2648"/>
              <a:gd name="T54" fmla="*/ 498 w 1824"/>
              <a:gd name="T55" fmla="*/ 1280 h 2648"/>
              <a:gd name="T56" fmla="*/ 370 w 1824"/>
              <a:gd name="T57" fmla="*/ 1518 h 2648"/>
              <a:gd name="T58" fmla="*/ 248 w 1824"/>
              <a:gd name="T59" fmla="*/ 1792 h 2648"/>
              <a:gd name="T60" fmla="*/ 138 w 1824"/>
              <a:gd name="T61" fmla="*/ 2104 h 2648"/>
              <a:gd name="T62" fmla="*/ 42 w 1824"/>
              <a:gd name="T63" fmla="*/ 2456 h 2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824" h="2648">
                <a:moveTo>
                  <a:pt x="0" y="2648"/>
                </a:moveTo>
                <a:lnTo>
                  <a:pt x="12" y="2464"/>
                </a:lnTo>
                <a:lnTo>
                  <a:pt x="32" y="2288"/>
                </a:lnTo>
                <a:lnTo>
                  <a:pt x="56" y="2120"/>
                </a:lnTo>
                <a:lnTo>
                  <a:pt x="88" y="1960"/>
                </a:lnTo>
                <a:lnTo>
                  <a:pt x="124" y="1808"/>
                </a:lnTo>
                <a:lnTo>
                  <a:pt x="166" y="1662"/>
                </a:lnTo>
                <a:lnTo>
                  <a:pt x="212" y="1524"/>
                </a:lnTo>
                <a:lnTo>
                  <a:pt x="262" y="1394"/>
                </a:lnTo>
                <a:lnTo>
                  <a:pt x="316" y="1270"/>
                </a:lnTo>
                <a:lnTo>
                  <a:pt x="372" y="1154"/>
                </a:lnTo>
                <a:lnTo>
                  <a:pt x="430" y="1044"/>
                </a:lnTo>
                <a:lnTo>
                  <a:pt x="490" y="942"/>
                </a:lnTo>
                <a:lnTo>
                  <a:pt x="550" y="846"/>
                </a:lnTo>
                <a:lnTo>
                  <a:pt x="612" y="758"/>
                </a:lnTo>
                <a:lnTo>
                  <a:pt x="672" y="674"/>
                </a:lnTo>
                <a:lnTo>
                  <a:pt x="734" y="598"/>
                </a:lnTo>
                <a:lnTo>
                  <a:pt x="792" y="528"/>
                </a:lnTo>
                <a:lnTo>
                  <a:pt x="850" y="464"/>
                </a:lnTo>
                <a:lnTo>
                  <a:pt x="906" y="408"/>
                </a:lnTo>
                <a:lnTo>
                  <a:pt x="960" y="356"/>
                </a:lnTo>
                <a:lnTo>
                  <a:pt x="1010" y="310"/>
                </a:lnTo>
                <a:lnTo>
                  <a:pt x="1056" y="270"/>
                </a:lnTo>
                <a:lnTo>
                  <a:pt x="1096" y="236"/>
                </a:lnTo>
                <a:lnTo>
                  <a:pt x="1134" y="208"/>
                </a:lnTo>
                <a:lnTo>
                  <a:pt x="1164" y="184"/>
                </a:lnTo>
                <a:lnTo>
                  <a:pt x="1190" y="166"/>
                </a:lnTo>
                <a:lnTo>
                  <a:pt x="1208" y="154"/>
                </a:lnTo>
                <a:lnTo>
                  <a:pt x="1220" y="146"/>
                </a:lnTo>
                <a:lnTo>
                  <a:pt x="1224" y="144"/>
                </a:lnTo>
                <a:lnTo>
                  <a:pt x="848" y="0"/>
                </a:lnTo>
                <a:lnTo>
                  <a:pt x="1728" y="56"/>
                </a:lnTo>
                <a:lnTo>
                  <a:pt x="1824" y="480"/>
                </a:lnTo>
                <a:lnTo>
                  <a:pt x="1568" y="328"/>
                </a:lnTo>
                <a:lnTo>
                  <a:pt x="1564" y="328"/>
                </a:lnTo>
                <a:lnTo>
                  <a:pt x="1554" y="332"/>
                </a:lnTo>
                <a:lnTo>
                  <a:pt x="1538" y="338"/>
                </a:lnTo>
                <a:lnTo>
                  <a:pt x="1514" y="346"/>
                </a:lnTo>
                <a:lnTo>
                  <a:pt x="1486" y="356"/>
                </a:lnTo>
                <a:lnTo>
                  <a:pt x="1452" y="370"/>
                </a:lnTo>
                <a:lnTo>
                  <a:pt x="1412" y="388"/>
                </a:lnTo>
                <a:lnTo>
                  <a:pt x="1370" y="410"/>
                </a:lnTo>
                <a:lnTo>
                  <a:pt x="1322" y="436"/>
                </a:lnTo>
                <a:lnTo>
                  <a:pt x="1270" y="466"/>
                </a:lnTo>
                <a:lnTo>
                  <a:pt x="1216" y="500"/>
                </a:lnTo>
                <a:lnTo>
                  <a:pt x="1158" y="540"/>
                </a:lnTo>
                <a:lnTo>
                  <a:pt x="1098" y="584"/>
                </a:lnTo>
                <a:lnTo>
                  <a:pt x="1034" y="636"/>
                </a:lnTo>
                <a:lnTo>
                  <a:pt x="970" y="692"/>
                </a:lnTo>
                <a:lnTo>
                  <a:pt x="904" y="756"/>
                </a:lnTo>
                <a:lnTo>
                  <a:pt x="836" y="824"/>
                </a:lnTo>
                <a:lnTo>
                  <a:pt x="770" y="900"/>
                </a:lnTo>
                <a:lnTo>
                  <a:pt x="700" y="984"/>
                </a:lnTo>
                <a:lnTo>
                  <a:pt x="632" y="1076"/>
                </a:lnTo>
                <a:lnTo>
                  <a:pt x="566" y="1174"/>
                </a:lnTo>
                <a:lnTo>
                  <a:pt x="498" y="1280"/>
                </a:lnTo>
                <a:lnTo>
                  <a:pt x="434" y="1394"/>
                </a:lnTo>
                <a:lnTo>
                  <a:pt x="370" y="1518"/>
                </a:lnTo>
                <a:lnTo>
                  <a:pt x="308" y="1650"/>
                </a:lnTo>
                <a:lnTo>
                  <a:pt x="248" y="1792"/>
                </a:lnTo>
                <a:lnTo>
                  <a:pt x="192" y="1944"/>
                </a:lnTo>
                <a:lnTo>
                  <a:pt x="138" y="2104"/>
                </a:lnTo>
                <a:lnTo>
                  <a:pt x="88" y="2274"/>
                </a:lnTo>
                <a:lnTo>
                  <a:pt x="42" y="2456"/>
                </a:lnTo>
                <a:lnTo>
                  <a:pt x="0" y="2648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" name="圆角矩形 8"/>
          <p:cNvSpPr/>
          <p:nvPr/>
        </p:nvSpPr>
        <p:spPr>
          <a:xfrm>
            <a:off x="1008759" y="1921007"/>
            <a:ext cx="1922433" cy="480425"/>
          </a:xfrm>
          <a:prstGeom prst="roundRect">
            <a:avLst/>
          </a:prstGeom>
          <a:noFill/>
          <a:ln w="28575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圆角矩形 9"/>
          <p:cNvSpPr/>
          <p:nvPr/>
        </p:nvSpPr>
        <p:spPr>
          <a:xfrm>
            <a:off x="1497439" y="2568416"/>
            <a:ext cx="1922433" cy="528468"/>
          </a:xfrm>
          <a:prstGeom prst="roundRect">
            <a:avLst/>
          </a:prstGeom>
          <a:noFill/>
          <a:ln w="28575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6320798" y="2696429"/>
            <a:ext cx="1229560" cy="648570"/>
            <a:chOff x="6171417" y="2662597"/>
            <a:chExt cx="1800200" cy="784770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6171417" y="2662597"/>
              <a:ext cx="1800200" cy="784770"/>
            </a:xfrm>
            <a:prstGeom prst="rect">
              <a:avLst/>
            </a:prstGeom>
          </p:spPr>
        </p:pic>
        <p:sp>
          <p:nvSpPr>
            <p:cNvPr id="13" name="文本框 373762"/>
            <p:cNvSpPr txBox="1">
              <a:spLocks noChangeArrowheads="1"/>
            </p:cNvSpPr>
            <p:nvPr/>
          </p:nvSpPr>
          <p:spPr bwMode="auto">
            <a:xfrm>
              <a:off x="6349355" y="2697325"/>
              <a:ext cx="1475749" cy="70757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zh-CN" altLang="en-US" sz="3200" b="1" dirty="0" smtClean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布局</a:t>
              </a:r>
              <a:endPara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6320798" y="3416509"/>
            <a:ext cx="1229560" cy="648570"/>
            <a:chOff x="6171417" y="2662597"/>
            <a:chExt cx="1800200" cy="784770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6171417" y="2662597"/>
              <a:ext cx="1800200" cy="784770"/>
            </a:xfrm>
            <a:prstGeom prst="rect">
              <a:avLst/>
            </a:prstGeom>
          </p:spPr>
        </p:pic>
        <p:sp>
          <p:nvSpPr>
            <p:cNvPr id="17" name="文本框 373762"/>
            <p:cNvSpPr txBox="1">
              <a:spLocks noChangeArrowheads="1"/>
            </p:cNvSpPr>
            <p:nvPr/>
          </p:nvSpPr>
          <p:spPr bwMode="auto">
            <a:xfrm>
              <a:off x="6349355" y="2697325"/>
              <a:ext cx="1475749" cy="70757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zh-CN" altLang="en-US" sz="3200" b="1" dirty="0" smtClean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建筑</a:t>
              </a:r>
              <a:endPara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320798" y="4155428"/>
            <a:ext cx="1229560" cy="648570"/>
            <a:chOff x="6171417" y="2662597"/>
            <a:chExt cx="1800200" cy="784770"/>
          </a:xfrm>
        </p:grpSpPr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6171417" y="2662597"/>
              <a:ext cx="1800200" cy="784770"/>
            </a:xfrm>
            <a:prstGeom prst="rect">
              <a:avLst/>
            </a:prstGeom>
          </p:spPr>
        </p:pic>
        <p:sp>
          <p:nvSpPr>
            <p:cNvPr id="21" name="文本框 373762"/>
            <p:cNvSpPr txBox="1">
              <a:spLocks noChangeArrowheads="1"/>
            </p:cNvSpPr>
            <p:nvPr/>
          </p:nvSpPr>
          <p:spPr bwMode="auto">
            <a:xfrm>
              <a:off x="6327042" y="2697325"/>
              <a:ext cx="1475749" cy="70757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zh-CN" altLang="en-US" sz="3200" b="1" dirty="0" smtClean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收藏</a:t>
              </a:r>
              <a:endPara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043608" y="3376902"/>
            <a:ext cx="4959345" cy="1427096"/>
            <a:chOff x="1043608" y="3376902"/>
            <a:chExt cx="4959345" cy="1427096"/>
          </a:xfrm>
        </p:grpSpPr>
        <p:sp>
          <p:nvSpPr>
            <p:cNvPr id="22" name="文本框 264194"/>
            <p:cNvSpPr txBox="1"/>
            <p:nvPr/>
          </p:nvSpPr>
          <p:spPr>
            <a:xfrm>
              <a:off x="2051720" y="3725619"/>
              <a:ext cx="3951233" cy="646331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3600" b="1" noProof="1" smtClean="0">
                  <a:latin typeface="黑体" panose="02010609060101010101" pitchFamily="49" charset="-122"/>
                  <a:ea typeface="黑体" panose="02010609060101010101" pitchFamily="49" charset="-122"/>
                  <a:cs typeface="+mn-ea"/>
                </a:rPr>
                <a:t>为什么这样说？</a:t>
              </a:r>
              <a:endParaRPr lang="zh-CN" altLang="en-US" sz="3600" b="1" noProof="1">
                <a:latin typeface="黑体" panose="02010609060101010101" pitchFamily="49" charset="-122"/>
                <a:ea typeface="黑体" panose="02010609060101010101" pitchFamily="49" charset="-122"/>
                <a:cs typeface="+mn-ea"/>
              </a:endParaRPr>
            </a:p>
          </p:txBody>
        </p:sp>
        <p:pic>
          <p:nvPicPr>
            <p:cNvPr id="23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43608" y="3376902"/>
              <a:ext cx="1097050" cy="142709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8" grpId="0" bldLvl="0" animBg="1"/>
      <p:bldP spid="9" grpId="0" bldLvl="0" animBg="1"/>
      <p:bldP spid="10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6"/>
          <p:cNvSpPr txBox="1"/>
          <p:nvPr/>
        </p:nvSpPr>
        <p:spPr>
          <a:xfrm>
            <a:off x="755576" y="1491630"/>
            <a:ext cx="7272808" cy="175432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圆明园的毁灭是中国文化史上不可估量的损失，也是世界文化史上不可估量的损失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折角形 1"/>
          <p:cNvSpPr/>
          <p:nvPr/>
        </p:nvSpPr>
        <p:spPr>
          <a:xfrm>
            <a:off x="1305242" y="3564444"/>
            <a:ext cx="5859046" cy="1138654"/>
          </a:xfrm>
          <a:prstGeom prst="foldedCorner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zh-CN" altLang="en-US" sz="2800" b="1" dirty="0" smtClean="0">
                <a:solidFill>
                  <a:srgbClr val="673B77">
                    <a:lumMod val="75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读得慢一些，语</a:t>
            </a:r>
            <a:r>
              <a:rPr lang="zh-CN" altLang="en-US" sz="2800" b="1" dirty="0">
                <a:solidFill>
                  <a:srgbClr val="673B77">
                    <a:lumMod val="75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调低沉一些，以体现沉痛的心情。</a:t>
            </a:r>
            <a:endParaRPr lang="zh-CN" altLang="en-US" sz="2800" b="1" dirty="0">
              <a:solidFill>
                <a:srgbClr val="673B77">
                  <a:lumMod val="75000"/>
                </a:srgb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23527" y="305031"/>
            <a:ext cx="1013927" cy="1013927"/>
          </a:xfrm>
          <a:prstGeom prst="rect">
            <a:avLst/>
          </a:prstGeom>
        </p:spPr>
      </p:pic>
      <p:sp>
        <p:nvSpPr>
          <p:cNvPr id="13" name="文本框 10"/>
          <p:cNvSpPr txBox="1"/>
          <p:nvPr/>
        </p:nvSpPr>
        <p:spPr>
          <a:xfrm>
            <a:off x="1276771" y="571492"/>
            <a:ext cx="45913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朗读指导</a:t>
            </a:r>
            <a:r>
              <a:rPr lang="zh-CN" altLang="en-US" sz="32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（课后</a:t>
            </a:r>
            <a:r>
              <a:rPr lang="zh-CN" altLang="en-US" sz="3200" b="1" dirty="0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第</a:t>
            </a:r>
            <a:r>
              <a:rPr lang="en-US" altLang="zh-CN" sz="3200" b="1" dirty="0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3200" b="1" dirty="0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题</a:t>
            </a:r>
            <a:r>
              <a:rPr lang="zh-CN" altLang="en-US" sz="32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altLang="en-US" sz="32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" name="七彩-课文朗读-五上-14 圆明园的毁灭第1自然段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724128" y="594284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585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6"/>
          <p:cNvSpPr txBox="1"/>
          <p:nvPr/>
        </p:nvSpPr>
        <p:spPr>
          <a:xfrm>
            <a:off x="1331640" y="1635646"/>
            <a:ext cx="6480719" cy="15696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800100" fontAlgn="auto">
              <a:lnSpc>
                <a:spcPct val="150000"/>
              </a:lnSpc>
              <a:buFontTx/>
              <a:buNone/>
            </a:pP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课文最</a:t>
            </a:r>
            <a:r>
              <a:rPr lang="zh-CN" altLang="en-US" sz="320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后一个自然段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哪些地方写出了侵略者丑恶的嘴脸？</a:t>
            </a:r>
            <a:endParaRPr lang="en-US" altLang="zh-CN" sz="3200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364088" y="787255"/>
            <a:ext cx="696405" cy="372301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64288" y="801067"/>
            <a:ext cx="696405" cy="347853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380312" y="1273228"/>
            <a:ext cx="710308" cy="347853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211960" y="1258698"/>
            <a:ext cx="1076757" cy="371971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715355" y="2201996"/>
            <a:ext cx="696405" cy="382638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725834" y="2197735"/>
            <a:ext cx="766046" cy="374015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658985" y="2176412"/>
            <a:ext cx="633095" cy="382638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707289" y="2678747"/>
            <a:ext cx="393103" cy="347853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875595" y="2683063"/>
            <a:ext cx="696405" cy="347853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651997" y="2687255"/>
            <a:ext cx="720203" cy="347853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910386" y="3826986"/>
            <a:ext cx="3109886" cy="1049020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prstTxWarp prst="textInflateTop">
              <a:avLst/>
            </a:prstTxWarp>
          </a:bodyPr>
          <a:lstStyle/>
          <a:p>
            <a:pPr algn="ctr"/>
            <a:r>
              <a:rPr lang="zh-CN" altLang="en-US" sz="4400" b="1" dirty="0">
                <a:gradFill>
                  <a:gsLst>
                    <a:gs pos="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16200000" scaled="0"/>
                </a:gradFill>
                <a:latin typeface="黑体" panose="02010609060101010101" pitchFamily="49" charset="-122"/>
                <a:ea typeface="黑体" panose="02010609060101010101" pitchFamily="49" charset="-122"/>
              </a:rPr>
              <a:t>野蛮贪婪</a:t>
            </a:r>
            <a:endParaRPr lang="zh-CN" altLang="en-US" sz="4400" b="1" dirty="0">
              <a:gradFill>
                <a:gsLst>
                  <a:gs pos="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16200000" scaled="0"/>
              </a:gra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1908251" y="4208442"/>
            <a:ext cx="1080135" cy="610070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 w="635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动词</a:t>
            </a:r>
            <a:endParaRPr lang="zh-CN" altLang="en-US" sz="32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下箭头 15"/>
          <p:cNvSpPr/>
          <p:nvPr/>
        </p:nvSpPr>
        <p:spPr>
          <a:xfrm rot="16200000">
            <a:off x="3282686" y="4160546"/>
            <a:ext cx="297558" cy="696894"/>
          </a:xfrm>
          <a:prstGeom prst="downArrow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6375" name="文本框 186374"/>
          <p:cNvSpPr txBox="1"/>
          <p:nvPr/>
        </p:nvSpPr>
        <p:spPr>
          <a:xfrm>
            <a:off x="492911" y="699542"/>
            <a:ext cx="8285043" cy="3410164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92D050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2800" b="1" noProof="1">
                <a:ln>
                  <a:noFill/>
                </a:ln>
                <a:ea typeface="楷体" panose="02010609060101010101" pitchFamily="49" charset="-122"/>
                <a:cs typeface="+mn-ea"/>
              </a:rPr>
              <a:t>   </a:t>
            </a:r>
            <a:r>
              <a:rPr lang="en-US" altLang="zh-CN" sz="2800" b="1" noProof="1" smtClean="0">
                <a:ln>
                  <a:noFill/>
                </a:ln>
                <a:ea typeface="楷体" panose="02010609060101010101" pitchFamily="49" charset="-122"/>
                <a:cs typeface="+mn-ea"/>
              </a:rPr>
              <a:t>    </a:t>
            </a:r>
            <a:r>
              <a:rPr lang="en-US" altLang="zh-CN" sz="2800" b="1" noProof="1">
                <a:ln>
                  <a:noFill/>
                </a:ln>
                <a:solidFill>
                  <a:schemeClr val="tx1"/>
                </a:solidFill>
                <a:ea typeface="楷体" panose="02010609060101010101" pitchFamily="49" charset="-122"/>
                <a:cs typeface="+mn-ea"/>
              </a:rPr>
              <a:t>1860</a:t>
            </a:r>
            <a:r>
              <a:rPr lang="zh-CN" altLang="en-US" sz="2800" b="1" noProof="1">
                <a:ln>
                  <a:noFill/>
                </a:ln>
                <a:solidFill>
                  <a:schemeClr val="tx1"/>
                </a:solidFill>
                <a:ea typeface="楷体" panose="02010609060101010101" pitchFamily="49" charset="-122"/>
                <a:cs typeface="+mn-ea"/>
              </a:rPr>
              <a:t>年</a:t>
            </a:r>
            <a:r>
              <a:rPr lang="en-US" altLang="zh-CN" sz="2800" b="1" noProof="1">
                <a:ln>
                  <a:noFill/>
                </a:ln>
                <a:solidFill>
                  <a:schemeClr val="tx1"/>
                </a:solidFill>
                <a:ea typeface="楷体" panose="02010609060101010101" pitchFamily="49" charset="-122"/>
                <a:cs typeface="+mn-ea"/>
              </a:rPr>
              <a:t>10</a:t>
            </a:r>
            <a:r>
              <a:rPr lang="zh-CN" altLang="en-US" sz="2800" b="1" noProof="1">
                <a:ln>
                  <a:noFill/>
                </a:ln>
                <a:solidFill>
                  <a:schemeClr val="tx1"/>
                </a:solidFill>
                <a:ea typeface="楷体" panose="02010609060101010101" pitchFamily="49" charset="-122"/>
                <a:cs typeface="+mn-ea"/>
              </a:rPr>
              <a:t>月</a:t>
            </a:r>
            <a:r>
              <a:rPr lang="en-US" altLang="zh-CN" sz="2800" b="1" noProof="1">
                <a:ln>
                  <a:noFill/>
                </a:ln>
                <a:solidFill>
                  <a:schemeClr val="tx1"/>
                </a:solidFill>
                <a:ea typeface="楷体" panose="02010609060101010101" pitchFamily="49" charset="-122"/>
                <a:cs typeface="+mn-ea"/>
              </a:rPr>
              <a:t>6</a:t>
            </a:r>
            <a:r>
              <a:rPr lang="zh-CN" altLang="en-US" sz="2800" b="1" noProof="1">
                <a:ln>
                  <a:noFill/>
                </a:ln>
                <a:solidFill>
                  <a:schemeClr val="tx1"/>
                </a:solidFill>
                <a:ea typeface="楷体" panose="02010609060101010101" pitchFamily="49" charset="-122"/>
                <a:cs typeface="+mn-ea"/>
              </a:rPr>
              <a:t>日，</a:t>
            </a:r>
            <a:r>
              <a:rPr lang="zh-CN" altLang="en-US" sz="2800" b="1" noProof="1" smtClean="0">
                <a:ln>
                  <a:noFill/>
                </a:ln>
                <a:solidFill>
                  <a:schemeClr val="tx1"/>
                </a:solidFill>
                <a:ea typeface="楷体" panose="02010609060101010101" pitchFamily="49" charset="-122"/>
                <a:cs typeface="+mn-ea"/>
              </a:rPr>
              <a:t>英法</a:t>
            </a:r>
            <a:r>
              <a:rPr lang="zh-CN" altLang="en-US" sz="2800" b="1" noProof="1">
                <a:ln>
                  <a:noFill/>
                </a:ln>
                <a:solidFill>
                  <a:schemeClr val="tx1"/>
                </a:solidFill>
                <a:ea typeface="楷体" panose="02010609060101010101" pitchFamily="49" charset="-122"/>
                <a:cs typeface="+mn-ea"/>
              </a:rPr>
              <a:t>联军侵入北京，闯进圆明园。他们把园内凡是能</a:t>
            </a:r>
            <a:r>
              <a:rPr lang="zh-CN" altLang="en-US" sz="2800" b="1" noProof="1" smtClean="0">
                <a:ln>
                  <a:noFill/>
                </a:ln>
                <a:solidFill>
                  <a:schemeClr val="tx1"/>
                </a:solidFill>
                <a:ea typeface="楷体" panose="02010609060101010101" pitchFamily="49" charset="-122"/>
                <a:cs typeface="+mn-ea"/>
              </a:rPr>
              <a:t>拿得动的</a:t>
            </a:r>
            <a:r>
              <a:rPr lang="zh-CN" altLang="en-US" sz="2800" b="1" noProof="1">
                <a:ln>
                  <a:noFill/>
                </a:ln>
                <a:solidFill>
                  <a:schemeClr val="tx1"/>
                </a:solidFill>
                <a:ea typeface="楷体" panose="02010609060101010101" pitchFamily="49" charset="-122"/>
                <a:cs typeface="+mn-ea"/>
              </a:rPr>
              <a:t>东西，统统掠走；拿不动的，就用大车或牲口搬运；实在运不走的，就任意破</a:t>
            </a:r>
            <a:r>
              <a:rPr lang="zh-CN" altLang="en-US" sz="2800" b="1" noProof="1" smtClean="0">
                <a:ln>
                  <a:noFill/>
                </a:ln>
                <a:solidFill>
                  <a:schemeClr val="tx1"/>
                </a:solidFill>
                <a:ea typeface="楷体" panose="02010609060101010101" pitchFamily="49" charset="-122"/>
                <a:cs typeface="+mn-ea"/>
              </a:rPr>
              <a:t>坏、毁</a:t>
            </a:r>
            <a:r>
              <a:rPr lang="zh-CN" altLang="en-US" sz="2800" b="1" noProof="1">
                <a:ln>
                  <a:noFill/>
                </a:ln>
                <a:solidFill>
                  <a:schemeClr val="tx1"/>
                </a:solidFill>
                <a:ea typeface="楷体" panose="02010609060101010101" pitchFamily="49" charset="-122"/>
                <a:cs typeface="+mn-ea"/>
              </a:rPr>
              <a:t>掉。为了销毁罪证，</a:t>
            </a:r>
            <a:r>
              <a:rPr lang="en-US" altLang="zh-CN" sz="2800" b="1" noProof="1">
                <a:ln>
                  <a:noFill/>
                </a:ln>
                <a:solidFill>
                  <a:schemeClr val="tx1"/>
                </a:solidFill>
                <a:ea typeface="楷体" panose="02010609060101010101" pitchFamily="49" charset="-122"/>
                <a:cs typeface="+mn-ea"/>
              </a:rPr>
              <a:t>10</a:t>
            </a:r>
            <a:r>
              <a:rPr lang="zh-CN" altLang="en-US" sz="2800" b="1" noProof="1">
                <a:ln>
                  <a:noFill/>
                </a:ln>
                <a:solidFill>
                  <a:schemeClr val="tx1"/>
                </a:solidFill>
                <a:ea typeface="楷体" panose="02010609060101010101" pitchFamily="49" charset="-122"/>
                <a:cs typeface="+mn-ea"/>
              </a:rPr>
              <a:t>月</a:t>
            </a:r>
            <a:r>
              <a:rPr lang="en-US" altLang="zh-CN" sz="2800" b="1" noProof="1">
                <a:ln>
                  <a:noFill/>
                </a:ln>
                <a:solidFill>
                  <a:schemeClr val="tx1"/>
                </a:solidFill>
                <a:ea typeface="楷体" panose="02010609060101010101" pitchFamily="49" charset="-122"/>
                <a:cs typeface="+mn-ea"/>
              </a:rPr>
              <a:t>18</a:t>
            </a:r>
            <a:r>
              <a:rPr lang="zh-CN" altLang="en-US" sz="2800" b="1" noProof="1">
                <a:ln>
                  <a:noFill/>
                </a:ln>
                <a:solidFill>
                  <a:schemeClr val="tx1"/>
                </a:solidFill>
                <a:ea typeface="楷体" panose="02010609060101010101" pitchFamily="49" charset="-122"/>
                <a:cs typeface="+mn-ea"/>
              </a:rPr>
              <a:t>日和</a:t>
            </a:r>
            <a:r>
              <a:rPr lang="en-US" altLang="zh-CN" sz="2800" b="1" noProof="1">
                <a:ln>
                  <a:noFill/>
                </a:ln>
                <a:solidFill>
                  <a:schemeClr val="tx1"/>
                </a:solidFill>
                <a:ea typeface="楷体" panose="02010609060101010101" pitchFamily="49" charset="-122"/>
                <a:cs typeface="+mn-ea"/>
              </a:rPr>
              <a:t>19</a:t>
            </a:r>
            <a:r>
              <a:rPr lang="zh-CN" altLang="en-US" sz="2800" b="1" noProof="1">
                <a:ln>
                  <a:noFill/>
                </a:ln>
                <a:solidFill>
                  <a:schemeClr val="tx1"/>
                </a:solidFill>
                <a:ea typeface="楷体" panose="02010609060101010101" pitchFamily="49" charset="-122"/>
                <a:cs typeface="+mn-ea"/>
              </a:rPr>
              <a:t>日，三千多名侵</a:t>
            </a:r>
            <a:r>
              <a:rPr lang="zh-CN" altLang="en-US" sz="2800" b="1" noProof="1" smtClean="0">
                <a:ln>
                  <a:noFill/>
                </a:ln>
                <a:solidFill>
                  <a:schemeClr val="tx1"/>
                </a:solidFill>
                <a:ea typeface="楷体" panose="02010609060101010101" pitchFamily="49" charset="-122"/>
                <a:cs typeface="+mn-ea"/>
              </a:rPr>
              <a:t>略者奉</a:t>
            </a:r>
            <a:r>
              <a:rPr lang="zh-CN" altLang="en-US" sz="2800" b="1" noProof="1">
                <a:ln>
                  <a:noFill/>
                </a:ln>
                <a:solidFill>
                  <a:schemeClr val="tx1"/>
                </a:solidFill>
                <a:ea typeface="楷体" panose="02010609060101010101" pitchFamily="49" charset="-122"/>
                <a:cs typeface="+mn-ea"/>
              </a:rPr>
              <a:t>命在园内放火。大火连烧三天，烟云笼</a:t>
            </a:r>
            <a:r>
              <a:rPr lang="zh-CN" altLang="en-US" sz="2800" b="1" noProof="1" smtClean="0">
                <a:ln>
                  <a:noFill/>
                </a:ln>
                <a:solidFill>
                  <a:schemeClr val="tx1"/>
                </a:solidFill>
                <a:ea typeface="楷体" panose="02010609060101010101" pitchFamily="49" charset="-122"/>
                <a:cs typeface="+mn-ea"/>
              </a:rPr>
              <a:t>罩了整</a:t>
            </a:r>
            <a:r>
              <a:rPr lang="zh-CN" altLang="en-US" sz="2800" b="1" noProof="1">
                <a:ln>
                  <a:noFill/>
                </a:ln>
                <a:solidFill>
                  <a:schemeClr val="tx1"/>
                </a:solidFill>
                <a:ea typeface="楷体" panose="02010609060101010101" pitchFamily="49" charset="-122"/>
                <a:cs typeface="+mn-ea"/>
              </a:rPr>
              <a:t>个北京城。我国这一园林艺术的瑰宝、建筑艺术的精华，就这样</a:t>
            </a:r>
            <a:r>
              <a:rPr lang="zh-CN" altLang="en-US" sz="2800" b="1" noProof="1" smtClean="0">
                <a:ln>
                  <a:noFill/>
                </a:ln>
                <a:solidFill>
                  <a:schemeClr val="tx1"/>
                </a:solidFill>
                <a:ea typeface="楷体" panose="02010609060101010101" pitchFamily="49" charset="-122"/>
                <a:cs typeface="+mn-ea"/>
              </a:rPr>
              <a:t>化为一</a:t>
            </a:r>
            <a:r>
              <a:rPr lang="zh-CN" altLang="en-US" sz="2800" b="1" noProof="1">
                <a:ln>
                  <a:noFill/>
                </a:ln>
                <a:solidFill>
                  <a:schemeClr val="tx1"/>
                </a:solidFill>
                <a:ea typeface="楷体" panose="02010609060101010101" pitchFamily="49" charset="-122"/>
                <a:cs typeface="+mn-ea"/>
              </a:rPr>
              <a:t>片灰烬。</a:t>
            </a:r>
            <a:endParaRPr lang="zh-CN" altLang="en-US" sz="2800" b="1" noProof="1">
              <a:ln>
                <a:noFill/>
              </a:ln>
              <a:solidFill>
                <a:schemeClr val="tx1"/>
              </a:solidFill>
              <a:ea typeface="楷体" panose="02010609060101010101" pitchFamily="49" charset="-122"/>
              <a:cs typeface="+mn-ea"/>
            </a:endParaRPr>
          </a:p>
        </p:txBody>
      </p:sp>
      <p:sp>
        <p:nvSpPr>
          <p:cNvPr id="21" name="圆角矩形标注 20"/>
          <p:cNvSpPr/>
          <p:nvPr/>
        </p:nvSpPr>
        <p:spPr>
          <a:xfrm>
            <a:off x="4991734" y="103685"/>
            <a:ext cx="1529812" cy="595857"/>
          </a:xfrm>
          <a:prstGeom prst="wedgeRoundRectCallout">
            <a:avLst>
              <a:gd name="adj1" fmla="val -70169"/>
              <a:gd name="adj2" fmla="val 60064"/>
              <a:gd name="adj3" fmla="val 16667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侵略者</a:t>
            </a:r>
            <a:endParaRPr lang="zh-CN" altLang="en-US" sz="32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" name="文本框 1"/>
          <p:cNvSpPr txBox="1"/>
          <p:nvPr/>
        </p:nvSpPr>
        <p:spPr>
          <a:xfrm>
            <a:off x="3667374" y="889278"/>
            <a:ext cx="19361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spc="-330" dirty="0" smtClean="0">
                <a:solidFill>
                  <a:schemeClr val="accent2">
                    <a:lumMod val="75000"/>
                  </a:schemeClr>
                </a:solidFill>
                <a:ea typeface="楷体" panose="02010609060101010101" pitchFamily="49" charset="-122"/>
              </a:rPr>
              <a:t>~~~~~~~~~~~</a:t>
            </a:r>
            <a:endParaRPr lang="en-US" altLang="zh-CN" sz="2800" b="1" spc="-330" dirty="0">
              <a:solidFill>
                <a:schemeClr val="accent2">
                  <a:lumMod val="75000"/>
                </a:schemeClr>
              </a:solidFill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/>
      <p:bldP spid="15" grpId="0" animBg="1"/>
      <p:bldP spid="16" grpId="0" animBg="1"/>
      <p:bldP spid="21" grpId="0" bldLvl="0" animBg="1"/>
      <p:bldP spid="24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38516" y="483518"/>
            <a:ext cx="799288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思考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: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表示时间的词语给你带来了什么样的感受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?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186374"/>
          <p:cNvSpPr txBox="1"/>
          <p:nvPr/>
        </p:nvSpPr>
        <p:spPr>
          <a:xfrm>
            <a:off x="506963" y="1203598"/>
            <a:ext cx="8025477" cy="2160591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92D050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noProof="1" smtClean="0">
                <a:ln>
                  <a:noFill/>
                </a:ln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    </a:t>
            </a:r>
            <a:r>
              <a:rPr lang="en-US" altLang="zh-CN" sz="2800" b="1" noProof="1">
                <a:ln>
                  <a:noFill/>
                </a:ln>
                <a:solidFill>
                  <a:schemeClr val="tx1"/>
                </a:solidFill>
                <a:ea typeface="楷体" panose="02010609060101010101" pitchFamily="49" charset="-122"/>
                <a:cs typeface="+mn-ea"/>
              </a:rPr>
              <a:t>1860</a:t>
            </a:r>
            <a:r>
              <a:rPr lang="zh-CN" altLang="en-US" sz="2800" b="1" noProof="1">
                <a:ln>
                  <a:noFill/>
                </a:ln>
                <a:solidFill>
                  <a:schemeClr val="tx1"/>
                </a:solidFill>
                <a:ea typeface="楷体" panose="02010609060101010101" pitchFamily="49" charset="-122"/>
                <a:cs typeface="+mn-ea"/>
              </a:rPr>
              <a:t>年</a:t>
            </a:r>
            <a:r>
              <a:rPr lang="en-US" altLang="zh-CN" sz="2800" b="1" noProof="1">
                <a:ln>
                  <a:noFill/>
                </a:ln>
                <a:solidFill>
                  <a:schemeClr val="tx1"/>
                </a:solidFill>
                <a:ea typeface="楷体" panose="02010609060101010101" pitchFamily="49" charset="-122"/>
                <a:cs typeface="+mn-ea"/>
              </a:rPr>
              <a:t>10</a:t>
            </a:r>
            <a:r>
              <a:rPr lang="zh-CN" altLang="en-US" sz="2800" b="1" noProof="1">
                <a:ln>
                  <a:noFill/>
                </a:ln>
                <a:solidFill>
                  <a:schemeClr val="tx1"/>
                </a:solidFill>
                <a:ea typeface="楷体" panose="02010609060101010101" pitchFamily="49" charset="-122"/>
                <a:cs typeface="+mn-ea"/>
              </a:rPr>
              <a:t>月</a:t>
            </a:r>
            <a:r>
              <a:rPr lang="en-US" altLang="zh-CN" sz="2800" b="1" noProof="1">
                <a:ln>
                  <a:noFill/>
                </a:ln>
                <a:solidFill>
                  <a:schemeClr val="tx1"/>
                </a:solidFill>
                <a:ea typeface="楷体" panose="02010609060101010101" pitchFamily="49" charset="-122"/>
                <a:cs typeface="+mn-ea"/>
              </a:rPr>
              <a:t>6</a:t>
            </a:r>
            <a:r>
              <a:rPr lang="zh-CN" altLang="en-US" sz="2800" b="1" noProof="1">
                <a:ln>
                  <a:noFill/>
                </a:ln>
                <a:solidFill>
                  <a:schemeClr val="tx1"/>
                </a:solidFill>
                <a:ea typeface="楷体" panose="02010609060101010101" pitchFamily="49" charset="-122"/>
                <a:cs typeface="+mn-ea"/>
              </a:rPr>
              <a:t>日，</a:t>
            </a:r>
            <a:r>
              <a:rPr lang="zh-CN" altLang="en-US" sz="2800" b="1" noProof="1" smtClean="0">
                <a:ln>
                  <a:noFill/>
                </a:ln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英法</a:t>
            </a:r>
            <a:r>
              <a:rPr lang="zh-CN" altLang="en-US" sz="2800" b="1" noProof="1">
                <a:ln>
                  <a:noFill/>
                </a:ln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联军侵入北京，闯进圆明园</a:t>
            </a:r>
            <a:r>
              <a:rPr lang="zh-CN" altLang="en-US" sz="2800" b="1" noProof="1" smtClean="0">
                <a:ln>
                  <a:noFill/>
                </a:ln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。</a:t>
            </a:r>
            <a:r>
              <a:rPr lang="en-US" altLang="zh-CN" sz="2800" b="1" noProof="1" smtClean="0">
                <a:ln>
                  <a:noFill/>
                </a:ln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……</a:t>
            </a:r>
            <a:r>
              <a:rPr lang="zh-CN" altLang="en-US" sz="2800" b="1" noProof="1" smtClean="0">
                <a:ln>
                  <a:noFill/>
                </a:ln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为了</a:t>
            </a:r>
            <a:r>
              <a:rPr lang="zh-CN" altLang="en-US" sz="2800" b="1" noProof="1">
                <a:ln>
                  <a:noFill/>
                </a:ln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销毁罪证，</a:t>
            </a:r>
            <a:r>
              <a:rPr lang="en-US" altLang="zh-CN" sz="2800" b="1" noProof="1">
                <a:ln>
                  <a:noFill/>
                </a:ln>
                <a:solidFill>
                  <a:schemeClr val="tx1"/>
                </a:solidFill>
                <a:ea typeface="楷体" panose="02010609060101010101" pitchFamily="49" charset="-122"/>
                <a:cs typeface="+mn-ea"/>
              </a:rPr>
              <a:t>10</a:t>
            </a:r>
            <a:r>
              <a:rPr lang="zh-CN" altLang="en-US" sz="2800" b="1" noProof="1">
                <a:ln>
                  <a:noFill/>
                </a:ln>
                <a:solidFill>
                  <a:schemeClr val="tx1"/>
                </a:solidFill>
                <a:ea typeface="楷体" panose="02010609060101010101" pitchFamily="49" charset="-122"/>
                <a:cs typeface="+mn-ea"/>
              </a:rPr>
              <a:t>月</a:t>
            </a:r>
            <a:r>
              <a:rPr lang="en-US" altLang="zh-CN" sz="2800" b="1" noProof="1">
                <a:ln>
                  <a:noFill/>
                </a:ln>
                <a:solidFill>
                  <a:schemeClr val="tx1"/>
                </a:solidFill>
                <a:ea typeface="楷体" panose="02010609060101010101" pitchFamily="49" charset="-122"/>
                <a:cs typeface="+mn-ea"/>
              </a:rPr>
              <a:t>18</a:t>
            </a:r>
            <a:r>
              <a:rPr lang="zh-CN" altLang="en-US" sz="2800" b="1" noProof="1">
                <a:ln>
                  <a:noFill/>
                </a:ln>
                <a:solidFill>
                  <a:schemeClr val="tx1"/>
                </a:solidFill>
                <a:ea typeface="楷体" panose="02010609060101010101" pitchFamily="49" charset="-122"/>
                <a:cs typeface="+mn-ea"/>
              </a:rPr>
              <a:t>日和</a:t>
            </a:r>
            <a:r>
              <a:rPr lang="en-US" altLang="zh-CN" sz="2800" b="1" noProof="1">
                <a:ln>
                  <a:noFill/>
                </a:ln>
                <a:solidFill>
                  <a:schemeClr val="tx1"/>
                </a:solidFill>
                <a:ea typeface="楷体" panose="02010609060101010101" pitchFamily="49" charset="-122"/>
                <a:cs typeface="+mn-ea"/>
              </a:rPr>
              <a:t>19</a:t>
            </a:r>
            <a:r>
              <a:rPr lang="zh-CN" altLang="en-US" sz="2800" b="1" noProof="1">
                <a:ln>
                  <a:noFill/>
                </a:ln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日，三千多名侵</a:t>
            </a:r>
            <a:r>
              <a:rPr lang="zh-CN" altLang="en-US" sz="2800" b="1" noProof="1" smtClean="0">
                <a:ln>
                  <a:noFill/>
                </a:ln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略者奉</a:t>
            </a:r>
            <a:r>
              <a:rPr lang="zh-CN" altLang="en-US" sz="2800" b="1" noProof="1">
                <a:ln>
                  <a:noFill/>
                </a:ln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命在园内放火</a:t>
            </a:r>
            <a:r>
              <a:rPr lang="zh-CN" altLang="en-US" sz="2800" b="1" noProof="1"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。大火连烧三天，烟云笼罩了整个北京城</a:t>
            </a:r>
            <a:r>
              <a:rPr lang="zh-CN" altLang="en-US" sz="2800" b="1" noProof="1" smtClean="0"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。</a:t>
            </a:r>
            <a:r>
              <a:rPr lang="en-US" altLang="zh-CN" sz="2800" b="1" noProof="1" smtClean="0"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……</a:t>
            </a:r>
            <a:endParaRPr lang="zh-CN" altLang="en-US" sz="2800" b="1" noProof="1">
              <a:latin typeface="楷体" panose="02010609060101010101" pitchFamily="49" charset="-122"/>
              <a:ea typeface="楷体" panose="02010609060101010101" pitchFamily="49" charset="-122"/>
              <a:cs typeface="+mn-ea"/>
            </a:endParaRPr>
          </a:p>
        </p:txBody>
      </p:sp>
      <p:sp>
        <p:nvSpPr>
          <p:cNvPr id="5" name="文本框 1"/>
          <p:cNvSpPr txBox="1"/>
          <p:nvPr/>
        </p:nvSpPr>
        <p:spPr>
          <a:xfrm>
            <a:off x="1235630" y="1419622"/>
            <a:ext cx="26162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spc="-330" dirty="0" smtClean="0">
                <a:solidFill>
                  <a:schemeClr val="accent2">
                    <a:lumMod val="75000"/>
                  </a:schemeClr>
                </a:solidFill>
                <a:ea typeface="楷体" panose="02010609060101010101" pitchFamily="49" charset="-122"/>
              </a:rPr>
              <a:t>~~~~~~~~~~</a:t>
            </a:r>
            <a:r>
              <a:rPr lang="en-US" altLang="zh-CN" sz="2800" b="1" spc="-330" dirty="0">
                <a:solidFill>
                  <a:schemeClr val="accent2">
                    <a:lumMod val="75000"/>
                  </a:schemeClr>
                </a:solidFill>
                <a:ea typeface="楷体" panose="02010609060101010101" pitchFamily="49" charset="-122"/>
              </a:rPr>
              <a:t>~~~</a:t>
            </a:r>
            <a:r>
              <a:rPr lang="en-US" altLang="zh-CN" sz="2800" b="1" spc="-330" dirty="0" smtClean="0">
                <a:solidFill>
                  <a:schemeClr val="accent2">
                    <a:lumMod val="75000"/>
                  </a:schemeClr>
                </a:solidFill>
                <a:ea typeface="楷体" panose="02010609060101010101" pitchFamily="49" charset="-122"/>
              </a:rPr>
              <a:t>~~~</a:t>
            </a:r>
            <a:endParaRPr lang="en-US" altLang="zh-CN" sz="2800" b="1" spc="-330" dirty="0">
              <a:solidFill>
                <a:schemeClr val="accent2">
                  <a:lumMod val="75000"/>
                </a:schemeClr>
              </a:solidFill>
              <a:ea typeface="楷体" panose="02010609060101010101" pitchFamily="49" charset="-122"/>
            </a:endParaRPr>
          </a:p>
        </p:txBody>
      </p:sp>
      <p:sp>
        <p:nvSpPr>
          <p:cNvPr id="6" name="文本框 1"/>
          <p:cNvSpPr txBox="1"/>
          <p:nvPr/>
        </p:nvSpPr>
        <p:spPr>
          <a:xfrm>
            <a:off x="4788024" y="1952144"/>
            <a:ext cx="28088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spc="-330" dirty="0" smtClean="0">
                <a:solidFill>
                  <a:schemeClr val="accent2">
                    <a:lumMod val="75000"/>
                  </a:schemeClr>
                </a:solidFill>
                <a:ea typeface="楷体" panose="02010609060101010101" pitchFamily="49" charset="-122"/>
              </a:rPr>
              <a:t>~~~~~~~~~~~~~~~~~</a:t>
            </a:r>
            <a:endParaRPr lang="en-US" altLang="zh-CN" sz="2800" b="1" spc="-330" dirty="0">
              <a:solidFill>
                <a:schemeClr val="accent2">
                  <a:lumMod val="75000"/>
                </a:schemeClr>
              </a:solidFill>
              <a:ea typeface="楷体" panose="02010609060101010101" pitchFamily="49" charset="-122"/>
            </a:endParaRPr>
          </a:p>
        </p:txBody>
      </p:sp>
      <p:sp>
        <p:nvSpPr>
          <p:cNvPr id="7" name="线形标注 2 6"/>
          <p:cNvSpPr/>
          <p:nvPr/>
        </p:nvSpPr>
        <p:spPr>
          <a:xfrm>
            <a:off x="5436096" y="2980281"/>
            <a:ext cx="1889256" cy="830997"/>
          </a:xfrm>
          <a:prstGeom prst="borderCallout2">
            <a:avLst>
              <a:gd name="adj1" fmla="val -8774"/>
              <a:gd name="adj2" fmla="val 16155"/>
              <a:gd name="adj3" fmla="val -35245"/>
              <a:gd name="adj4" fmla="val 7332"/>
              <a:gd name="adj5" fmla="val -75261"/>
              <a:gd name="adj6" fmla="val 12379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dk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连着两天在园内</a:t>
            </a:r>
            <a:r>
              <a:rPr lang="zh-CN" altLang="en-US" sz="2400" b="1" dirty="0" smtClean="0">
                <a:solidFill>
                  <a:schemeClr val="dk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放火。</a:t>
            </a:r>
            <a:endParaRPr lang="zh-CN" altLang="en-US" sz="2400" b="1" dirty="0">
              <a:solidFill>
                <a:schemeClr val="dk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文本框 1"/>
          <p:cNvSpPr txBox="1"/>
          <p:nvPr/>
        </p:nvSpPr>
        <p:spPr>
          <a:xfrm>
            <a:off x="6936849" y="2456762"/>
            <a:ext cx="11635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spc="-330" smtClean="0">
                <a:solidFill>
                  <a:schemeClr val="accent2">
                    <a:lumMod val="75000"/>
                  </a:schemeClr>
                </a:solidFill>
                <a:ea typeface="楷体" panose="02010609060101010101" pitchFamily="49" charset="-122"/>
              </a:rPr>
              <a:t>~~~~~~</a:t>
            </a:r>
            <a:endParaRPr lang="en-US" altLang="zh-CN" sz="2800" b="1" spc="-330" dirty="0">
              <a:solidFill>
                <a:schemeClr val="accent2">
                  <a:lumMod val="75000"/>
                </a:schemeClr>
              </a:solidFill>
              <a:ea typeface="楷体" panose="02010609060101010101" pitchFamily="49" charset="-122"/>
            </a:endParaRPr>
          </a:p>
        </p:txBody>
      </p:sp>
      <p:sp>
        <p:nvSpPr>
          <p:cNvPr id="9" name="线形标注 2 8"/>
          <p:cNvSpPr/>
          <p:nvPr/>
        </p:nvSpPr>
        <p:spPr>
          <a:xfrm>
            <a:off x="323528" y="3395779"/>
            <a:ext cx="3672226" cy="830997"/>
          </a:xfrm>
          <a:prstGeom prst="borderCallout2">
            <a:avLst>
              <a:gd name="adj1" fmla="val -8774"/>
              <a:gd name="adj2" fmla="val 3679"/>
              <a:gd name="adj3" fmla="val -176209"/>
              <a:gd name="adj4" fmla="val 1043"/>
              <a:gd name="adj5" fmla="val -227607"/>
              <a:gd name="adj6" fmla="val 27282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chemeClr val="dk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英法</a:t>
            </a:r>
            <a:r>
              <a:rPr lang="zh-CN" altLang="en-US" sz="2400" b="1" dirty="0">
                <a:solidFill>
                  <a:schemeClr val="dk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联军在圆明园内搞破坏的时间长达</a:t>
            </a:r>
            <a:r>
              <a:rPr lang="zh-CN" altLang="en-US" sz="2400" b="1" dirty="0" smtClean="0">
                <a:solidFill>
                  <a:schemeClr val="dk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十几天。</a:t>
            </a:r>
            <a:endParaRPr lang="zh-CN" altLang="en-US" sz="2400" b="1" dirty="0">
              <a:solidFill>
                <a:schemeClr val="dk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" name="线形标注 2 9"/>
          <p:cNvSpPr/>
          <p:nvPr/>
        </p:nvSpPr>
        <p:spPr>
          <a:xfrm>
            <a:off x="4492409" y="4011910"/>
            <a:ext cx="4464496" cy="830997"/>
          </a:xfrm>
          <a:prstGeom prst="borderCallout2">
            <a:avLst>
              <a:gd name="adj1" fmla="val -14615"/>
              <a:gd name="adj2" fmla="val 77773"/>
              <a:gd name="adj3" fmla="val -85595"/>
              <a:gd name="adj4" fmla="val 80092"/>
              <a:gd name="adj5" fmla="val -142656"/>
              <a:gd name="adj6" fmla="val 69866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dk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大火烧的时间之久、破坏力</a:t>
            </a:r>
            <a:r>
              <a:rPr lang="zh-CN" altLang="en-US" sz="2400" b="1">
                <a:solidFill>
                  <a:schemeClr val="dk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之</a:t>
            </a:r>
            <a:r>
              <a:rPr lang="zh-CN" altLang="en-US" sz="2400" b="1" smtClean="0">
                <a:solidFill>
                  <a:schemeClr val="dk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大</a:t>
            </a:r>
            <a:r>
              <a:rPr lang="en-US" altLang="zh-CN" sz="2400" b="1" smtClean="0">
                <a:solidFill>
                  <a:schemeClr val="dk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——</a:t>
            </a:r>
            <a:r>
              <a:rPr lang="zh-CN" altLang="en-US" sz="2400" b="1" smtClean="0">
                <a:solidFill>
                  <a:schemeClr val="dk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圆明园化为一片灰烬。</a:t>
            </a:r>
            <a:endParaRPr lang="zh-CN" altLang="en-US" sz="2400" b="1" dirty="0">
              <a:solidFill>
                <a:schemeClr val="dk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TextBox 11"/>
          <p:cNvSpPr txBox="1">
            <a:spLocks noChangeArrowheads="1"/>
          </p:cNvSpPr>
          <p:nvPr/>
        </p:nvSpPr>
        <p:spPr bwMode="auto">
          <a:xfrm>
            <a:off x="3909317" y="267494"/>
            <a:ext cx="1936685" cy="575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>
                <a:latin typeface="楷体" panose="02010609060101010101" pitchFamily="49" charset="-122"/>
                <a:ea typeface="楷体" panose="02010609060101010101" pitchFamily="49" charset="-122"/>
              </a:rPr>
              <a:t>识字方法</a:t>
            </a:r>
            <a:endParaRPr lang="zh-CN" altLang="en-US" sz="33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2" name="组合 101"/>
          <p:cNvGrpSpPr/>
          <p:nvPr/>
        </p:nvGrpSpPr>
        <p:grpSpPr>
          <a:xfrm>
            <a:off x="3419872" y="339383"/>
            <a:ext cx="456833" cy="456366"/>
            <a:chOff x="631825" y="5181600"/>
            <a:chExt cx="1554163" cy="1552575"/>
          </a:xfrm>
        </p:grpSpPr>
        <p:sp>
          <p:nvSpPr>
            <p:cNvPr id="103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4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5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6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7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8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9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0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1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2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3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4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5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6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7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8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9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0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1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2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3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4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5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6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7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8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9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0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1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2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3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4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648709" y="1306526"/>
            <a:ext cx="6083531" cy="1258557"/>
            <a:chOff x="504693" y="1306526"/>
            <a:chExt cx="6083531" cy="1258557"/>
          </a:xfrm>
        </p:grpSpPr>
        <p:sp>
          <p:nvSpPr>
            <p:cNvPr id="38" name="TextBox 37"/>
            <p:cNvSpPr txBox="1"/>
            <p:nvPr/>
          </p:nvSpPr>
          <p:spPr>
            <a:xfrm>
              <a:off x="504693" y="1496129"/>
              <a:ext cx="1435348" cy="715581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800" b="1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加一加</a:t>
              </a:r>
              <a:r>
                <a:rPr lang="zh-CN" altLang="en-US" sz="2800" b="1" dirty="0" smtClean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：</a:t>
              </a:r>
              <a:endPara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4386901" y="1306526"/>
              <a:ext cx="2201323" cy="1258557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2" name="矩形 1"/>
            <p:cNvSpPr/>
            <p:nvPr/>
          </p:nvSpPr>
          <p:spPr>
            <a:xfrm>
              <a:off x="1902892" y="1518954"/>
              <a:ext cx="1268296" cy="73866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lnSpc>
                  <a:spcPct val="150000"/>
                </a:lnSpc>
              </a:pP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火</a:t>
              </a:r>
              <a:r>
                <a:rPr lang="en-US" altLang="zh-CN" sz="28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+</a:t>
              </a:r>
              <a:r>
                <a:rPr lang="zh-CN" altLang="en-US" sz="28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尽</a:t>
              </a:r>
              <a:r>
                <a:rPr lang="en-US" altLang="zh-CN" sz="28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=</a:t>
              </a:r>
              <a:endPara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3135284" y="1472787"/>
              <a:ext cx="803425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8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烬</a:t>
              </a:r>
              <a:endParaRPr lang="zh-CN" altLang="en-US" dirty="0"/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626718" y="3147814"/>
            <a:ext cx="23391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形近字辨析：</a:t>
            </a:r>
            <a:endParaRPr lang="zh-CN" altLang="en-US" sz="28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131840" y="3147814"/>
            <a:ext cx="23745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珑</a:t>
            </a:r>
            <a:r>
              <a:rPr lang="en-US" altLang="zh-CN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笼</a:t>
            </a:r>
            <a:r>
              <a:rPr lang="en-US" altLang="zh-CN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拢 </a:t>
            </a:r>
            <a:r>
              <a:rPr lang="en-US" altLang="zh-CN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454531" y="3939902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剔</a:t>
            </a:r>
            <a:r>
              <a:rPr lang="en-US" altLang="zh-CN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踢</a:t>
            </a:r>
            <a:endParaRPr lang="zh-CN" altLang="en-US" sz="2800" b="1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528450" y="3939902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烬</a:t>
            </a:r>
            <a:r>
              <a:rPr lang="en-US" altLang="zh-CN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尽</a:t>
            </a:r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465547" y="3147814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陵</a:t>
            </a:r>
            <a:r>
              <a:rPr lang="en-US" altLang="zh-CN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凌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825571" y="642050"/>
            <a:ext cx="640871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课文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题目是</a:t>
            </a: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圆明园的毁灭</a:t>
            </a: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，作者为什么用那么多笔墨写圆明园昔日的辉煌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？</a:t>
            </a:r>
            <a:r>
              <a:rPr lang="zh-CN" altLang="en-US" sz="32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zh-CN" altLang="en-US" sz="3200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课后第</a:t>
            </a:r>
            <a:r>
              <a:rPr lang="en-US" altLang="zh-CN" sz="3200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200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题</a:t>
            </a:r>
            <a:r>
              <a:rPr lang="zh-CN" altLang="en-US" sz="32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endParaRPr lang="zh-CN" altLang="en-US" sz="32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55576" y="2427734"/>
            <a:ext cx="7704856" cy="203132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chemeClr val="accent2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800" b="1" dirty="0" smtClean="0">
                <a:solidFill>
                  <a:schemeClr val="accent2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这样写，更</a:t>
            </a:r>
            <a:r>
              <a:rPr lang="zh-CN" altLang="en-US" sz="2800" b="1" dirty="0">
                <a:solidFill>
                  <a:schemeClr val="accent2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能凸现这样一座文化艺术宝库的毁灭</a:t>
            </a:r>
            <a:r>
              <a:rPr lang="zh-CN" altLang="en-US" sz="2800" b="1" dirty="0" smtClean="0">
                <a:solidFill>
                  <a:schemeClr val="accent2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是一件多么令人</a:t>
            </a:r>
            <a:r>
              <a:rPr lang="zh-CN" altLang="en-US" sz="2800" b="1" dirty="0">
                <a:solidFill>
                  <a:schemeClr val="accent2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痛心的事，</a:t>
            </a:r>
            <a:r>
              <a:rPr lang="zh-CN" altLang="en-US" sz="2800" b="1" dirty="0" smtClean="0">
                <a:solidFill>
                  <a:schemeClr val="accent2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从而激发读者对</a:t>
            </a:r>
            <a:r>
              <a:rPr lang="zh-CN" altLang="en-US" sz="2800" b="1" dirty="0">
                <a:solidFill>
                  <a:schemeClr val="accent2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祖国灿烂文化的热爱和对侵略者强盗行径的痛恨。</a:t>
            </a:r>
            <a:endParaRPr lang="zh-CN" altLang="en-US" sz="2800" b="1" dirty="0">
              <a:solidFill>
                <a:schemeClr val="accent2">
                  <a:lumMod val="7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704038"/>
            <a:ext cx="1106348" cy="14270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186374"/>
          <p:cNvSpPr txBox="1"/>
          <p:nvPr/>
        </p:nvSpPr>
        <p:spPr>
          <a:xfrm>
            <a:off x="391413" y="987574"/>
            <a:ext cx="8285043" cy="3108543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92D050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r>
              <a:rPr lang="en-US" altLang="zh-CN" sz="2800" b="1" noProof="1">
                <a:ln>
                  <a:noFill/>
                </a:ln>
                <a:ea typeface="楷体" panose="02010609060101010101" pitchFamily="49" charset="-122"/>
                <a:cs typeface="+mn-ea"/>
              </a:rPr>
              <a:t>   </a:t>
            </a:r>
            <a:r>
              <a:rPr lang="en-US" altLang="zh-CN" sz="2800" b="1" noProof="1" smtClean="0">
                <a:ln>
                  <a:noFill/>
                </a:ln>
                <a:ea typeface="楷体" panose="02010609060101010101" pitchFamily="49" charset="-122"/>
                <a:cs typeface="+mn-ea"/>
              </a:rPr>
              <a:t>    </a:t>
            </a:r>
            <a:r>
              <a:rPr lang="en-US" altLang="zh-CN" sz="2800" b="1" noProof="1">
                <a:ln>
                  <a:noFill/>
                </a:ln>
                <a:solidFill>
                  <a:schemeClr val="tx1"/>
                </a:solidFill>
                <a:ea typeface="楷体" panose="02010609060101010101" pitchFamily="49" charset="-122"/>
                <a:cs typeface="+mn-ea"/>
              </a:rPr>
              <a:t>1860</a:t>
            </a:r>
            <a:r>
              <a:rPr lang="zh-CN" altLang="en-US" sz="2800" b="1" noProof="1">
                <a:ln>
                  <a:noFill/>
                </a:ln>
                <a:solidFill>
                  <a:schemeClr val="tx1"/>
                </a:solidFill>
                <a:ea typeface="楷体" panose="02010609060101010101" pitchFamily="49" charset="-122"/>
                <a:cs typeface="+mn-ea"/>
              </a:rPr>
              <a:t>年</a:t>
            </a:r>
            <a:r>
              <a:rPr lang="en-US" altLang="zh-CN" sz="2800" b="1" noProof="1">
                <a:ln>
                  <a:noFill/>
                </a:ln>
                <a:solidFill>
                  <a:schemeClr val="tx1"/>
                </a:solidFill>
                <a:ea typeface="楷体" panose="02010609060101010101" pitchFamily="49" charset="-122"/>
                <a:cs typeface="+mn-ea"/>
              </a:rPr>
              <a:t>10</a:t>
            </a:r>
            <a:r>
              <a:rPr lang="zh-CN" altLang="en-US" sz="2800" b="1" noProof="1">
                <a:ln>
                  <a:noFill/>
                </a:ln>
                <a:solidFill>
                  <a:schemeClr val="tx1"/>
                </a:solidFill>
                <a:ea typeface="楷体" panose="02010609060101010101" pitchFamily="49" charset="-122"/>
                <a:cs typeface="+mn-ea"/>
              </a:rPr>
              <a:t>月</a:t>
            </a:r>
            <a:r>
              <a:rPr lang="en-US" altLang="zh-CN" sz="2800" b="1" noProof="1">
                <a:ln>
                  <a:noFill/>
                </a:ln>
                <a:solidFill>
                  <a:schemeClr val="tx1"/>
                </a:solidFill>
                <a:ea typeface="楷体" panose="02010609060101010101" pitchFamily="49" charset="-122"/>
                <a:cs typeface="+mn-ea"/>
              </a:rPr>
              <a:t>6</a:t>
            </a:r>
            <a:r>
              <a:rPr lang="zh-CN" altLang="en-US" sz="2800" b="1" noProof="1">
                <a:ln>
                  <a:noFill/>
                </a:ln>
                <a:solidFill>
                  <a:schemeClr val="tx1"/>
                </a:solidFill>
                <a:ea typeface="楷体" panose="02010609060101010101" pitchFamily="49" charset="-122"/>
                <a:cs typeface="+mn-ea"/>
              </a:rPr>
              <a:t>日，英、法联军侵入北京，闯进圆明园。他们把园内凡是能</a:t>
            </a:r>
            <a:r>
              <a:rPr lang="zh-CN" altLang="en-US" sz="2800" b="1" noProof="1" smtClean="0">
                <a:ln>
                  <a:noFill/>
                </a:ln>
                <a:solidFill>
                  <a:schemeClr val="tx1"/>
                </a:solidFill>
                <a:ea typeface="楷体" panose="02010609060101010101" pitchFamily="49" charset="-122"/>
                <a:cs typeface="+mn-ea"/>
              </a:rPr>
              <a:t>拿得动的</a:t>
            </a:r>
            <a:r>
              <a:rPr lang="zh-CN" altLang="en-US" sz="2800" b="1" noProof="1">
                <a:ln>
                  <a:noFill/>
                </a:ln>
                <a:solidFill>
                  <a:schemeClr val="tx1"/>
                </a:solidFill>
                <a:ea typeface="楷体" panose="02010609060101010101" pitchFamily="49" charset="-122"/>
                <a:cs typeface="+mn-ea"/>
              </a:rPr>
              <a:t>东西，统统掠走；拿不动的，就用大车或牲口搬运；实在运不走的，就任意破</a:t>
            </a:r>
            <a:r>
              <a:rPr lang="zh-CN" altLang="en-US" sz="2800" b="1" noProof="1" smtClean="0">
                <a:ln>
                  <a:noFill/>
                </a:ln>
                <a:solidFill>
                  <a:schemeClr val="tx1"/>
                </a:solidFill>
                <a:ea typeface="楷体" panose="02010609060101010101" pitchFamily="49" charset="-122"/>
                <a:cs typeface="+mn-ea"/>
              </a:rPr>
              <a:t>坏、毁</a:t>
            </a:r>
            <a:r>
              <a:rPr lang="zh-CN" altLang="en-US" sz="2800" b="1" noProof="1">
                <a:ln>
                  <a:noFill/>
                </a:ln>
                <a:solidFill>
                  <a:schemeClr val="tx1"/>
                </a:solidFill>
                <a:ea typeface="楷体" panose="02010609060101010101" pitchFamily="49" charset="-122"/>
                <a:cs typeface="+mn-ea"/>
              </a:rPr>
              <a:t>掉。为了销毁罪证，</a:t>
            </a:r>
            <a:r>
              <a:rPr lang="en-US" altLang="zh-CN" sz="2800" b="1" noProof="1">
                <a:ln>
                  <a:noFill/>
                </a:ln>
                <a:solidFill>
                  <a:schemeClr val="tx1"/>
                </a:solidFill>
                <a:ea typeface="楷体" panose="02010609060101010101" pitchFamily="49" charset="-122"/>
                <a:cs typeface="+mn-ea"/>
              </a:rPr>
              <a:t>10</a:t>
            </a:r>
            <a:r>
              <a:rPr lang="zh-CN" altLang="en-US" sz="2800" b="1" noProof="1">
                <a:ln>
                  <a:noFill/>
                </a:ln>
                <a:solidFill>
                  <a:schemeClr val="tx1"/>
                </a:solidFill>
                <a:ea typeface="楷体" panose="02010609060101010101" pitchFamily="49" charset="-122"/>
                <a:cs typeface="+mn-ea"/>
              </a:rPr>
              <a:t>月</a:t>
            </a:r>
            <a:r>
              <a:rPr lang="en-US" altLang="zh-CN" sz="2800" b="1" noProof="1">
                <a:ln>
                  <a:noFill/>
                </a:ln>
                <a:solidFill>
                  <a:schemeClr val="tx1"/>
                </a:solidFill>
                <a:ea typeface="楷体" panose="02010609060101010101" pitchFamily="49" charset="-122"/>
                <a:cs typeface="+mn-ea"/>
              </a:rPr>
              <a:t>18</a:t>
            </a:r>
            <a:r>
              <a:rPr lang="zh-CN" altLang="en-US" sz="2800" b="1" noProof="1">
                <a:ln>
                  <a:noFill/>
                </a:ln>
                <a:solidFill>
                  <a:schemeClr val="tx1"/>
                </a:solidFill>
                <a:ea typeface="楷体" panose="02010609060101010101" pitchFamily="49" charset="-122"/>
                <a:cs typeface="+mn-ea"/>
              </a:rPr>
              <a:t>日和</a:t>
            </a:r>
            <a:r>
              <a:rPr lang="en-US" altLang="zh-CN" sz="2800" b="1" noProof="1">
                <a:ln>
                  <a:noFill/>
                </a:ln>
                <a:solidFill>
                  <a:schemeClr val="tx1"/>
                </a:solidFill>
                <a:ea typeface="楷体" panose="02010609060101010101" pitchFamily="49" charset="-122"/>
                <a:cs typeface="+mn-ea"/>
              </a:rPr>
              <a:t>19</a:t>
            </a:r>
            <a:r>
              <a:rPr lang="zh-CN" altLang="en-US" sz="2800" b="1" noProof="1">
                <a:ln>
                  <a:noFill/>
                </a:ln>
                <a:solidFill>
                  <a:schemeClr val="tx1"/>
                </a:solidFill>
                <a:ea typeface="楷体" panose="02010609060101010101" pitchFamily="49" charset="-122"/>
                <a:cs typeface="+mn-ea"/>
              </a:rPr>
              <a:t>日，三千多名侵略军奉命在园内放火。大火连烧三天，烟云笼</a:t>
            </a:r>
            <a:r>
              <a:rPr lang="zh-CN" altLang="en-US" sz="2800" b="1" noProof="1" smtClean="0">
                <a:ln>
                  <a:noFill/>
                </a:ln>
                <a:solidFill>
                  <a:schemeClr val="tx1"/>
                </a:solidFill>
                <a:ea typeface="楷体" panose="02010609060101010101" pitchFamily="49" charset="-122"/>
                <a:cs typeface="+mn-ea"/>
              </a:rPr>
              <a:t>罩了整</a:t>
            </a:r>
            <a:r>
              <a:rPr lang="zh-CN" altLang="en-US" sz="2800" b="1" noProof="1">
                <a:ln>
                  <a:noFill/>
                </a:ln>
                <a:solidFill>
                  <a:schemeClr val="tx1"/>
                </a:solidFill>
                <a:ea typeface="楷体" panose="02010609060101010101" pitchFamily="49" charset="-122"/>
                <a:cs typeface="+mn-ea"/>
              </a:rPr>
              <a:t>个北京城。我国这一园林艺术的瑰宝、建筑艺术的精华，就这样化成一片灰烬。</a:t>
            </a:r>
            <a:endParaRPr lang="zh-CN" altLang="en-US" sz="2800" b="1" noProof="1">
              <a:ln>
                <a:noFill/>
              </a:ln>
              <a:solidFill>
                <a:schemeClr val="tx1"/>
              </a:solidFill>
              <a:ea typeface="楷体" panose="02010609060101010101" pitchFamily="49" charset="-122"/>
              <a:cs typeface="+mn-ea"/>
            </a:endParaRPr>
          </a:p>
        </p:txBody>
      </p:sp>
      <p:sp>
        <p:nvSpPr>
          <p:cNvPr id="11" name="文本框 1"/>
          <p:cNvSpPr txBox="1"/>
          <p:nvPr/>
        </p:nvSpPr>
        <p:spPr>
          <a:xfrm>
            <a:off x="7322256" y="1152334"/>
            <a:ext cx="10661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spc="-330" dirty="0" smtClean="0">
                <a:solidFill>
                  <a:schemeClr val="accent2">
                    <a:lumMod val="75000"/>
                  </a:schemeClr>
                </a:solidFill>
                <a:ea typeface="楷体" panose="02010609060101010101" pitchFamily="49" charset="-122"/>
              </a:rPr>
              <a:t>~~~~~</a:t>
            </a:r>
            <a:endParaRPr lang="en-US" altLang="zh-CN" sz="2800" b="1" spc="-330" dirty="0">
              <a:solidFill>
                <a:schemeClr val="accent2">
                  <a:lumMod val="75000"/>
                </a:schemeClr>
              </a:solidFill>
              <a:ea typeface="楷体" panose="02010609060101010101" pitchFamily="49" charset="-122"/>
            </a:endParaRPr>
          </a:p>
        </p:txBody>
      </p:sp>
      <p:sp>
        <p:nvSpPr>
          <p:cNvPr id="12" name="文本框 1"/>
          <p:cNvSpPr txBox="1"/>
          <p:nvPr/>
        </p:nvSpPr>
        <p:spPr>
          <a:xfrm>
            <a:off x="3275554" y="1563638"/>
            <a:ext cx="11524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spc="-330" dirty="0" smtClean="0">
                <a:solidFill>
                  <a:schemeClr val="accent2">
                    <a:lumMod val="75000"/>
                  </a:schemeClr>
                </a:solidFill>
                <a:ea typeface="楷体" panose="02010609060101010101" pitchFamily="49" charset="-122"/>
              </a:rPr>
              <a:t>~~~~~</a:t>
            </a:r>
            <a:endParaRPr lang="en-US" altLang="zh-CN" sz="2800" b="1" spc="-330" dirty="0">
              <a:solidFill>
                <a:schemeClr val="accent2">
                  <a:lumMod val="75000"/>
                </a:schemeClr>
              </a:solidFill>
              <a:ea typeface="楷体" panose="02010609060101010101" pitchFamily="49" charset="-122"/>
            </a:endParaRPr>
          </a:p>
        </p:txBody>
      </p:sp>
      <p:sp>
        <p:nvSpPr>
          <p:cNvPr id="13" name="文本框 1"/>
          <p:cNvSpPr txBox="1"/>
          <p:nvPr/>
        </p:nvSpPr>
        <p:spPr>
          <a:xfrm>
            <a:off x="6837740" y="1563638"/>
            <a:ext cx="13041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spc="-330" dirty="0" smtClean="0">
                <a:solidFill>
                  <a:schemeClr val="accent2">
                    <a:lumMod val="75000"/>
                  </a:schemeClr>
                </a:solidFill>
                <a:ea typeface="楷体" panose="02010609060101010101" pitchFamily="49" charset="-122"/>
              </a:rPr>
              <a:t>~~~~~</a:t>
            </a:r>
            <a:endParaRPr lang="en-US" altLang="zh-CN" sz="2800" b="1" spc="-330" dirty="0">
              <a:solidFill>
                <a:schemeClr val="accent2">
                  <a:lumMod val="75000"/>
                </a:schemeClr>
              </a:solidFill>
              <a:ea typeface="楷体" panose="02010609060101010101" pitchFamily="49" charset="-122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1030455" y="4011910"/>
            <a:ext cx="6580804" cy="1055608"/>
          </a:xfrm>
          <a:prstGeom prst="round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zh-CN" altLang="en-US" sz="2800" b="1" dirty="0" smtClean="0">
                <a:solidFill>
                  <a:srgbClr val="673B77">
                    <a:lumMod val="75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朗读时应体现痛惜、愤怒之情，语速稍慢，声调可提高。</a:t>
            </a:r>
            <a:endParaRPr lang="zh-CN" altLang="en-US" sz="2800" b="1" dirty="0">
              <a:solidFill>
                <a:srgbClr val="673B77">
                  <a:lumMod val="75000"/>
                </a:srgb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" name="文本框 1"/>
          <p:cNvSpPr txBox="1"/>
          <p:nvPr/>
        </p:nvSpPr>
        <p:spPr>
          <a:xfrm>
            <a:off x="747530" y="2427734"/>
            <a:ext cx="13041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spc="-330" dirty="0" smtClean="0">
                <a:solidFill>
                  <a:schemeClr val="accent2">
                    <a:lumMod val="75000"/>
                  </a:schemeClr>
                </a:solidFill>
                <a:ea typeface="楷体" panose="02010609060101010101" pitchFamily="49" charset="-122"/>
              </a:rPr>
              <a:t>~~~~~</a:t>
            </a:r>
            <a:endParaRPr lang="en-US" altLang="zh-CN" sz="2800" b="1" spc="-330" dirty="0">
              <a:solidFill>
                <a:schemeClr val="accent2">
                  <a:lumMod val="75000"/>
                </a:schemeClr>
              </a:solidFill>
              <a:ea typeface="楷体" panose="02010609060101010101" pitchFamily="49" charset="-122"/>
            </a:endParaRPr>
          </a:p>
        </p:txBody>
      </p:sp>
      <p:sp>
        <p:nvSpPr>
          <p:cNvPr id="15" name="流程图: 过程 14"/>
          <p:cNvSpPr/>
          <p:nvPr/>
        </p:nvSpPr>
        <p:spPr>
          <a:xfrm>
            <a:off x="6094553" y="464354"/>
            <a:ext cx="2466916" cy="523220"/>
          </a:xfrm>
          <a:prstGeom prst="flowChartProcess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zh-CN" altLang="en-US" sz="2800" b="1" dirty="0" smtClean="0">
                <a:solidFill>
                  <a:srgbClr val="673B77">
                    <a:lumMod val="75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可以读重音</a:t>
            </a:r>
            <a:endParaRPr lang="zh-CN" altLang="en-US" sz="2800" b="1" dirty="0">
              <a:solidFill>
                <a:srgbClr val="673B77">
                  <a:lumMod val="75000"/>
                </a:srgb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75585" y="38570"/>
            <a:ext cx="1013927" cy="1013927"/>
          </a:xfrm>
          <a:prstGeom prst="rect">
            <a:avLst/>
          </a:prstGeom>
        </p:spPr>
      </p:pic>
      <p:sp>
        <p:nvSpPr>
          <p:cNvPr id="17" name="文本框 10"/>
          <p:cNvSpPr txBox="1"/>
          <p:nvPr/>
        </p:nvSpPr>
        <p:spPr>
          <a:xfrm>
            <a:off x="1128829" y="305031"/>
            <a:ext cx="49657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朗读指导</a:t>
            </a:r>
            <a:r>
              <a:rPr lang="zh-CN" altLang="en-US" sz="32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（课后</a:t>
            </a:r>
            <a:r>
              <a:rPr lang="zh-CN" altLang="en-US" sz="32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32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题</a:t>
            </a:r>
            <a:r>
              <a:rPr lang="zh-CN" altLang="en-US" sz="32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32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七彩-课文朗读-五上-14 圆明园的毁灭第5自然段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484953" y="313226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2" dur="4866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3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11" grpId="0"/>
      <p:bldP spid="12" grpId="0"/>
      <p:bldP spid="13" grpId="0"/>
      <p:bldP spid="2" grpId="0"/>
      <p:bldP spid="14" grpId="0"/>
      <p:bldP spid="15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538" y="396072"/>
            <a:ext cx="2268000" cy="692577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662" y="396072"/>
            <a:ext cx="450000" cy="559756"/>
          </a:xfrm>
          <a:prstGeom prst="rect">
            <a:avLst/>
          </a:prstGeom>
        </p:spPr>
      </p:pic>
      <p:sp>
        <p:nvSpPr>
          <p:cNvPr id="3" name="文本框 14"/>
          <p:cNvSpPr txBox="1"/>
          <p:nvPr/>
        </p:nvSpPr>
        <p:spPr>
          <a:xfrm>
            <a:off x="768722" y="353874"/>
            <a:ext cx="2219102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阅读链接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圆角矩形 4">
            <a:hlinkClick r:id="rId3" action="ppaction://hlinkfile"/>
          </p:cNvPr>
          <p:cNvSpPr/>
          <p:nvPr/>
        </p:nvSpPr>
        <p:spPr>
          <a:xfrm>
            <a:off x="1259632" y="2139702"/>
            <a:ext cx="1800200" cy="792088"/>
          </a:xfrm>
          <a:prstGeom prst="round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七子之歌</a:t>
            </a:r>
            <a:endParaRPr lang="zh-CN" altLang="en-US" sz="24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圆角矩形 6">
            <a:hlinkClick r:id="rId4" action="ppaction://hlinksldjump"/>
          </p:cNvPr>
          <p:cNvSpPr/>
          <p:nvPr/>
        </p:nvSpPr>
        <p:spPr>
          <a:xfrm>
            <a:off x="3707904" y="2139702"/>
            <a:ext cx="1827372" cy="792088"/>
          </a:xfrm>
          <a:prstGeom prst="round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香港</a:t>
            </a:r>
            <a:endParaRPr lang="zh-CN" altLang="en-US" sz="24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圆角矩形 7">
            <a:hlinkClick r:id="rId5" action="ppaction://hlinkfile"/>
          </p:cNvPr>
          <p:cNvSpPr/>
          <p:nvPr/>
        </p:nvSpPr>
        <p:spPr>
          <a:xfrm>
            <a:off x="6156176" y="2139702"/>
            <a:ext cx="1800200" cy="792088"/>
          </a:xfrm>
          <a:prstGeom prst="round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和平宣言</a:t>
            </a:r>
            <a:endParaRPr lang="zh-CN" altLang="en-US" sz="24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06040">
            <a:off x="2458032" y="2401999"/>
            <a:ext cx="1059582" cy="1059582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06040">
            <a:off x="5022488" y="2401998"/>
            <a:ext cx="1059582" cy="1059582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06040">
            <a:off x="7426585" y="2402000"/>
            <a:ext cx="1059582" cy="105958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11560" y="123478"/>
            <a:ext cx="6264696" cy="4876006"/>
            <a:chOff x="971600" y="123478"/>
            <a:chExt cx="6264696" cy="4876006"/>
          </a:xfrm>
        </p:grpSpPr>
        <p:sp>
          <p:nvSpPr>
            <p:cNvPr id="3" name="竖卷形 2"/>
            <p:cNvSpPr/>
            <p:nvPr/>
          </p:nvSpPr>
          <p:spPr>
            <a:xfrm>
              <a:off x="971600" y="123478"/>
              <a:ext cx="6264696" cy="4876006"/>
            </a:xfrm>
            <a:prstGeom prst="verticalScroll">
              <a:avLst/>
            </a:prstGeom>
            <a:solidFill>
              <a:schemeClr val="bg1">
                <a:alpha val="80000"/>
              </a:schemeClr>
            </a:solidFill>
            <a:ln>
              <a:solidFill>
                <a:schemeClr val="accent5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矩形 1"/>
            <p:cNvSpPr/>
            <p:nvPr/>
          </p:nvSpPr>
          <p:spPr>
            <a:xfrm>
              <a:off x="1922714" y="794889"/>
              <a:ext cx="4608512" cy="408111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4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七子之歌（节选）</a:t>
              </a:r>
              <a:endParaRPr lang="en-US" altLang="zh-CN" sz="2400" b="1" dirty="0" smtClean="0"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 algn="ctr">
                <a:lnSpc>
                  <a:spcPct val="120000"/>
                </a:lnSpc>
              </a:pPr>
              <a:r>
                <a:rPr lang="zh-CN" altLang="en-US" sz="24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香港</a:t>
              </a:r>
              <a:endParaRPr lang="en-US" altLang="zh-CN" sz="2400" b="1" dirty="0" smtClean="0"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我好比凤阙阶前守夜的黄豹，</a:t>
              </a:r>
              <a:endPara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母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亲啊，我身份虽微，地位险要。</a:t>
              </a:r>
              <a:endPara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如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今狞恶的海狮扑在我身上，</a:t>
              </a:r>
              <a:endPara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啖着我的骨肉，咽着我的脂膏；</a:t>
              </a:r>
              <a:endPara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母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亲啊，我哭泣号啕，呼你不应。</a:t>
              </a:r>
              <a:endPara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母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亲啊，快让我躲入你的怀抱！</a:t>
              </a:r>
              <a:endPara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母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亲！我要回来，母亲！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" name="圆角矩形 4">
            <a:hlinkClick r:id="rId1" action="ppaction://hlinksldjump"/>
          </p:cNvPr>
          <p:cNvSpPr/>
          <p:nvPr/>
        </p:nvSpPr>
        <p:spPr>
          <a:xfrm>
            <a:off x="7740352" y="3795886"/>
            <a:ext cx="936104" cy="432048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</a:t>
            </a:r>
            <a:endParaRPr lang="zh-CN" altLang="en-US" sz="24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6"/>
          <p:cNvSpPr txBox="1"/>
          <p:nvPr/>
        </p:nvSpPr>
        <p:spPr>
          <a:xfrm>
            <a:off x="683568" y="627534"/>
            <a:ext cx="7560840" cy="107721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800100" fontAlgn="auto">
              <a:lnSpc>
                <a:spcPct val="100000"/>
              </a:lnSpc>
              <a:buFontTx/>
              <a:buNone/>
            </a:pP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读了以上内容，你又有什么体会要和大家分享呢？</a:t>
            </a:r>
            <a:endParaRPr lang="en-US" altLang="zh-CN" sz="3200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1519266" y="1851670"/>
            <a:ext cx="6192688" cy="136815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不忘国耻，振兴中华</a:t>
            </a:r>
            <a:endParaRPr lang="zh-CN" altLang="en-US" sz="40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6"/>
          <p:cNvSpPr txBox="1"/>
          <p:nvPr/>
        </p:nvSpPr>
        <p:spPr>
          <a:xfrm>
            <a:off x="877482" y="3579862"/>
            <a:ext cx="7560840" cy="6463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800100" fontAlgn="auto">
              <a:lnSpc>
                <a:spcPct val="100000"/>
              </a:lnSpc>
              <a:buFontTx/>
              <a:buNone/>
            </a:pP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请大家再次有感情地朗读课文。</a:t>
            </a:r>
            <a:endParaRPr lang="en-US" altLang="zh-CN" sz="3600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5" name="Rectangle 3"/>
          <p:cNvSpPr>
            <a:spLocks noChangeArrowheads="1"/>
          </p:cNvSpPr>
          <p:nvPr/>
        </p:nvSpPr>
        <p:spPr bwMode="auto">
          <a:xfrm>
            <a:off x="0" y="572029"/>
            <a:ext cx="138564" cy="28469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68580" tIns="34290" rIns="68580" bIns="34290" numCol="1" anchor="ctr" anchorCtr="0" compatLnSpc="1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zh-CN"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4" name="文本框 273410"/>
          <p:cNvSpPr txBox="1"/>
          <p:nvPr/>
        </p:nvSpPr>
        <p:spPr>
          <a:xfrm>
            <a:off x="2133084" y="1131590"/>
            <a:ext cx="638716" cy="35394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3200" b="1" smtClean="0">
                <a:latin typeface="黑体" panose="02010609060101010101" pitchFamily="49" charset="-122"/>
                <a:ea typeface="黑体" panose="02010609060101010101" pitchFamily="49" charset="-122"/>
              </a:rPr>
              <a:t>14</a:t>
            </a:r>
            <a:r>
              <a:rPr lang="zh-CN" altLang="en-US" sz="3200" b="1" smtClean="0">
                <a:latin typeface="黑体" panose="02010609060101010101" pitchFamily="49" charset="-122"/>
                <a:ea typeface="黑体" panose="02010609060101010101" pitchFamily="49" charset="-122"/>
              </a:rPr>
              <a:t>圆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明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园的毁灭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左大括号 14"/>
          <p:cNvSpPr/>
          <p:nvPr/>
        </p:nvSpPr>
        <p:spPr bwMode="auto">
          <a:xfrm>
            <a:off x="2966011" y="1421267"/>
            <a:ext cx="235505" cy="2870517"/>
          </a:xfrm>
          <a:prstGeom prst="leftBrace">
            <a:avLst>
              <a:gd name="adj1" fmla="val 85988"/>
              <a:gd name="adj2" fmla="val 50000"/>
            </a:avLst>
          </a:prstGeom>
          <a:noFill/>
          <a:ln w="28575">
            <a:solidFill>
              <a:srgbClr val="009900"/>
            </a:solidFill>
            <a:round/>
          </a:ln>
        </p:spPr>
        <p:txBody>
          <a:bodyPr wrap="none" anchor="ctr"/>
          <a:lstStyle/>
          <a:p>
            <a:pPr algn="ctr"/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273412"/>
          <p:cNvSpPr txBox="1"/>
          <p:nvPr/>
        </p:nvSpPr>
        <p:spPr>
          <a:xfrm>
            <a:off x="4118139" y="1949210"/>
            <a:ext cx="1627369" cy="5232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b="1" noProof="1">
                <a:latin typeface="楷体" panose="02010609060101010101" pitchFamily="49" charset="-122"/>
                <a:ea typeface="楷体" panose="02010609060101010101" pitchFamily="49" charset="-122"/>
              </a:rPr>
              <a:t>民族建筑</a:t>
            </a:r>
            <a:endParaRPr lang="zh-CN" altLang="en-US" sz="2800" b="1" noProof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文本框 273413"/>
          <p:cNvSpPr txBox="1"/>
          <p:nvPr/>
        </p:nvSpPr>
        <p:spPr>
          <a:xfrm>
            <a:off x="4118139" y="2645403"/>
            <a:ext cx="1627369" cy="5232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b="1" noProof="1">
                <a:latin typeface="楷体" panose="02010609060101010101" pitchFamily="49" charset="-122"/>
                <a:ea typeface="楷体" panose="02010609060101010101" pitchFamily="49" charset="-122"/>
              </a:rPr>
              <a:t>西洋景观</a:t>
            </a:r>
            <a:endParaRPr lang="zh-CN" altLang="en-US" sz="2800" b="1" noProof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文本框 273414"/>
          <p:cNvSpPr txBox="1"/>
          <p:nvPr/>
        </p:nvSpPr>
        <p:spPr>
          <a:xfrm>
            <a:off x="3110027" y="2292011"/>
            <a:ext cx="906017" cy="5232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建筑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左大括号 21"/>
          <p:cNvSpPr/>
          <p:nvPr/>
        </p:nvSpPr>
        <p:spPr bwMode="auto">
          <a:xfrm>
            <a:off x="3974123" y="2139404"/>
            <a:ext cx="215900" cy="864394"/>
          </a:xfrm>
          <a:prstGeom prst="leftBrace">
            <a:avLst>
              <a:gd name="adj1" fmla="val 44436"/>
              <a:gd name="adj2" fmla="val 50000"/>
            </a:avLst>
          </a:prstGeom>
          <a:noFill/>
          <a:ln w="28575">
            <a:solidFill>
              <a:srgbClr val="009900"/>
            </a:solidFill>
            <a:round/>
          </a:ln>
        </p:spPr>
        <p:txBody>
          <a:bodyPr wrap="none" anchor="ctr"/>
          <a:lstStyle/>
          <a:p>
            <a:pPr algn="ctr"/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文本框 273416"/>
          <p:cNvSpPr txBox="1"/>
          <p:nvPr/>
        </p:nvSpPr>
        <p:spPr>
          <a:xfrm>
            <a:off x="5925045" y="2114350"/>
            <a:ext cx="447155" cy="95410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赞美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文本框 273418"/>
          <p:cNvSpPr txBox="1"/>
          <p:nvPr/>
        </p:nvSpPr>
        <p:spPr>
          <a:xfrm>
            <a:off x="3198942" y="3839922"/>
            <a:ext cx="906017" cy="5232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收藏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文本框 273419"/>
          <p:cNvSpPr txBox="1"/>
          <p:nvPr/>
        </p:nvSpPr>
        <p:spPr>
          <a:xfrm>
            <a:off x="4190023" y="3839922"/>
            <a:ext cx="1627369" cy="5232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b="1" noProof="1" smtClean="0">
                <a:latin typeface="楷体" panose="02010609060101010101" pitchFamily="49" charset="-122"/>
                <a:ea typeface="楷体" panose="02010609060101010101" pitchFamily="49" charset="-122"/>
              </a:rPr>
              <a:t>历史文物</a:t>
            </a:r>
            <a:endParaRPr lang="zh-CN" altLang="en-US" sz="2800" b="1" noProof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文本框 273421"/>
          <p:cNvSpPr txBox="1"/>
          <p:nvPr/>
        </p:nvSpPr>
        <p:spPr>
          <a:xfrm>
            <a:off x="5891000" y="3653515"/>
            <a:ext cx="396081" cy="95410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珍贵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文本框 273414"/>
          <p:cNvSpPr txBox="1"/>
          <p:nvPr/>
        </p:nvSpPr>
        <p:spPr>
          <a:xfrm>
            <a:off x="3198942" y="1275606"/>
            <a:ext cx="906017" cy="5232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布局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文本框 273414"/>
          <p:cNvSpPr txBox="1"/>
          <p:nvPr/>
        </p:nvSpPr>
        <p:spPr>
          <a:xfrm>
            <a:off x="4421927" y="1203598"/>
            <a:ext cx="1627369" cy="5232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众星拱月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0803" y="426288"/>
            <a:ext cx="2268000" cy="692577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523" y="420230"/>
            <a:ext cx="450000" cy="559756"/>
          </a:xfrm>
          <a:prstGeom prst="rect">
            <a:avLst/>
          </a:prstGeom>
        </p:spPr>
      </p:pic>
      <p:sp>
        <p:nvSpPr>
          <p:cNvPr id="27" name="文本框 14"/>
          <p:cNvSpPr txBox="1"/>
          <p:nvPr/>
        </p:nvSpPr>
        <p:spPr>
          <a:xfrm>
            <a:off x="740571" y="379104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结构梳理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21000"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27000"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0" grpId="0"/>
      <p:bldP spid="21" grpId="0"/>
      <p:bldP spid="22" grpId="0" animBg="1"/>
      <p:bldP spid="23" grpId="0"/>
      <p:bldP spid="33" grpId="0"/>
      <p:bldP spid="34" grpId="0"/>
      <p:bldP spid="36" grpId="0"/>
      <p:bldP spid="19" grpId="0"/>
      <p:bldP spid="24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816" y="547025"/>
            <a:ext cx="2268000" cy="692577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140" y="537266"/>
            <a:ext cx="460522" cy="572844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981773" y="1510762"/>
            <a:ext cx="6830587" cy="265457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latinLnBrk="1">
              <a:lnSpc>
                <a:spcPct val="12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课文描述了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_________________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和它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惨遭</a:t>
            </a:r>
            <a:r>
              <a:rPr lang="en-US" altLang="zh-CN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_____________________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景象，抒发了对祖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国</a:t>
            </a:r>
            <a:r>
              <a:rPr lang="en-US" altLang="zh-CN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___________________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对</a:t>
            </a:r>
            <a:r>
              <a:rPr lang="en-US" altLang="zh-CN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___________________________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，激发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人们</a:t>
            </a:r>
            <a:r>
              <a:rPr lang="en-US" altLang="zh-CN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______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__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atinLnBrk="1"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增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强振兴中华的责任感和使命感。</a:t>
            </a:r>
            <a:endParaRPr lang="zh-CN" altLang="en-US" sz="27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14"/>
          <p:cNvSpPr txBox="1"/>
          <p:nvPr/>
        </p:nvSpPr>
        <p:spPr>
          <a:xfrm>
            <a:off x="805186" y="537266"/>
            <a:ext cx="2036757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主题概括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561191" y="1510762"/>
            <a:ext cx="307007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圆明园昔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日的辉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煌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1403648" y="2048530"/>
            <a:ext cx="379142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侵略者肆意践踏而毁灭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123728" y="2552586"/>
            <a:ext cx="34307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灿烂文化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的无限热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爱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300192" y="2515606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侵略者</a:t>
            </a:r>
            <a:endParaRPr lang="zh-CN" altLang="en-US" sz="2800" dirty="0"/>
          </a:p>
        </p:txBody>
      </p:sp>
      <p:sp>
        <p:nvSpPr>
          <p:cNvPr id="6" name="矩形 5"/>
          <p:cNvSpPr/>
          <p:nvPr/>
        </p:nvSpPr>
        <p:spPr>
          <a:xfrm>
            <a:off x="1043608" y="3003798"/>
            <a:ext cx="3754824" cy="609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野蛮行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径的无比愤慨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6156176" y="3003798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不忘国耻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10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483518"/>
            <a:ext cx="2268000" cy="69257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584" y="473518"/>
            <a:ext cx="450000" cy="559757"/>
          </a:xfrm>
          <a:prstGeom prst="rect">
            <a:avLst/>
          </a:prstGeom>
        </p:spPr>
      </p:pic>
      <p:sp>
        <p:nvSpPr>
          <p:cNvPr id="3" name="文本框 14"/>
          <p:cNvSpPr txBox="1"/>
          <p:nvPr/>
        </p:nvSpPr>
        <p:spPr>
          <a:xfrm>
            <a:off x="846970" y="436334"/>
            <a:ext cx="2104598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课堂小结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文本框 4"/>
          <p:cNvSpPr txBox="1"/>
          <p:nvPr/>
        </p:nvSpPr>
        <p:spPr>
          <a:xfrm>
            <a:off x="994470" y="1851670"/>
            <a:ext cx="7416824" cy="145424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571500" indent="-5715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了解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了圆明园辉煌灿烂的过去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   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  <a:sym typeface="+mn-ea"/>
            </a:endParaRPr>
          </a:p>
          <a:p>
            <a:pPr marL="571500" indent="-5715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体会到课文表达的情感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5937" y="383823"/>
            <a:ext cx="2269879" cy="693151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392293"/>
            <a:ext cx="443315" cy="551442"/>
          </a:xfrm>
          <a:prstGeom prst="rect">
            <a:avLst/>
          </a:prstGeom>
        </p:spPr>
      </p:pic>
      <p:sp>
        <p:nvSpPr>
          <p:cNvPr id="120833" name="Rectangle 1"/>
          <p:cNvSpPr>
            <a:spLocks noChangeArrowheads="1"/>
          </p:cNvSpPr>
          <p:nvPr/>
        </p:nvSpPr>
        <p:spPr bwMode="auto">
          <a:xfrm>
            <a:off x="971600" y="1971102"/>
            <a:ext cx="6792971" cy="200824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　　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课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文从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______________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_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________</a:t>
            </a:r>
            <a:r>
              <a:rPr lang="en-US" altLang="zh-CN" sz="28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200025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______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_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_______________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这三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个方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面，来再现圆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明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园辉煌的过去。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397702" y="1217970"/>
            <a:ext cx="7019697" cy="56169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一、根据课文内容填空。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10" name="文本框 14"/>
          <p:cNvSpPr txBox="1"/>
          <p:nvPr/>
        </p:nvSpPr>
        <p:spPr>
          <a:xfrm>
            <a:off x="827584" y="339502"/>
            <a:ext cx="2100040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课堂演练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025798" y="2067694"/>
            <a:ext cx="270939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众星拱月的布局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045841" y="2067694"/>
            <a:ext cx="16273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风格各异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843808" y="2709426"/>
            <a:ext cx="270939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珍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贵的收藏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文物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258086" y="2713613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的建筑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2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5" name="Rectangle 1"/>
          <p:cNvSpPr>
            <a:spLocks noChangeArrowheads="1"/>
          </p:cNvSpPr>
          <p:nvPr/>
        </p:nvSpPr>
        <p:spPr bwMode="auto">
          <a:xfrm>
            <a:off x="386973" y="535940"/>
            <a:ext cx="8361491" cy="10534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    二、</a:t>
            </a:r>
            <a:r>
              <a:rPr lang="zh-CN" altLang="en-US" sz="32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假如你和朋友站在圆明园遗迹旁，你打算向他介绍些什么呢？</a:t>
            </a:r>
            <a:endParaRPr lang="en-US" altLang="zh-CN" sz="32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15" name="文本框 3"/>
          <p:cNvSpPr txBox="1"/>
          <p:nvPr/>
        </p:nvSpPr>
        <p:spPr>
          <a:xfrm>
            <a:off x="1691681" y="1786394"/>
            <a:ext cx="2517190" cy="578882"/>
          </a:xfrm>
          <a:prstGeom prst="flowChartAlternateProcess">
            <a:avLst/>
          </a:prstGeom>
          <a:solidFill>
            <a:srgbClr val="FEFCDE"/>
          </a:solidFill>
          <a:ln w="3175"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accent2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圆明园的建设</a:t>
            </a:r>
            <a:endParaRPr lang="zh-CN" altLang="en-US" sz="2800" b="1" dirty="0">
              <a:solidFill>
                <a:schemeClr val="accent2">
                  <a:lumMod val="7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" name="文本框 4"/>
          <p:cNvSpPr txBox="1"/>
          <p:nvPr/>
        </p:nvSpPr>
        <p:spPr>
          <a:xfrm>
            <a:off x="1691680" y="2594326"/>
            <a:ext cx="2920481" cy="578882"/>
          </a:xfrm>
          <a:prstGeom prst="flowChartAlternateProcess">
            <a:avLst/>
          </a:prstGeom>
          <a:solidFill>
            <a:srgbClr val="FEFCDE"/>
          </a:solidFill>
          <a:ln w="3175"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accent2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祖国的今昔对比</a:t>
            </a:r>
            <a:endParaRPr lang="zh-CN" altLang="en-US" sz="2800" b="1" dirty="0">
              <a:solidFill>
                <a:schemeClr val="accent2">
                  <a:lumMod val="7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文本框 5"/>
          <p:cNvSpPr txBox="1"/>
          <p:nvPr/>
        </p:nvSpPr>
        <p:spPr>
          <a:xfrm>
            <a:off x="5318178" y="2578482"/>
            <a:ext cx="1775295" cy="578882"/>
          </a:xfrm>
          <a:prstGeom prst="flowChartAlternateProcess">
            <a:avLst/>
          </a:prstGeom>
          <a:solidFill>
            <a:srgbClr val="FEFCDE"/>
          </a:solidFill>
          <a:ln w="3175"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accent2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是</a:t>
            </a:r>
            <a:r>
              <a:rPr lang="zh-CN" altLang="en-US" sz="2800" b="1" dirty="0">
                <a:solidFill>
                  <a:schemeClr val="accent2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否重建</a:t>
            </a:r>
            <a:endParaRPr lang="en-US" altLang="zh-CN" sz="2800" b="1" dirty="0">
              <a:solidFill>
                <a:schemeClr val="accent2">
                  <a:lumMod val="7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8" name="文本框 6"/>
          <p:cNvSpPr txBox="1"/>
          <p:nvPr/>
        </p:nvSpPr>
        <p:spPr>
          <a:xfrm>
            <a:off x="4602713" y="1786394"/>
            <a:ext cx="2850800" cy="578882"/>
          </a:xfrm>
          <a:prstGeom prst="flowChartAlternateProcess">
            <a:avLst/>
          </a:prstGeom>
          <a:solidFill>
            <a:srgbClr val="FEFCDE"/>
          </a:solidFill>
          <a:ln w="3175"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accent2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英法联军的罪行</a:t>
            </a:r>
            <a:endParaRPr lang="zh-CN" altLang="en-US" sz="2800" b="1" dirty="0">
              <a:solidFill>
                <a:schemeClr val="accent2">
                  <a:lumMod val="7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718510" y="3433028"/>
            <a:ext cx="4029804" cy="578882"/>
          </a:xfrm>
          <a:prstGeom prst="roundRect">
            <a:avLst/>
          </a:prstGeom>
          <a:solidFill>
            <a:srgbClr val="FEFCDE"/>
          </a:solidFill>
          <a:ln w="3175"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400">
                <a:solidFill>
                  <a:srgbClr val="875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algn="l"/>
            <a:r>
              <a:rPr lang="zh-CN" altLang="en-US" sz="2800" b="1" dirty="0">
                <a:solidFill>
                  <a:schemeClr val="accent2">
                    <a:lumMod val="75000"/>
                  </a:schemeClr>
                </a:solidFill>
              </a:rPr>
              <a:t>圆明园的奇闻轶事</a:t>
            </a:r>
            <a:r>
              <a:rPr lang="en-US" altLang="zh-CN" sz="2800" b="1" dirty="0">
                <a:solidFill>
                  <a:schemeClr val="accent2">
                    <a:lumMod val="75000"/>
                  </a:schemeClr>
                </a:solidFill>
              </a:rPr>
              <a:t>……</a:t>
            </a:r>
            <a:endParaRPr lang="zh-CN" altLang="en-US" sz="2800" b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8" grpId="0" animBg="1"/>
      <p:bldP spid="2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矩形 110"/>
          <p:cNvSpPr/>
          <p:nvPr/>
        </p:nvSpPr>
        <p:spPr>
          <a:xfrm>
            <a:off x="602123" y="915566"/>
            <a:ext cx="843437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huǐ     </a:t>
            </a:r>
            <a:r>
              <a:rPr lang="en-US" altLang="zh-CN" sz="2800" dirty="0" smtClean="0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ɡū     ɡǒnɡ   huī   huánɡ  </a:t>
            </a:r>
            <a:r>
              <a:rPr lang="en-US" altLang="zh-CN" sz="2800" dirty="0" smtClean="0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  <a:sym typeface="+mn-ea"/>
              </a:rPr>
              <a:t>diàn    </a:t>
            </a:r>
            <a:r>
              <a:rPr lang="en-US" altLang="zh-CN" sz="2800" dirty="0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  <a:sym typeface="+mn-ea"/>
              </a:rPr>
              <a:t>lín</a:t>
            </a:r>
            <a:r>
              <a:rPr lang="en-US" altLang="zh-CN" sz="2800" dirty="0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ɡ</a:t>
            </a:r>
            <a:r>
              <a:rPr lang="en-US" altLang="zh-CN" sz="2800" dirty="0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  <a:sym typeface="+mn-ea"/>
              </a:rPr>
              <a:t>  </a:t>
            </a:r>
            <a:r>
              <a:rPr lang="en-US" altLang="zh-CN" sz="2800" dirty="0" smtClean="0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  <a:sym typeface="+mn-ea"/>
              </a:rPr>
              <a:t>   lǎn</a:t>
            </a:r>
            <a:endParaRPr lang="en-US" altLang="zh-CN" sz="2800" dirty="0"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grpSp>
        <p:nvGrpSpPr>
          <p:cNvPr id="19" name="组合 7"/>
          <p:cNvGrpSpPr/>
          <p:nvPr/>
        </p:nvGrpSpPr>
        <p:grpSpPr>
          <a:xfrm>
            <a:off x="5720185" y="1454280"/>
            <a:ext cx="935603" cy="897236"/>
            <a:chOff x="2437" y="2032"/>
            <a:chExt cx="1244" cy="1264"/>
          </a:xfrm>
        </p:grpSpPr>
        <p:sp>
          <p:nvSpPr>
            <p:cNvPr id="20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sz="54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1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22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99" name="组合 7"/>
          <p:cNvGrpSpPr/>
          <p:nvPr/>
        </p:nvGrpSpPr>
        <p:grpSpPr>
          <a:xfrm>
            <a:off x="2554915" y="1454280"/>
            <a:ext cx="935603" cy="897236"/>
            <a:chOff x="2437" y="2032"/>
            <a:chExt cx="1244" cy="1264"/>
          </a:xfrm>
        </p:grpSpPr>
        <p:sp>
          <p:nvSpPr>
            <p:cNvPr id="100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sz="54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01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02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107" name="组合 7"/>
          <p:cNvGrpSpPr/>
          <p:nvPr/>
        </p:nvGrpSpPr>
        <p:grpSpPr>
          <a:xfrm>
            <a:off x="453915" y="1454280"/>
            <a:ext cx="935603" cy="897236"/>
            <a:chOff x="2437" y="2032"/>
            <a:chExt cx="1244" cy="1264"/>
          </a:xfrm>
        </p:grpSpPr>
        <p:sp>
          <p:nvSpPr>
            <p:cNvPr id="108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sz="54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09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10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112" name="矩形 111"/>
          <p:cNvSpPr/>
          <p:nvPr/>
        </p:nvSpPr>
        <p:spPr>
          <a:xfrm>
            <a:off x="251520" y="2907403"/>
            <a:ext cx="806489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  jìnɡ    </a:t>
            </a:r>
            <a:r>
              <a:rPr lang="en-US" altLang="zh-CN" sz="2800" dirty="0" smtClean="0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  <a:sym typeface="+mn-ea"/>
              </a:rPr>
              <a:t>hón</a:t>
            </a:r>
            <a:r>
              <a:rPr lang="en-US" altLang="zh-CN" sz="2800" dirty="0" smtClean="0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ɡ</a:t>
            </a:r>
            <a:r>
              <a:rPr lang="en-US" altLang="zh-CN" sz="2800" dirty="0" smtClean="0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  <a:sym typeface="+mn-ea"/>
              </a:rPr>
              <a:t>  tán</a:t>
            </a:r>
            <a:r>
              <a:rPr lang="en-US" altLang="zh-CN" sz="2800" dirty="0" smtClean="0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ɡ</a:t>
            </a:r>
            <a:r>
              <a:rPr lang="en-US" altLang="zh-CN" sz="2800" dirty="0" smtClean="0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  <a:sym typeface="+mn-ea"/>
              </a:rPr>
              <a:t> chuǎn</a:t>
            </a:r>
            <a:r>
              <a:rPr lang="en-US" altLang="zh-CN" sz="2800" dirty="0" smtClean="0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ɡ tǒnɡ   xiāo   fènɡ</a:t>
            </a:r>
            <a:endParaRPr lang="en-US" altLang="zh-CN" sz="2800" dirty="0"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grpSp>
        <p:nvGrpSpPr>
          <p:cNvPr id="14" name="组合 7"/>
          <p:cNvGrpSpPr/>
          <p:nvPr/>
        </p:nvGrpSpPr>
        <p:grpSpPr>
          <a:xfrm>
            <a:off x="7813275" y="1454280"/>
            <a:ext cx="935603" cy="897236"/>
            <a:chOff x="2437" y="2032"/>
            <a:chExt cx="1244" cy="1264"/>
          </a:xfrm>
        </p:grpSpPr>
        <p:sp>
          <p:nvSpPr>
            <p:cNvPr id="15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sz="54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6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7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18" name="组合 7"/>
          <p:cNvGrpSpPr/>
          <p:nvPr/>
        </p:nvGrpSpPr>
        <p:grpSpPr>
          <a:xfrm>
            <a:off x="6761155" y="1454280"/>
            <a:ext cx="935603" cy="897236"/>
            <a:chOff x="2437" y="2032"/>
            <a:chExt cx="1244" cy="1264"/>
          </a:xfrm>
        </p:grpSpPr>
        <p:sp>
          <p:nvSpPr>
            <p:cNvPr id="23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sz="54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4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25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28" name="组合 7"/>
          <p:cNvGrpSpPr/>
          <p:nvPr/>
        </p:nvGrpSpPr>
        <p:grpSpPr>
          <a:xfrm>
            <a:off x="457600" y="3473209"/>
            <a:ext cx="935603" cy="897236"/>
            <a:chOff x="2437" y="2032"/>
            <a:chExt cx="1244" cy="1264"/>
          </a:xfrm>
        </p:grpSpPr>
        <p:sp>
          <p:nvSpPr>
            <p:cNvPr id="29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sz="54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30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31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5" name="组合 7"/>
          <p:cNvGrpSpPr/>
          <p:nvPr/>
        </p:nvGrpSpPr>
        <p:grpSpPr>
          <a:xfrm>
            <a:off x="1504501" y="1454280"/>
            <a:ext cx="935603" cy="897236"/>
            <a:chOff x="2437" y="2032"/>
            <a:chExt cx="1244" cy="1264"/>
          </a:xfrm>
        </p:grpSpPr>
        <p:sp>
          <p:nvSpPr>
            <p:cNvPr id="6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sz="54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7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8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10" name="组合 7"/>
          <p:cNvGrpSpPr/>
          <p:nvPr/>
        </p:nvGrpSpPr>
        <p:grpSpPr>
          <a:xfrm>
            <a:off x="3590896" y="1454280"/>
            <a:ext cx="935603" cy="897236"/>
            <a:chOff x="2437" y="2032"/>
            <a:chExt cx="1244" cy="1264"/>
          </a:xfrm>
        </p:grpSpPr>
        <p:sp>
          <p:nvSpPr>
            <p:cNvPr id="11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sz="54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6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32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34" name="组合 7"/>
          <p:cNvGrpSpPr/>
          <p:nvPr/>
        </p:nvGrpSpPr>
        <p:grpSpPr>
          <a:xfrm>
            <a:off x="4658146" y="1454280"/>
            <a:ext cx="935603" cy="897236"/>
            <a:chOff x="2437" y="2032"/>
            <a:chExt cx="1244" cy="1264"/>
          </a:xfrm>
        </p:grpSpPr>
        <p:sp>
          <p:nvSpPr>
            <p:cNvPr id="35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sz="54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36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37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65" name="组合 7"/>
          <p:cNvGrpSpPr/>
          <p:nvPr/>
        </p:nvGrpSpPr>
        <p:grpSpPr>
          <a:xfrm>
            <a:off x="6755929" y="3473209"/>
            <a:ext cx="935603" cy="897236"/>
            <a:chOff x="2437" y="2032"/>
            <a:chExt cx="1244" cy="1264"/>
          </a:xfrm>
        </p:grpSpPr>
        <p:sp>
          <p:nvSpPr>
            <p:cNvPr id="66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sz="54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67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68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69" name="组合 7"/>
          <p:cNvGrpSpPr/>
          <p:nvPr/>
        </p:nvGrpSpPr>
        <p:grpSpPr>
          <a:xfrm>
            <a:off x="5730799" y="3473209"/>
            <a:ext cx="935603" cy="897236"/>
            <a:chOff x="2437" y="2032"/>
            <a:chExt cx="1244" cy="1264"/>
          </a:xfrm>
        </p:grpSpPr>
        <p:sp>
          <p:nvSpPr>
            <p:cNvPr id="70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sz="54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71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72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73" name="组合 7"/>
          <p:cNvGrpSpPr/>
          <p:nvPr/>
        </p:nvGrpSpPr>
        <p:grpSpPr>
          <a:xfrm>
            <a:off x="4671945" y="3473209"/>
            <a:ext cx="935603" cy="897236"/>
            <a:chOff x="2437" y="2032"/>
            <a:chExt cx="1244" cy="1264"/>
          </a:xfrm>
        </p:grpSpPr>
        <p:sp>
          <p:nvSpPr>
            <p:cNvPr id="74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sz="54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75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76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81" name="组合 7"/>
          <p:cNvGrpSpPr/>
          <p:nvPr/>
        </p:nvGrpSpPr>
        <p:grpSpPr>
          <a:xfrm>
            <a:off x="1510419" y="3473209"/>
            <a:ext cx="935603" cy="897236"/>
            <a:chOff x="2437" y="2032"/>
            <a:chExt cx="1244" cy="1264"/>
          </a:xfrm>
        </p:grpSpPr>
        <p:sp>
          <p:nvSpPr>
            <p:cNvPr id="82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sz="54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83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84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85" name="组合 7"/>
          <p:cNvGrpSpPr/>
          <p:nvPr/>
        </p:nvGrpSpPr>
        <p:grpSpPr>
          <a:xfrm>
            <a:off x="2560548" y="3473209"/>
            <a:ext cx="935603" cy="897236"/>
            <a:chOff x="2437" y="2032"/>
            <a:chExt cx="1244" cy="1264"/>
          </a:xfrm>
        </p:grpSpPr>
        <p:sp>
          <p:nvSpPr>
            <p:cNvPr id="86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sz="54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87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88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89" name="组合 7"/>
          <p:cNvGrpSpPr/>
          <p:nvPr/>
        </p:nvGrpSpPr>
        <p:grpSpPr>
          <a:xfrm>
            <a:off x="3613085" y="3473209"/>
            <a:ext cx="935603" cy="897236"/>
            <a:chOff x="2437" y="2032"/>
            <a:chExt cx="1244" cy="1264"/>
          </a:xfrm>
        </p:grpSpPr>
        <p:sp>
          <p:nvSpPr>
            <p:cNvPr id="90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sz="54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91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92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12292" name="文本框 64"/>
          <p:cNvSpPr txBox="1"/>
          <p:nvPr/>
        </p:nvSpPr>
        <p:spPr>
          <a:xfrm>
            <a:off x="464523" y="1452775"/>
            <a:ext cx="893759" cy="900246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algn="ctr" eaLnBrk="1" hangingPunct="1"/>
            <a:r>
              <a:rPr lang="zh-CN" altLang="en-US" sz="5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毁</a:t>
            </a:r>
            <a:endParaRPr lang="en-US" altLang="zh-CN" sz="5400" b="1" dirty="0" err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64"/>
          <p:cNvSpPr txBox="1"/>
          <p:nvPr/>
        </p:nvSpPr>
        <p:spPr>
          <a:xfrm>
            <a:off x="1529729" y="1452775"/>
            <a:ext cx="944527" cy="900246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5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估</a:t>
            </a:r>
            <a:endParaRPr lang="zh-CN" altLang="en-US" sz="5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6" name="文本框 64"/>
          <p:cNvSpPr txBox="1"/>
          <p:nvPr/>
        </p:nvSpPr>
        <p:spPr>
          <a:xfrm>
            <a:off x="2580143" y="1452775"/>
            <a:ext cx="944527" cy="900246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5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拱</a:t>
            </a:r>
            <a:endParaRPr lang="zh-CN" altLang="en-US" sz="5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64"/>
          <p:cNvSpPr txBox="1"/>
          <p:nvPr/>
        </p:nvSpPr>
        <p:spPr>
          <a:xfrm>
            <a:off x="3633791" y="1452775"/>
            <a:ext cx="834658" cy="900246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5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辉</a:t>
            </a:r>
            <a:endParaRPr lang="zh-CN" altLang="en-US" sz="5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文本框 64"/>
          <p:cNvSpPr txBox="1"/>
          <p:nvPr/>
        </p:nvSpPr>
        <p:spPr>
          <a:xfrm>
            <a:off x="4683705" y="1452775"/>
            <a:ext cx="934863" cy="900246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5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煌</a:t>
            </a:r>
            <a:endParaRPr lang="zh-CN" altLang="en-US" sz="5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02" name="文本框 64"/>
          <p:cNvSpPr txBox="1"/>
          <p:nvPr/>
        </p:nvSpPr>
        <p:spPr>
          <a:xfrm>
            <a:off x="5779322" y="1452775"/>
            <a:ext cx="834658" cy="900246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5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殿</a:t>
            </a:r>
            <a:endParaRPr lang="zh-CN" altLang="en-US" sz="5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64"/>
          <p:cNvSpPr txBox="1"/>
          <p:nvPr/>
        </p:nvSpPr>
        <p:spPr>
          <a:xfrm>
            <a:off x="6791216" y="1441580"/>
            <a:ext cx="973326" cy="900246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5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陵</a:t>
            </a:r>
            <a:endParaRPr lang="zh-CN" altLang="en-US" sz="5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64"/>
          <p:cNvSpPr txBox="1"/>
          <p:nvPr/>
        </p:nvSpPr>
        <p:spPr>
          <a:xfrm>
            <a:off x="7867941" y="1452775"/>
            <a:ext cx="834658" cy="900246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5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览</a:t>
            </a:r>
            <a:endParaRPr lang="zh-CN" altLang="en-US" sz="5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文本框 64"/>
          <p:cNvSpPr txBox="1"/>
          <p:nvPr/>
        </p:nvSpPr>
        <p:spPr>
          <a:xfrm>
            <a:off x="463073" y="3471704"/>
            <a:ext cx="930881" cy="900246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5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境</a:t>
            </a:r>
            <a:endParaRPr lang="zh-CN" altLang="en-US" sz="5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8" name="文本框 64"/>
          <p:cNvSpPr txBox="1"/>
          <p:nvPr/>
        </p:nvSpPr>
        <p:spPr>
          <a:xfrm>
            <a:off x="1535647" y="3471704"/>
            <a:ext cx="566811" cy="900246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5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宏</a:t>
            </a:r>
            <a:endParaRPr lang="zh-CN" altLang="en-US" sz="5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9" name="文本框 64"/>
          <p:cNvSpPr txBox="1"/>
          <p:nvPr/>
        </p:nvSpPr>
        <p:spPr>
          <a:xfrm>
            <a:off x="2524233" y="3471704"/>
            <a:ext cx="977670" cy="900246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algn="ctr" eaLnBrk="1" hangingPunct="1"/>
            <a:r>
              <a:rPr lang="zh-CN" altLang="en-US" sz="5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唐</a:t>
            </a:r>
            <a:endParaRPr lang="zh-CN" altLang="en-US" sz="5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0" name="文本框 64"/>
          <p:cNvSpPr txBox="1"/>
          <p:nvPr/>
        </p:nvSpPr>
        <p:spPr>
          <a:xfrm>
            <a:off x="3608837" y="3471704"/>
            <a:ext cx="960946" cy="900246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algn="ctr" eaLnBrk="1" hangingPunct="1"/>
            <a:r>
              <a:rPr lang="zh-CN" altLang="en-US" sz="5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闯</a:t>
            </a:r>
            <a:endParaRPr lang="zh-CN" altLang="en-US" sz="5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4" name="文本框 64"/>
          <p:cNvSpPr txBox="1"/>
          <p:nvPr/>
        </p:nvSpPr>
        <p:spPr>
          <a:xfrm>
            <a:off x="6781157" y="3471704"/>
            <a:ext cx="944527" cy="900246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5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奉</a:t>
            </a:r>
            <a:endParaRPr lang="zh-CN" altLang="en-US" sz="5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3" name="文本框 64"/>
          <p:cNvSpPr txBox="1"/>
          <p:nvPr/>
        </p:nvSpPr>
        <p:spPr>
          <a:xfrm>
            <a:off x="5684019" y="3471704"/>
            <a:ext cx="999303" cy="900246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algn="ctr" eaLnBrk="1" hangingPunct="1"/>
            <a:r>
              <a:rPr lang="zh-CN" altLang="en-US" sz="5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销</a:t>
            </a:r>
            <a:endParaRPr lang="zh-CN" altLang="en-US" sz="5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2" name="文本框 64"/>
          <p:cNvSpPr txBox="1"/>
          <p:nvPr/>
        </p:nvSpPr>
        <p:spPr>
          <a:xfrm>
            <a:off x="4646431" y="3471704"/>
            <a:ext cx="942191" cy="900246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algn="ctr" eaLnBrk="1" hangingPunct="1"/>
            <a:r>
              <a:rPr lang="zh-CN" altLang="en-US" sz="5400" b="1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统</a:t>
            </a:r>
            <a:endParaRPr lang="zh-CN" altLang="en-US" sz="5400" b="1" dirty="0" err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1">
            <a:hlinkClick r:id="rId1" action="ppaction://hlinkfile"/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592" y="2362546"/>
            <a:ext cx="514085" cy="514085"/>
          </a:xfrm>
          <a:prstGeom prst="rect">
            <a:avLst/>
          </a:prstGeom>
        </p:spPr>
      </p:pic>
      <p:pic>
        <p:nvPicPr>
          <p:cNvPr id="93" name="图片 92">
            <a:hlinkClick r:id="rId3" action="ppaction://hlinkfile"/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5635" y="2393318"/>
            <a:ext cx="514085" cy="514085"/>
          </a:xfrm>
          <a:prstGeom prst="rect">
            <a:avLst/>
          </a:prstGeom>
        </p:spPr>
      </p:pic>
      <p:pic>
        <p:nvPicPr>
          <p:cNvPr id="94" name="图片 93">
            <a:hlinkClick r:id="rId4" action="ppaction://hlinkfile"/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6049" y="2362546"/>
            <a:ext cx="514085" cy="514085"/>
          </a:xfrm>
          <a:prstGeom prst="rect">
            <a:avLst/>
          </a:prstGeom>
        </p:spPr>
      </p:pic>
      <p:pic>
        <p:nvPicPr>
          <p:cNvPr id="95" name="图片 94">
            <a:hlinkClick r:id="rId5" action="ppaction://hlinkfile"/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2407" y="2393318"/>
            <a:ext cx="514085" cy="514085"/>
          </a:xfrm>
          <a:prstGeom prst="rect">
            <a:avLst/>
          </a:prstGeom>
        </p:spPr>
      </p:pic>
      <p:pic>
        <p:nvPicPr>
          <p:cNvPr id="96" name="图片 95">
            <a:hlinkClick r:id="rId6" action="ppaction://hlinkfile"/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483" y="2393318"/>
            <a:ext cx="514085" cy="514085"/>
          </a:xfrm>
          <a:prstGeom prst="rect">
            <a:avLst/>
          </a:prstGeom>
        </p:spPr>
      </p:pic>
      <p:pic>
        <p:nvPicPr>
          <p:cNvPr id="97" name="图片 96">
            <a:hlinkClick r:id="rId7" action="ppaction://hlinkfile"/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3793" y="2384006"/>
            <a:ext cx="514085" cy="514085"/>
          </a:xfrm>
          <a:prstGeom prst="rect">
            <a:avLst/>
          </a:prstGeom>
        </p:spPr>
      </p:pic>
      <p:pic>
        <p:nvPicPr>
          <p:cNvPr id="98" name="图片 97">
            <a:hlinkClick r:id="rId8" action="ppaction://hlinkfile"/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70151" y="2414778"/>
            <a:ext cx="514085" cy="514085"/>
          </a:xfrm>
          <a:prstGeom prst="rect">
            <a:avLst/>
          </a:prstGeom>
        </p:spPr>
      </p:pic>
      <p:pic>
        <p:nvPicPr>
          <p:cNvPr id="103" name="图片 102">
            <a:hlinkClick r:id="rId9" action="ppaction://hlinkfile"/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227" y="2414778"/>
            <a:ext cx="514085" cy="514085"/>
          </a:xfrm>
          <a:prstGeom prst="rect">
            <a:avLst/>
          </a:prstGeom>
        </p:spPr>
      </p:pic>
      <p:pic>
        <p:nvPicPr>
          <p:cNvPr id="104" name="图片 103">
            <a:hlinkClick r:id="rId10" action="ppaction://hlinkfile"/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970" y="4443958"/>
            <a:ext cx="514085" cy="514085"/>
          </a:xfrm>
          <a:prstGeom prst="rect">
            <a:avLst/>
          </a:prstGeom>
        </p:spPr>
      </p:pic>
      <p:pic>
        <p:nvPicPr>
          <p:cNvPr id="105" name="图片 104">
            <a:hlinkClick r:id="rId11" action="ppaction://hlinkfile"/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2328" y="4474730"/>
            <a:ext cx="514085" cy="514085"/>
          </a:xfrm>
          <a:prstGeom prst="rect">
            <a:avLst/>
          </a:prstGeom>
        </p:spPr>
      </p:pic>
      <p:pic>
        <p:nvPicPr>
          <p:cNvPr id="106" name="图片 105">
            <a:hlinkClick r:id="rId12" action="ppaction://hlinkfile"/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0404" y="4474730"/>
            <a:ext cx="514085" cy="514085"/>
          </a:xfrm>
          <a:prstGeom prst="rect">
            <a:avLst/>
          </a:prstGeom>
        </p:spPr>
      </p:pic>
      <p:pic>
        <p:nvPicPr>
          <p:cNvPr id="113" name="图片 112">
            <a:hlinkClick r:id="rId13" action="ppaction://hlinkfile"/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4422" y="4439608"/>
            <a:ext cx="514085" cy="514085"/>
          </a:xfrm>
          <a:prstGeom prst="rect">
            <a:avLst/>
          </a:prstGeom>
        </p:spPr>
      </p:pic>
      <p:pic>
        <p:nvPicPr>
          <p:cNvPr id="114" name="图片 113">
            <a:hlinkClick r:id="rId14" action="ppaction://hlinkfile"/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0780" y="4470380"/>
            <a:ext cx="514085" cy="514085"/>
          </a:xfrm>
          <a:prstGeom prst="rect">
            <a:avLst/>
          </a:prstGeom>
        </p:spPr>
      </p:pic>
      <p:pic>
        <p:nvPicPr>
          <p:cNvPr id="115" name="图片 114">
            <a:hlinkClick r:id="rId15" action="ppaction://hlinkfile"/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8856" y="4470380"/>
            <a:ext cx="514085" cy="514085"/>
          </a:xfrm>
          <a:prstGeom prst="rect">
            <a:avLst/>
          </a:prstGeom>
        </p:spPr>
      </p:pic>
      <p:pic>
        <p:nvPicPr>
          <p:cNvPr id="116" name="图片 115">
            <a:hlinkClick r:id="rId16" action="ppaction://hlinkfile"/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7063" y="4444783"/>
            <a:ext cx="514085" cy="514085"/>
          </a:xfrm>
          <a:prstGeom prst="rect">
            <a:avLst/>
          </a:prstGeom>
        </p:spPr>
      </p:pic>
      <p:sp>
        <p:nvSpPr>
          <p:cNvPr id="117" name="文本框 15"/>
          <p:cNvSpPr txBox="1"/>
          <p:nvPr/>
        </p:nvSpPr>
        <p:spPr>
          <a:xfrm>
            <a:off x="856680" y="129708"/>
            <a:ext cx="15841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学写字</a:t>
            </a:r>
            <a:endParaRPr kumimoji="1"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18" name="图片 117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440" y="100272"/>
            <a:ext cx="864096" cy="81978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" grpId="0"/>
      <p:bldP spid="112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538" y="396072"/>
            <a:ext cx="2268000" cy="69257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662" y="396072"/>
            <a:ext cx="450000" cy="559756"/>
          </a:xfrm>
          <a:prstGeom prst="rect">
            <a:avLst/>
          </a:prstGeom>
        </p:spPr>
      </p:pic>
      <p:sp>
        <p:nvSpPr>
          <p:cNvPr id="2" name="文本框 14"/>
          <p:cNvSpPr txBox="1"/>
          <p:nvPr/>
        </p:nvSpPr>
        <p:spPr>
          <a:xfrm>
            <a:off x="827584" y="364326"/>
            <a:ext cx="2003356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课后作业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15280" y="1491630"/>
            <a:ext cx="7911033" cy="29315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　　</a:t>
            </a:r>
            <a:r>
              <a:rPr lang="en-US" altLang="zh-CN" sz="3200" b="1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1.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完成</a:t>
            </a:r>
            <a:r>
              <a:rPr lang="en-US" altLang="zh-CN" sz="3200" b="1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《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七彩课堂素养提升手册</a:t>
            </a:r>
            <a:r>
              <a:rPr lang="en-US" altLang="zh-CN" sz="3200" b="1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》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本课练习。</a:t>
            </a:r>
            <a:endParaRPr lang="zh-CN" altLang="en-US" sz="3200" b="1" dirty="0" smtClean="0"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    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2</a:t>
            </a:r>
            <a:r>
              <a:rPr lang="en-US" altLang="zh-CN" sz="3200" b="1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.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有机会参观圆明园遗址，铭记历史，发愤图强</a:t>
            </a:r>
            <a:r>
              <a:rPr lang="zh-CN" altLang="zh-CN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Group 12"/>
          <p:cNvGraphicFramePr>
            <a:graphicFrameLocks noGrp="1"/>
          </p:cNvGraphicFramePr>
          <p:nvPr/>
        </p:nvGraphicFramePr>
        <p:xfrm>
          <a:off x="1115616" y="2433708"/>
          <a:ext cx="1481202" cy="1528636"/>
        </p:xfrm>
        <a:graphic>
          <a:graphicData uri="http://schemas.openxmlformats.org/drawingml/2006/table">
            <a:tbl>
              <a:tblPr/>
              <a:tblGrid>
                <a:gridCol w="740601"/>
                <a:gridCol w="740601"/>
              </a:tblGrid>
              <a:tr h="77903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49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2" name="TextBox 23"/>
          <p:cNvSpPr txBox="1"/>
          <p:nvPr/>
        </p:nvSpPr>
        <p:spPr>
          <a:xfrm>
            <a:off x="1153451" y="2334998"/>
            <a:ext cx="1420517" cy="166968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毁</a:t>
            </a:r>
            <a:endParaRPr lang="zh-CN" altLang="en-US" sz="10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24"/>
          <p:cNvSpPr txBox="1"/>
          <p:nvPr/>
        </p:nvSpPr>
        <p:spPr>
          <a:xfrm>
            <a:off x="1328678" y="1451734"/>
            <a:ext cx="1245290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5400" dirty="0" err="1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huǐ</a:t>
            </a:r>
            <a:endParaRPr lang="zh-CN" altLang="en-US" sz="5000" dirty="0">
              <a:solidFill>
                <a:prstClr val="black"/>
              </a:solidFill>
              <a:latin typeface="汉语拼音" panose="000B0604020202020204" pitchFamily="34" charset="0"/>
              <a:ea typeface="宋体" panose="02010600030101010101" pitchFamily="2" charset="-122"/>
              <a:cs typeface="汉语拼音" panose="000B0604020202020204" pitchFamily="34" charset="0"/>
            </a:endParaRPr>
          </a:p>
        </p:txBody>
      </p:sp>
      <p:sp>
        <p:nvSpPr>
          <p:cNvPr id="4" name="线形标注 2 3"/>
          <p:cNvSpPr/>
          <p:nvPr/>
        </p:nvSpPr>
        <p:spPr>
          <a:xfrm>
            <a:off x="3342076" y="1631827"/>
            <a:ext cx="2268267" cy="540060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247418"/>
              <a:gd name="adj6" fmla="val -72615"/>
            </a:avLst>
          </a:prstGeom>
          <a:grpFill/>
          <a:ln w="31750"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注意是两横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1" name="TextBox 11"/>
          <p:cNvSpPr txBox="1">
            <a:spLocks noChangeArrowheads="1"/>
          </p:cNvSpPr>
          <p:nvPr/>
        </p:nvSpPr>
        <p:spPr bwMode="auto">
          <a:xfrm>
            <a:off x="3333253" y="339502"/>
            <a:ext cx="3543003" cy="577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>
                <a:latin typeface="楷体" panose="02010609060101010101" pitchFamily="49" charset="-122"/>
                <a:ea typeface="楷体" panose="02010609060101010101" pitchFamily="49" charset="-122"/>
              </a:rPr>
              <a:t>重难</a:t>
            </a:r>
            <a:r>
              <a:rPr lang="zh-CN" altLang="en-US" sz="33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点字书写</a:t>
            </a:r>
            <a:r>
              <a:rPr lang="zh-CN" altLang="en-US" sz="3300" b="1" dirty="0">
                <a:latin typeface="楷体" panose="02010609060101010101" pitchFamily="49" charset="-122"/>
                <a:ea typeface="楷体" panose="02010609060101010101" pitchFamily="49" charset="-122"/>
              </a:rPr>
              <a:t>指导</a:t>
            </a:r>
            <a:endParaRPr lang="zh-CN" altLang="en-US" sz="33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2" name="组合 51"/>
          <p:cNvGrpSpPr/>
          <p:nvPr/>
        </p:nvGrpSpPr>
        <p:grpSpPr>
          <a:xfrm>
            <a:off x="2843808" y="412527"/>
            <a:ext cx="456833" cy="456366"/>
            <a:chOff x="631825" y="5181600"/>
            <a:chExt cx="1554163" cy="1552575"/>
          </a:xfrm>
        </p:grpSpPr>
        <p:sp>
          <p:nvSpPr>
            <p:cNvPr id="53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4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5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6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7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8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9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0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1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2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3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4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5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6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7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8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9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0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1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2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3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4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5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6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7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8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9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0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1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2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3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4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aphicFrame>
        <p:nvGraphicFramePr>
          <p:cNvPr id="41" name="Group 12"/>
          <p:cNvGraphicFramePr>
            <a:graphicFrameLocks noGrp="1"/>
          </p:cNvGraphicFramePr>
          <p:nvPr/>
        </p:nvGraphicFramePr>
        <p:xfrm>
          <a:off x="6408528" y="2390394"/>
          <a:ext cx="1481202" cy="1528636"/>
        </p:xfrm>
        <a:graphic>
          <a:graphicData uri="http://schemas.openxmlformats.org/drawingml/2006/table">
            <a:tbl>
              <a:tblPr/>
              <a:tblGrid>
                <a:gridCol w="740601"/>
                <a:gridCol w="740601"/>
              </a:tblGrid>
              <a:tr h="77903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49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42" name="TextBox 23"/>
          <p:cNvSpPr txBox="1"/>
          <p:nvPr/>
        </p:nvSpPr>
        <p:spPr>
          <a:xfrm>
            <a:off x="6382853" y="2319868"/>
            <a:ext cx="1420517" cy="166968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拱</a:t>
            </a:r>
            <a:endParaRPr lang="zh-CN" altLang="en-US" sz="10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线形标注 2 42"/>
          <p:cNvSpPr/>
          <p:nvPr/>
        </p:nvSpPr>
        <p:spPr>
          <a:xfrm>
            <a:off x="3659358" y="3381450"/>
            <a:ext cx="2135275" cy="990500"/>
          </a:xfrm>
          <a:prstGeom prst="borderCallout2">
            <a:avLst>
              <a:gd name="adj1" fmla="val 48733"/>
              <a:gd name="adj2" fmla="val 104207"/>
              <a:gd name="adj3" fmla="val 48732"/>
              <a:gd name="adj4" fmla="val 111830"/>
              <a:gd name="adj5" fmla="val 22856"/>
              <a:gd name="adj6" fmla="val 131083"/>
            </a:avLst>
          </a:prstGeom>
          <a:grpFill/>
          <a:ln w="31750"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落笔与“共”穿插、避让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4" name="TextBox 24"/>
          <p:cNvSpPr txBox="1"/>
          <p:nvPr/>
        </p:nvSpPr>
        <p:spPr>
          <a:xfrm>
            <a:off x="6223980" y="1419622"/>
            <a:ext cx="1738262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5400" dirty="0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ɡǒnɡ</a:t>
            </a:r>
            <a:endParaRPr lang="zh-CN" altLang="en-US" sz="5000" dirty="0">
              <a:solidFill>
                <a:prstClr val="black"/>
              </a:solidFill>
              <a:latin typeface="汉语拼音" panose="000B0604020202020204" pitchFamily="34" charset="0"/>
              <a:ea typeface="宋体" panose="02010600030101010101" pitchFamily="2" charset="-122"/>
              <a:cs typeface="汉语拼音" panose="000B0604020202020204" pitchFamily="34" charset="0"/>
            </a:endParaRPr>
          </a:p>
        </p:txBody>
      </p:sp>
      <p:sp>
        <p:nvSpPr>
          <p:cNvPr id="46" name="Freeform 21"/>
          <p:cNvSpPr/>
          <p:nvPr/>
        </p:nvSpPr>
        <p:spPr bwMode="auto">
          <a:xfrm rot="-360000">
            <a:off x="1452678" y="3057393"/>
            <a:ext cx="124848" cy="45719"/>
          </a:xfrm>
          <a:custGeom>
            <a:avLst/>
            <a:gdLst>
              <a:gd name="T0" fmla="*/ 78 w 141"/>
              <a:gd name="T1" fmla="*/ 5 h 51"/>
              <a:gd name="T2" fmla="*/ 90 w 141"/>
              <a:gd name="T3" fmla="*/ 2 h 51"/>
              <a:gd name="T4" fmla="*/ 99 w 141"/>
              <a:gd name="T5" fmla="*/ 0 h 51"/>
              <a:gd name="T6" fmla="*/ 103 w 141"/>
              <a:gd name="T7" fmla="*/ 0 h 51"/>
              <a:gd name="T8" fmla="*/ 109 w 141"/>
              <a:gd name="T9" fmla="*/ 0 h 51"/>
              <a:gd name="T10" fmla="*/ 115 w 141"/>
              <a:gd name="T11" fmla="*/ 0 h 51"/>
              <a:gd name="T12" fmla="*/ 120 w 141"/>
              <a:gd name="T13" fmla="*/ 2 h 51"/>
              <a:gd name="T14" fmla="*/ 126 w 141"/>
              <a:gd name="T15" fmla="*/ 4 h 51"/>
              <a:gd name="T16" fmla="*/ 130 w 141"/>
              <a:gd name="T17" fmla="*/ 5 h 51"/>
              <a:gd name="T18" fmla="*/ 134 w 141"/>
              <a:gd name="T19" fmla="*/ 7 h 51"/>
              <a:gd name="T20" fmla="*/ 136 w 141"/>
              <a:gd name="T21" fmla="*/ 11 h 51"/>
              <a:gd name="T22" fmla="*/ 138 w 141"/>
              <a:gd name="T23" fmla="*/ 13 h 51"/>
              <a:gd name="T24" fmla="*/ 139 w 141"/>
              <a:gd name="T25" fmla="*/ 17 h 51"/>
              <a:gd name="T26" fmla="*/ 139 w 141"/>
              <a:gd name="T27" fmla="*/ 19 h 51"/>
              <a:gd name="T28" fmla="*/ 141 w 141"/>
              <a:gd name="T29" fmla="*/ 21 h 51"/>
              <a:gd name="T30" fmla="*/ 139 w 141"/>
              <a:gd name="T31" fmla="*/ 25 h 51"/>
              <a:gd name="T32" fmla="*/ 139 w 141"/>
              <a:gd name="T33" fmla="*/ 28 h 51"/>
              <a:gd name="T34" fmla="*/ 138 w 141"/>
              <a:gd name="T35" fmla="*/ 30 h 51"/>
              <a:gd name="T36" fmla="*/ 136 w 141"/>
              <a:gd name="T37" fmla="*/ 32 h 51"/>
              <a:gd name="T38" fmla="*/ 134 w 141"/>
              <a:gd name="T39" fmla="*/ 36 h 51"/>
              <a:gd name="T40" fmla="*/ 130 w 141"/>
              <a:gd name="T41" fmla="*/ 38 h 51"/>
              <a:gd name="T42" fmla="*/ 126 w 141"/>
              <a:gd name="T43" fmla="*/ 40 h 51"/>
              <a:gd name="T44" fmla="*/ 120 w 141"/>
              <a:gd name="T45" fmla="*/ 42 h 51"/>
              <a:gd name="T46" fmla="*/ 116 w 141"/>
              <a:gd name="T47" fmla="*/ 42 h 51"/>
              <a:gd name="T48" fmla="*/ 113 w 141"/>
              <a:gd name="T49" fmla="*/ 44 h 51"/>
              <a:gd name="T50" fmla="*/ 109 w 141"/>
              <a:gd name="T51" fmla="*/ 44 h 51"/>
              <a:gd name="T52" fmla="*/ 105 w 141"/>
              <a:gd name="T53" fmla="*/ 46 h 51"/>
              <a:gd name="T54" fmla="*/ 99 w 141"/>
              <a:gd name="T55" fmla="*/ 46 h 51"/>
              <a:gd name="T56" fmla="*/ 94 w 141"/>
              <a:gd name="T57" fmla="*/ 46 h 51"/>
              <a:gd name="T58" fmla="*/ 86 w 141"/>
              <a:gd name="T59" fmla="*/ 48 h 51"/>
              <a:gd name="T60" fmla="*/ 80 w 141"/>
              <a:gd name="T61" fmla="*/ 48 h 51"/>
              <a:gd name="T62" fmla="*/ 72 w 141"/>
              <a:gd name="T63" fmla="*/ 50 h 51"/>
              <a:gd name="T64" fmla="*/ 63 w 141"/>
              <a:gd name="T65" fmla="*/ 50 h 51"/>
              <a:gd name="T66" fmla="*/ 55 w 141"/>
              <a:gd name="T67" fmla="*/ 50 h 51"/>
              <a:gd name="T68" fmla="*/ 46 w 141"/>
              <a:gd name="T69" fmla="*/ 50 h 51"/>
              <a:gd name="T70" fmla="*/ 36 w 141"/>
              <a:gd name="T71" fmla="*/ 51 h 51"/>
              <a:gd name="T72" fmla="*/ 25 w 141"/>
              <a:gd name="T73" fmla="*/ 51 h 51"/>
              <a:gd name="T74" fmla="*/ 13 w 141"/>
              <a:gd name="T75" fmla="*/ 51 h 51"/>
              <a:gd name="T76" fmla="*/ 0 w 141"/>
              <a:gd name="T77" fmla="*/ 51 h 51"/>
              <a:gd name="T78" fmla="*/ 0 w 141"/>
              <a:gd name="T79" fmla="*/ 11 h 51"/>
              <a:gd name="T80" fmla="*/ 13 w 141"/>
              <a:gd name="T81" fmla="*/ 11 h 51"/>
              <a:gd name="T82" fmla="*/ 27 w 141"/>
              <a:gd name="T83" fmla="*/ 11 h 51"/>
              <a:gd name="T84" fmla="*/ 36 w 141"/>
              <a:gd name="T85" fmla="*/ 11 h 51"/>
              <a:gd name="T86" fmla="*/ 48 w 141"/>
              <a:gd name="T87" fmla="*/ 11 h 51"/>
              <a:gd name="T88" fmla="*/ 57 w 141"/>
              <a:gd name="T89" fmla="*/ 9 h 51"/>
              <a:gd name="T90" fmla="*/ 65 w 141"/>
              <a:gd name="T91" fmla="*/ 9 h 51"/>
              <a:gd name="T92" fmla="*/ 72 w 141"/>
              <a:gd name="T93" fmla="*/ 7 h 51"/>
              <a:gd name="T94" fmla="*/ 78 w 141"/>
              <a:gd name="T95" fmla="*/ 5 h 51"/>
              <a:gd name="T96" fmla="*/ 78 w 141"/>
              <a:gd name="T97" fmla="*/ 5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41" h="51">
                <a:moveTo>
                  <a:pt x="78" y="5"/>
                </a:moveTo>
                <a:lnTo>
                  <a:pt x="90" y="2"/>
                </a:lnTo>
                <a:lnTo>
                  <a:pt x="99" y="0"/>
                </a:lnTo>
                <a:lnTo>
                  <a:pt x="103" y="0"/>
                </a:lnTo>
                <a:lnTo>
                  <a:pt x="109" y="0"/>
                </a:lnTo>
                <a:lnTo>
                  <a:pt x="115" y="0"/>
                </a:lnTo>
                <a:lnTo>
                  <a:pt x="120" y="2"/>
                </a:lnTo>
                <a:lnTo>
                  <a:pt x="126" y="4"/>
                </a:lnTo>
                <a:lnTo>
                  <a:pt x="130" y="5"/>
                </a:lnTo>
                <a:lnTo>
                  <a:pt x="134" y="7"/>
                </a:lnTo>
                <a:lnTo>
                  <a:pt x="136" y="11"/>
                </a:lnTo>
                <a:lnTo>
                  <a:pt x="138" y="13"/>
                </a:lnTo>
                <a:lnTo>
                  <a:pt x="139" y="17"/>
                </a:lnTo>
                <a:lnTo>
                  <a:pt x="139" y="19"/>
                </a:lnTo>
                <a:lnTo>
                  <a:pt x="141" y="21"/>
                </a:lnTo>
                <a:lnTo>
                  <a:pt x="139" y="25"/>
                </a:lnTo>
                <a:lnTo>
                  <a:pt x="139" y="28"/>
                </a:lnTo>
                <a:lnTo>
                  <a:pt x="138" y="30"/>
                </a:lnTo>
                <a:lnTo>
                  <a:pt x="136" y="32"/>
                </a:lnTo>
                <a:lnTo>
                  <a:pt x="134" y="36"/>
                </a:lnTo>
                <a:lnTo>
                  <a:pt x="130" y="38"/>
                </a:lnTo>
                <a:lnTo>
                  <a:pt x="126" y="40"/>
                </a:lnTo>
                <a:lnTo>
                  <a:pt x="120" y="42"/>
                </a:lnTo>
                <a:lnTo>
                  <a:pt x="116" y="42"/>
                </a:lnTo>
                <a:lnTo>
                  <a:pt x="113" y="44"/>
                </a:lnTo>
                <a:lnTo>
                  <a:pt x="109" y="44"/>
                </a:lnTo>
                <a:lnTo>
                  <a:pt x="105" y="46"/>
                </a:lnTo>
                <a:lnTo>
                  <a:pt x="99" y="46"/>
                </a:lnTo>
                <a:lnTo>
                  <a:pt x="94" y="46"/>
                </a:lnTo>
                <a:lnTo>
                  <a:pt x="86" y="48"/>
                </a:lnTo>
                <a:lnTo>
                  <a:pt x="80" y="48"/>
                </a:lnTo>
                <a:lnTo>
                  <a:pt x="72" y="50"/>
                </a:lnTo>
                <a:lnTo>
                  <a:pt x="63" y="50"/>
                </a:lnTo>
                <a:lnTo>
                  <a:pt x="55" y="50"/>
                </a:lnTo>
                <a:lnTo>
                  <a:pt x="46" y="50"/>
                </a:lnTo>
                <a:lnTo>
                  <a:pt x="36" y="51"/>
                </a:lnTo>
                <a:lnTo>
                  <a:pt x="25" y="51"/>
                </a:lnTo>
                <a:lnTo>
                  <a:pt x="13" y="51"/>
                </a:lnTo>
                <a:lnTo>
                  <a:pt x="0" y="51"/>
                </a:lnTo>
                <a:lnTo>
                  <a:pt x="0" y="11"/>
                </a:lnTo>
                <a:lnTo>
                  <a:pt x="13" y="11"/>
                </a:lnTo>
                <a:lnTo>
                  <a:pt x="27" y="11"/>
                </a:lnTo>
                <a:lnTo>
                  <a:pt x="36" y="11"/>
                </a:lnTo>
                <a:lnTo>
                  <a:pt x="48" y="11"/>
                </a:lnTo>
                <a:lnTo>
                  <a:pt x="57" y="9"/>
                </a:lnTo>
                <a:lnTo>
                  <a:pt x="65" y="9"/>
                </a:lnTo>
                <a:lnTo>
                  <a:pt x="72" y="7"/>
                </a:lnTo>
                <a:lnTo>
                  <a:pt x="78" y="5"/>
                </a:lnTo>
                <a:lnTo>
                  <a:pt x="78" y="5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u="sng"/>
          </a:p>
        </p:txBody>
      </p:sp>
      <p:sp>
        <p:nvSpPr>
          <p:cNvPr id="47" name="Freeform 22"/>
          <p:cNvSpPr/>
          <p:nvPr/>
        </p:nvSpPr>
        <p:spPr bwMode="auto">
          <a:xfrm>
            <a:off x="1614502" y="3029284"/>
            <a:ext cx="154947" cy="50970"/>
          </a:xfrm>
          <a:custGeom>
            <a:avLst/>
            <a:gdLst>
              <a:gd name="T0" fmla="*/ 12 w 151"/>
              <a:gd name="T1" fmla="*/ 15 h 49"/>
              <a:gd name="T2" fmla="*/ 15 w 151"/>
              <a:gd name="T3" fmla="*/ 13 h 49"/>
              <a:gd name="T4" fmla="*/ 21 w 151"/>
              <a:gd name="T5" fmla="*/ 11 h 49"/>
              <a:gd name="T6" fmla="*/ 27 w 151"/>
              <a:gd name="T7" fmla="*/ 9 h 49"/>
              <a:gd name="T8" fmla="*/ 33 w 151"/>
              <a:gd name="T9" fmla="*/ 9 h 49"/>
              <a:gd name="T10" fmla="*/ 38 w 151"/>
              <a:gd name="T11" fmla="*/ 7 h 49"/>
              <a:gd name="T12" fmla="*/ 46 w 151"/>
              <a:gd name="T13" fmla="*/ 5 h 49"/>
              <a:gd name="T14" fmla="*/ 54 w 151"/>
              <a:gd name="T15" fmla="*/ 5 h 49"/>
              <a:gd name="T16" fmla="*/ 63 w 151"/>
              <a:gd name="T17" fmla="*/ 3 h 49"/>
              <a:gd name="T18" fmla="*/ 71 w 151"/>
              <a:gd name="T19" fmla="*/ 3 h 49"/>
              <a:gd name="T20" fmla="*/ 81 w 151"/>
              <a:gd name="T21" fmla="*/ 2 h 49"/>
              <a:gd name="T22" fmla="*/ 92 w 151"/>
              <a:gd name="T23" fmla="*/ 2 h 49"/>
              <a:gd name="T24" fmla="*/ 102 w 151"/>
              <a:gd name="T25" fmla="*/ 2 h 49"/>
              <a:gd name="T26" fmla="*/ 113 w 151"/>
              <a:gd name="T27" fmla="*/ 0 h 49"/>
              <a:gd name="T28" fmla="*/ 126 w 151"/>
              <a:gd name="T29" fmla="*/ 0 h 49"/>
              <a:gd name="T30" fmla="*/ 138 w 151"/>
              <a:gd name="T31" fmla="*/ 0 h 49"/>
              <a:gd name="T32" fmla="*/ 151 w 151"/>
              <a:gd name="T33" fmla="*/ 0 h 49"/>
              <a:gd name="T34" fmla="*/ 151 w 151"/>
              <a:gd name="T35" fmla="*/ 40 h 49"/>
              <a:gd name="T36" fmla="*/ 132 w 151"/>
              <a:gd name="T37" fmla="*/ 40 h 49"/>
              <a:gd name="T38" fmla="*/ 113 w 151"/>
              <a:gd name="T39" fmla="*/ 40 h 49"/>
              <a:gd name="T40" fmla="*/ 96 w 151"/>
              <a:gd name="T41" fmla="*/ 42 h 49"/>
              <a:gd name="T42" fmla="*/ 88 w 151"/>
              <a:gd name="T43" fmla="*/ 44 h 49"/>
              <a:gd name="T44" fmla="*/ 79 w 151"/>
              <a:gd name="T45" fmla="*/ 46 h 49"/>
              <a:gd name="T46" fmla="*/ 69 w 151"/>
              <a:gd name="T47" fmla="*/ 47 h 49"/>
              <a:gd name="T48" fmla="*/ 61 w 151"/>
              <a:gd name="T49" fmla="*/ 47 h 49"/>
              <a:gd name="T50" fmla="*/ 52 w 151"/>
              <a:gd name="T51" fmla="*/ 49 h 49"/>
              <a:gd name="T52" fmla="*/ 44 w 151"/>
              <a:gd name="T53" fmla="*/ 47 h 49"/>
              <a:gd name="T54" fmla="*/ 36 w 151"/>
              <a:gd name="T55" fmla="*/ 47 h 49"/>
              <a:gd name="T56" fmla="*/ 29 w 151"/>
              <a:gd name="T57" fmla="*/ 46 h 49"/>
              <a:gd name="T58" fmla="*/ 23 w 151"/>
              <a:gd name="T59" fmla="*/ 44 h 49"/>
              <a:gd name="T60" fmla="*/ 17 w 151"/>
              <a:gd name="T61" fmla="*/ 40 h 49"/>
              <a:gd name="T62" fmla="*/ 14 w 151"/>
              <a:gd name="T63" fmla="*/ 38 h 49"/>
              <a:gd name="T64" fmla="*/ 10 w 151"/>
              <a:gd name="T65" fmla="*/ 36 h 49"/>
              <a:gd name="T66" fmla="*/ 6 w 151"/>
              <a:gd name="T67" fmla="*/ 32 h 49"/>
              <a:gd name="T68" fmla="*/ 2 w 151"/>
              <a:gd name="T69" fmla="*/ 28 h 49"/>
              <a:gd name="T70" fmla="*/ 0 w 151"/>
              <a:gd name="T71" fmla="*/ 26 h 49"/>
              <a:gd name="T72" fmla="*/ 2 w 151"/>
              <a:gd name="T73" fmla="*/ 23 h 49"/>
              <a:gd name="T74" fmla="*/ 4 w 151"/>
              <a:gd name="T75" fmla="*/ 19 h 49"/>
              <a:gd name="T76" fmla="*/ 6 w 151"/>
              <a:gd name="T77" fmla="*/ 17 h 49"/>
              <a:gd name="T78" fmla="*/ 12 w 151"/>
              <a:gd name="T79" fmla="*/ 15 h 49"/>
              <a:gd name="T80" fmla="*/ 12 w 151"/>
              <a:gd name="T81" fmla="*/ 15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51" h="49">
                <a:moveTo>
                  <a:pt x="12" y="15"/>
                </a:moveTo>
                <a:lnTo>
                  <a:pt x="15" y="13"/>
                </a:lnTo>
                <a:lnTo>
                  <a:pt x="21" y="11"/>
                </a:lnTo>
                <a:lnTo>
                  <a:pt x="27" y="9"/>
                </a:lnTo>
                <a:lnTo>
                  <a:pt x="33" y="9"/>
                </a:lnTo>
                <a:lnTo>
                  <a:pt x="38" y="7"/>
                </a:lnTo>
                <a:lnTo>
                  <a:pt x="46" y="5"/>
                </a:lnTo>
                <a:lnTo>
                  <a:pt x="54" y="5"/>
                </a:lnTo>
                <a:lnTo>
                  <a:pt x="63" y="3"/>
                </a:lnTo>
                <a:lnTo>
                  <a:pt x="71" y="3"/>
                </a:lnTo>
                <a:lnTo>
                  <a:pt x="81" y="2"/>
                </a:lnTo>
                <a:lnTo>
                  <a:pt x="92" y="2"/>
                </a:lnTo>
                <a:lnTo>
                  <a:pt x="102" y="2"/>
                </a:lnTo>
                <a:lnTo>
                  <a:pt x="113" y="0"/>
                </a:lnTo>
                <a:lnTo>
                  <a:pt x="126" y="0"/>
                </a:lnTo>
                <a:lnTo>
                  <a:pt x="138" y="0"/>
                </a:lnTo>
                <a:lnTo>
                  <a:pt x="151" y="0"/>
                </a:lnTo>
                <a:lnTo>
                  <a:pt x="151" y="40"/>
                </a:lnTo>
                <a:lnTo>
                  <a:pt x="132" y="40"/>
                </a:lnTo>
                <a:lnTo>
                  <a:pt x="113" y="40"/>
                </a:lnTo>
                <a:lnTo>
                  <a:pt x="96" y="42"/>
                </a:lnTo>
                <a:lnTo>
                  <a:pt x="88" y="44"/>
                </a:lnTo>
                <a:lnTo>
                  <a:pt x="79" y="46"/>
                </a:lnTo>
                <a:lnTo>
                  <a:pt x="69" y="47"/>
                </a:lnTo>
                <a:lnTo>
                  <a:pt x="61" y="47"/>
                </a:lnTo>
                <a:lnTo>
                  <a:pt x="52" y="49"/>
                </a:lnTo>
                <a:lnTo>
                  <a:pt x="44" y="47"/>
                </a:lnTo>
                <a:lnTo>
                  <a:pt x="36" y="47"/>
                </a:lnTo>
                <a:lnTo>
                  <a:pt x="29" y="46"/>
                </a:lnTo>
                <a:lnTo>
                  <a:pt x="23" y="44"/>
                </a:lnTo>
                <a:lnTo>
                  <a:pt x="17" y="40"/>
                </a:lnTo>
                <a:lnTo>
                  <a:pt x="14" y="38"/>
                </a:lnTo>
                <a:lnTo>
                  <a:pt x="10" y="36"/>
                </a:lnTo>
                <a:lnTo>
                  <a:pt x="6" y="32"/>
                </a:lnTo>
                <a:lnTo>
                  <a:pt x="2" y="28"/>
                </a:lnTo>
                <a:lnTo>
                  <a:pt x="0" y="26"/>
                </a:lnTo>
                <a:lnTo>
                  <a:pt x="2" y="23"/>
                </a:lnTo>
                <a:lnTo>
                  <a:pt x="4" y="19"/>
                </a:lnTo>
                <a:lnTo>
                  <a:pt x="6" y="17"/>
                </a:lnTo>
                <a:lnTo>
                  <a:pt x="12" y="15"/>
                </a:lnTo>
                <a:lnTo>
                  <a:pt x="12" y="15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u="sng"/>
          </a:p>
        </p:txBody>
      </p:sp>
      <p:sp>
        <p:nvSpPr>
          <p:cNvPr id="48" name="Freeform 202"/>
          <p:cNvSpPr/>
          <p:nvPr/>
        </p:nvSpPr>
        <p:spPr bwMode="auto">
          <a:xfrm rot="-120000">
            <a:off x="6486684" y="3201446"/>
            <a:ext cx="475371" cy="336416"/>
          </a:xfrm>
          <a:custGeom>
            <a:avLst/>
            <a:gdLst>
              <a:gd name="T0" fmla="*/ 60 w 391"/>
              <a:gd name="T1" fmla="*/ 277 h 277"/>
              <a:gd name="T2" fmla="*/ 52 w 391"/>
              <a:gd name="T3" fmla="*/ 274 h 277"/>
              <a:gd name="T4" fmla="*/ 42 w 391"/>
              <a:gd name="T5" fmla="*/ 266 h 277"/>
              <a:gd name="T6" fmla="*/ 31 w 391"/>
              <a:gd name="T7" fmla="*/ 254 h 277"/>
              <a:gd name="T8" fmla="*/ 17 w 391"/>
              <a:gd name="T9" fmla="*/ 241 h 277"/>
              <a:gd name="T10" fmla="*/ 8 w 391"/>
              <a:gd name="T11" fmla="*/ 230 h 277"/>
              <a:gd name="T12" fmla="*/ 0 w 391"/>
              <a:gd name="T13" fmla="*/ 220 h 277"/>
              <a:gd name="T14" fmla="*/ 0 w 391"/>
              <a:gd name="T15" fmla="*/ 210 h 277"/>
              <a:gd name="T16" fmla="*/ 2 w 391"/>
              <a:gd name="T17" fmla="*/ 201 h 277"/>
              <a:gd name="T18" fmla="*/ 6 w 391"/>
              <a:gd name="T19" fmla="*/ 195 h 277"/>
              <a:gd name="T20" fmla="*/ 14 w 391"/>
              <a:gd name="T21" fmla="*/ 191 h 277"/>
              <a:gd name="T22" fmla="*/ 21 w 391"/>
              <a:gd name="T23" fmla="*/ 189 h 277"/>
              <a:gd name="T24" fmla="*/ 35 w 391"/>
              <a:gd name="T25" fmla="*/ 191 h 277"/>
              <a:gd name="T26" fmla="*/ 48 w 391"/>
              <a:gd name="T27" fmla="*/ 191 h 277"/>
              <a:gd name="T28" fmla="*/ 58 w 391"/>
              <a:gd name="T29" fmla="*/ 187 h 277"/>
              <a:gd name="T30" fmla="*/ 65 w 391"/>
              <a:gd name="T31" fmla="*/ 184 h 277"/>
              <a:gd name="T32" fmla="*/ 77 w 391"/>
              <a:gd name="T33" fmla="*/ 176 h 277"/>
              <a:gd name="T34" fmla="*/ 94 w 391"/>
              <a:gd name="T35" fmla="*/ 166 h 277"/>
              <a:gd name="T36" fmla="*/ 117 w 391"/>
              <a:gd name="T37" fmla="*/ 155 h 277"/>
              <a:gd name="T38" fmla="*/ 144 w 391"/>
              <a:gd name="T39" fmla="*/ 138 h 277"/>
              <a:gd name="T40" fmla="*/ 174 w 391"/>
              <a:gd name="T41" fmla="*/ 119 h 277"/>
              <a:gd name="T42" fmla="*/ 209 w 391"/>
              <a:gd name="T43" fmla="*/ 98 h 277"/>
              <a:gd name="T44" fmla="*/ 247 w 391"/>
              <a:gd name="T45" fmla="*/ 73 h 277"/>
              <a:gd name="T46" fmla="*/ 282 w 391"/>
              <a:gd name="T47" fmla="*/ 54 h 277"/>
              <a:gd name="T48" fmla="*/ 310 w 391"/>
              <a:gd name="T49" fmla="*/ 36 h 277"/>
              <a:gd name="T50" fmla="*/ 337 w 391"/>
              <a:gd name="T51" fmla="*/ 21 h 277"/>
              <a:gd name="T52" fmla="*/ 356 w 391"/>
              <a:gd name="T53" fmla="*/ 12 h 277"/>
              <a:gd name="T54" fmla="*/ 373 w 391"/>
              <a:gd name="T55" fmla="*/ 4 h 277"/>
              <a:gd name="T56" fmla="*/ 383 w 391"/>
              <a:gd name="T57" fmla="*/ 0 h 277"/>
              <a:gd name="T58" fmla="*/ 391 w 391"/>
              <a:gd name="T59" fmla="*/ 0 h 277"/>
              <a:gd name="T60" fmla="*/ 391 w 391"/>
              <a:gd name="T61" fmla="*/ 4 h 277"/>
              <a:gd name="T62" fmla="*/ 389 w 391"/>
              <a:gd name="T63" fmla="*/ 10 h 277"/>
              <a:gd name="T64" fmla="*/ 381 w 391"/>
              <a:gd name="T65" fmla="*/ 17 h 277"/>
              <a:gd name="T66" fmla="*/ 368 w 391"/>
              <a:gd name="T67" fmla="*/ 29 h 277"/>
              <a:gd name="T68" fmla="*/ 352 w 391"/>
              <a:gd name="T69" fmla="*/ 44 h 277"/>
              <a:gd name="T70" fmla="*/ 331 w 391"/>
              <a:gd name="T71" fmla="*/ 61 h 277"/>
              <a:gd name="T72" fmla="*/ 306 w 391"/>
              <a:gd name="T73" fmla="*/ 82 h 277"/>
              <a:gd name="T74" fmla="*/ 278 w 391"/>
              <a:gd name="T75" fmla="*/ 105 h 277"/>
              <a:gd name="T76" fmla="*/ 245 w 391"/>
              <a:gd name="T77" fmla="*/ 132 h 277"/>
              <a:gd name="T78" fmla="*/ 215 w 391"/>
              <a:gd name="T79" fmla="*/ 155 h 277"/>
              <a:gd name="T80" fmla="*/ 188 w 391"/>
              <a:gd name="T81" fmla="*/ 178 h 277"/>
              <a:gd name="T82" fmla="*/ 165 w 391"/>
              <a:gd name="T83" fmla="*/ 197 h 277"/>
              <a:gd name="T84" fmla="*/ 146 w 391"/>
              <a:gd name="T85" fmla="*/ 212 h 277"/>
              <a:gd name="T86" fmla="*/ 130 w 391"/>
              <a:gd name="T87" fmla="*/ 226 h 277"/>
              <a:gd name="T88" fmla="*/ 117 w 391"/>
              <a:gd name="T89" fmla="*/ 237 h 277"/>
              <a:gd name="T90" fmla="*/ 109 w 391"/>
              <a:gd name="T91" fmla="*/ 245 h 277"/>
              <a:gd name="T92" fmla="*/ 100 w 391"/>
              <a:gd name="T93" fmla="*/ 254 h 277"/>
              <a:gd name="T94" fmla="*/ 88 w 391"/>
              <a:gd name="T95" fmla="*/ 264 h 277"/>
              <a:gd name="T96" fmla="*/ 79 w 391"/>
              <a:gd name="T97" fmla="*/ 270 h 277"/>
              <a:gd name="T98" fmla="*/ 67 w 391"/>
              <a:gd name="T99" fmla="*/ 275 h 277"/>
              <a:gd name="T100" fmla="*/ 63 w 391"/>
              <a:gd name="T101" fmla="*/ 277 h 2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91" h="277">
                <a:moveTo>
                  <a:pt x="63" y="277"/>
                </a:moveTo>
                <a:lnTo>
                  <a:pt x="60" y="277"/>
                </a:lnTo>
                <a:lnTo>
                  <a:pt x="56" y="275"/>
                </a:lnTo>
                <a:lnTo>
                  <a:pt x="52" y="274"/>
                </a:lnTo>
                <a:lnTo>
                  <a:pt x="48" y="270"/>
                </a:lnTo>
                <a:lnTo>
                  <a:pt x="42" y="266"/>
                </a:lnTo>
                <a:lnTo>
                  <a:pt x="37" y="262"/>
                </a:lnTo>
                <a:lnTo>
                  <a:pt x="31" y="254"/>
                </a:lnTo>
                <a:lnTo>
                  <a:pt x="25" y="249"/>
                </a:lnTo>
                <a:lnTo>
                  <a:pt x="17" y="241"/>
                </a:lnTo>
                <a:lnTo>
                  <a:pt x="12" y="235"/>
                </a:lnTo>
                <a:lnTo>
                  <a:pt x="8" y="230"/>
                </a:lnTo>
                <a:lnTo>
                  <a:pt x="4" y="226"/>
                </a:lnTo>
                <a:lnTo>
                  <a:pt x="0" y="220"/>
                </a:lnTo>
                <a:lnTo>
                  <a:pt x="0" y="216"/>
                </a:lnTo>
                <a:lnTo>
                  <a:pt x="0" y="210"/>
                </a:lnTo>
                <a:lnTo>
                  <a:pt x="0" y="207"/>
                </a:lnTo>
                <a:lnTo>
                  <a:pt x="2" y="201"/>
                </a:lnTo>
                <a:lnTo>
                  <a:pt x="4" y="199"/>
                </a:lnTo>
                <a:lnTo>
                  <a:pt x="6" y="195"/>
                </a:lnTo>
                <a:lnTo>
                  <a:pt x="10" y="193"/>
                </a:lnTo>
                <a:lnTo>
                  <a:pt x="14" y="191"/>
                </a:lnTo>
                <a:lnTo>
                  <a:pt x="17" y="189"/>
                </a:lnTo>
                <a:lnTo>
                  <a:pt x="21" y="189"/>
                </a:lnTo>
                <a:lnTo>
                  <a:pt x="25" y="189"/>
                </a:lnTo>
                <a:lnTo>
                  <a:pt x="35" y="191"/>
                </a:lnTo>
                <a:lnTo>
                  <a:pt x="42" y="193"/>
                </a:lnTo>
                <a:lnTo>
                  <a:pt x="48" y="191"/>
                </a:lnTo>
                <a:lnTo>
                  <a:pt x="56" y="189"/>
                </a:lnTo>
                <a:lnTo>
                  <a:pt x="58" y="187"/>
                </a:lnTo>
                <a:lnTo>
                  <a:pt x="61" y="186"/>
                </a:lnTo>
                <a:lnTo>
                  <a:pt x="65" y="184"/>
                </a:lnTo>
                <a:lnTo>
                  <a:pt x="71" y="180"/>
                </a:lnTo>
                <a:lnTo>
                  <a:pt x="77" y="176"/>
                </a:lnTo>
                <a:lnTo>
                  <a:pt x="86" y="172"/>
                </a:lnTo>
                <a:lnTo>
                  <a:pt x="94" y="166"/>
                </a:lnTo>
                <a:lnTo>
                  <a:pt x="105" y="161"/>
                </a:lnTo>
                <a:lnTo>
                  <a:pt x="117" y="155"/>
                </a:lnTo>
                <a:lnTo>
                  <a:pt x="128" y="147"/>
                </a:lnTo>
                <a:lnTo>
                  <a:pt x="144" y="138"/>
                </a:lnTo>
                <a:lnTo>
                  <a:pt x="157" y="130"/>
                </a:lnTo>
                <a:lnTo>
                  <a:pt x="174" y="119"/>
                </a:lnTo>
                <a:lnTo>
                  <a:pt x="190" y="109"/>
                </a:lnTo>
                <a:lnTo>
                  <a:pt x="209" y="98"/>
                </a:lnTo>
                <a:lnTo>
                  <a:pt x="228" y="84"/>
                </a:lnTo>
                <a:lnTo>
                  <a:pt x="247" y="73"/>
                </a:lnTo>
                <a:lnTo>
                  <a:pt x="264" y="63"/>
                </a:lnTo>
                <a:lnTo>
                  <a:pt x="282" y="54"/>
                </a:lnTo>
                <a:lnTo>
                  <a:pt x="297" y="44"/>
                </a:lnTo>
                <a:lnTo>
                  <a:pt x="310" y="36"/>
                </a:lnTo>
                <a:lnTo>
                  <a:pt x="324" y="29"/>
                </a:lnTo>
                <a:lnTo>
                  <a:pt x="337" y="21"/>
                </a:lnTo>
                <a:lnTo>
                  <a:pt x="347" y="15"/>
                </a:lnTo>
                <a:lnTo>
                  <a:pt x="356" y="12"/>
                </a:lnTo>
                <a:lnTo>
                  <a:pt x="366" y="8"/>
                </a:lnTo>
                <a:lnTo>
                  <a:pt x="373" y="4"/>
                </a:lnTo>
                <a:lnTo>
                  <a:pt x="379" y="2"/>
                </a:lnTo>
                <a:lnTo>
                  <a:pt x="383" y="0"/>
                </a:lnTo>
                <a:lnTo>
                  <a:pt x="387" y="0"/>
                </a:lnTo>
                <a:lnTo>
                  <a:pt x="391" y="0"/>
                </a:lnTo>
                <a:lnTo>
                  <a:pt x="391" y="2"/>
                </a:lnTo>
                <a:lnTo>
                  <a:pt x="391" y="4"/>
                </a:lnTo>
                <a:lnTo>
                  <a:pt x="391" y="6"/>
                </a:lnTo>
                <a:lnTo>
                  <a:pt x="389" y="10"/>
                </a:lnTo>
                <a:lnTo>
                  <a:pt x="385" y="13"/>
                </a:lnTo>
                <a:lnTo>
                  <a:pt x="381" y="17"/>
                </a:lnTo>
                <a:lnTo>
                  <a:pt x="375" y="23"/>
                </a:lnTo>
                <a:lnTo>
                  <a:pt x="368" y="29"/>
                </a:lnTo>
                <a:lnTo>
                  <a:pt x="360" y="36"/>
                </a:lnTo>
                <a:lnTo>
                  <a:pt x="352" y="44"/>
                </a:lnTo>
                <a:lnTo>
                  <a:pt x="343" y="52"/>
                </a:lnTo>
                <a:lnTo>
                  <a:pt x="331" y="61"/>
                </a:lnTo>
                <a:lnTo>
                  <a:pt x="320" y="71"/>
                </a:lnTo>
                <a:lnTo>
                  <a:pt x="306" y="82"/>
                </a:lnTo>
                <a:lnTo>
                  <a:pt x="291" y="94"/>
                </a:lnTo>
                <a:lnTo>
                  <a:pt x="278" y="105"/>
                </a:lnTo>
                <a:lnTo>
                  <a:pt x="261" y="119"/>
                </a:lnTo>
                <a:lnTo>
                  <a:pt x="245" y="132"/>
                </a:lnTo>
                <a:lnTo>
                  <a:pt x="230" y="143"/>
                </a:lnTo>
                <a:lnTo>
                  <a:pt x="215" y="155"/>
                </a:lnTo>
                <a:lnTo>
                  <a:pt x="201" y="166"/>
                </a:lnTo>
                <a:lnTo>
                  <a:pt x="188" y="178"/>
                </a:lnTo>
                <a:lnTo>
                  <a:pt x="176" y="187"/>
                </a:lnTo>
                <a:lnTo>
                  <a:pt x="165" y="197"/>
                </a:lnTo>
                <a:lnTo>
                  <a:pt x="155" y="205"/>
                </a:lnTo>
                <a:lnTo>
                  <a:pt x="146" y="212"/>
                </a:lnTo>
                <a:lnTo>
                  <a:pt x="138" y="220"/>
                </a:lnTo>
                <a:lnTo>
                  <a:pt x="130" y="226"/>
                </a:lnTo>
                <a:lnTo>
                  <a:pt x="123" y="231"/>
                </a:lnTo>
                <a:lnTo>
                  <a:pt x="117" y="237"/>
                </a:lnTo>
                <a:lnTo>
                  <a:pt x="113" y="241"/>
                </a:lnTo>
                <a:lnTo>
                  <a:pt x="109" y="245"/>
                </a:lnTo>
                <a:lnTo>
                  <a:pt x="105" y="249"/>
                </a:lnTo>
                <a:lnTo>
                  <a:pt x="100" y="254"/>
                </a:lnTo>
                <a:lnTo>
                  <a:pt x="94" y="258"/>
                </a:lnTo>
                <a:lnTo>
                  <a:pt x="88" y="264"/>
                </a:lnTo>
                <a:lnTo>
                  <a:pt x="83" y="268"/>
                </a:lnTo>
                <a:lnTo>
                  <a:pt x="79" y="270"/>
                </a:lnTo>
                <a:lnTo>
                  <a:pt x="73" y="274"/>
                </a:lnTo>
                <a:lnTo>
                  <a:pt x="67" y="275"/>
                </a:lnTo>
                <a:lnTo>
                  <a:pt x="63" y="277"/>
                </a:lnTo>
                <a:lnTo>
                  <a:pt x="63" y="277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3" grpId="0" animBg="1"/>
      <p:bldP spid="46" grpId="0" animBg="1"/>
      <p:bldP spid="47" grpId="0" animBg="1"/>
      <p:bldP spid="4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Group 12"/>
          <p:cNvGraphicFramePr>
            <a:graphicFrameLocks noGrp="1"/>
          </p:cNvGraphicFramePr>
          <p:nvPr/>
        </p:nvGraphicFramePr>
        <p:xfrm>
          <a:off x="1089084" y="2202554"/>
          <a:ext cx="1481202" cy="1528636"/>
        </p:xfrm>
        <a:graphic>
          <a:graphicData uri="http://schemas.openxmlformats.org/drawingml/2006/table">
            <a:tbl>
              <a:tblPr/>
              <a:tblGrid>
                <a:gridCol w="740601"/>
                <a:gridCol w="740601"/>
              </a:tblGrid>
              <a:tr h="77903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49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" name="TextBox 23"/>
          <p:cNvSpPr txBox="1"/>
          <p:nvPr/>
        </p:nvSpPr>
        <p:spPr>
          <a:xfrm>
            <a:off x="1126919" y="2103844"/>
            <a:ext cx="1420517" cy="166968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宏</a:t>
            </a:r>
            <a:endParaRPr lang="zh-CN" altLang="en-US" sz="10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24"/>
          <p:cNvSpPr txBox="1"/>
          <p:nvPr/>
        </p:nvSpPr>
        <p:spPr>
          <a:xfrm>
            <a:off x="971600" y="1203598"/>
            <a:ext cx="1731154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5400" dirty="0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  <a:sym typeface="+mn-ea"/>
              </a:rPr>
              <a:t>hón</a:t>
            </a:r>
            <a:r>
              <a:rPr lang="en-US" altLang="zh-CN" sz="5400" dirty="0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ɡ</a:t>
            </a:r>
            <a:endParaRPr lang="zh-CN" altLang="en-US" sz="5000" dirty="0">
              <a:solidFill>
                <a:prstClr val="black"/>
              </a:solidFill>
              <a:latin typeface="汉语拼音" panose="000B0604020202020204" pitchFamily="34" charset="0"/>
              <a:ea typeface="宋体" panose="02010600030101010101" pitchFamily="2" charset="-122"/>
              <a:cs typeface="汉语拼音" panose="000B0604020202020204" pitchFamily="34" charset="0"/>
            </a:endParaRPr>
          </a:p>
        </p:txBody>
      </p:sp>
      <p:sp>
        <p:nvSpPr>
          <p:cNvPr id="5" name="线形标注 2 4"/>
          <p:cNvSpPr/>
          <p:nvPr/>
        </p:nvSpPr>
        <p:spPr>
          <a:xfrm>
            <a:off x="3337540" y="1242474"/>
            <a:ext cx="2411685" cy="540060"/>
          </a:xfrm>
          <a:prstGeom prst="borderCallout2">
            <a:avLst>
              <a:gd name="adj1" fmla="val 22277"/>
              <a:gd name="adj2" fmla="val -4383"/>
              <a:gd name="adj3" fmla="val 24041"/>
              <a:gd name="adj4" fmla="val -12717"/>
              <a:gd name="adj5" fmla="val 358699"/>
              <a:gd name="adj6" fmla="val -46958"/>
            </a:avLst>
          </a:prstGeom>
          <a:grpFill/>
          <a:ln w="31750"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与上面不相交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aphicFrame>
        <p:nvGraphicFramePr>
          <p:cNvPr id="7" name="Group 12"/>
          <p:cNvGraphicFramePr>
            <a:graphicFrameLocks noGrp="1"/>
          </p:cNvGraphicFramePr>
          <p:nvPr/>
        </p:nvGraphicFramePr>
        <p:xfrm>
          <a:off x="6331158" y="2238045"/>
          <a:ext cx="1481202" cy="1528636"/>
        </p:xfrm>
        <a:graphic>
          <a:graphicData uri="http://schemas.openxmlformats.org/drawingml/2006/table">
            <a:tbl>
              <a:tblPr/>
              <a:tblGrid>
                <a:gridCol w="740601"/>
                <a:gridCol w="740601"/>
              </a:tblGrid>
              <a:tr h="77903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49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8" name="TextBox 23"/>
          <p:cNvSpPr txBox="1"/>
          <p:nvPr/>
        </p:nvSpPr>
        <p:spPr>
          <a:xfrm>
            <a:off x="6331158" y="2126198"/>
            <a:ext cx="1420517" cy="166968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4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奉</a:t>
            </a:r>
            <a:endParaRPr lang="zh-CN" altLang="en-US" sz="10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24"/>
          <p:cNvSpPr txBox="1"/>
          <p:nvPr/>
        </p:nvSpPr>
        <p:spPr>
          <a:xfrm>
            <a:off x="6297230" y="1332411"/>
            <a:ext cx="1731154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5400" dirty="0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fènɡ</a:t>
            </a:r>
            <a:endParaRPr lang="en-US" altLang="zh-CN" sz="5400" dirty="0"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10" name="线形标注 2 9"/>
          <p:cNvSpPr/>
          <p:nvPr/>
        </p:nvSpPr>
        <p:spPr>
          <a:xfrm>
            <a:off x="3261725" y="2257338"/>
            <a:ext cx="2518370" cy="900100"/>
          </a:xfrm>
          <a:prstGeom prst="borderCallout2">
            <a:avLst>
              <a:gd name="adj1" fmla="val 18398"/>
              <a:gd name="adj2" fmla="val 102254"/>
              <a:gd name="adj3" fmla="val 19102"/>
              <a:gd name="adj4" fmla="val 109601"/>
              <a:gd name="adj5" fmla="val 52522"/>
              <a:gd name="adj6" fmla="val 135381"/>
            </a:avLst>
          </a:prstGeom>
          <a:grpFill/>
          <a:ln w="31750"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三横间距相等，长短不同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" name="线形标注 2 12"/>
          <p:cNvSpPr/>
          <p:nvPr/>
        </p:nvSpPr>
        <p:spPr>
          <a:xfrm>
            <a:off x="2911384" y="3564732"/>
            <a:ext cx="3025806" cy="900100"/>
          </a:xfrm>
          <a:prstGeom prst="borderCallout2">
            <a:avLst>
              <a:gd name="adj1" fmla="val 46969"/>
              <a:gd name="adj2" fmla="val 102569"/>
              <a:gd name="adj3" fmla="val 47674"/>
              <a:gd name="adj4" fmla="val 112934"/>
              <a:gd name="adj5" fmla="val -5139"/>
              <a:gd name="adj6" fmla="val 118833"/>
            </a:avLst>
          </a:prstGeom>
          <a:grpFill/>
          <a:ln w="31750"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撇捺不相交，舒展地覆盖下半部分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" name="Freeform 76"/>
          <p:cNvSpPr/>
          <p:nvPr/>
        </p:nvSpPr>
        <p:spPr bwMode="auto">
          <a:xfrm rot="60000">
            <a:off x="1686336" y="3075724"/>
            <a:ext cx="493920" cy="444918"/>
          </a:xfrm>
          <a:custGeom>
            <a:avLst/>
            <a:gdLst>
              <a:gd name="T0" fmla="*/ 59 w 542"/>
              <a:gd name="T1" fmla="*/ 453 h 459"/>
              <a:gd name="T2" fmla="*/ 33 w 542"/>
              <a:gd name="T3" fmla="*/ 457 h 459"/>
              <a:gd name="T4" fmla="*/ 15 w 542"/>
              <a:gd name="T5" fmla="*/ 444 h 459"/>
              <a:gd name="T6" fmla="*/ 2 w 542"/>
              <a:gd name="T7" fmla="*/ 417 h 459"/>
              <a:gd name="T8" fmla="*/ 0 w 542"/>
              <a:gd name="T9" fmla="*/ 392 h 459"/>
              <a:gd name="T10" fmla="*/ 8 w 542"/>
              <a:gd name="T11" fmla="*/ 375 h 459"/>
              <a:gd name="T12" fmla="*/ 38 w 542"/>
              <a:gd name="T13" fmla="*/ 354 h 459"/>
              <a:gd name="T14" fmla="*/ 65 w 542"/>
              <a:gd name="T15" fmla="*/ 337 h 459"/>
              <a:gd name="T16" fmla="*/ 92 w 542"/>
              <a:gd name="T17" fmla="*/ 312 h 459"/>
              <a:gd name="T18" fmla="*/ 123 w 542"/>
              <a:gd name="T19" fmla="*/ 279 h 459"/>
              <a:gd name="T20" fmla="*/ 159 w 542"/>
              <a:gd name="T21" fmla="*/ 235 h 459"/>
              <a:gd name="T22" fmla="*/ 214 w 542"/>
              <a:gd name="T23" fmla="*/ 155 h 459"/>
              <a:gd name="T24" fmla="*/ 241 w 542"/>
              <a:gd name="T25" fmla="*/ 111 h 459"/>
              <a:gd name="T26" fmla="*/ 258 w 542"/>
              <a:gd name="T27" fmla="*/ 86 h 459"/>
              <a:gd name="T28" fmla="*/ 272 w 542"/>
              <a:gd name="T29" fmla="*/ 55 h 459"/>
              <a:gd name="T30" fmla="*/ 274 w 542"/>
              <a:gd name="T31" fmla="*/ 30 h 459"/>
              <a:gd name="T32" fmla="*/ 264 w 542"/>
              <a:gd name="T33" fmla="*/ 13 h 459"/>
              <a:gd name="T34" fmla="*/ 272 w 542"/>
              <a:gd name="T35" fmla="*/ 2 h 459"/>
              <a:gd name="T36" fmla="*/ 291 w 542"/>
              <a:gd name="T37" fmla="*/ 0 h 459"/>
              <a:gd name="T38" fmla="*/ 320 w 542"/>
              <a:gd name="T39" fmla="*/ 15 h 459"/>
              <a:gd name="T40" fmla="*/ 352 w 542"/>
              <a:gd name="T41" fmla="*/ 42 h 459"/>
              <a:gd name="T42" fmla="*/ 368 w 542"/>
              <a:gd name="T43" fmla="*/ 65 h 459"/>
              <a:gd name="T44" fmla="*/ 364 w 542"/>
              <a:gd name="T45" fmla="*/ 90 h 459"/>
              <a:gd name="T46" fmla="*/ 331 w 542"/>
              <a:gd name="T47" fmla="*/ 128 h 459"/>
              <a:gd name="T48" fmla="*/ 278 w 542"/>
              <a:gd name="T49" fmla="*/ 185 h 459"/>
              <a:gd name="T50" fmla="*/ 197 w 542"/>
              <a:gd name="T51" fmla="*/ 275 h 459"/>
              <a:gd name="T52" fmla="*/ 172 w 542"/>
              <a:gd name="T53" fmla="*/ 306 h 459"/>
              <a:gd name="T54" fmla="*/ 155 w 542"/>
              <a:gd name="T55" fmla="*/ 329 h 459"/>
              <a:gd name="T56" fmla="*/ 147 w 542"/>
              <a:gd name="T57" fmla="*/ 342 h 459"/>
              <a:gd name="T58" fmla="*/ 149 w 542"/>
              <a:gd name="T59" fmla="*/ 348 h 459"/>
              <a:gd name="T60" fmla="*/ 165 w 542"/>
              <a:gd name="T61" fmla="*/ 350 h 459"/>
              <a:gd name="T62" fmla="*/ 197 w 542"/>
              <a:gd name="T63" fmla="*/ 350 h 459"/>
              <a:gd name="T64" fmla="*/ 247 w 542"/>
              <a:gd name="T65" fmla="*/ 344 h 459"/>
              <a:gd name="T66" fmla="*/ 316 w 542"/>
              <a:gd name="T67" fmla="*/ 335 h 459"/>
              <a:gd name="T68" fmla="*/ 381 w 542"/>
              <a:gd name="T69" fmla="*/ 325 h 459"/>
              <a:gd name="T70" fmla="*/ 435 w 542"/>
              <a:gd name="T71" fmla="*/ 319 h 459"/>
              <a:gd name="T72" fmla="*/ 479 w 542"/>
              <a:gd name="T73" fmla="*/ 317 h 459"/>
              <a:gd name="T74" fmla="*/ 523 w 542"/>
              <a:gd name="T75" fmla="*/ 337 h 459"/>
              <a:gd name="T76" fmla="*/ 498 w 542"/>
              <a:gd name="T77" fmla="*/ 358 h 459"/>
              <a:gd name="T78" fmla="*/ 444 w 542"/>
              <a:gd name="T79" fmla="*/ 359 h 459"/>
              <a:gd name="T80" fmla="*/ 400 w 542"/>
              <a:gd name="T81" fmla="*/ 363 h 459"/>
              <a:gd name="T82" fmla="*/ 362 w 542"/>
              <a:gd name="T83" fmla="*/ 367 h 459"/>
              <a:gd name="T84" fmla="*/ 304 w 542"/>
              <a:gd name="T85" fmla="*/ 379 h 459"/>
              <a:gd name="T86" fmla="*/ 226 w 542"/>
              <a:gd name="T87" fmla="*/ 400 h 459"/>
              <a:gd name="T88" fmla="*/ 172 w 542"/>
              <a:gd name="T89" fmla="*/ 415 h 459"/>
              <a:gd name="T90" fmla="*/ 136 w 542"/>
              <a:gd name="T91" fmla="*/ 425 h 459"/>
              <a:gd name="T92" fmla="*/ 111 w 542"/>
              <a:gd name="T93" fmla="*/ 432 h 459"/>
              <a:gd name="T94" fmla="*/ 94 w 542"/>
              <a:gd name="T95" fmla="*/ 440 h 4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542" h="459">
                <a:moveTo>
                  <a:pt x="90" y="442"/>
                </a:moveTo>
                <a:lnTo>
                  <a:pt x="79" y="446"/>
                </a:lnTo>
                <a:lnTo>
                  <a:pt x="69" y="449"/>
                </a:lnTo>
                <a:lnTo>
                  <a:pt x="59" y="453"/>
                </a:lnTo>
                <a:lnTo>
                  <a:pt x="48" y="457"/>
                </a:lnTo>
                <a:lnTo>
                  <a:pt x="42" y="459"/>
                </a:lnTo>
                <a:lnTo>
                  <a:pt x="38" y="459"/>
                </a:lnTo>
                <a:lnTo>
                  <a:pt x="33" y="457"/>
                </a:lnTo>
                <a:lnTo>
                  <a:pt x="29" y="455"/>
                </a:lnTo>
                <a:lnTo>
                  <a:pt x="23" y="451"/>
                </a:lnTo>
                <a:lnTo>
                  <a:pt x="19" y="448"/>
                </a:lnTo>
                <a:lnTo>
                  <a:pt x="15" y="444"/>
                </a:lnTo>
                <a:lnTo>
                  <a:pt x="12" y="438"/>
                </a:lnTo>
                <a:lnTo>
                  <a:pt x="8" y="430"/>
                </a:lnTo>
                <a:lnTo>
                  <a:pt x="6" y="423"/>
                </a:lnTo>
                <a:lnTo>
                  <a:pt x="2" y="417"/>
                </a:lnTo>
                <a:lnTo>
                  <a:pt x="2" y="411"/>
                </a:lnTo>
                <a:lnTo>
                  <a:pt x="0" y="405"/>
                </a:lnTo>
                <a:lnTo>
                  <a:pt x="0" y="398"/>
                </a:lnTo>
                <a:lnTo>
                  <a:pt x="0" y="392"/>
                </a:lnTo>
                <a:lnTo>
                  <a:pt x="2" y="388"/>
                </a:lnTo>
                <a:lnTo>
                  <a:pt x="2" y="382"/>
                </a:lnTo>
                <a:lnTo>
                  <a:pt x="4" y="379"/>
                </a:lnTo>
                <a:lnTo>
                  <a:pt x="8" y="375"/>
                </a:lnTo>
                <a:lnTo>
                  <a:pt x="14" y="369"/>
                </a:lnTo>
                <a:lnTo>
                  <a:pt x="19" y="363"/>
                </a:lnTo>
                <a:lnTo>
                  <a:pt x="29" y="358"/>
                </a:lnTo>
                <a:lnTo>
                  <a:pt x="38" y="354"/>
                </a:lnTo>
                <a:lnTo>
                  <a:pt x="48" y="348"/>
                </a:lnTo>
                <a:lnTo>
                  <a:pt x="54" y="344"/>
                </a:lnTo>
                <a:lnTo>
                  <a:pt x="59" y="340"/>
                </a:lnTo>
                <a:lnTo>
                  <a:pt x="65" y="337"/>
                </a:lnTo>
                <a:lnTo>
                  <a:pt x="71" y="331"/>
                </a:lnTo>
                <a:lnTo>
                  <a:pt x="77" y="325"/>
                </a:lnTo>
                <a:lnTo>
                  <a:pt x="84" y="319"/>
                </a:lnTo>
                <a:lnTo>
                  <a:pt x="92" y="312"/>
                </a:lnTo>
                <a:lnTo>
                  <a:pt x="98" y="306"/>
                </a:lnTo>
                <a:lnTo>
                  <a:pt x="105" y="296"/>
                </a:lnTo>
                <a:lnTo>
                  <a:pt x="115" y="289"/>
                </a:lnTo>
                <a:lnTo>
                  <a:pt x="123" y="279"/>
                </a:lnTo>
                <a:lnTo>
                  <a:pt x="130" y="270"/>
                </a:lnTo>
                <a:lnTo>
                  <a:pt x="140" y="258"/>
                </a:lnTo>
                <a:lnTo>
                  <a:pt x="149" y="247"/>
                </a:lnTo>
                <a:lnTo>
                  <a:pt x="159" y="235"/>
                </a:lnTo>
                <a:lnTo>
                  <a:pt x="169" y="222"/>
                </a:lnTo>
                <a:lnTo>
                  <a:pt x="184" y="197"/>
                </a:lnTo>
                <a:lnTo>
                  <a:pt x="199" y="176"/>
                </a:lnTo>
                <a:lnTo>
                  <a:pt x="214" y="155"/>
                </a:lnTo>
                <a:lnTo>
                  <a:pt x="226" y="136"/>
                </a:lnTo>
                <a:lnTo>
                  <a:pt x="232" y="128"/>
                </a:lnTo>
                <a:lnTo>
                  <a:pt x="237" y="118"/>
                </a:lnTo>
                <a:lnTo>
                  <a:pt x="241" y="111"/>
                </a:lnTo>
                <a:lnTo>
                  <a:pt x="247" y="105"/>
                </a:lnTo>
                <a:lnTo>
                  <a:pt x="251" y="97"/>
                </a:lnTo>
                <a:lnTo>
                  <a:pt x="255" y="92"/>
                </a:lnTo>
                <a:lnTo>
                  <a:pt x="258" y="86"/>
                </a:lnTo>
                <a:lnTo>
                  <a:pt x="260" y="80"/>
                </a:lnTo>
                <a:lnTo>
                  <a:pt x="266" y="72"/>
                </a:lnTo>
                <a:lnTo>
                  <a:pt x="270" y="63"/>
                </a:lnTo>
                <a:lnTo>
                  <a:pt x="272" y="55"/>
                </a:lnTo>
                <a:lnTo>
                  <a:pt x="274" y="49"/>
                </a:lnTo>
                <a:lnTo>
                  <a:pt x="274" y="44"/>
                </a:lnTo>
                <a:lnTo>
                  <a:pt x="274" y="36"/>
                </a:lnTo>
                <a:lnTo>
                  <a:pt x="274" y="30"/>
                </a:lnTo>
                <a:lnTo>
                  <a:pt x="272" y="25"/>
                </a:lnTo>
                <a:lnTo>
                  <a:pt x="268" y="21"/>
                </a:lnTo>
                <a:lnTo>
                  <a:pt x="266" y="15"/>
                </a:lnTo>
                <a:lnTo>
                  <a:pt x="264" y="13"/>
                </a:lnTo>
                <a:lnTo>
                  <a:pt x="264" y="9"/>
                </a:lnTo>
                <a:lnTo>
                  <a:pt x="266" y="7"/>
                </a:lnTo>
                <a:lnTo>
                  <a:pt x="268" y="3"/>
                </a:lnTo>
                <a:lnTo>
                  <a:pt x="272" y="2"/>
                </a:lnTo>
                <a:lnTo>
                  <a:pt x="278" y="0"/>
                </a:lnTo>
                <a:lnTo>
                  <a:pt x="281" y="0"/>
                </a:lnTo>
                <a:lnTo>
                  <a:pt x="285" y="0"/>
                </a:lnTo>
                <a:lnTo>
                  <a:pt x="291" y="0"/>
                </a:lnTo>
                <a:lnTo>
                  <a:pt x="297" y="3"/>
                </a:lnTo>
                <a:lnTo>
                  <a:pt x="304" y="5"/>
                </a:lnTo>
                <a:lnTo>
                  <a:pt x="312" y="9"/>
                </a:lnTo>
                <a:lnTo>
                  <a:pt x="320" y="15"/>
                </a:lnTo>
                <a:lnTo>
                  <a:pt x="329" y="21"/>
                </a:lnTo>
                <a:lnTo>
                  <a:pt x="337" y="28"/>
                </a:lnTo>
                <a:lnTo>
                  <a:pt x="345" y="34"/>
                </a:lnTo>
                <a:lnTo>
                  <a:pt x="352" y="42"/>
                </a:lnTo>
                <a:lnTo>
                  <a:pt x="358" y="48"/>
                </a:lnTo>
                <a:lnTo>
                  <a:pt x="362" y="53"/>
                </a:lnTo>
                <a:lnTo>
                  <a:pt x="366" y="59"/>
                </a:lnTo>
                <a:lnTo>
                  <a:pt x="368" y="65"/>
                </a:lnTo>
                <a:lnTo>
                  <a:pt x="369" y="70"/>
                </a:lnTo>
                <a:lnTo>
                  <a:pt x="369" y="76"/>
                </a:lnTo>
                <a:lnTo>
                  <a:pt x="368" y="84"/>
                </a:lnTo>
                <a:lnTo>
                  <a:pt x="364" y="90"/>
                </a:lnTo>
                <a:lnTo>
                  <a:pt x="358" y="97"/>
                </a:lnTo>
                <a:lnTo>
                  <a:pt x="350" y="107"/>
                </a:lnTo>
                <a:lnTo>
                  <a:pt x="341" y="116"/>
                </a:lnTo>
                <a:lnTo>
                  <a:pt x="331" y="128"/>
                </a:lnTo>
                <a:lnTo>
                  <a:pt x="318" y="141"/>
                </a:lnTo>
                <a:lnTo>
                  <a:pt x="304" y="155"/>
                </a:lnTo>
                <a:lnTo>
                  <a:pt x="291" y="170"/>
                </a:lnTo>
                <a:lnTo>
                  <a:pt x="278" y="185"/>
                </a:lnTo>
                <a:lnTo>
                  <a:pt x="262" y="201"/>
                </a:lnTo>
                <a:lnTo>
                  <a:pt x="234" y="233"/>
                </a:lnTo>
                <a:lnTo>
                  <a:pt x="205" y="268"/>
                </a:lnTo>
                <a:lnTo>
                  <a:pt x="197" y="275"/>
                </a:lnTo>
                <a:lnTo>
                  <a:pt x="190" y="285"/>
                </a:lnTo>
                <a:lnTo>
                  <a:pt x="184" y="293"/>
                </a:lnTo>
                <a:lnTo>
                  <a:pt x="178" y="300"/>
                </a:lnTo>
                <a:lnTo>
                  <a:pt x="172" y="306"/>
                </a:lnTo>
                <a:lnTo>
                  <a:pt x="167" y="314"/>
                </a:lnTo>
                <a:lnTo>
                  <a:pt x="163" y="319"/>
                </a:lnTo>
                <a:lnTo>
                  <a:pt x="159" y="323"/>
                </a:lnTo>
                <a:lnTo>
                  <a:pt x="155" y="329"/>
                </a:lnTo>
                <a:lnTo>
                  <a:pt x="151" y="333"/>
                </a:lnTo>
                <a:lnTo>
                  <a:pt x="149" y="337"/>
                </a:lnTo>
                <a:lnTo>
                  <a:pt x="147" y="340"/>
                </a:lnTo>
                <a:lnTo>
                  <a:pt x="147" y="342"/>
                </a:lnTo>
                <a:lnTo>
                  <a:pt x="146" y="344"/>
                </a:lnTo>
                <a:lnTo>
                  <a:pt x="146" y="346"/>
                </a:lnTo>
                <a:lnTo>
                  <a:pt x="147" y="348"/>
                </a:lnTo>
                <a:lnTo>
                  <a:pt x="149" y="348"/>
                </a:lnTo>
                <a:lnTo>
                  <a:pt x="151" y="348"/>
                </a:lnTo>
                <a:lnTo>
                  <a:pt x="155" y="350"/>
                </a:lnTo>
                <a:lnTo>
                  <a:pt x="159" y="350"/>
                </a:lnTo>
                <a:lnTo>
                  <a:pt x="165" y="350"/>
                </a:lnTo>
                <a:lnTo>
                  <a:pt x="170" y="350"/>
                </a:lnTo>
                <a:lnTo>
                  <a:pt x="178" y="350"/>
                </a:lnTo>
                <a:lnTo>
                  <a:pt x="188" y="350"/>
                </a:lnTo>
                <a:lnTo>
                  <a:pt x="197" y="350"/>
                </a:lnTo>
                <a:lnTo>
                  <a:pt x="209" y="348"/>
                </a:lnTo>
                <a:lnTo>
                  <a:pt x="220" y="348"/>
                </a:lnTo>
                <a:lnTo>
                  <a:pt x="234" y="346"/>
                </a:lnTo>
                <a:lnTo>
                  <a:pt x="247" y="344"/>
                </a:lnTo>
                <a:lnTo>
                  <a:pt x="262" y="342"/>
                </a:lnTo>
                <a:lnTo>
                  <a:pt x="280" y="340"/>
                </a:lnTo>
                <a:lnTo>
                  <a:pt x="297" y="337"/>
                </a:lnTo>
                <a:lnTo>
                  <a:pt x="316" y="335"/>
                </a:lnTo>
                <a:lnTo>
                  <a:pt x="333" y="333"/>
                </a:lnTo>
                <a:lnTo>
                  <a:pt x="350" y="329"/>
                </a:lnTo>
                <a:lnTo>
                  <a:pt x="366" y="327"/>
                </a:lnTo>
                <a:lnTo>
                  <a:pt x="381" y="325"/>
                </a:lnTo>
                <a:lnTo>
                  <a:pt x="396" y="323"/>
                </a:lnTo>
                <a:lnTo>
                  <a:pt x="410" y="323"/>
                </a:lnTo>
                <a:lnTo>
                  <a:pt x="423" y="321"/>
                </a:lnTo>
                <a:lnTo>
                  <a:pt x="435" y="319"/>
                </a:lnTo>
                <a:lnTo>
                  <a:pt x="448" y="319"/>
                </a:lnTo>
                <a:lnTo>
                  <a:pt x="459" y="319"/>
                </a:lnTo>
                <a:lnTo>
                  <a:pt x="469" y="317"/>
                </a:lnTo>
                <a:lnTo>
                  <a:pt x="479" y="317"/>
                </a:lnTo>
                <a:lnTo>
                  <a:pt x="488" y="317"/>
                </a:lnTo>
                <a:lnTo>
                  <a:pt x="498" y="317"/>
                </a:lnTo>
                <a:lnTo>
                  <a:pt x="505" y="317"/>
                </a:lnTo>
                <a:lnTo>
                  <a:pt x="523" y="337"/>
                </a:lnTo>
                <a:lnTo>
                  <a:pt x="542" y="358"/>
                </a:lnTo>
                <a:lnTo>
                  <a:pt x="526" y="358"/>
                </a:lnTo>
                <a:lnTo>
                  <a:pt x="511" y="358"/>
                </a:lnTo>
                <a:lnTo>
                  <a:pt x="498" y="358"/>
                </a:lnTo>
                <a:lnTo>
                  <a:pt x="482" y="358"/>
                </a:lnTo>
                <a:lnTo>
                  <a:pt x="469" y="358"/>
                </a:lnTo>
                <a:lnTo>
                  <a:pt x="458" y="359"/>
                </a:lnTo>
                <a:lnTo>
                  <a:pt x="444" y="359"/>
                </a:lnTo>
                <a:lnTo>
                  <a:pt x="433" y="359"/>
                </a:lnTo>
                <a:lnTo>
                  <a:pt x="421" y="361"/>
                </a:lnTo>
                <a:lnTo>
                  <a:pt x="410" y="361"/>
                </a:lnTo>
                <a:lnTo>
                  <a:pt x="400" y="363"/>
                </a:lnTo>
                <a:lnTo>
                  <a:pt x="391" y="363"/>
                </a:lnTo>
                <a:lnTo>
                  <a:pt x="381" y="365"/>
                </a:lnTo>
                <a:lnTo>
                  <a:pt x="371" y="365"/>
                </a:lnTo>
                <a:lnTo>
                  <a:pt x="362" y="367"/>
                </a:lnTo>
                <a:lnTo>
                  <a:pt x="354" y="367"/>
                </a:lnTo>
                <a:lnTo>
                  <a:pt x="339" y="371"/>
                </a:lnTo>
                <a:lnTo>
                  <a:pt x="322" y="375"/>
                </a:lnTo>
                <a:lnTo>
                  <a:pt x="304" y="379"/>
                </a:lnTo>
                <a:lnTo>
                  <a:pt x="285" y="384"/>
                </a:lnTo>
                <a:lnTo>
                  <a:pt x="266" y="388"/>
                </a:lnTo>
                <a:lnTo>
                  <a:pt x="245" y="394"/>
                </a:lnTo>
                <a:lnTo>
                  <a:pt x="226" y="400"/>
                </a:lnTo>
                <a:lnTo>
                  <a:pt x="205" y="407"/>
                </a:lnTo>
                <a:lnTo>
                  <a:pt x="193" y="409"/>
                </a:lnTo>
                <a:lnTo>
                  <a:pt x="182" y="413"/>
                </a:lnTo>
                <a:lnTo>
                  <a:pt x="172" y="415"/>
                </a:lnTo>
                <a:lnTo>
                  <a:pt x="163" y="419"/>
                </a:lnTo>
                <a:lnTo>
                  <a:pt x="153" y="421"/>
                </a:lnTo>
                <a:lnTo>
                  <a:pt x="146" y="423"/>
                </a:lnTo>
                <a:lnTo>
                  <a:pt x="136" y="425"/>
                </a:lnTo>
                <a:lnTo>
                  <a:pt x="130" y="426"/>
                </a:lnTo>
                <a:lnTo>
                  <a:pt x="123" y="428"/>
                </a:lnTo>
                <a:lnTo>
                  <a:pt x="117" y="430"/>
                </a:lnTo>
                <a:lnTo>
                  <a:pt x="111" y="432"/>
                </a:lnTo>
                <a:lnTo>
                  <a:pt x="105" y="434"/>
                </a:lnTo>
                <a:lnTo>
                  <a:pt x="102" y="436"/>
                </a:lnTo>
                <a:lnTo>
                  <a:pt x="96" y="438"/>
                </a:lnTo>
                <a:lnTo>
                  <a:pt x="94" y="440"/>
                </a:lnTo>
                <a:lnTo>
                  <a:pt x="90" y="442"/>
                </a:lnTo>
                <a:lnTo>
                  <a:pt x="90" y="442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" name="Freeform 77"/>
          <p:cNvSpPr/>
          <p:nvPr/>
        </p:nvSpPr>
        <p:spPr bwMode="auto">
          <a:xfrm rot="21120000">
            <a:off x="2065023" y="3257666"/>
            <a:ext cx="215671" cy="301009"/>
          </a:xfrm>
          <a:custGeom>
            <a:avLst/>
            <a:gdLst>
              <a:gd name="T0" fmla="*/ 184 w 253"/>
              <a:gd name="T1" fmla="*/ 101 h 275"/>
              <a:gd name="T2" fmla="*/ 211 w 253"/>
              <a:gd name="T3" fmla="*/ 124 h 275"/>
              <a:gd name="T4" fmla="*/ 232 w 253"/>
              <a:gd name="T5" fmla="*/ 147 h 275"/>
              <a:gd name="T6" fmla="*/ 245 w 253"/>
              <a:gd name="T7" fmla="*/ 168 h 275"/>
              <a:gd name="T8" fmla="*/ 253 w 253"/>
              <a:gd name="T9" fmla="*/ 197 h 275"/>
              <a:gd name="T10" fmla="*/ 253 w 253"/>
              <a:gd name="T11" fmla="*/ 230 h 275"/>
              <a:gd name="T12" fmla="*/ 245 w 253"/>
              <a:gd name="T13" fmla="*/ 253 h 275"/>
              <a:gd name="T14" fmla="*/ 238 w 253"/>
              <a:gd name="T15" fmla="*/ 264 h 275"/>
              <a:gd name="T16" fmla="*/ 232 w 253"/>
              <a:gd name="T17" fmla="*/ 270 h 275"/>
              <a:gd name="T18" fmla="*/ 226 w 253"/>
              <a:gd name="T19" fmla="*/ 274 h 275"/>
              <a:gd name="T20" fmla="*/ 222 w 253"/>
              <a:gd name="T21" fmla="*/ 274 h 275"/>
              <a:gd name="T22" fmla="*/ 216 w 253"/>
              <a:gd name="T23" fmla="*/ 272 h 275"/>
              <a:gd name="T24" fmla="*/ 207 w 253"/>
              <a:gd name="T25" fmla="*/ 266 h 275"/>
              <a:gd name="T26" fmla="*/ 197 w 253"/>
              <a:gd name="T27" fmla="*/ 258 h 275"/>
              <a:gd name="T28" fmla="*/ 186 w 253"/>
              <a:gd name="T29" fmla="*/ 247 h 275"/>
              <a:gd name="T30" fmla="*/ 171 w 253"/>
              <a:gd name="T31" fmla="*/ 231 h 275"/>
              <a:gd name="T32" fmla="*/ 153 w 253"/>
              <a:gd name="T33" fmla="*/ 216 h 275"/>
              <a:gd name="T34" fmla="*/ 136 w 253"/>
              <a:gd name="T35" fmla="*/ 195 h 275"/>
              <a:gd name="T36" fmla="*/ 115 w 253"/>
              <a:gd name="T37" fmla="*/ 172 h 275"/>
              <a:gd name="T38" fmla="*/ 96 w 253"/>
              <a:gd name="T39" fmla="*/ 149 h 275"/>
              <a:gd name="T40" fmla="*/ 79 w 253"/>
              <a:gd name="T41" fmla="*/ 128 h 275"/>
              <a:gd name="T42" fmla="*/ 65 w 253"/>
              <a:gd name="T43" fmla="*/ 111 h 275"/>
              <a:gd name="T44" fmla="*/ 52 w 253"/>
              <a:gd name="T45" fmla="*/ 94 h 275"/>
              <a:gd name="T46" fmla="*/ 37 w 253"/>
              <a:gd name="T47" fmla="*/ 71 h 275"/>
              <a:gd name="T48" fmla="*/ 21 w 253"/>
              <a:gd name="T49" fmla="*/ 50 h 275"/>
              <a:gd name="T50" fmla="*/ 12 w 253"/>
              <a:gd name="T51" fmla="*/ 32 h 275"/>
              <a:gd name="T52" fmla="*/ 4 w 253"/>
              <a:gd name="T53" fmla="*/ 19 h 275"/>
              <a:gd name="T54" fmla="*/ 0 w 253"/>
              <a:gd name="T55" fmla="*/ 9 h 275"/>
              <a:gd name="T56" fmla="*/ 0 w 253"/>
              <a:gd name="T57" fmla="*/ 4 h 275"/>
              <a:gd name="T58" fmla="*/ 4 w 253"/>
              <a:gd name="T59" fmla="*/ 0 h 275"/>
              <a:gd name="T60" fmla="*/ 14 w 253"/>
              <a:gd name="T61" fmla="*/ 2 h 275"/>
              <a:gd name="T62" fmla="*/ 29 w 253"/>
              <a:gd name="T63" fmla="*/ 6 h 275"/>
              <a:gd name="T64" fmla="*/ 46 w 253"/>
              <a:gd name="T65" fmla="*/ 11 h 275"/>
              <a:gd name="T66" fmla="*/ 65 w 253"/>
              <a:gd name="T67" fmla="*/ 19 h 275"/>
              <a:gd name="T68" fmla="*/ 94 w 253"/>
              <a:gd name="T69" fmla="*/ 34 h 275"/>
              <a:gd name="T70" fmla="*/ 123 w 253"/>
              <a:gd name="T71" fmla="*/ 53 h 275"/>
              <a:gd name="T72" fmla="*/ 151 w 253"/>
              <a:gd name="T73" fmla="*/ 76 h 275"/>
              <a:gd name="T74" fmla="*/ 167 w 253"/>
              <a:gd name="T75" fmla="*/ 90 h 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53" h="275">
                <a:moveTo>
                  <a:pt x="167" y="90"/>
                </a:moveTo>
                <a:lnTo>
                  <a:pt x="184" y="101"/>
                </a:lnTo>
                <a:lnTo>
                  <a:pt x="197" y="115"/>
                </a:lnTo>
                <a:lnTo>
                  <a:pt x="211" y="124"/>
                </a:lnTo>
                <a:lnTo>
                  <a:pt x="222" y="136"/>
                </a:lnTo>
                <a:lnTo>
                  <a:pt x="232" y="147"/>
                </a:lnTo>
                <a:lnTo>
                  <a:pt x="239" y="157"/>
                </a:lnTo>
                <a:lnTo>
                  <a:pt x="245" y="168"/>
                </a:lnTo>
                <a:lnTo>
                  <a:pt x="249" y="180"/>
                </a:lnTo>
                <a:lnTo>
                  <a:pt x="253" y="197"/>
                </a:lnTo>
                <a:lnTo>
                  <a:pt x="253" y="214"/>
                </a:lnTo>
                <a:lnTo>
                  <a:pt x="253" y="230"/>
                </a:lnTo>
                <a:lnTo>
                  <a:pt x="249" y="245"/>
                </a:lnTo>
                <a:lnTo>
                  <a:pt x="245" y="253"/>
                </a:lnTo>
                <a:lnTo>
                  <a:pt x="241" y="258"/>
                </a:lnTo>
                <a:lnTo>
                  <a:pt x="238" y="264"/>
                </a:lnTo>
                <a:lnTo>
                  <a:pt x="236" y="268"/>
                </a:lnTo>
                <a:lnTo>
                  <a:pt x="232" y="270"/>
                </a:lnTo>
                <a:lnTo>
                  <a:pt x="228" y="274"/>
                </a:lnTo>
                <a:lnTo>
                  <a:pt x="226" y="274"/>
                </a:lnTo>
                <a:lnTo>
                  <a:pt x="224" y="275"/>
                </a:lnTo>
                <a:lnTo>
                  <a:pt x="222" y="274"/>
                </a:lnTo>
                <a:lnTo>
                  <a:pt x="218" y="274"/>
                </a:lnTo>
                <a:lnTo>
                  <a:pt x="216" y="272"/>
                </a:lnTo>
                <a:lnTo>
                  <a:pt x="213" y="270"/>
                </a:lnTo>
                <a:lnTo>
                  <a:pt x="207" y="266"/>
                </a:lnTo>
                <a:lnTo>
                  <a:pt x="203" y="262"/>
                </a:lnTo>
                <a:lnTo>
                  <a:pt x="197" y="258"/>
                </a:lnTo>
                <a:lnTo>
                  <a:pt x="192" y="253"/>
                </a:lnTo>
                <a:lnTo>
                  <a:pt x="186" y="247"/>
                </a:lnTo>
                <a:lnTo>
                  <a:pt x="178" y="239"/>
                </a:lnTo>
                <a:lnTo>
                  <a:pt x="171" y="231"/>
                </a:lnTo>
                <a:lnTo>
                  <a:pt x="163" y="224"/>
                </a:lnTo>
                <a:lnTo>
                  <a:pt x="153" y="216"/>
                </a:lnTo>
                <a:lnTo>
                  <a:pt x="146" y="207"/>
                </a:lnTo>
                <a:lnTo>
                  <a:pt x="136" y="195"/>
                </a:lnTo>
                <a:lnTo>
                  <a:pt x="125" y="184"/>
                </a:lnTo>
                <a:lnTo>
                  <a:pt x="115" y="172"/>
                </a:lnTo>
                <a:lnTo>
                  <a:pt x="105" y="161"/>
                </a:lnTo>
                <a:lnTo>
                  <a:pt x="96" y="149"/>
                </a:lnTo>
                <a:lnTo>
                  <a:pt x="86" y="140"/>
                </a:lnTo>
                <a:lnTo>
                  <a:pt x="79" y="128"/>
                </a:lnTo>
                <a:lnTo>
                  <a:pt x="71" y="119"/>
                </a:lnTo>
                <a:lnTo>
                  <a:pt x="65" y="111"/>
                </a:lnTo>
                <a:lnTo>
                  <a:pt x="58" y="101"/>
                </a:lnTo>
                <a:lnTo>
                  <a:pt x="52" y="94"/>
                </a:lnTo>
                <a:lnTo>
                  <a:pt x="46" y="86"/>
                </a:lnTo>
                <a:lnTo>
                  <a:pt x="37" y="71"/>
                </a:lnTo>
                <a:lnTo>
                  <a:pt x="27" y="59"/>
                </a:lnTo>
                <a:lnTo>
                  <a:pt x="21" y="50"/>
                </a:lnTo>
                <a:lnTo>
                  <a:pt x="16" y="40"/>
                </a:lnTo>
                <a:lnTo>
                  <a:pt x="12" y="32"/>
                </a:lnTo>
                <a:lnTo>
                  <a:pt x="6" y="25"/>
                </a:lnTo>
                <a:lnTo>
                  <a:pt x="4" y="19"/>
                </a:lnTo>
                <a:lnTo>
                  <a:pt x="0" y="13"/>
                </a:lnTo>
                <a:lnTo>
                  <a:pt x="0" y="9"/>
                </a:lnTo>
                <a:lnTo>
                  <a:pt x="0" y="6"/>
                </a:lnTo>
                <a:lnTo>
                  <a:pt x="0" y="4"/>
                </a:lnTo>
                <a:lnTo>
                  <a:pt x="2" y="2"/>
                </a:lnTo>
                <a:lnTo>
                  <a:pt x="4" y="0"/>
                </a:lnTo>
                <a:lnTo>
                  <a:pt x="8" y="0"/>
                </a:lnTo>
                <a:lnTo>
                  <a:pt x="14" y="2"/>
                </a:lnTo>
                <a:lnTo>
                  <a:pt x="19" y="2"/>
                </a:lnTo>
                <a:lnTo>
                  <a:pt x="29" y="6"/>
                </a:lnTo>
                <a:lnTo>
                  <a:pt x="40" y="9"/>
                </a:lnTo>
                <a:lnTo>
                  <a:pt x="46" y="11"/>
                </a:lnTo>
                <a:lnTo>
                  <a:pt x="52" y="13"/>
                </a:lnTo>
                <a:lnTo>
                  <a:pt x="65" y="19"/>
                </a:lnTo>
                <a:lnTo>
                  <a:pt x="81" y="27"/>
                </a:lnTo>
                <a:lnTo>
                  <a:pt x="94" y="34"/>
                </a:lnTo>
                <a:lnTo>
                  <a:pt x="107" y="44"/>
                </a:lnTo>
                <a:lnTo>
                  <a:pt x="123" y="53"/>
                </a:lnTo>
                <a:lnTo>
                  <a:pt x="136" y="65"/>
                </a:lnTo>
                <a:lnTo>
                  <a:pt x="151" y="76"/>
                </a:lnTo>
                <a:lnTo>
                  <a:pt x="167" y="90"/>
                </a:lnTo>
                <a:lnTo>
                  <a:pt x="167" y="90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" name="Freeform 140"/>
          <p:cNvSpPr/>
          <p:nvPr/>
        </p:nvSpPr>
        <p:spPr bwMode="auto">
          <a:xfrm rot="60000">
            <a:off x="6804248" y="2568161"/>
            <a:ext cx="555749" cy="121570"/>
          </a:xfrm>
          <a:custGeom>
            <a:avLst/>
            <a:gdLst>
              <a:gd name="T0" fmla="*/ 18 w 639"/>
              <a:gd name="T1" fmla="*/ 126 h 139"/>
              <a:gd name="T2" fmla="*/ 4 w 639"/>
              <a:gd name="T3" fmla="*/ 116 h 139"/>
              <a:gd name="T4" fmla="*/ 0 w 639"/>
              <a:gd name="T5" fmla="*/ 111 h 139"/>
              <a:gd name="T6" fmla="*/ 4 w 639"/>
              <a:gd name="T7" fmla="*/ 107 h 139"/>
              <a:gd name="T8" fmla="*/ 14 w 639"/>
              <a:gd name="T9" fmla="*/ 103 h 139"/>
              <a:gd name="T10" fmla="*/ 29 w 639"/>
              <a:gd name="T11" fmla="*/ 101 h 139"/>
              <a:gd name="T12" fmla="*/ 50 w 639"/>
              <a:gd name="T13" fmla="*/ 97 h 139"/>
              <a:gd name="T14" fmla="*/ 79 w 639"/>
              <a:gd name="T15" fmla="*/ 92 h 139"/>
              <a:gd name="T16" fmla="*/ 111 w 639"/>
              <a:gd name="T17" fmla="*/ 88 h 139"/>
              <a:gd name="T18" fmla="*/ 151 w 639"/>
              <a:gd name="T19" fmla="*/ 80 h 139"/>
              <a:gd name="T20" fmla="*/ 197 w 639"/>
              <a:gd name="T21" fmla="*/ 72 h 139"/>
              <a:gd name="T22" fmla="*/ 251 w 639"/>
              <a:gd name="T23" fmla="*/ 61 h 139"/>
              <a:gd name="T24" fmla="*/ 310 w 639"/>
              <a:gd name="T25" fmla="*/ 49 h 139"/>
              <a:gd name="T26" fmla="*/ 373 w 639"/>
              <a:gd name="T27" fmla="*/ 34 h 139"/>
              <a:gd name="T28" fmla="*/ 431 w 639"/>
              <a:gd name="T29" fmla="*/ 23 h 139"/>
              <a:gd name="T30" fmla="*/ 477 w 639"/>
              <a:gd name="T31" fmla="*/ 13 h 139"/>
              <a:gd name="T32" fmla="*/ 513 w 639"/>
              <a:gd name="T33" fmla="*/ 5 h 139"/>
              <a:gd name="T34" fmla="*/ 542 w 639"/>
              <a:gd name="T35" fmla="*/ 2 h 139"/>
              <a:gd name="T36" fmla="*/ 561 w 639"/>
              <a:gd name="T37" fmla="*/ 0 h 139"/>
              <a:gd name="T38" fmla="*/ 586 w 639"/>
              <a:gd name="T39" fmla="*/ 0 h 139"/>
              <a:gd name="T40" fmla="*/ 607 w 639"/>
              <a:gd name="T41" fmla="*/ 2 h 139"/>
              <a:gd name="T42" fmla="*/ 624 w 639"/>
              <a:gd name="T43" fmla="*/ 5 h 139"/>
              <a:gd name="T44" fmla="*/ 634 w 639"/>
              <a:gd name="T45" fmla="*/ 15 h 139"/>
              <a:gd name="T46" fmla="*/ 639 w 639"/>
              <a:gd name="T47" fmla="*/ 23 h 139"/>
              <a:gd name="T48" fmla="*/ 636 w 639"/>
              <a:gd name="T49" fmla="*/ 32 h 139"/>
              <a:gd name="T50" fmla="*/ 622 w 639"/>
              <a:gd name="T51" fmla="*/ 42 h 139"/>
              <a:gd name="T52" fmla="*/ 597 w 639"/>
              <a:gd name="T53" fmla="*/ 49 h 139"/>
              <a:gd name="T54" fmla="*/ 580 w 639"/>
              <a:gd name="T55" fmla="*/ 55 h 139"/>
              <a:gd name="T56" fmla="*/ 555 w 639"/>
              <a:gd name="T57" fmla="*/ 61 h 139"/>
              <a:gd name="T58" fmla="*/ 525 w 639"/>
              <a:gd name="T59" fmla="*/ 67 h 139"/>
              <a:gd name="T60" fmla="*/ 488 w 639"/>
              <a:gd name="T61" fmla="*/ 74 h 139"/>
              <a:gd name="T62" fmla="*/ 446 w 639"/>
              <a:gd name="T63" fmla="*/ 82 h 139"/>
              <a:gd name="T64" fmla="*/ 370 w 639"/>
              <a:gd name="T65" fmla="*/ 95 h 139"/>
              <a:gd name="T66" fmla="*/ 284 w 639"/>
              <a:gd name="T67" fmla="*/ 109 h 139"/>
              <a:gd name="T68" fmla="*/ 203 w 639"/>
              <a:gd name="T69" fmla="*/ 120 h 139"/>
              <a:gd name="T70" fmla="*/ 169 w 639"/>
              <a:gd name="T71" fmla="*/ 128 h 139"/>
              <a:gd name="T72" fmla="*/ 138 w 639"/>
              <a:gd name="T73" fmla="*/ 134 h 139"/>
              <a:gd name="T74" fmla="*/ 115 w 639"/>
              <a:gd name="T75" fmla="*/ 137 h 139"/>
              <a:gd name="T76" fmla="*/ 98 w 639"/>
              <a:gd name="T77" fmla="*/ 139 h 139"/>
              <a:gd name="T78" fmla="*/ 86 w 639"/>
              <a:gd name="T79" fmla="*/ 139 h 139"/>
              <a:gd name="T80" fmla="*/ 75 w 639"/>
              <a:gd name="T81" fmla="*/ 139 h 139"/>
              <a:gd name="T82" fmla="*/ 56 w 639"/>
              <a:gd name="T83" fmla="*/ 136 h 139"/>
              <a:gd name="T84" fmla="*/ 31 w 639"/>
              <a:gd name="T85" fmla="*/ 130 h 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639" h="139">
                <a:moveTo>
                  <a:pt x="31" y="130"/>
                </a:moveTo>
                <a:lnTo>
                  <a:pt x="23" y="128"/>
                </a:lnTo>
                <a:lnTo>
                  <a:pt x="18" y="126"/>
                </a:lnTo>
                <a:lnTo>
                  <a:pt x="12" y="122"/>
                </a:lnTo>
                <a:lnTo>
                  <a:pt x="8" y="120"/>
                </a:lnTo>
                <a:lnTo>
                  <a:pt x="4" y="116"/>
                </a:lnTo>
                <a:lnTo>
                  <a:pt x="2" y="114"/>
                </a:lnTo>
                <a:lnTo>
                  <a:pt x="0" y="113"/>
                </a:lnTo>
                <a:lnTo>
                  <a:pt x="0" y="111"/>
                </a:lnTo>
                <a:lnTo>
                  <a:pt x="0" y="109"/>
                </a:lnTo>
                <a:lnTo>
                  <a:pt x="2" y="109"/>
                </a:lnTo>
                <a:lnTo>
                  <a:pt x="4" y="107"/>
                </a:lnTo>
                <a:lnTo>
                  <a:pt x="6" y="107"/>
                </a:lnTo>
                <a:lnTo>
                  <a:pt x="10" y="105"/>
                </a:lnTo>
                <a:lnTo>
                  <a:pt x="14" y="103"/>
                </a:lnTo>
                <a:lnTo>
                  <a:pt x="18" y="103"/>
                </a:lnTo>
                <a:lnTo>
                  <a:pt x="23" y="101"/>
                </a:lnTo>
                <a:lnTo>
                  <a:pt x="29" y="101"/>
                </a:lnTo>
                <a:lnTo>
                  <a:pt x="35" y="99"/>
                </a:lnTo>
                <a:lnTo>
                  <a:pt x="42" y="97"/>
                </a:lnTo>
                <a:lnTo>
                  <a:pt x="50" y="97"/>
                </a:lnTo>
                <a:lnTo>
                  <a:pt x="60" y="95"/>
                </a:lnTo>
                <a:lnTo>
                  <a:pt x="69" y="93"/>
                </a:lnTo>
                <a:lnTo>
                  <a:pt x="79" y="92"/>
                </a:lnTo>
                <a:lnTo>
                  <a:pt x="88" y="90"/>
                </a:lnTo>
                <a:lnTo>
                  <a:pt x="100" y="88"/>
                </a:lnTo>
                <a:lnTo>
                  <a:pt x="111" y="88"/>
                </a:lnTo>
                <a:lnTo>
                  <a:pt x="125" y="86"/>
                </a:lnTo>
                <a:lnTo>
                  <a:pt x="138" y="84"/>
                </a:lnTo>
                <a:lnTo>
                  <a:pt x="151" y="80"/>
                </a:lnTo>
                <a:lnTo>
                  <a:pt x="167" y="78"/>
                </a:lnTo>
                <a:lnTo>
                  <a:pt x="182" y="76"/>
                </a:lnTo>
                <a:lnTo>
                  <a:pt x="197" y="72"/>
                </a:lnTo>
                <a:lnTo>
                  <a:pt x="215" y="69"/>
                </a:lnTo>
                <a:lnTo>
                  <a:pt x="232" y="65"/>
                </a:lnTo>
                <a:lnTo>
                  <a:pt x="251" y="61"/>
                </a:lnTo>
                <a:lnTo>
                  <a:pt x="270" y="57"/>
                </a:lnTo>
                <a:lnTo>
                  <a:pt x="289" y="53"/>
                </a:lnTo>
                <a:lnTo>
                  <a:pt x="310" y="49"/>
                </a:lnTo>
                <a:lnTo>
                  <a:pt x="331" y="44"/>
                </a:lnTo>
                <a:lnTo>
                  <a:pt x="354" y="40"/>
                </a:lnTo>
                <a:lnTo>
                  <a:pt x="373" y="34"/>
                </a:lnTo>
                <a:lnTo>
                  <a:pt x="395" y="30"/>
                </a:lnTo>
                <a:lnTo>
                  <a:pt x="414" y="26"/>
                </a:lnTo>
                <a:lnTo>
                  <a:pt x="431" y="23"/>
                </a:lnTo>
                <a:lnTo>
                  <a:pt x="446" y="19"/>
                </a:lnTo>
                <a:lnTo>
                  <a:pt x="462" y="15"/>
                </a:lnTo>
                <a:lnTo>
                  <a:pt x="477" y="13"/>
                </a:lnTo>
                <a:lnTo>
                  <a:pt x="490" y="9"/>
                </a:lnTo>
                <a:lnTo>
                  <a:pt x="504" y="7"/>
                </a:lnTo>
                <a:lnTo>
                  <a:pt x="513" y="5"/>
                </a:lnTo>
                <a:lnTo>
                  <a:pt x="525" y="3"/>
                </a:lnTo>
                <a:lnTo>
                  <a:pt x="534" y="2"/>
                </a:lnTo>
                <a:lnTo>
                  <a:pt x="542" y="2"/>
                </a:lnTo>
                <a:lnTo>
                  <a:pt x="550" y="0"/>
                </a:lnTo>
                <a:lnTo>
                  <a:pt x="555" y="0"/>
                </a:lnTo>
                <a:lnTo>
                  <a:pt x="561" y="0"/>
                </a:lnTo>
                <a:lnTo>
                  <a:pt x="571" y="0"/>
                </a:lnTo>
                <a:lnTo>
                  <a:pt x="578" y="0"/>
                </a:lnTo>
                <a:lnTo>
                  <a:pt x="586" y="0"/>
                </a:lnTo>
                <a:lnTo>
                  <a:pt x="594" y="0"/>
                </a:lnTo>
                <a:lnTo>
                  <a:pt x="599" y="0"/>
                </a:lnTo>
                <a:lnTo>
                  <a:pt x="607" y="2"/>
                </a:lnTo>
                <a:lnTo>
                  <a:pt x="613" y="2"/>
                </a:lnTo>
                <a:lnTo>
                  <a:pt x="618" y="3"/>
                </a:lnTo>
                <a:lnTo>
                  <a:pt x="624" y="5"/>
                </a:lnTo>
                <a:lnTo>
                  <a:pt x="628" y="9"/>
                </a:lnTo>
                <a:lnTo>
                  <a:pt x="632" y="11"/>
                </a:lnTo>
                <a:lnTo>
                  <a:pt x="634" y="15"/>
                </a:lnTo>
                <a:lnTo>
                  <a:pt x="636" y="17"/>
                </a:lnTo>
                <a:lnTo>
                  <a:pt x="638" y="21"/>
                </a:lnTo>
                <a:lnTo>
                  <a:pt x="639" y="23"/>
                </a:lnTo>
                <a:lnTo>
                  <a:pt x="639" y="25"/>
                </a:lnTo>
                <a:lnTo>
                  <a:pt x="638" y="28"/>
                </a:lnTo>
                <a:lnTo>
                  <a:pt x="636" y="32"/>
                </a:lnTo>
                <a:lnTo>
                  <a:pt x="632" y="36"/>
                </a:lnTo>
                <a:lnTo>
                  <a:pt x="628" y="38"/>
                </a:lnTo>
                <a:lnTo>
                  <a:pt x="622" y="42"/>
                </a:lnTo>
                <a:lnTo>
                  <a:pt x="615" y="46"/>
                </a:lnTo>
                <a:lnTo>
                  <a:pt x="607" y="47"/>
                </a:lnTo>
                <a:lnTo>
                  <a:pt x="597" y="49"/>
                </a:lnTo>
                <a:lnTo>
                  <a:pt x="592" y="51"/>
                </a:lnTo>
                <a:lnTo>
                  <a:pt x="586" y="53"/>
                </a:lnTo>
                <a:lnTo>
                  <a:pt x="580" y="55"/>
                </a:lnTo>
                <a:lnTo>
                  <a:pt x="573" y="57"/>
                </a:lnTo>
                <a:lnTo>
                  <a:pt x="565" y="59"/>
                </a:lnTo>
                <a:lnTo>
                  <a:pt x="555" y="61"/>
                </a:lnTo>
                <a:lnTo>
                  <a:pt x="546" y="63"/>
                </a:lnTo>
                <a:lnTo>
                  <a:pt x="536" y="65"/>
                </a:lnTo>
                <a:lnTo>
                  <a:pt x="525" y="67"/>
                </a:lnTo>
                <a:lnTo>
                  <a:pt x="513" y="69"/>
                </a:lnTo>
                <a:lnTo>
                  <a:pt x="502" y="72"/>
                </a:lnTo>
                <a:lnTo>
                  <a:pt x="488" y="74"/>
                </a:lnTo>
                <a:lnTo>
                  <a:pt x="475" y="76"/>
                </a:lnTo>
                <a:lnTo>
                  <a:pt x="462" y="80"/>
                </a:lnTo>
                <a:lnTo>
                  <a:pt x="446" y="82"/>
                </a:lnTo>
                <a:lnTo>
                  <a:pt x="431" y="84"/>
                </a:lnTo>
                <a:lnTo>
                  <a:pt x="400" y="90"/>
                </a:lnTo>
                <a:lnTo>
                  <a:pt x="370" y="95"/>
                </a:lnTo>
                <a:lnTo>
                  <a:pt x="341" y="99"/>
                </a:lnTo>
                <a:lnTo>
                  <a:pt x="312" y="105"/>
                </a:lnTo>
                <a:lnTo>
                  <a:pt x="284" y="109"/>
                </a:lnTo>
                <a:lnTo>
                  <a:pt x="255" y="113"/>
                </a:lnTo>
                <a:lnTo>
                  <a:pt x="228" y="116"/>
                </a:lnTo>
                <a:lnTo>
                  <a:pt x="203" y="120"/>
                </a:lnTo>
                <a:lnTo>
                  <a:pt x="190" y="122"/>
                </a:lnTo>
                <a:lnTo>
                  <a:pt x="178" y="126"/>
                </a:lnTo>
                <a:lnTo>
                  <a:pt x="169" y="128"/>
                </a:lnTo>
                <a:lnTo>
                  <a:pt x="157" y="130"/>
                </a:lnTo>
                <a:lnTo>
                  <a:pt x="148" y="132"/>
                </a:lnTo>
                <a:lnTo>
                  <a:pt x="138" y="134"/>
                </a:lnTo>
                <a:lnTo>
                  <a:pt x="130" y="134"/>
                </a:lnTo>
                <a:lnTo>
                  <a:pt x="123" y="136"/>
                </a:lnTo>
                <a:lnTo>
                  <a:pt x="115" y="137"/>
                </a:lnTo>
                <a:lnTo>
                  <a:pt x="107" y="137"/>
                </a:lnTo>
                <a:lnTo>
                  <a:pt x="102" y="137"/>
                </a:lnTo>
                <a:lnTo>
                  <a:pt x="98" y="139"/>
                </a:lnTo>
                <a:lnTo>
                  <a:pt x="92" y="139"/>
                </a:lnTo>
                <a:lnTo>
                  <a:pt x="88" y="139"/>
                </a:lnTo>
                <a:lnTo>
                  <a:pt x="86" y="139"/>
                </a:lnTo>
                <a:lnTo>
                  <a:pt x="84" y="139"/>
                </a:lnTo>
                <a:lnTo>
                  <a:pt x="79" y="139"/>
                </a:lnTo>
                <a:lnTo>
                  <a:pt x="75" y="139"/>
                </a:lnTo>
                <a:lnTo>
                  <a:pt x="69" y="137"/>
                </a:lnTo>
                <a:lnTo>
                  <a:pt x="63" y="137"/>
                </a:lnTo>
                <a:lnTo>
                  <a:pt x="56" y="136"/>
                </a:lnTo>
                <a:lnTo>
                  <a:pt x="50" y="134"/>
                </a:lnTo>
                <a:lnTo>
                  <a:pt x="40" y="132"/>
                </a:lnTo>
                <a:lnTo>
                  <a:pt x="31" y="130"/>
                </a:lnTo>
                <a:lnTo>
                  <a:pt x="31" y="130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" name="Freeform 142"/>
          <p:cNvSpPr/>
          <p:nvPr/>
        </p:nvSpPr>
        <p:spPr bwMode="auto">
          <a:xfrm rot="60000">
            <a:off x="6804215" y="2713658"/>
            <a:ext cx="496962" cy="117218"/>
          </a:xfrm>
          <a:custGeom>
            <a:avLst/>
            <a:gdLst>
              <a:gd name="T0" fmla="*/ 513 w 531"/>
              <a:gd name="T1" fmla="*/ 11 h 118"/>
              <a:gd name="T2" fmla="*/ 523 w 531"/>
              <a:gd name="T3" fmla="*/ 17 h 118"/>
              <a:gd name="T4" fmla="*/ 527 w 531"/>
              <a:gd name="T5" fmla="*/ 23 h 118"/>
              <a:gd name="T6" fmla="*/ 529 w 531"/>
              <a:gd name="T7" fmla="*/ 28 h 118"/>
              <a:gd name="T8" fmla="*/ 527 w 531"/>
              <a:gd name="T9" fmla="*/ 32 h 118"/>
              <a:gd name="T10" fmla="*/ 517 w 531"/>
              <a:gd name="T11" fmla="*/ 38 h 118"/>
              <a:gd name="T12" fmla="*/ 502 w 531"/>
              <a:gd name="T13" fmla="*/ 44 h 118"/>
              <a:gd name="T14" fmla="*/ 481 w 531"/>
              <a:gd name="T15" fmla="*/ 51 h 118"/>
              <a:gd name="T16" fmla="*/ 450 w 531"/>
              <a:gd name="T17" fmla="*/ 59 h 118"/>
              <a:gd name="T18" fmla="*/ 414 w 531"/>
              <a:gd name="T19" fmla="*/ 67 h 118"/>
              <a:gd name="T20" fmla="*/ 372 w 531"/>
              <a:gd name="T21" fmla="*/ 74 h 118"/>
              <a:gd name="T22" fmla="*/ 322 w 531"/>
              <a:gd name="T23" fmla="*/ 86 h 118"/>
              <a:gd name="T24" fmla="*/ 282 w 531"/>
              <a:gd name="T25" fmla="*/ 93 h 118"/>
              <a:gd name="T26" fmla="*/ 255 w 531"/>
              <a:gd name="T27" fmla="*/ 97 h 118"/>
              <a:gd name="T28" fmla="*/ 232 w 531"/>
              <a:gd name="T29" fmla="*/ 101 h 118"/>
              <a:gd name="T30" fmla="*/ 211 w 531"/>
              <a:gd name="T31" fmla="*/ 105 h 118"/>
              <a:gd name="T32" fmla="*/ 194 w 531"/>
              <a:gd name="T33" fmla="*/ 107 h 118"/>
              <a:gd name="T34" fmla="*/ 180 w 531"/>
              <a:gd name="T35" fmla="*/ 109 h 118"/>
              <a:gd name="T36" fmla="*/ 167 w 531"/>
              <a:gd name="T37" fmla="*/ 111 h 118"/>
              <a:gd name="T38" fmla="*/ 159 w 531"/>
              <a:gd name="T39" fmla="*/ 111 h 118"/>
              <a:gd name="T40" fmla="*/ 150 w 531"/>
              <a:gd name="T41" fmla="*/ 111 h 118"/>
              <a:gd name="T42" fmla="*/ 134 w 531"/>
              <a:gd name="T43" fmla="*/ 111 h 118"/>
              <a:gd name="T44" fmla="*/ 117 w 531"/>
              <a:gd name="T45" fmla="*/ 111 h 118"/>
              <a:gd name="T46" fmla="*/ 98 w 531"/>
              <a:gd name="T47" fmla="*/ 115 h 118"/>
              <a:gd name="T48" fmla="*/ 79 w 531"/>
              <a:gd name="T49" fmla="*/ 116 h 118"/>
              <a:gd name="T50" fmla="*/ 60 w 531"/>
              <a:gd name="T51" fmla="*/ 118 h 118"/>
              <a:gd name="T52" fmla="*/ 42 w 531"/>
              <a:gd name="T53" fmla="*/ 118 h 118"/>
              <a:gd name="T54" fmla="*/ 27 w 531"/>
              <a:gd name="T55" fmla="*/ 115 h 118"/>
              <a:gd name="T56" fmla="*/ 14 w 531"/>
              <a:gd name="T57" fmla="*/ 107 h 118"/>
              <a:gd name="T58" fmla="*/ 4 w 531"/>
              <a:gd name="T59" fmla="*/ 99 h 118"/>
              <a:gd name="T60" fmla="*/ 0 w 531"/>
              <a:gd name="T61" fmla="*/ 93 h 118"/>
              <a:gd name="T62" fmla="*/ 2 w 531"/>
              <a:gd name="T63" fmla="*/ 88 h 118"/>
              <a:gd name="T64" fmla="*/ 6 w 531"/>
              <a:gd name="T65" fmla="*/ 84 h 118"/>
              <a:gd name="T66" fmla="*/ 12 w 531"/>
              <a:gd name="T67" fmla="*/ 82 h 118"/>
              <a:gd name="T68" fmla="*/ 20 w 531"/>
              <a:gd name="T69" fmla="*/ 80 h 118"/>
              <a:gd name="T70" fmla="*/ 29 w 531"/>
              <a:gd name="T71" fmla="*/ 78 h 118"/>
              <a:gd name="T72" fmla="*/ 42 w 531"/>
              <a:gd name="T73" fmla="*/ 76 h 118"/>
              <a:gd name="T74" fmla="*/ 58 w 531"/>
              <a:gd name="T75" fmla="*/ 74 h 118"/>
              <a:gd name="T76" fmla="*/ 77 w 531"/>
              <a:gd name="T77" fmla="*/ 72 h 118"/>
              <a:gd name="T78" fmla="*/ 98 w 531"/>
              <a:gd name="T79" fmla="*/ 70 h 118"/>
              <a:gd name="T80" fmla="*/ 132 w 531"/>
              <a:gd name="T81" fmla="*/ 69 h 118"/>
              <a:gd name="T82" fmla="*/ 182 w 531"/>
              <a:gd name="T83" fmla="*/ 61 h 118"/>
              <a:gd name="T84" fmla="*/ 234 w 531"/>
              <a:gd name="T85" fmla="*/ 51 h 118"/>
              <a:gd name="T86" fmla="*/ 287 w 531"/>
              <a:gd name="T87" fmla="*/ 38 h 118"/>
              <a:gd name="T88" fmla="*/ 331 w 531"/>
              <a:gd name="T89" fmla="*/ 26 h 118"/>
              <a:gd name="T90" fmla="*/ 356 w 531"/>
              <a:gd name="T91" fmla="*/ 19 h 118"/>
              <a:gd name="T92" fmla="*/ 381 w 531"/>
              <a:gd name="T93" fmla="*/ 13 h 118"/>
              <a:gd name="T94" fmla="*/ 402 w 531"/>
              <a:gd name="T95" fmla="*/ 9 h 118"/>
              <a:gd name="T96" fmla="*/ 420 w 531"/>
              <a:gd name="T97" fmla="*/ 5 h 118"/>
              <a:gd name="T98" fmla="*/ 435 w 531"/>
              <a:gd name="T99" fmla="*/ 3 h 118"/>
              <a:gd name="T100" fmla="*/ 448 w 531"/>
              <a:gd name="T101" fmla="*/ 2 h 118"/>
              <a:gd name="T102" fmla="*/ 458 w 531"/>
              <a:gd name="T103" fmla="*/ 0 h 118"/>
              <a:gd name="T104" fmla="*/ 473 w 531"/>
              <a:gd name="T105" fmla="*/ 2 h 118"/>
              <a:gd name="T106" fmla="*/ 498 w 531"/>
              <a:gd name="T107" fmla="*/ 5 h 118"/>
              <a:gd name="T108" fmla="*/ 509 w 531"/>
              <a:gd name="T109" fmla="*/ 9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531" h="118">
                <a:moveTo>
                  <a:pt x="509" y="9"/>
                </a:moveTo>
                <a:lnTo>
                  <a:pt x="513" y="11"/>
                </a:lnTo>
                <a:lnTo>
                  <a:pt x="519" y="15"/>
                </a:lnTo>
                <a:lnTo>
                  <a:pt x="523" y="17"/>
                </a:lnTo>
                <a:lnTo>
                  <a:pt x="525" y="21"/>
                </a:lnTo>
                <a:lnTo>
                  <a:pt x="527" y="23"/>
                </a:lnTo>
                <a:lnTo>
                  <a:pt x="529" y="26"/>
                </a:lnTo>
                <a:lnTo>
                  <a:pt x="529" y="28"/>
                </a:lnTo>
                <a:lnTo>
                  <a:pt x="531" y="30"/>
                </a:lnTo>
                <a:lnTo>
                  <a:pt x="527" y="32"/>
                </a:lnTo>
                <a:lnTo>
                  <a:pt x="523" y="34"/>
                </a:lnTo>
                <a:lnTo>
                  <a:pt x="517" y="38"/>
                </a:lnTo>
                <a:lnTo>
                  <a:pt x="509" y="40"/>
                </a:lnTo>
                <a:lnTo>
                  <a:pt x="502" y="44"/>
                </a:lnTo>
                <a:lnTo>
                  <a:pt x="492" y="48"/>
                </a:lnTo>
                <a:lnTo>
                  <a:pt x="481" y="51"/>
                </a:lnTo>
                <a:lnTo>
                  <a:pt x="467" y="55"/>
                </a:lnTo>
                <a:lnTo>
                  <a:pt x="450" y="59"/>
                </a:lnTo>
                <a:lnTo>
                  <a:pt x="433" y="63"/>
                </a:lnTo>
                <a:lnTo>
                  <a:pt x="414" y="67"/>
                </a:lnTo>
                <a:lnTo>
                  <a:pt x="393" y="70"/>
                </a:lnTo>
                <a:lnTo>
                  <a:pt x="372" y="74"/>
                </a:lnTo>
                <a:lnTo>
                  <a:pt x="347" y="80"/>
                </a:lnTo>
                <a:lnTo>
                  <a:pt x="322" y="86"/>
                </a:lnTo>
                <a:lnTo>
                  <a:pt x="295" y="90"/>
                </a:lnTo>
                <a:lnTo>
                  <a:pt x="282" y="93"/>
                </a:lnTo>
                <a:lnTo>
                  <a:pt x="268" y="95"/>
                </a:lnTo>
                <a:lnTo>
                  <a:pt x="255" y="97"/>
                </a:lnTo>
                <a:lnTo>
                  <a:pt x="243" y="99"/>
                </a:lnTo>
                <a:lnTo>
                  <a:pt x="232" y="101"/>
                </a:lnTo>
                <a:lnTo>
                  <a:pt x="222" y="103"/>
                </a:lnTo>
                <a:lnTo>
                  <a:pt x="211" y="105"/>
                </a:lnTo>
                <a:lnTo>
                  <a:pt x="203" y="107"/>
                </a:lnTo>
                <a:lnTo>
                  <a:pt x="194" y="107"/>
                </a:lnTo>
                <a:lnTo>
                  <a:pt x="186" y="109"/>
                </a:lnTo>
                <a:lnTo>
                  <a:pt x="180" y="109"/>
                </a:lnTo>
                <a:lnTo>
                  <a:pt x="173" y="109"/>
                </a:lnTo>
                <a:lnTo>
                  <a:pt x="167" y="111"/>
                </a:lnTo>
                <a:lnTo>
                  <a:pt x="163" y="111"/>
                </a:lnTo>
                <a:lnTo>
                  <a:pt x="159" y="111"/>
                </a:lnTo>
                <a:lnTo>
                  <a:pt x="155" y="111"/>
                </a:lnTo>
                <a:lnTo>
                  <a:pt x="150" y="111"/>
                </a:lnTo>
                <a:lnTo>
                  <a:pt x="142" y="111"/>
                </a:lnTo>
                <a:lnTo>
                  <a:pt x="134" y="111"/>
                </a:lnTo>
                <a:lnTo>
                  <a:pt x="127" y="111"/>
                </a:lnTo>
                <a:lnTo>
                  <a:pt x="117" y="111"/>
                </a:lnTo>
                <a:lnTo>
                  <a:pt x="108" y="113"/>
                </a:lnTo>
                <a:lnTo>
                  <a:pt x="98" y="115"/>
                </a:lnTo>
                <a:lnTo>
                  <a:pt x="88" y="116"/>
                </a:lnTo>
                <a:lnTo>
                  <a:pt x="79" y="116"/>
                </a:lnTo>
                <a:lnTo>
                  <a:pt x="69" y="118"/>
                </a:lnTo>
                <a:lnTo>
                  <a:pt x="60" y="118"/>
                </a:lnTo>
                <a:lnTo>
                  <a:pt x="50" y="118"/>
                </a:lnTo>
                <a:lnTo>
                  <a:pt x="42" y="118"/>
                </a:lnTo>
                <a:lnTo>
                  <a:pt x="35" y="116"/>
                </a:lnTo>
                <a:lnTo>
                  <a:pt x="27" y="115"/>
                </a:lnTo>
                <a:lnTo>
                  <a:pt x="21" y="111"/>
                </a:lnTo>
                <a:lnTo>
                  <a:pt x="14" y="107"/>
                </a:lnTo>
                <a:lnTo>
                  <a:pt x="8" y="103"/>
                </a:lnTo>
                <a:lnTo>
                  <a:pt x="4" y="99"/>
                </a:lnTo>
                <a:lnTo>
                  <a:pt x="0" y="95"/>
                </a:lnTo>
                <a:lnTo>
                  <a:pt x="0" y="93"/>
                </a:lnTo>
                <a:lnTo>
                  <a:pt x="0" y="90"/>
                </a:lnTo>
                <a:lnTo>
                  <a:pt x="2" y="88"/>
                </a:lnTo>
                <a:lnTo>
                  <a:pt x="4" y="86"/>
                </a:lnTo>
                <a:lnTo>
                  <a:pt x="6" y="84"/>
                </a:lnTo>
                <a:lnTo>
                  <a:pt x="8" y="84"/>
                </a:lnTo>
                <a:lnTo>
                  <a:pt x="12" y="82"/>
                </a:lnTo>
                <a:lnTo>
                  <a:pt x="14" y="82"/>
                </a:lnTo>
                <a:lnTo>
                  <a:pt x="20" y="80"/>
                </a:lnTo>
                <a:lnTo>
                  <a:pt x="23" y="80"/>
                </a:lnTo>
                <a:lnTo>
                  <a:pt x="29" y="78"/>
                </a:lnTo>
                <a:lnTo>
                  <a:pt x="35" y="78"/>
                </a:lnTo>
                <a:lnTo>
                  <a:pt x="42" y="76"/>
                </a:lnTo>
                <a:lnTo>
                  <a:pt x="50" y="76"/>
                </a:lnTo>
                <a:lnTo>
                  <a:pt x="58" y="74"/>
                </a:lnTo>
                <a:lnTo>
                  <a:pt x="67" y="74"/>
                </a:lnTo>
                <a:lnTo>
                  <a:pt x="77" y="72"/>
                </a:lnTo>
                <a:lnTo>
                  <a:pt x="87" y="72"/>
                </a:lnTo>
                <a:lnTo>
                  <a:pt x="98" y="70"/>
                </a:lnTo>
                <a:lnTo>
                  <a:pt x="109" y="70"/>
                </a:lnTo>
                <a:lnTo>
                  <a:pt x="132" y="69"/>
                </a:lnTo>
                <a:lnTo>
                  <a:pt x="157" y="65"/>
                </a:lnTo>
                <a:lnTo>
                  <a:pt x="182" y="61"/>
                </a:lnTo>
                <a:lnTo>
                  <a:pt x="207" y="55"/>
                </a:lnTo>
                <a:lnTo>
                  <a:pt x="234" y="51"/>
                </a:lnTo>
                <a:lnTo>
                  <a:pt x="261" y="44"/>
                </a:lnTo>
                <a:lnTo>
                  <a:pt x="287" y="38"/>
                </a:lnTo>
                <a:lnTo>
                  <a:pt x="316" y="30"/>
                </a:lnTo>
                <a:lnTo>
                  <a:pt x="331" y="26"/>
                </a:lnTo>
                <a:lnTo>
                  <a:pt x="345" y="23"/>
                </a:lnTo>
                <a:lnTo>
                  <a:pt x="356" y="19"/>
                </a:lnTo>
                <a:lnTo>
                  <a:pt x="370" y="17"/>
                </a:lnTo>
                <a:lnTo>
                  <a:pt x="381" y="13"/>
                </a:lnTo>
                <a:lnTo>
                  <a:pt x="391" y="11"/>
                </a:lnTo>
                <a:lnTo>
                  <a:pt x="402" y="9"/>
                </a:lnTo>
                <a:lnTo>
                  <a:pt x="410" y="7"/>
                </a:lnTo>
                <a:lnTo>
                  <a:pt x="420" y="5"/>
                </a:lnTo>
                <a:lnTo>
                  <a:pt x="427" y="3"/>
                </a:lnTo>
                <a:lnTo>
                  <a:pt x="435" y="3"/>
                </a:lnTo>
                <a:lnTo>
                  <a:pt x="441" y="2"/>
                </a:lnTo>
                <a:lnTo>
                  <a:pt x="448" y="2"/>
                </a:lnTo>
                <a:lnTo>
                  <a:pt x="452" y="0"/>
                </a:lnTo>
                <a:lnTo>
                  <a:pt x="458" y="0"/>
                </a:lnTo>
                <a:lnTo>
                  <a:pt x="462" y="0"/>
                </a:lnTo>
                <a:lnTo>
                  <a:pt x="473" y="2"/>
                </a:lnTo>
                <a:lnTo>
                  <a:pt x="485" y="3"/>
                </a:lnTo>
                <a:lnTo>
                  <a:pt x="498" y="5"/>
                </a:lnTo>
                <a:lnTo>
                  <a:pt x="509" y="9"/>
                </a:lnTo>
                <a:lnTo>
                  <a:pt x="509" y="9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" name="Freeform 143"/>
          <p:cNvSpPr/>
          <p:nvPr/>
        </p:nvSpPr>
        <p:spPr bwMode="auto">
          <a:xfrm rot="60000">
            <a:off x="6685158" y="2827764"/>
            <a:ext cx="712298" cy="159250"/>
          </a:xfrm>
          <a:custGeom>
            <a:avLst/>
            <a:gdLst>
              <a:gd name="T0" fmla="*/ 865 w 884"/>
              <a:gd name="T1" fmla="*/ 21 h 151"/>
              <a:gd name="T2" fmla="*/ 880 w 884"/>
              <a:gd name="T3" fmla="*/ 29 h 151"/>
              <a:gd name="T4" fmla="*/ 884 w 884"/>
              <a:gd name="T5" fmla="*/ 36 h 151"/>
              <a:gd name="T6" fmla="*/ 882 w 884"/>
              <a:gd name="T7" fmla="*/ 42 h 151"/>
              <a:gd name="T8" fmla="*/ 875 w 884"/>
              <a:gd name="T9" fmla="*/ 48 h 151"/>
              <a:gd name="T10" fmla="*/ 857 w 884"/>
              <a:gd name="T11" fmla="*/ 53 h 151"/>
              <a:gd name="T12" fmla="*/ 832 w 884"/>
              <a:gd name="T13" fmla="*/ 57 h 151"/>
              <a:gd name="T14" fmla="*/ 792 w 884"/>
              <a:gd name="T15" fmla="*/ 61 h 151"/>
              <a:gd name="T16" fmla="*/ 758 w 884"/>
              <a:gd name="T17" fmla="*/ 61 h 151"/>
              <a:gd name="T18" fmla="*/ 710 w 884"/>
              <a:gd name="T19" fmla="*/ 61 h 151"/>
              <a:gd name="T20" fmla="*/ 668 w 884"/>
              <a:gd name="T21" fmla="*/ 65 h 151"/>
              <a:gd name="T22" fmla="*/ 639 w 884"/>
              <a:gd name="T23" fmla="*/ 69 h 151"/>
              <a:gd name="T24" fmla="*/ 603 w 884"/>
              <a:gd name="T25" fmla="*/ 73 h 151"/>
              <a:gd name="T26" fmla="*/ 551 w 884"/>
              <a:gd name="T27" fmla="*/ 80 h 151"/>
              <a:gd name="T28" fmla="*/ 486 w 884"/>
              <a:gd name="T29" fmla="*/ 90 h 151"/>
              <a:gd name="T30" fmla="*/ 406 w 884"/>
              <a:gd name="T31" fmla="*/ 101 h 151"/>
              <a:gd name="T32" fmla="*/ 329 w 884"/>
              <a:gd name="T33" fmla="*/ 113 h 151"/>
              <a:gd name="T34" fmla="*/ 283 w 884"/>
              <a:gd name="T35" fmla="*/ 120 h 151"/>
              <a:gd name="T36" fmla="*/ 241 w 884"/>
              <a:gd name="T37" fmla="*/ 126 h 151"/>
              <a:gd name="T38" fmla="*/ 182 w 884"/>
              <a:gd name="T39" fmla="*/ 136 h 151"/>
              <a:gd name="T40" fmla="*/ 124 w 884"/>
              <a:gd name="T41" fmla="*/ 143 h 151"/>
              <a:gd name="T42" fmla="*/ 86 w 884"/>
              <a:gd name="T43" fmla="*/ 149 h 151"/>
              <a:gd name="T44" fmla="*/ 63 w 884"/>
              <a:gd name="T45" fmla="*/ 151 h 151"/>
              <a:gd name="T46" fmla="*/ 44 w 884"/>
              <a:gd name="T47" fmla="*/ 149 h 151"/>
              <a:gd name="T48" fmla="*/ 29 w 884"/>
              <a:gd name="T49" fmla="*/ 143 h 151"/>
              <a:gd name="T50" fmla="*/ 11 w 884"/>
              <a:gd name="T51" fmla="*/ 132 h 151"/>
              <a:gd name="T52" fmla="*/ 2 w 884"/>
              <a:gd name="T53" fmla="*/ 126 h 151"/>
              <a:gd name="T54" fmla="*/ 0 w 884"/>
              <a:gd name="T55" fmla="*/ 124 h 151"/>
              <a:gd name="T56" fmla="*/ 4 w 884"/>
              <a:gd name="T57" fmla="*/ 128 h 151"/>
              <a:gd name="T58" fmla="*/ 9 w 884"/>
              <a:gd name="T59" fmla="*/ 124 h 151"/>
              <a:gd name="T60" fmla="*/ 23 w 884"/>
              <a:gd name="T61" fmla="*/ 117 h 151"/>
              <a:gd name="T62" fmla="*/ 29 w 884"/>
              <a:gd name="T63" fmla="*/ 115 h 151"/>
              <a:gd name="T64" fmla="*/ 40 w 884"/>
              <a:gd name="T65" fmla="*/ 111 h 151"/>
              <a:gd name="T66" fmla="*/ 59 w 884"/>
              <a:gd name="T67" fmla="*/ 107 h 151"/>
              <a:gd name="T68" fmla="*/ 82 w 884"/>
              <a:gd name="T69" fmla="*/ 103 h 151"/>
              <a:gd name="T70" fmla="*/ 113 w 884"/>
              <a:gd name="T71" fmla="*/ 97 h 151"/>
              <a:gd name="T72" fmla="*/ 147 w 884"/>
              <a:gd name="T73" fmla="*/ 90 h 151"/>
              <a:gd name="T74" fmla="*/ 189 w 884"/>
              <a:gd name="T75" fmla="*/ 84 h 151"/>
              <a:gd name="T76" fmla="*/ 237 w 884"/>
              <a:gd name="T77" fmla="*/ 76 h 151"/>
              <a:gd name="T78" fmla="*/ 291 w 884"/>
              <a:gd name="T79" fmla="*/ 67 h 151"/>
              <a:gd name="T80" fmla="*/ 348 w 884"/>
              <a:gd name="T81" fmla="*/ 57 h 151"/>
              <a:gd name="T82" fmla="*/ 413 w 884"/>
              <a:gd name="T83" fmla="*/ 48 h 151"/>
              <a:gd name="T84" fmla="*/ 475 w 884"/>
              <a:gd name="T85" fmla="*/ 38 h 151"/>
              <a:gd name="T86" fmla="*/ 530 w 884"/>
              <a:gd name="T87" fmla="*/ 30 h 151"/>
              <a:gd name="T88" fmla="*/ 580 w 884"/>
              <a:gd name="T89" fmla="*/ 23 h 151"/>
              <a:gd name="T90" fmla="*/ 624 w 884"/>
              <a:gd name="T91" fmla="*/ 17 h 151"/>
              <a:gd name="T92" fmla="*/ 664 w 884"/>
              <a:gd name="T93" fmla="*/ 11 h 151"/>
              <a:gd name="T94" fmla="*/ 698 w 884"/>
              <a:gd name="T95" fmla="*/ 7 h 151"/>
              <a:gd name="T96" fmla="*/ 725 w 884"/>
              <a:gd name="T97" fmla="*/ 6 h 151"/>
              <a:gd name="T98" fmla="*/ 748 w 884"/>
              <a:gd name="T99" fmla="*/ 4 h 151"/>
              <a:gd name="T100" fmla="*/ 765 w 884"/>
              <a:gd name="T101" fmla="*/ 2 h 151"/>
              <a:gd name="T102" fmla="*/ 779 w 884"/>
              <a:gd name="T103" fmla="*/ 0 h 151"/>
              <a:gd name="T104" fmla="*/ 813 w 884"/>
              <a:gd name="T105" fmla="*/ 4 h 151"/>
              <a:gd name="T106" fmla="*/ 848 w 884"/>
              <a:gd name="T107" fmla="*/ 15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884" h="151">
                <a:moveTo>
                  <a:pt x="848" y="15"/>
                </a:moveTo>
                <a:lnTo>
                  <a:pt x="857" y="17"/>
                </a:lnTo>
                <a:lnTo>
                  <a:pt x="865" y="21"/>
                </a:lnTo>
                <a:lnTo>
                  <a:pt x="871" y="23"/>
                </a:lnTo>
                <a:lnTo>
                  <a:pt x="876" y="27"/>
                </a:lnTo>
                <a:lnTo>
                  <a:pt x="880" y="29"/>
                </a:lnTo>
                <a:lnTo>
                  <a:pt x="882" y="30"/>
                </a:lnTo>
                <a:lnTo>
                  <a:pt x="884" y="34"/>
                </a:lnTo>
                <a:lnTo>
                  <a:pt x="884" y="36"/>
                </a:lnTo>
                <a:lnTo>
                  <a:pt x="884" y="38"/>
                </a:lnTo>
                <a:lnTo>
                  <a:pt x="884" y="40"/>
                </a:lnTo>
                <a:lnTo>
                  <a:pt x="882" y="42"/>
                </a:lnTo>
                <a:lnTo>
                  <a:pt x="880" y="44"/>
                </a:lnTo>
                <a:lnTo>
                  <a:pt x="876" y="46"/>
                </a:lnTo>
                <a:lnTo>
                  <a:pt x="875" y="48"/>
                </a:lnTo>
                <a:lnTo>
                  <a:pt x="869" y="50"/>
                </a:lnTo>
                <a:lnTo>
                  <a:pt x="863" y="52"/>
                </a:lnTo>
                <a:lnTo>
                  <a:pt x="857" y="53"/>
                </a:lnTo>
                <a:lnTo>
                  <a:pt x="850" y="55"/>
                </a:lnTo>
                <a:lnTo>
                  <a:pt x="842" y="55"/>
                </a:lnTo>
                <a:lnTo>
                  <a:pt x="832" y="57"/>
                </a:lnTo>
                <a:lnTo>
                  <a:pt x="821" y="59"/>
                </a:lnTo>
                <a:lnTo>
                  <a:pt x="808" y="59"/>
                </a:lnTo>
                <a:lnTo>
                  <a:pt x="792" y="61"/>
                </a:lnTo>
                <a:lnTo>
                  <a:pt x="785" y="61"/>
                </a:lnTo>
                <a:lnTo>
                  <a:pt x="775" y="61"/>
                </a:lnTo>
                <a:lnTo>
                  <a:pt x="758" y="61"/>
                </a:lnTo>
                <a:lnTo>
                  <a:pt x="742" y="61"/>
                </a:lnTo>
                <a:lnTo>
                  <a:pt x="725" y="61"/>
                </a:lnTo>
                <a:lnTo>
                  <a:pt x="710" y="61"/>
                </a:lnTo>
                <a:lnTo>
                  <a:pt x="695" y="63"/>
                </a:lnTo>
                <a:lnTo>
                  <a:pt x="681" y="63"/>
                </a:lnTo>
                <a:lnTo>
                  <a:pt x="668" y="65"/>
                </a:lnTo>
                <a:lnTo>
                  <a:pt x="656" y="67"/>
                </a:lnTo>
                <a:lnTo>
                  <a:pt x="649" y="67"/>
                </a:lnTo>
                <a:lnTo>
                  <a:pt x="639" y="69"/>
                </a:lnTo>
                <a:lnTo>
                  <a:pt x="628" y="71"/>
                </a:lnTo>
                <a:lnTo>
                  <a:pt x="616" y="71"/>
                </a:lnTo>
                <a:lnTo>
                  <a:pt x="603" y="73"/>
                </a:lnTo>
                <a:lnTo>
                  <a:pt x="587" y="76"/>
                </a:lnTo>
                <a:lnTo>
                  <a:pt x="570" y="78"/>
                </a:lnTo>
                <a:lnTo>
                  <a:pt x="551" y="80"/>
                </a:lnTo>
                <a:lnTo>
                  <a:pt x="530" y="84"/>
                </a:lnTo>
                <a:lnTo>
                  <a:pt x="509" y="86"/>
                </a:lnTo>
                <a:lnTo>
                  <a:pt x="486" y="90"/>
                </a:lnTo>
                <a:lnTo>
                  <a:pt x="461" y="94"/>
                </a:lnTo>
                <a:lnTo>
                  <a:pt x="434" y="97"/>
                </a:lnTo>
                <a:lnTo>
                  <a:pt x="406" y="101"/>
                </a:lnTo>
                <a:lnTo>
                  <a:pt x="377" y="107"/>
                </a:lnTo>
                <a:lnTo>
                  <a:pt x="344" y="111"/>
                </a:lnTo>
                <a:lnTo>
                  <a:pt x="329" y="113"/>
                </a:lnTo>
                <a:lnTo>
                  <a:pt x="312" y="117"/>
                </a:lnTo>
                <a:lnTo>
                  <a:pt x="297" y="118"/>
                </a:lnTo>
                <a:lnTo>
                  <a:pt x="283" y="120"/>
                </a:lnTo>
                <a:lnTo>
                  <a:pt x="268" y="122"/>
                </a:lnTo>
                <a:lnTo>
                  <a:pt x="254" y="124"/>
                </a:lnTo>
                <a:lnTo>
                  <a:pt x="241" y="126"/>
                </a:lnTo>
                <a:lnTo>
                  <a:pt x="228" y="128"/>
                </a:lnTo>
                <a:lnTo>
                  <a:pt x="203" y="132"/>
                </a:lnTo>
                <a:lnTo>
                  <a:pt x="182" y="136"/>
                </a:lnTo>
                <a:lnTo>
                  <a:pt x="161" y="138"/>
                </a:lnTo>
                <a:lnTo>
                  <a:pt x="142" y="141"/>
                </a:lnTo>
                <a:lnTo>
                  <a:pt x="124" y="143"/>
                </a:lnTo>
                <a:lnTo>
                  <a:pt x="109" y="145"/>
                </a:lnTo>
                <a:lnTo>
                  <a:pt x="98" y="147"/>
                </a:lnTo>
                <a:lnTo>
                  <a:pt x="86" y="149"/>
                </a:lnTo>
                <a:lnTo>
                  <a:pt x="76" y="149"/>
                </a:lnTo>
                <a:lnTo>
                  <a:pt x="69" y="151"/>
                </a:lnTo>
                <a:lnTo>
                  <a:pt x="63" y="151"/>
                </a:lnTo>
                <a:lnTo>
                  <a:pt x="59" y="151"/>
                </a:lnTo>
                <a:lnTo>
                  <a:pt x="48" y="151"/>
                </a:lnTo>
                <a:lnTo>
                  <a:pt x="44" y="149"/>
                </a:lnTo>
                <a:lnTo>
                  <a:pt x="38" y="147"/>
                </a:lnTo>
                <a:lnTo>
                  <a:pt x="32" y="145"/>
                </a:lnTo>
                <a:lnTo>
                  <a:pt x="29" y="143"/>
                </a:lnTo>
                <a:lnTo>
                  <a:pt x="23" y="140"/>
                </a:lnTo>
                <a:lnTo>
                  <a:pt x="17" y="136"/>
                </a:lnTo>
                <a:lnTo>
                  <a:pt x="11" y="132"/>
                </a:lnTo>
                <a:lnTo>
                  <a:pt x="8" y="130"/>
                </a:lnTo>
                <a:lnTo>
                  <a:pt x="4" y="128"/>
                </a:lnTo>
                <a:lnTo>
                  <a:pt x="2" y="126"/>
                </a:lnTo>
                <a:lnTo>
                  <a:pt x="0" y="124"/>
                </a:lnTo>
                <a:lnTo>
                  <a:pt x="0" y="124"/>
                </a:lnTo>
                <a:lnTo>
                  <a:pt x="0" y="124"/>
                </a:lnTo>
                <a:lnTo>
                  <a:pt x="2" y="126"/>
                </a:lnTo>
                <a:lnTo>
                  <a:pt x="2" y="128"/>
                </a:lnTo>
                <a:lnTo>
                  <a:pt x="4" y="128"/>
                </a:lnTo>
                <a:lnTo>
                  <a:pt x="4" y="128"/>
                </a:lnTo>
                <a:lnTo>
                  <a:pt x="8" y="126"/>
                </a:lnTo>
                <a:lnTo>
                  <a:pt x="9" y="124"/>
                </a:lnTo>
                <a:lnTo>
                  <a:pt x="13" y="122"/>
                </a:lnTo>
                <a:lnTo>
                  <a:pt x="17" y="120"/>
                </a:lnTo>
                <a:lnTo>
                  <a:pt x="23" y="117"/>
                </a:lnTo>
                <a:lnTo>
                  <a:pt x="25" y="115"/>
                </a:lnTo>
                <a:lnTo>
                  <a:pt x="27" y="115"/>
                </a:lnTo>
                <a:lnTo>
                  <a:pt x="29" y="115"/>
                </a:lnTo>
                <a:lnTo>
                  <a:pt x="32" y="113"/>
                </a:lnTo>
                <a:lnTo>
                  <a:pt x="36" y="113"/>
                </a:lnTo>
                <a:lnTo>
                  <a:pt x="40" y="111"/>
                </a:lnTo>
                <a:lnTo>
                  <a:pt x="46" y="111"/>
                </a:lnTo>
                <a:lnTo>
                  <a:pt x="52" y="109"/>
                </a:lnTo>
                <a:lnTo>
                  <a:pt x="59" y="107"/>
                </a:lnTo>
                <a:lnTo>
                  <a:pt x="65" y="105"/>
                </a:lnTo>
                <a:lnTo>
                  <a:pt x="75" y="105"/>
                </a:lnTo>
                <a:lnTo>
                  <a:pt x="82" y="103"/>
                </a:lnTo>
                <a:lnTo>
                  <a:pt x="92" y="101"/>
                </a:lnTo>
                <a:lnTo>
                  <a:pt x="101" y="99"/>
                </a:lnTo>
                <a:lnTo>
                  <a:pt x="113" y="97"/>
                </a:lnTo>
                <a:lnTo>
                  <a:pt x="124" y="96"/>
                </a:lnTo>
                <a:lnTo>
                  <a:pt x="136" y="94"/>
                </a:lnTo>
                <a:lnTo>
                  <a:pt x="147" y="90"/>
                </a:lnTo>
                <a:lnTo>
                  <a:pt x="161" y="88"/>
                </a:lnTo>
                <a:lnTo>
                  <a:pt x="174" y="86"/>
                </a:lnTo>
                <a:lnTo>
                  <a:pt x="189" y="84"/>
                </a:lnTo>
                <a:lnTo>
                  <a:pt x="205" y="80"/>
                </a:lnTo>
                <a:lnTo>
                  <a:pt x="220" y="78"/>
                </a:lnTo>
                <a:lnTo>
                  <a:pt x="237" y="76"/>
                </a:lnTo>
                <a:lnTo>
                  <a:pt x="254" y="73"/>
                </a:lnTo>
                <a:lnTo>
                  <a:pt x="272" y="71"/>
                </a:lnTo>
                <a:lnTo>
                  <a:pt x="291" y="67"/>
                </a:lnTo>
                <a:lnTo>
                  <a:pt x="308" y="63"/>
                </a:lnTo>
                <a:lnTo>
                  <a:pt x="329" y="61"/>
                </a:lnTo>
                <a:lnTo>
                  <a:pt x="348" y="57"/>
                </a:lnTo>
                <a:lnTo>
                  <a:pt x="369" y="53"/>
                </a:lnTo>
                <a:lnTo>
                  <a:pt x="392" y="52"/>
                </a:lnTo>
                <a:lnTo>
                  <a:pt x="413" y="48"/>
                </a:lnTo>
                <a:lnTo>
                  <a:pt x="434" y="44"/>
                </a:lnTo>
                <a:lnTo>
                  <a:pt x="453" y="42"/>
                </a:lnTo>
                <a:lnTo>
                  <a:pt x="475" y="38"/>
                </a:lnTo>
                <a:lnTo>
                  <a:pt x="494" y="36"/>
                </a:lnTo>
                <a:lnTo>
                  <a:pt x="511" y="32"/>
                </a:lnTo>
                <a:lnTo>
                  <a:pt x="530" y="30"/>
                </a:lnTo>
                <a:lnTo>
                  <a:pt x="547" y="29"/>
                </a:lnTo>
                <a:lnTo>
                  <a:pt x="564" y="25"/>
                </a:lnTo>
                <a:lnTo>
                  <a:pt x="580" y="23"/>
                </a:lnTo>
                <a:lnTo>
                  <a:pt x="595" y="21"/>
                </a:lnTo>
                <a:lnTo>
                  <a:pt x="610" y="19"/>
                </a:lnTo>
                <a:lnTo>
                  <a:pt x="624" y="17"/>
                </a:lnTo>
                <a:lnTo>
                  <a:pt x="639" y="15"/>
                </a:lnTo>
                <a:lnTo>
                  <a:pt x="651" y="13"/>
                </a:lnTo>
                <a:lnTo>
                  <a:pt x="664" y="11"/>
                </a:lnTo>
                <a:lnTo>
                  <a:pt x="675" y="11"/>
                </a:lnTo>
                <a:lnTo>
                  <a:pt x="687" y="9"/>
                </a:lnTo>
                <a:lnTo>
                  <a:pt x="698" y="7"/>
                </a:lnTo>
                <a:lnTo>
                  <a:pt x="708" y="7"/>
                </a:lnTo>
                <a:lnTo>
                  <a:pt x="718" y="6"/>
                </a:lnTo>
                <a:lnTo>
                  <a:pt x="725" y="6"/>
                </a:lnTo>
                <a:lnTo>
                  <a:pt x="735" y="4"/>
                </a:lnTo>
                <a:lnTo>
                  <a:pt x="742" y="4"/>
                </a:lnTo>
                <a:lnTo>
                  <a:pt x="748" y="4"/>
                </a:lnTo>
                <a:lnTo>
                  <a:pt x="756" y="2"/>
                </a:lnTo>
                <a:lnTo>
                  <a:pt x="762" y="2"/>
                </a:lnTo>
                <a:lnTo>
                  <a:pt x="765" y="2"/>
                </a:lnTo>
                <a:lnTo>
                  <a:pt x="771" y="2"/>
                </a:lnTo>
                <a:lnTo>
                  <a:pt x="775" y="0"/>
                </a:lnTo>
                <a:lnTo>
                  <a:pt x="779" y="0"/>
                </a:lnTo>
                <a:lnTo>
                  <a:pt x="781" y="0"/>
                </a:lnTo>
                <a:lnTo>
                  <a:pt x="796" y="2"/>
                </a:lnTo>
                <a:lnTo>
                  <a:pt x="813" y="4"/>
                </a:lnTo>
                <a:lnTo>
                  <a:pt x="831" y="9"/>
                </a:lnTo>
                <a:lnTo>
                  <a:pt x="848" y="15"/>
                </a:lnTo>
                <a:lnTo>
                  <a:pt x="848" y="15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" name="Freeform 141"/>
          <p:cNvSpPr/>
          <p:nvPr/>
        </p:nvSpPr>
        <p:spPr bwMode="auto">
          <a:xfrm rot="-120000">
            <a:off x="6491656" y="2460400"/>
            <a:ext cx="622784" cy="922547"/>
          </a:xfrm>
          <a:custGeom>
            <a:avLst/>
            <a:gdLst>
              <a:gd name="T0" fmla="*/ 580 w 624"/>
              <a:gd name="T1" fmla="*/ 245 h 954"/>
              <a:gd name="T2" fmla="*/ 553 w 624"/>
              <a:gd name="T3" fmla="*/ 333 h 954"/>
              <a:gd name="T4" fmla="*/ 513 w 624"/>
              <a:gd name="T5" fmla="*/ 456 h 954"/>
              <a:gd name="T6" fmla="*/ 470 w 624"/>
              <a:gd name="T7" fmla="*/ 546 h 954"/>
              <a:gd name="T8" fmla="*/ 423 w 624"/>
              <a:gd name="T9" fmla="*/ 626 h 954"/>
              <a:gd name="T10" fmla="*/ 369 w 624"/>
              <a:gd name="T11" fmla="*/ 701 h 954"/>
              <a:gd name="T12" fmla="*/ 312 w 624"/>
              <a:gd name="T13" fmla="*/ 766 h 954"/>
              <a:gd name="T14" fmla="*/ 250 w 624"/>
              <a:gd name="T15" fmla="*/ 822 h 954"/>
              <a:gd name="T16" fmla="*/ 185 w 624"/>
              <a:gd name="T17" fmla="*/ 867 h 954"/>
              <a:gd name="T18" fmla="*/ 122 w 624"/>
              <a:gd name="T19" fmla="*/ 902 h 954"/>
              <a:gd name="T20" fmla="*/ 74 w 624"/>
              <a:gd name="T21" fmla="*/ 927 h 954"/>
              <a:gd name="T22" fmla="*/ 49 w 624"/>
              <a:gd name="T23" fmla="*/ 938 h 954"/>
              <a:gd name="T24" fmla="*/ 30 w 624"/>
              <a:gd name="T25" fmla="*/ 946 h 954"/>
              <a:gd name="T26" fmla="*/ 15 w 624"/>
              <a:gd name="T27" fmla="*/ 952 h 954"/>
              <a:gd name="T28" fmla="*/ 5 w 624"/>
              <a:gd name="T29" fmla="*/ 954 h 954"/>
              <a:gd name="T30" fmla="*/ 0 w 624"/>
              <a:gd name="T31" fmla="*/ 952 h 954"/>
              <a:gd name="T32" fmla="*/ 2 w 624"/>
              <a:gd name="T33" fmla="*/ 948 h 954"/>
              <a:gd name="T34" fmla="*/ 9 w 624"/>
              <a:gd name="T35" fmla="*/ 940 h 954"/>
              <a:gd name="T36" fmla="*/ 25 w 624"/>
              <a:gd name="T37" fmla="*/ 929 h 954"/>
              <a:gd name="T38" fmla="*/ 48 w 624"/>
              <a:gd name="T39" fmla="*/ 911 h 954"/>
              <a:gd name="T40" fmla="*/ 78 w 624"/>
              <a:gd name="T41" fmla="*/ 890 h 954"/>
              <a:gd name="T42" fmla="*/ 136 w 624"/>
              <a:gd name="T43" fmla="*/ 848 h 954"/>
              <a:gd name="T44" fmla="*/ 206 w 624"/>
              <a:gd name="T45" fmla="*/ 787 h 954"/>
              <a:gd name="T46" fmla="*/ 256 w 624"/>
              <a:gd name="T47" fmla="*/ 739 h 954"/>
              <a:gd name="T48" fmla="*/ 306 w 624"/>
              <a:gd name="T49" fmla="*/ 682 h 954"/>
              <a:gd name="T50" fmla="*/ 371 w 624"/>
              <a:gd name="T51" fmla="*/ 590 h 954"/>
              <a:gd name="T52" fmla="*/ 423 w 624"/>
              <a:gd name="T53" fmla="*/ 483 h 954"/>
              <a:gd name="T54" fmla="*/ 449 w 624"/>
              <a:gd name="T55" fmla="*/ 408 h 954"/>
              <a:gd name="T56" fmla="*/ 484 w 624"/>
              <a:gd name="T57" fmla="*/ 303 h 954"/>
              <a:gd name="T58" fmla="*/ 509 w 624"/>
              <a:gd name="T59" fmla="*/ 207 h 954"/>
              <a:gd name="T60" fmla="*/ 518 w 624"/>
              <a:gd name="T61" fmla="*/ 152 h 954"/>
              <a:gd name="T62" fmla="*/ 520 w 624"/>
              <a:gd name="T63" fmla="*/ 115 h 954"/>
              <a:gd name="T64" fmla="*/ 522 w 624"/>
              <a:gd name="T65" fmla="*/ 85 h 954"/>
              <a:gd name="T66" fmla="*/ 520 w 624"/>
              <a:gd name="T67" fmla="*/ 60 h 954"/>
              <a:gd name="T68" fmla="*/ 518 w 624"/>
              <a:gd name="T69" fmla="*/ 41 h 954"/>
              <a:gd name="T70" fmla="*/ 511 w 624"/>
              <a:gd name="T71" fmla="*/ 27 h 954"/>
              <a:gd name="T72" fmla="*/ 507 w 624"/>
              <a:gd name="T73" fmla="*/ 14 h 954"/>
              <a:gd name="T74" fmla="*/ 515 w 624"/>
              <a:gd name="T75" fmla="*/ 4 h 954"/>
              <a:gd name="T76" fmla="*/ 532 w 624"/>
              <a:gd name="T77" fmla="*/ 0 h 954"/>
              <a:gd name="T78" fmla="*/ 555 w 624"/>
              <a:gd name="T79" fmla="*/ 4 h 954"/>
              <a:gd name="T80" fmla="*/ 581 w 624"/>
              <a:gd name="T81" fmla="*/ 18 h 954"/>
              <a:gd name="T82" fmla="*/ 604 w 624"/>
              <a:gd name="T83" fmla="*/ 33 h 954"/>
              <a:gd name="T84" fmla="*/ 618 w 624"/>
              <a:gd name="T85" fmla="*/ 44 h 954"/>
              <a:gd name="T86" fmla="*/ 624 w 624"/>
              <a:gd name="T87" fmla="*/ 56 h 954"/>
              <a:gd name="T88" fmla="*/ 622 w 624"/>
              <a:gd name="T89" fmla="*/ 67 h 954"/>
              <a:gd name="T90" fmla="*/ 618 w 624"/>
              <a:gd name="T91" fmla="*/ 87 h 954"/>
              <a:gd name="T92" fmla="*/ 610 w 624"/>
              <a:gd name="T93" fmla="*/ 113 h 954"/>
              <a:gd name="T94" fmla="*/ 603 w 624"/>
              <a:gd name="T95" fmla="*/ 148 h 954"/>
              <a:gd name="T96" fmla="*/ 593 w 624"/>
              <a:gd name="T97" fmla="*/ 188 h 9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624" h="954">
                <a:moveTo>
                  <a:pt x="593" y="188"/>
                </a:moveTo>
                <a:lnTo>
                  <a:pt x="585" y="217"/>
                </a:lnTo>
                <a:lnTo>
                  <a:pt x="580" y="245"/>
                </a:lnTo>
                <a:lnTo>
                  <a:pt x="570" y="276"/>
                </a:lnTo>
                <a:lnTo>
                  <a:pt x="562" y="305"/>
                </a:lnTo>
                <a:lnTo>
                  <a:pt x="553" y="333"/>
                </a:lnTo>
                <a:lnTo>
                  <a:pt x="543" y="364"/>
                </a:lnTo>
                <a:lnTo>
                  <a:pt x="524" y="425"/>
                </a:lnTo>
                <a:lnTo>
                  <a:pt x="513" y="456"/>
                </a:lnTo>
                <a:lnTo>
                  <a:pt x="499" y="487"/>
                </a:lnTo>
                <a:lnTo>
                  <a:pt x="486" y="517"/>
                </a:lnTo>
                <a:lnTo>
                  <a:pt x="470" y="546"/>
                </a:lnTo>
                <a:lnTo>
                  <a:pt x="455" y="573"/>
                </a:lnTo>
                <a:lnTo>
                  <a:pt x="440" y="599"/>
                </a:lnTo>
                <a:lnTo>
                  <a:pt x="423" y="626"/>
                </a:lnTo>
                <a:lnTo>
                  <a:pt x="405" y="651"/>
                </a:lnTo>
                <a:lnTo>
                  <a:pt x="388" y="676"/>
                </a:lnTo>
                <a:lnTo>
                  <a:pt x="369" y="701"/>
                </a:lnTo>
                <a:lnTo>
                  <a:pt x="350" y="724"/>
                </a:lnTo>
                <a:lnTo>
                  <a:pt x="331" y="745"/>
                </a:lnTo>
                <a:lnTo>
                  <a:pt x="312" y="766"/>
                </a:lnTo>
                <a:lnTo>
                  <a:pt x="291" y="785"/>
                </a:lnTo>
                <a:lnTo>
                  <a:pt x="271" y="804"/>
                </a:lnTo>
                <a:lnTo>
                  <a:pt x="250" y="822"/>
                </a:lnTo>
                <a:lnTo>
                  <a:pt x="227" y="839"/>
                </a:lnTo>
                <a:lnTo>
                  <a:pt x="206" y="854"/>
                </a:lnTo>
                <a:lnTo>
                  <a:pt x="185" y="867"/>
                </a:lnTo>
                <a:lnTo>
                  <a:pt x="164" y="879"/>
                </a:lnTo>
                <a:lnTo>
                  <a:pt x="143" y="890"/>
                </a:lnTo>
                <a:lnTo>
                  <a:pt x="122" y="902"/>
                </a:lnTo>
                <a:lnTo>
                  <a:pt x="103" y="913"/>
                </a:lnTo>
                <a:lnTo>
                  <a:pt x="84" y="923"/>
                </a:lnTo>
                <a:lnTo>
                  <a:pt x="74" y="927"/>
                </a:lnTo>
                <a:lnTo>
                  <a:pt x="65" y="931"/>
                </a:lnTo>
                <a:lnTo>
                  <a:pt x="57" y="934"/>
                </a:lnTo>
                <a:lnTo>
                  <a:pt x="49" y="938"/>
                </a:lnTo>
                <a:lnTo>
                  <a:pt x="42" y="942"/>
                </a:lnTo>
                <a:lnTo>
                  <a:pt x="36" y="944"/>
                </a:lnTo>
                <a:lnTo>
                  <a:pt x="30" y="946"/>
                </a:lnTo>
                <a:lnTo>
                  <a:pt x="25" y="950"/>
                </a:lnTo>
                <a:lnTo>
                  <a:pt x="19" y="950"/>
                </a:lnTo>
                <a:lnTo>
                  <a:pt x="15" y="952"/>
                </a:lnTo>
                <a:lnTo>
                  <a:pt x="11" y="954"/>
                </a:lnTo>
                <a:lnTo>
                  <a:pt x="7" y="954"/>
                </a:lnTo>
                <a:lnTo>
                  <a:pt x="5" y="954"/>
                </a:lnTo>
                <a:lnTo>
                  <a:pt x="4" y="954"/>
                </a:lnTo>
                <a:lnTo>
                  <a:pt x="2" y="954"/>
                </a:lnTo>
                <a:lnTo>
                  <a:pt x="0" y="952"/>
                </a:lnTo>
                <a:lnTo>
                  <a:pt x="0" y="952"/>
                </a:lnTo>
                <a:lnTo>
                  <a:pt x="0" y="950"/>
                </a:lnTo>
                <a:lnTo>
                  <a:pt x="2" y="948"/>
                </a:lnTo>
                <a:lnTo>
                  <a:pt x="4" y="946"/>
                </a:lnTo>
                <a:lnTo>
                  <a:pt x="5" y="944"/>
                </a:lnTo>
                <a:lnTo>
                  <a:pt x="9" y="940"/>
                </a:lnTo>
                <a:lnTo>
                  <a:pt x="13" y="936"/>
                </a:lnTo>
                <a:lnTo>
                  <a:pt x="19" y="933"/>
                </a:lnTo>
                <a:lnTo>
                  <a:pt x="25" y="929"/>
                </a:lnTo>
                <a:lnTo>
                  <a:pt x="32" y="923"/>
                </a:lnTo>
                <a:lnTo>
                  <a:pt x="40" y="917"/>
                </a:lnTo>
                <a:lnTo>
                  <a:pt x="48" y="911"/>
                </a:lnTo>
                <a:lnTo>
                  <a:pt x="57" y="906"/>
                </a:lnTo>
                <a:lnTo>
                  <a:pt x="67" y="898"/>
                </a:lnTo>
                <a:lnTo>
                  <a:pt x="78" y="890"/>
                </a:lnTo>
                <a:lnTo>
                  <a:pt x="88" y="883"/>
                </a:lnTo>
                <a:lnTo>
                  <a:pt x="113" y="866"/>
                </a:lnTo>
                <a:lnTo>
                  <a:pt x="136" y="848"/>
                </a:lnTo>
                <a:lnTo>
                  <a:pt x="159" y="829"/>
                </a:lnTo>
                <a:lnTo>
                  <a:pt x="183" y="810"/>
                </a:lnTo>
                <a:lnTo>
                  <a:pt x="206" y="787"/>
                </a:lnTo>
                <a:lnTo>
                  <a:pt x="231" y="764"/>
                </a:lnTo>
                <a:lnTo>
                  <a:pt x="243" y="753"/>
                </a:lnTo>
                <a:lnTo>
                  <a:pt x="256" y="739"/>
                </a:lnTo>
                <a:lnTo>
                  <a:pt x="268" y="726"/>
                </a:lnTo>
                <a:lnTo>
                  <a:pt x="281" y="710"/>
                </a:lnTo>
                <a:lnTo>
                  <a:pt x="306" y="682"/>
                </a:lnTo>
                <a:lnTo>
                  <a:pt x="329" y="653"/>
                </a:lnTo>
                <a:lnTo>
                  <a:pt x="350" y="621"/>
                </a:lnTo>
                <a:lnTo>
                  <a:pt x="371" y="590"/>
                </a:lnTo>
                <a:lnTo>
                  <a:pt x="388" y="555"/>
                </a:lnTo>
                <a:lnTo>
                  <a:pt x="405" y="521"/>
                </a:lnTo>
                <a:lnTo>
                  <a:pt x="423" y="483"/>
                </a:lnTo>
                <a:lnTo>
                  <a:pt x="430" y="464"/>
                </a:lnTo>
                <a:lnTo>
                  <a:pt x="436" y="444"/>
                </a:lnTo>
                <a:lnTo>
                  <a:pt x="449" y="408"/>
                </a:lnTo>
                <a:lnTo>
                  <a:pt x="461" y="372"/>
                </a:lnTo>
                <a:lnTo>
                  <a:pt x="472" y="335"/>
                </a:lnTo>
                <a:lnTo>
                  <a:pt x="484" y="303"/>
                </a:lnTo>
                <a:lnTo>
                  <a:pt x="492" y="268"/>
                </a:lnTo>
                <a:lnTo>
                  <a:pt x="501" y="238"/>
                </a:lnTo>
                <a:lnTo>
                  <a:pt x="509" y="207"/>
                </a:lnTo>
                <a:lnTo>
                  <a:pt x="515" y="178"/>
                </a:lnTo>
                <a:lnTo>
                  <a:pt x="516" y="165"/>
                </a:lnTo>
                <a:lnTo>
                  <a:pt x="518" y="152"/>
                </a:lnTo>
                <a:lnTo>
                  <a:pt x="518" y="138"/>
                </a:lnTo>
                <a:lnTo>
                  <a:pt x="520" y="127"/>
                </a:lnTo>
                <a:lnTo>
                  <a:pt x="520" y="115"/>
                </a:lnTo>
                <a:lnTo>
                  <a:pt x="522" y="104"/>
                </a:lnTo>
                <a:lnTo>
                  <a:pt x="522" y="94"/>
                </a:lnTo>
                <a:lnTo>
                  <a:pt x="522" y="85"/>
                </a:lnTo>
                <a:lnTo>
                  <a:pt x="522" y="75"/>
                </a:lnTo>
                <a:lnTo>
                  <a:pt x="522" y="67"/>
                </a:lnTo>
                <a:lnTo>
                  <a:pt x="520" y="60"/>
                </a:lnTo>
                <a:lnTo>
                  <a:pt x="520" y="54"/>
                </a:lnTo>
                <a:lnTo>
                  <a:pt x="518" y="46"/>
                </a:lnTo>
                <a:lnTo>
                  <a:pt x="518" y="41"/>
                </a:lnTo>
                <a:lnTo>
                  <a:pt x="516" y="37"/>
                </a:lnTo>
                <a:lnTo>
                  <a:pt x="515" y="33"/>
                </a:lnTo>
                <a:lnTo>
                  <a:pt x="511" y="27"/>
                </a:lnTo>
                <a:lnTo>
                  <a:pt x="509" y="21"/>
                </a:lnTo>
                <a:lnTo>
                  <a:pt x="507" y="18"/>
                </a:lnTo>
                <a:lnTo>
                  <a:pt x="507" y="14"/>
                </a:lnTo>
                <a:lnTo>
                  <a:pt x="509" y="10"/>
                </a:lnTo>
                <a:lnTo>
                  <a:pt x="511" y="8"/>
                </a:lnTo>
                <a:lnTo>
                  <a:pt x="515" y="4"/>
                </a:lnTo>
                <a:lnTo>
                  <a:pt x="520" y="2"/>
                </a:lnTo>
                <a:lnTo>
                  <a:pt x="526" y="0"/>
                </a:lnTo>
                <a:lnTo>
                  <a:pt x="532" y="0"/>
                </a:lnTo>
                <a:lnTo>
                  <a:pt x="539" y="0"/>
                </a:lnTo>
                <a:lnTo>
                  <a:pt x="547" y="2"/>
                </a:lnTo>
                <a:lnTo>
                  <a:pt x="555" y="4"/>
                </a:lnTo>
                <a:lnTo>
                  <a:pt x="562" y="8"/>
                </a:lnTo>
                <a:lnTo>
                  <a:pt x="572" y="12"/>
                </a:lnTo>
                <a:lnTo>
                  <a:pt x="581" y="18"/>
                </a:lnTo>
                <a:lnTo>
                  <a:pt x="591" y="23"/>
                </a:lnTo>
                <a:lnTo>
                  <a:pt x="599" y="27"/>
                </a:lnTo>
                <a:lnTo>
                  <a:pt x="604" y="33"/>
                </a:lnTo>
                <a:lnTo>
                  <a:pt x="610" y="37"/>
                </a:lnTo>
                <a:lnTo>
                  <a:pt x="614" y="41"/>
                </a:lnTo>
                <a:lnTo>
                  <a:pt x="618" y="44"/>
                </a:lnTo>
                <a:lnTo>
                  <a:pt x="622" y="48"/>
                </a:lnTo>
                <a:lnTo>
                  <a:pt x="624" y="52"/>
                </a:lnTo>
                <a:lnTo>
                  <a:pt x="624" y="56"/>
                </a:lnTo>
                <a:lnTo>
                  <a:pt x="624" y="58"/>
                </a:lnTo>
                <a:lnTo>
                  <a:pt x="622" y="62"/>
                </a:lnTo>
                <a:lnTo>
                  <a:pt x="622" y="67"/>
                </a:lnTo>
                <a:lnTo>
                  <a:pt x="620" y="73"/>
                </a:lnTo>
                <a:lnTo>
                  <a:pt x="620" y="79"/>
                </a:lnTo>
                <a:lnTo>
                  <a:pt x="618" y="87"/>
                </a:lnTo>
                <a:lnTo>
                  <a:pt x="616" y="94"/>
                </a:lnTo>
                <a:lnTo>
                  <a:pt x="614" y="104"/>
                </a:lnTo>
                <a:lnTo>
                  <a:pt x="610" y="113"/>
                </a:lnTo>
                <a:lnTo>
                  <a:pt x="608" y="123"/>
                </a:lnTo>
                <a:lnTo>
                  <a:pt x="606" y="134"/>
                </a:lnTo>
                <a:lnTo>
                  <a:pt x="603" y="148"/>
                </a:lnTo>
                <a:lnTo>
                  <a:pt x="599" y="159"/>
                </a:lnTo>
                <a:lnTo>
                  <a:pt x="595" y="175"/>
                </a:lnTo>
                <a:lnTo>
                  <a:pt x="593" y="188"/>
                </a:lnTo>
                <a:lnTo>
                  <a:pt x="593" y="188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" name="Freeform 147"/>
          <p:cNvSpPr/>
          <p:nvPr/>
        </p:nvSpPr>
        <p:spPr bwMode="auto">
          <a:xfrm rot="120000">
            <a:off x="7098033" y="2911544"/>
            <a:ext cx="599064" cy="353391"/>
          </a:xfrm>
          <a:custGeom>
            <a:avLst/>
            <a:gdLst>
              <a:gd name="T0" fmla="*/ 51 w 633"/>
              <a:gd name="T1" fmla="*/ 0 h 375"/>
              <a:gd name="T2" fmla="*/ 105 w 633"/>
              <a:gd name="T3" fmla="*/ 52 h 375"/>
              <a:gd name="T4" fmla="*/ 160 w 633"/>
              <a:gd name="T5" fmla="*/ 100 h 375"/>
              <a:gd name="T6" fmla="*/ 189 w 633"/>
              <a:gd name="T7" fmla="*/ 124 h 375"/>
              <a:gd name="T8" fmla="*/ 222 w 633"/>
              <a:gd name="T9" fmla="*/ 149 h 375"/>
              <a:gd name="T10" fmla="*/ 260 w 633"/>
              <a:gd name="T11" fmla="*/ 174 h 375"/>
              <a:gd name="T12" fmla="*/ 300 w 633"/>
              <a:gd name="T13" fmla="*/ 201 h 375"/>
              <a:gd name="T14" fmla="*/ 344 w 633"/>
              <a:gd name="T15" fmla="*/ 230 h 375"/>
              <a:gd name="T16" fmla="*/ 394 w 633"/>
              <a:gd name="T17" fmla="*/ 255 h 375"/>
              <a:gd name="T18" fmla="*/ 447 w 633"/>
              <a:gd name="T19" fmla="*/ 276 h 375"/>
              <a:gd name="T20" fmla="*/ 509 w 633"/>
              <a:gd name="T21" fmla="*/ 297 h 375"/>
              <a:gd name="T22" fmla="*/ 537 w 633"/>
              <a:gd name="T23" fmla="*/ 306 h 375"/>
              <a:gd name="T24" fmla="*/ 562 w 633"/>
              <a:gd name="T25" fmla="*/ 314 h 375"/>
              <a:gd name="T26" fmla="*/ 583 w 633"/>
              <a:gd name="T27" fmla="*/ 324 h 375"/>
              <a:gd name="T28" fmla="*/ 601 w 633"/>
              <a:gd name="T29" fmla="*/ 329 h 375"/>
              <a:gd name="T30" fmla="*/ 614 w 633"/>
              <a:gd name="T31" fmla="*/ 337 h 375"/>
              <a:gd name="T32" fmla="*/ 625 w 633"/>
              <a:gd name="T33" fmla="*/ 343 h 375"/>
              <a:gd name="T34" fmla="*/ 631 w 633"/>
              <a:gd name="T35" fmla="*/ 348 h 375"/>
              <a:gd name="T36" fmla="*/ 633 w 633"/>
              <a:gd name="T37" fmla="*/ 352 h 375"/>
              <a:gd name="T38" fmla="*/ 631 w 633"/>
              <a:gd name="T39" fmla="*/ 356 h 375"/>
              <a:gd name="T40" fmla="*/ 625 w 633"/>
              <a:gd name="T41" fmla="*/ 358 h 375"/>
              <a:gd name="T42" fmla="*/ 618 w 633"/>
              <a:gd name="T43" fmla="*/ 362 h 375"/>
              <a:gd name="T44" fmla="*/ 606 w 633"/>
              <a:gd name="T45" fmla="*/ 364 h 375"/>
              <a:gd name="T46" fmla="*/ 591 w 633"/>
              <a:gd name="T47" fmla="*/ 366 h 375"/>
              <a:gd name="T48" fmla="*/ 574 w 633"/>
              <a:gd name="T49" fmla="*/ 368 h 375"/>
              <a:gd name="T50" fmla="*/ 553 w 633"/>
              <a:gd name="T51" fmla="*/ 369 h 375"/>
              <a:gd name="T52" fmla="*/ 528 w 633"/>
              <a:gd name="T53" fmla="*/ 371 h 375"/>
              <a:gd name="T54" fmla="*/ 503 w 633"/>
              <a:gd name="T55" fmla="*/ 373 h 375"/>
              <a:gd name="T56" fmla="*/ 478 w 633"/>
              <a:gd name="T57" fmla="*/ 375 h 375"/>
              <a:gd name="T58" fmla="*/ 457 w 633"/>
              <a:gd name="T59" fmla="*/ 375 h 375"/>
              <a:gd name="T60" fmla="*/ 440 w 633"/>
              <a:gd name="T61" fmla="*/ 375 h 375"/>
              <a:gd name="T62" fmla="*/ 423 w 633"/>
              <a:gd name="T63" fmla="*/ 375 h 375"/>
              <a:gd name="T64" fmla="*/ 409 w 633"/>
              <a:gd name="T65" fmla="*/ 375 h 375"/>
              <a:gd name="T66" fmla="*/ 398 w 633"/>
              <a:gd name="T67" fmla="*/ 373 h 375"/>
              <a:gd name="T68" fmla="*/ 388 w 633"/>
              <a:gd name="T69" fmla="*/ 371 h 375"/>
              <a:gd name="T70" fmla="*/ 369 w 633"/>
              <a:gd name="T71" fmla="*/ 364 h 375"/>
              <a:gd name="T72" fmla="*/ 346 w 633"/>
              <a:gd name="T73" fmla="*/ 350 h 375"/>
              <a:gd name="T74" fmla="*/ 333 w 633"/>
              <a:gd name="T75" fmla="*/ 339 h 375"/>
              <a:gd name="T76" fmla="*/ 317 w 633"/>
              <a:gd name="T77" fmla="*/ 327 h 375"/>
              <a:gd name="T78" fmla="*/ 302 w 633"/>
              <a:gd name="T79" fmla="*/ 312 h 375"/>
              <a:gd name="T80" fmla="*/ 285 w 633"/>
              <a:gd name="T81" fmla="*/ 297 h 375"/>
              <a:gd name="T82" fmla="*/ 266 w 633"/>
              <a:gd name="T83" fmla="*/ 278 h 375"/>
              <a:gd name="T84" fmla="*/ 241 w 633"/>
              <a:gd name="T85" fmla="*/ 253 h 375"/>
              <a:gd name="T86" fmla="*/ 210 w 633"/>
              <a:gd name="T87" fmla="*/ 224 h 375"/>
              <a:gd name="T88" fmla="*/ 176 w 633"/>
              <a:gd name="T89" fmla="*/ 191 h 375"/>
              <a:gd name="T90" fmla="*/ 137 w 633"/>
              <a:gd name="T91" fmla="*/ 153 h 375"/>
              <a:gd name="T92" fmla="*/ 95 w 633"/>
              <a:gd name="T93" fmla="*/ 111 h 375"/>
              <a:gd name="T94" fmla="*/ 49 w 633"/>
              <a:gd name="T95" fmla="*/ 63 h 375"/>
              <a:gd name="T96" fmla="*/ 0 w 633"/>
              <a:gd name="T97" fmla="*/ 10 h 3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633" h="375">
                <a:moveTo>
                  <a:pt x="0" y="10"/>
                </a:moveTo>
                <a:lnTo>
                  <a:pt x="51" y="0"/>
                </a:lnTo>
                <a:lnTo>
                  <a:pt x="78" y="27"/>
                </a:lnTo>
                <a:lnTo>
                  <a:pt x="105" y="52"/>
                </a:lnTo>
                <a:lnTo>
                  <a:pt x="134" y="77"/>
                </a:lnTo>
                <a:lnTo>
                  <a:pt x="160" y="100"/>
                </a:lnTo>
                <a:lnTo>
                  <a:pt x="174" y="111"/>
                </a:lnTo>
                <a:lnTo>
                  <a:pt x="189" y="124"/>
                </a:lnTo>
                <a:lnTo>
                  <a:pt x="204" y="136"/>
                </a:lnTo>
                <a:lnTo>
                  <a:pt x="222" y="149"/>
                </a:lnTo>
                <a:lnTo>
                  <a:pt x="241" y="161"/>
                </a:lnTo>
                <a:lnTo>
                  <a:pt x="260" y="174"/>
                </a:lnTo>
                <a:lnTo>
                  <a:pt x="279" y="188"/>
                </a:lnTo>
                <a:lnTo>
                  <a:pt x="300" y="201"/>
                </a:lnTo>
                <a:lnTo>
                  <a:pt x="321" y="216"/>
                </a:lnTo>
                <a:lnTo>
                  <a:pt x="344" y="230"/>
                </a:lnTo>
                <a:lnTo>
                  <a:pt x="369" y="243"/>
                </a:lnTo>
                <a:lnTo>
                  <a:pt x="394" y="255"/>
                </a:lnTo>
                <a:lnTo>
                  <a:pt x="421" y="266"/>
                </a:lnTo>
                <a:lnTo>
                  <a:pt x="447" y="276"/>
                </a:lnTo>
                <a:lnTo>
                  <a:pt x="478" y="287"/>
                </a:lnTo>
                <a:lnTo>
                  <a:pt x="509" y="297"/>
                </a:lnTo>
                <a:lnTo>
                  <a:pt x="522" y="301"/>
                </a:lnTo>
                <a:lnTo>
                  <a:pt x="537" y="306"/>
                </a:lnTo>
                <a:lnTo>
                  <a:pt x="551" y="310"/>
                </a:lnTo>
                <a:lnTo>
                  <a:pt x="562" y="314"/>
                </a:lnTo>
                <a:lnTo>
                  <a:pt x="574" y="318"/>
                </a:lnTo>
                <a:lnTo>
                  <a:pt x="583" y="324"/>
                </a:lnTo>
                <a:lnTo>
                  <a:pt x="593" y="325"/>
                </a:lnTo>
                <a:lnTo>
                  <a:pt x="601" y="329"/>
                </a:lnTo>
                <a:lnTo>
                  <a:pt x="608" y="333"/>
                </a:lnTo>
                <a:lnTo>
                  <a:pt x="614" y="337"/>
                </a:lnTo>
                <a:lnTo>
                  <a:pt x="620" y="339"/>
                </a:lnTo>
                <a:lnTo>
                  <a:pt x="625" y="343"/>
                </a:lnTo>
                <a:lnTo>
                  <a:pt x="627" y="345"/>
                </a:lnTo>
                <a:lnTo>
                  <a:pt x="631" y="348"/>
                </a:lnTo>
                <a:lnTo>
                  <a:pt x="631" y="350"/>
                </a:lnTo>
                <a:lnTo>
                  <a:pt x="633" y="352"/>
                </a:lnTo>
                <a:lnTo>
                  <a:pt x="631" y="354"/>
                </a:lnTo>
                <a:lnTo>
                  <a:pt x="631" y="356"/>
                </a:lnTo>
                <a:lnTo>
                  <a:pt x="629" y="356"/>
                </a:lnTo>
                <a:lnTo>
                  <a:pt x="625" y="358"/>
                </a:lnTo>
                <a:lnTo>
                  <a:pt x="622" y="360"/>
                </a:lnTo>
                <a:lnTo>
                  <a:pt x="618" y="362"/>
                </a:lnTo>
                <a:lnTo>
                  <a:pt x="612" y="362"/>
                </a:lnTo>
                <a:lnTo>
                  <a:pt x="606" y="364"/>
                </a:lnTo>
                <a:lnTo>
                  <a:pt x="599" y="366"/>
                </a:lnTo>
                <a:lnTo>
                  <a:pt x="591" y="366"/>
                </a:lnTo>
                <a:lnTo>
                  <a:pt x="583" y="368"/>
                </a:lnTo>
                <a:lnTo>
                  <a:pt x="574" y="368"/>
                </a:lnTo>
                <a:lnTo>
                  <a:pt x="562" y="369"/>
                </a:lnTo>
                <a:lnTo>
                  <a:pt x="553" y="369"/>
                </a:lnTo>
                <a:lnTo>
                  <a:pt x="541" y="371"/>
                </a:lnTo>
                <a:lnTo>
                  <a:pt x="528" y="371"/>
                </a:lnTo>
                <a:lnTo>
                  <a:pt x="514" y="373"/>
                </a:lnTo>
                <a:lnTo>
                  <a:pt x="503" y="373"/>
                </a:lnTo>
                <a:lnTo>
                  <a:pt x="490" y="373"/>
                </a:lnTo>
                <a:lnTo>
                  <a:pt x="478" y="375"/>
                </a:lnTo>
                <a:lnTo>
                  <a:pt x="469" y="375"/>
                </a:lnTo>
                <a:lnTo>
                  <a:pt x="457" y="375"/>
                </a:lnTo>
                <a:lnTo>
                  <a:pt x="447" y="375"/>
                </a:lnTo>
                <a:lnTo>
                  <a:pt x="440" y="375"/>
                </a:lnTo>
                <a:lnTo>
                  <a:pt x="430" y="375"/>
                </a:lnTo>
                <a:lnTo>
                  <a:pt x="423" y="375"/>
                </a:lnTo>
                <a:lnTo>
                  <a:pt x="415" y="375"/>
                </a:lnTo>
                <a:lnTo>
                  <a:pt x="409" y="375"/>
                </a:lnTo>
                <a:lnTo>
                  <a:pt x="403" y="373"/>
                </a:lnTo>
                <a:lnTo>
                  <a:pt x="398" y="373"/>
                </a:lnTo>
                <a:lnTo>
                  <a:pt x="392" y="373"/>
                </a:lnTo>
                <a:lnTo>
                  <a:pt x="388" y="371"/>
                </a:lnTo>
                <a:lnTo>
                  <a:pt x="380" y="369"/>
                </a:lnTo>
                <a:lnTo>
                  <a:pt x="369" y="364"/>
                </a:lnTo>
                <a:lnTo>
                  <a:pt x="359" y="358"/>
                </a:lnTo>
                <a:lnTo>
                  <a:pt x="346" y="350"/>
                </a:lnTo>
                <a:lnTo>
                  <a:pt x="340" y="345"/>
                </a:lnTo>
                <a:lnTo>
                  <a:pt x="333" y="339"/>
                </a:lnTo>
                <a:lnTo>
                  <a:pt x="325" y="333"/>
                </a:lnTo>
                <a:lnTo>
                  <a:pt x="317" y="327"/>
                </a:lnTo>
                <a:lnTo>
                  <a:pt x="310" y="320"/>
                </a:lnTo>
                <a:lnTo>
                  <a:pt x="302" y="312"/>
                </a:lnTo>
                <a:lnTo>
                  <a:pt x="292" y="304"/>
                </a:lnTo>
                <a:lnTo>
                  <a:pt x="285" y="297"/>
                </a:lnTo>
                <a:lnTo>
                  <a:pt x="275" y="287"/>
                </a:lnTo>
                <a:lnTo>
                  <a:pt x="266" y="278"/>
                </a:lnTo>
                <a:lnTo>
                  <a:pt x="252" y="266"/>
                </a:lnTo>
                <a:lnTo>
                  <a:pt x="241" y="253"/>
                </a:lnTo>
                <a:lnTo>
                  <a:pt x="225" y="239"/>
                </a:lnTo>
                <a:lnTo>
                  <a:pt x="210" y="224"/>
                </a:lnTo>
                <a:lnTo>
                  <a:pt x="195" y="209"/>
                </a:lnTo>
                <a:lnTo>
                  <a:pt x="176" y="191"/>
                </a:lnTo>
                <a:lnTo>
                  <a:pt x="158" y="172"/>
                </a:lnTo>
                <a:lnTo>
                  <a:pt x="137" y="153"/>
                </a:lnTo>
                <a:lnTo>
                  <a:pt x="118" y="132"/>
                </a:lnTo>
                <a:lnTo>
                  <a:pt x="95" y="111"/>
                </a:lnTo>
                <a:lnTo>
                  <a:pt x="72" y="86"/>
                </a:lnTo>
                <a:lnTo>
                  <a:pt x="49" y="63"/>
                </a:lnTo>
                <a:lnTo>
                  <a:pt x="25" y="36"/>
                </a:lnTo>
                <a:lnTo>
                  <a:pt x="0" y="10"/>
                </a:lnTo>
                <a:lnTo>
                  <a:pt x="0" y="10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" name="图片 60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302" y="2298700"/>
            <a:ext cx="3803650" cy="2505075"/>
          </a:xfrm>
          <a:prstGeom prst="rect">
            <a:avLst/>
          </a:prstGeom>
        </p:spPr>
      </p:pic>
      <p:sp>
        <p:nvSpPr>
          <p:cNvPr id="62" name="文本框 64"/>
          <p:cNvSpPr txBox="1"/>
          <p:nvPr/>
        </p:nvSpPr>
        <p:spPr>
          <a:xfrm>
            <a:off x="1400449" y="2810634"/>
            <a:ext cx="1800200" cy="4385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chemeClr val="accent2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左右  结构</a:t>
            </a:r>
            <a:endParaRPr lang="zh-CN" altLang="en-US" sz="2400" b="1" dirty="0">
              <a:solidFill>
                <a:schemeClr val="accent2">
                  <a:lumMod val="7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58" name="图片 5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984" y="2288325"/>
            <a:ext cx="2376264" cy="2505217"/>
          </a:xfrm>
          <a:prstGeom prst="rect">
            <a:avLst/>
          </a:prstGeom>
        </p:spPr>
      </p:pic>
      <p:cxnSp>
        <p:nvCxnSpPr>
          <p:cNvPr id="59" name="直线连接符 75"/>
          <p:cNvCxnSpPr/>
          <p:nvPr/>
        </p:nvCxnSpPr>
        <p:spPr>
          <a:xfrm flipV="1">
            <a:off x="4788024" y="3137181"/>
            <a:ext cx="1581590" cy="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文本框 64"/>
          <p:cNvSpPr txBox="1"/>
          <p:nvPr/>
        </p:nvSpPr>
        <p:spPr>
          <a:xfrm>
            <a:off x="4810739" y="2716338"/>
            <a:ext cx="1668243" cy="4385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chemeClr val="accent2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上下 结构</a:t>
            </a:r>
            <a:endParaRPr lang="zh-CN" altLang="en-US" sz="2400" b="1" dirty="0">
              <a:solidFill>
                <a:schemeClr val="accent2">
                  <a:lumMod val="7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5" name="TextBox 11"/>
          <p:cNvSpPr txBox="1">
            <a:spLocks noChangeArrowheads="1"/>
          </p:cNvSpPr>
          <p:nvPr/>
        </p:nvSpPr>
        <p:spPr bwMode="auto">
          <a:xfrm>
            <a:off x="3937892" y="142260"/>
            <a:ext cx="1936685" cy="575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>
                <a:latin typeface="楷体" panose="02010609060101010101" pitchFamily="49" charset="-122"/>
                <a:ea typeface="楷体" panose="02010609060101010101" pitchFamily="49" charset="-122"/>
              </a:rPr>
              <a:t>生字归类</a:t>
            </a:r>
            <a:endParaRPr lang="zh-CN" altLang="en-US" sz="33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6" name="组合 65"/>
          <p:cNvGrpSpPr/>
          <p:nvPr/>
        </p:nvGrpSpPr>
        <p:grpSpPr>
          <a:xfrm>
            <a:off x="3504962" y="172239"/>
            <a:ext cx="456833" cy="456366"/>
            <a:chOff x="631825" y="5181600"/>
            <a:chExt cx="1554163" cy="1552575"/>
          </a:xfrm>
        </p:grpSpPr>
        <p:sp>
          <p:nvSpPr>
            <p:cNvPr id="67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8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9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0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1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2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3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4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5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6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7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8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9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0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1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2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7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8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9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40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41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42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43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44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45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46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47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48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49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50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51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52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cxnSp>
        <p:nvCxnSpPr>
          <p:cNvPr id="153" name="直线连接符 5"/>
          <p:cNvCxnSpPr/>
          <p:nvPr/>
        </p:nvCxnSpPr>
        <p:spPr>
          <a:xfrm flipV="1">
            <a:off x="1068433" y="3220085"/>
            <a:ext cx="2174875" cy="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7" name="组合 86"/>
          <p:cNvGrpSpPr/>
          <p:nvPr/>
        </p:nvGrpSpPr>
        <p:grpSpPr>
          <a:xfrm>
            <a:off x="7092280" y="2355726"/>
            <a:ext cx="2304256" cy="1773932"/>
            <a:chOff x="5508104" y="4299942"/>
            <a:chExt cx="2304256" cy="1773932"/>
          </a:xfrm>
        </p:grpSpPr>
        <p:pic>
          <p:nvPicPr>
            <p:cNvPr id="60" name="图片 59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08104" y="4299942"/>
              <a:ext cx="1800200" cy="1773932"/>
            </a:xfrm>
            <a:prstGeom prst="rect">
              <a:avLst/>
            </a:prstGeom>
          </p:spPr>
        </p:pic>
        <p:sp>
          <p:nvSpPr>
            <p:cNvPr id="63" name="文本框 64"/>
            <p:cNvSpPr txBox="1"/>
            <p:nvPr/>
          </p:nvSpPr>
          <p:spPr>
            <a:xfrm>
              <a:off x="5863873" y="4659982"/>
              <a:ext cx="1948487" cy="43858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68580" tIns="34290" rIns="68580" bIns="34290">
              <a:spAutoFit/>
            </a:bodyPr>
            <a:lstStyle/>
            <a:p>
              <a:pPr eaLnBrk="1" hangingPunct="1"/>
              <a:r>
                <a:rPr lang="zh-CN" altLang="en-US" sz="2400" b="1" dirty="0">
                  <a:solidFill>
                    <a:schemeClr val="accent2">
                      <a:lumMod val="75000"/>
                    </a:scheme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半包围</a:t>
              </a:r>
              <a:endParaRPr lang="zh-CN" altLang="en-US" sz="2400" b="1" dirty="0">
                <a:solidFill>
                  <a:schemeClr val="accent2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cxnSp>
          <p:nvCxnSpPr>
            <p:cNvPr id="154" name="直线连接符 73"/>
            <p:cNvCxnSpPr/>
            <p:nvPr/>
          </p:nvCxnSpPr>
          <p:spPr>
            <a:xfrm flipV="1">
              <a:off x="5825628" y="5092030"/>
              <a:ext cx="1122636" cy="0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8" name="文本框 64"/>
          <p:cNvSpPr txBox="1"/>
          <p:nvPr/>
        </p:nvSpPr>
        <p:spPr>
          <a:xfrm>
            <a:off x="705764" y="1166455"/>
            <a:ext cx="608489" cy="62230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b">
            <a:spAutoFit/>
          </a:bodyPr>
          <a:lstStyle/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殿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9" name="文本框 64"/>
          <p:cNvSpPr txBox="1"/>
          <p:nvPr/>
        </p:nvSpPr>
        <p:spPr>
          <a:xfrm>
            <a:off x="1898310" y="592415"/>
            <a:ext cx="608488" cy="62230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b">
            <a:spAutoFit/>
          </a:bodyPr>
          <a:lstStyle/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拱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0" name="文本框 64"/>
          <p:cNvSpPr txBox="1"/>
          <p:nvPr/>
        </p:nvSpPr>
        <p:spPr>
          <a:xfrm>
            <a:off x="1305864" y="1166455"/>
            <a:ext cx="608489" cy="62230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b">
            <a:spAutoFit/>
          </a:bodyPr>
          <a:lstStyle/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陵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2" name="文本框 64"/>
          <p:cNvSpPr txBox="1"/>
          <p:nvPr/>
        </p:nvSpPr>
        <p:spPr>
          <a:xfrm>
            <a:off x="3144134" y="1166455"/>
            <a:ext cx="608488" cy="62230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宏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3" name="文本框 64"/>
          <p:cNvSpPr txBox="1"/>
          <p:nvPr/>
        </p:nvSpPr>
        <p:spPr>
          <a:xfrm>
            <a:off x="735237" y="592415"/>
            <a:ext cx="608489" cy="62230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b">
            <a:spAutoFit/>
          </a:bodyPr>
          <a:lstStyle/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毁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626349" y="1788755"/>
            <a:ext cx="64793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唐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1266419" y="1788755"/>
            <a:ext cx="64793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闯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1858864" y="1788755"/>
            <a:ext cx="64793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统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3" name="矩形 82"/>
          <p:cNvSpPr/>
          <p:nvPr/>
        </p:nvSpPr>
        <p:spPr>
          <a:xfrm>
            <a:off x="2497774" y="1788755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销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5" name="矩形 84"/>
          <p:cNvSpPr/>
          <p:nvPr/>
        </p:nvSpPr>
        <p:spPr>
          <a:xfrm>
            <a:off x="3144214" y="1788755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奉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64"/>
          <p:cNvSpPr txBox="1"/>
          <p:nvPr/>
        </p:nvSpPr>
        <p:spPr>
          <a:xfrm>
            <a:off x="1898309" y="1166455"/>
            <a:ext cx="608489" cy="62230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b">
            <a:spAutoFit/>
          </a:bodyPr>
          <a:lstStyle/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览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64"/>
          <p:cNvSpPr txBox="1"/>
          <p:nvPr/>
        </p:nvSpPr>
        <p:spPr>
          <a:xfrm>
            <a:off x="2535814" y="1166455"/>
            <a:ext cx="608489" cy="62230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b">
            <a:spAutoFit/>
          </a:bodyPr>
          <a:lstStyle/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境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64"/>
          <p:cNvSpPr txBox="1"/>
          <p:nvPr/>
        </p:nvSpPr>
        <p:spPr>
          <a:xfrm>
            <a:off x="2535834" y="592415"/>
            <a:ext cx="608489" cy="62230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b">
            <a:spAutoFit/>
          </a:bodyPr>
          <a:lstStyle/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辉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64"/>
          <p:cNvSpPr txBox="1"/>
          <p:nvPr/>
        </p:nvSpPr>
        <p:spPr>
          <a:xfrm>
            <a:off x="1305865" y="592415"/>
            <a:ext cx="608488" cy="62230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b">
            <a:spAutoFit/>
          </a:bodyPr>
          <a:lstStyle/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估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143901" y="568384"/>
            <a:ext cx="64793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煌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-0.007917 0.518025 " pathEditMode="relative" ptsTypes="">
                                      <p:cBhvr>
                                        <p:cTn id="6" dur="10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-0.007917 0.518025 " pathEditMode="relative" ptsTypes="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-0.007917 0.518025 " pathEditMode="relative" ptsTypes="">
                                      <p:cBhvr>
                                        <p:cTn id="14" dur="10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-0.007917 0.518025 " pathEditMode="relative" ptsTypes="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-0.007917 0.518025 " pathEditMode="relative" ptsTypes="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-0.007917 0.518025 " pathEditMode="relative" ptsTypes="">
                                      <p:cBhvr>
                                        <p:cTn id="26" dur="10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-0.007917 0.518025 " pathEditMode="relative" ptsTypes="">
                                      <p:cBhvr>
                                        <p:cTn id="30" dur="10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1.58544E-6 L 0.33437 0.40839 " pathEditMode="relative" rAng="0" ptsTypes="AA">
                                      <p:cBhvr>
                                        <p:cTn id="3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719" y="204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-0.086667 0.518025 " pathEditMode="relative" ptsTypes="">
                                      <p:cBhvr>
                                        <p:cTn id="3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4.10241E-6 L 0.28039 0.40191 " pathEditMode="relative" rAng="0" ptsTypes="AA">
                                      <p:cBhvr>
                                        <p:cTn id="42" dur="10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010" y="2008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9.562E-7 L 0.75087 0.27113 " pathEditMode="relative" rAng="0" ptsTypes="AA">
                                      <p:cBhvr>
                                        <p:cTn id="46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535" y="1354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9.562E-7 L 0.74219 0.27113 " pathEditMode="relative" rAng="0" ptsTypes="AA">
                                      <p:cBhvr>
                                        <p:cTn id="50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101" y="1354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062917 0.390494 " pathEditMode="relative" rAng="0" ptsTypes="">
                                      <p:cBhvr>
                                        <p:cTn id="54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00" y="18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5.92227E-7 L 0.05764 0.38341 " pathEditMode="relative" rAng="0" ptsTypes="AA">
                                      <p:cBhvr>
                                        <p:cTn id="58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82" y="1915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5.92227E-7 L 0.24687 0.38341 " pathEditMode="relative" rAng="0" ptsTypes="AA">
                                      <p:cBhvr>
                                        <p:cTn id="62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344" y="1915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8" grpId="0"/>
      <p:bldP spid="159" grpId="0"/>
      <p:bldP spid="160" grpId="0"/>
      <p:bldP spid="162" grpId="0"/>
      <p:bldP spid="163" grpId="0"/>
      <p:bldP spid="55" grpId="0"/>
      <p:bldP spid="56" grpId="0"/>
      <p:bldP spid="57" grpId="0"/>
      <p:bldP spid="83" grpId="0"/>
      <p:bldP spid="85" grpId="0"/>
      <p:bldP spid="2" grpId="0"/>
      <p:bldP spid="4" grpId="0"/>
      <p:bldP spid="5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6"/>
          <p:cNvSpPr txBox="1"/>
          <p:nvPr/>
        </p:nvSpPr>
        <p:spPr>
          <a:xfrm>
            <a:off x="1547664" y="1707654"/>
            <a:ext cx="5904656" cy="186512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  <a:buFontTx/>
              <a:buNone/>
            </a:pP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默读课文，先概括每个自然段的意思，再思考课文可以分成哪几个部分。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816" y="396338"/>
            <a:ext cx="2268000" cy="69257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765" y="396338"/>
            <a:ext cx="450000" cy="559756"/>
          </a:xfrm>
          <a:prstGeom prst="rect">
            <a:avLst/>
          </a:prstGeom>
        </p:spPr>
      </p:pic>
      <p:sp>
        <p:nvSpPr>
          <p:cNvPr id="6" name="文本框 14"/>
          <p:cNvSpPr txBox="1"/>
          <p:nvPr/>
        </p:nvSpPr>
        <p:spPr>
          <a:xfrm>
            <a:off x="827584" y="364326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整</a:t>
            </a: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体感知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PP_MARK_KEY" val="ae6ec9a1-5716-48ae-9e48-70e209232fa2"/>
  <p:tag name="COMMONDATA" val="eyJoZGlkIjoiMDUzMmRhYzhkNzM3Y2ZlODExZjhhYzliMDJjYzA0ZGIifQ=="/>
</p:tagLst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3946</Words>
  <Application>WPS 演示</Application>
  <PresentationFormat>全屏显示(16:9)</PresentationFormat>
  <Paragraphs>527</Paragraphs>
  <Slides>50</Slides>
  <Notes>11</Notes>
  <HiddenSlides>1</HiddenSlides>
  <MMClips>3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50</vt:i4>
      </vt:variant>
    </vt:vector>
  </HeadingPairs>
  <TitlesOfParts>
    <vt:vector size="65" baseType="lpstr">
      <vt:lpstr>Arial</vt:lpstr>
      <vt:lpstr>宋体</vt:lpstr>
      <vt:lpstr>Wingdings</vt:lpstr>
      <vt:lpstr>楷体</vt:lpstr>
      <vt:lpstr>黑体</vt:lpstr>
      <vt:lpstr>Kaiti SC</vt:lpstr>
      <vt:lpstr>Segoe Print</vt:lpstr>
      <vt:lpstr>汉语拼音</vt:lpstr>
      <vt:lpstr>华文楷体</vt:lpstr>
      <vt:lpstr>微软雅黑</vt:lpstr>
      <vt:lpstr>Calibri</vt:lpstr>
      <vt:lpstr>Times New Roman</vt:lpstr>
      <vt:lpstr>Arial Unicode MS</vt:lpstr>
      <vt:lpstr>Xingkai SC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Rocket Girls</cp:lastModifiedBy>
  <cp:revision>136</cp:revision>
  <dcterms:created xsi:type="dcterms:W3CDTF">2017-03-17T02:28:00Z</dcterms:created>
  <dcterms:modified xsi:type="dcterms:W3CDTF">2022-12-16T11:28:50Z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2052-11.1.0.12980</vt:lpwstr>
  </property>
  <property fmtid="{D5CDD505-2E9C-101B-9397-08002B2CF9AE}" pid="3" name="ICV">
    <vt:lpwstr>579CC4D178454928A8CC6683EF0A55C1</vt:lpwstr>
  </property>
</Properties>
</file>