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37"/>
  </p:handoutMasterIdLst>
  <p:sldIdLst>
    <p:sldId id="523" r:id="rId3"/>
    <p:sldId id="323" r:id="rId5"/>
    <p:sldId id="1199" r:id="rId6"/>
    <p:sldId id="1003" r:id="rId7"/>
    <p:sldId id="1077" r:id="rId8"/>
    <p:sldId id="1087" r:id="rId9"/>
    <p:sldId id="1001" r:id="rId10"/>
    <p:sldId id="1080" r:id="rId11"/>
    <p:sldId id="1206" r:id="rId12"/>
    <p:sldId id="1205" r:id="rId13"/>
    <p:sldId id="1152" r:id="rId14"/>
    <p:sldId id="1200" r:id="rId15"/>
    <p:sldId id="1201" r:id="rId16"/>
    <p:sldId id="1207" r:id="rId17"/>
    <p:sldId id="928" r:id="rId18"/>
    <p:sldId id="1156" r:id="rId19"/>
    <p:sldId id="1157" r:id="rId20"/>
    <p:sldId id="1158" r:id="rId21"/>
    <p:sldId id="1159" r:id="rId22"/>
    <p:sldId id="1208" r:id="rId23"/>
    <p:sldId id="1209" r:id="rId24"/>
    <p:sldId id="1202" r:id="rId25"/>
    <p:sldId id="1160" r:id="rId26"/>
    <p:sldId id="1161" r:id="rId27"/>
    <p:sldId id="1203" r:id="rId28"/>
    <p:sldId id="1204" r:id="rId29"/>
    <p:sldId id="1109" r:id="rId30"/>
    <p:sldId id="1110" r:id="rId31"/>
    <p:sldId id="1198" r:id="rId32"/>
    <p:sldId id="1112" r:id="rId33"/>
    <p:sldId id="1113" r:id="rId34"/>
    <p:sldId id="1115" r:id="rId35"/>
    <p:sldId id="1197" r:id="rId36"/>
  </p:sldIdLst>
  <p:sldSz cx="9144000" cy="5143500" type="screen16x9"/>
  <p:notesSz cx="6858000" cy="9144000"/>
  <p:embeddedFontLst>
    <p:embeddedFont>
      <p:font typeface="楷体" panose="02010609060101010101" pitchFamily="49" charset="-122"/>
      <p:regular r:id="rId41"/>
    </p:embeddedFont>
    <p:embeddedFont>
      <p:font typeface="黑体" panose="02010609060101010101" pitchFamily="49" charset="-122"/>
      <p:regular r:id="rId42"/>
    </p:embeddedFont>
    <p:embeddedFont>
      <p:font typeface="汉语拼音" panose="000B0604020202020204" pitchFamily="34" charset="0"/>
      <p:regular r:id="rId43"/>
    </p:embeddedFont>
    <p:embeddedFont>
      <p:font typeface="华文楷体" panose="02010600040101010101" pitchFamily="2" charset="-122"/>
      <p:regular r:id="rId44"/>
    </p:embeddedFont>
    <p:embeddedFont>
      <p:font typeface="微软雅黑" panose="020B0503020204020204" charset="-122"/>
      <p:regular r:id="rId45"/>
    </p:embeddedFont>
    <p:embeddedFont>
      <p:font typeface="Calibri" panose="020F0502020204030204" charset="0"/>
      <p:regular r:id="rId46"/>
      <p:bold r:id="rId47"/>
      <p:italic r:id="rId48"/>
      <p:boldItalic r:id="rId49"/>
    </p:embeddedFont>
  </p:embeddedFontLst>
  <p:custDataLst>
    <p:tags r:id="rId50"/>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0" userDrawn="1">
          <p15:clr>
            <a:srgbClr val="A4A3A4"/>
          </p15:clr>
        </p15:guide>
        <p15:guide id="2" pos="5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D600"/>
    <a:srgbClr val="00EA00"/>
    <a:srgbClr val="DDFFDD"/>
    <a:srgbClr val="FFFAF3"/>
    <a:srgbClr val="E5F8FF"/>
    <a:srgbClr val="FF6600"/>
    <a:srgbClr val="0066FF"/>
    <a:srgbClr val="0000FF"/>
    <a:srgbClr val="FEFC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8145" autoAdjust="0"/>
  </p:normalViewPr>
  <p:slideViewPr>
    <p:cSldViewPr showGuides="1">
      <p:cViewPr varScale="1">
        <p:scale>
          <a:sx n="117" d="100"/>
          <a:sy n="117" d="100"/>
        </p:scale>
        <p:origin x="-258" y="-96"/>
      </p:cViewPr>
      <p:guideLst>
        <p:guide orient="horz"/>
        <p:guide pos="5738"/>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1.xml"/><Relationship Id="rId5" Type="http://schemas.openxmlformats.org/officeDocument/2006/relationships/slide" Target="slides/slide2.xml"/><Relationship Id="rId49" Type="http://schemas.openxmlformats.org/officeDocument/2006/relationships/font" Target="fonts/font9.fntdata"/><Relationship Id="rId48" Type="http://schemas.openxmlformats.org/officeDocument/2006/relationships/font" Target="fonts/font8.fntdata"/><Relationship Id="rId47" Type="http://schemas.openxmlformats.org/officeDocument/2006/relationships/font" Target="fonts/font7.fntdata"/><Relationship Id="rId46" Type="http://schemas.openxmlformats.org/officeDocument/2006/relationships/font" Target="fonts/font6.fntdata"/><Relationship Id="rId45" Type="http://schemas.openxmlformats.org/officeDocument/2006/relationships/font" Target="fonts/font5.fntdata"/><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err="1" smtClean="0"/>
              <a:t>mán</a:t>
            </a:r>
            <a:r>
              <a:rPr lang="en-US" altLang="zh-CN" dirty="0" smtClean="0"/>
              <a:t> </a:t>
            </a:r>
            <a:r>
              <a:rPr lang="en-US" altLang="zh-CN" dirty="0" err="1" smtClean="0"/>
              <a:t>zhe</a:t>
            </a:r>
            <a:r>
              <a:rPr lang="en-US" altLang="zh-CN" dirty="0" smtClean="0"/>
              <a:t>  </a:t>
            </a:r>
            <a:r>
              <a:rPr lang="en-US" altLang="zh-CN" dirty="0" err="1" smtClean="0"/>
              <a:t>hǎi</a:t>
            </a:r>
            <a:r>
              <a:rPr lang="en-US" altLang="zh-CN" dirty="0" smtClean="0"/>
              <a:t> </a:t>
            </a:r>
            <a:r>
              <a:rPr lang="en-US" altLang="zh-CN" dirty="0" err="1" smtClean="0"/>
              <a:t>yù</a:t>
            </a:r>
            <a:r>
              <a:rPr lang="en-US" altLang="zh-CN" dirty="0" smtClean="0"/>
              <a:t>  </a:t>
            </a:r>
            <a:r>
              <a:rPr lang="en-US" altLang="zh-CN" dirty="0" err="1" smtClean="0"/>
              <a:t>kuài</a:t>
            </a:r>
            <a:r>
              <a:rPr lang="en-US" altLang="zh-CN" dirty="0" smtClean="0"/>
              <a:t> </a:t>
            </a:r>
            <a:r>
              <a:rPr lang="en-US" altLang="zh-CN" dirty="0" err="1" smtClean="0"/>
              <a:t>tǐng</a:t>
            </a:r>
            <a:r>
              <a:rPr lang="en-US" altLang="zh-CN" dirty="0" smtClean="0"/>
              <a:t>  </a:t>
            </a:r>
            <a:r>
              <a:rPr lang="en-US" altLang="zh-CN" dirty="0" err="1" smtClean="0"/>
              <a:t>máo</a:t>
            </a:r>
            <a:r>
              <a:rPr lang="en-US" altLang="zh-CN" dirty="0" smtClean="0"/>
              <a:t> </a:t>
            </a:r>
            <a:r>
              <a:rPr lang="en-US" altLang="zh-CN" dirty="0" err="1" smtClean="0"/>
              <a:t>dùn</a:t>
            </a:r>
            <a:r>
              <a:rPr lang="en-US" altLang="zh-CN" dirty="0" smtClean="0"/>
              <a:t>  </a:t>
            </a:r>
            <a:r>
              <a:rPr lang="en-US" altLang="zh-CN" dirty="0" err="1" smtClean="0"/>
              <a:t>hēng</a:t>
            </a:r>
            <a:r>
              <a:rPr lang="en-US" altLang="zh-CN" dirty="0" smtClean="0"/>
              <a:t>  </a:t>
            </a:r>
            <a:r>
              <a:rPr lang="en-US" altLang="zh-CN" dirty="0" err="1" smtClean="0"/>
              <a:t>hóu</a:t>
            </a:r>
            <a:r>
              <a:rPr lang="en-US" altLang="zh-CN" dirty="0" smtClean="0"/>
              <a:t> </a:t>
            </a:r>
            <a:r>
              <a:rPr lang="en-US" altLang="zh-CN" dirty="0" err="1" smtClean="0"/>
              <a:t>lóng</a:t>
            </a:r>
            <a:r>
              <a:rPr lang="en-US" altLang="zh-CN" dirty="0" smtClean="0"/>
              <a:t>  </a:t>
            </a:r>
            <a:r>
              <a:rPr lang="en-US" altLang="zh-CN" dirty="0" err="1" smtClean="0"/>
              <a:t>tāng</a:t>
            </a:r>
            <a:r>
              <a:rPr lang="en-US" altLang="zh-CN" dirty="0" smtClean="0"/>
              <a:t> </a:t>
            </a:r>
            <a:r>
              <a:rPr lang="en-US" altLang="zh-CN" dirty="0" err="1" smtClean="0"/>
              <a:t>sháo</a:t>
            </a:r>
            <a:r>
              <a:rPr lang="en-US" altLang="zh-CN" dirty="0" smtClean="0"/>
              <a:t>  </a:t>
            </a:r>
            <a:r>
              <a:rPr lang="en-US" altLang="zh-CN" dirty="0" err="1" smtClean="0"/>
              <a:t>jiǎo</a:t>
            </a:r>
            <a:r>
              <a:rPr lang="en-US" altLang="zh-CN" dirty="0" smtClean="0"/>
              <a:t> </a:t>
            </a:r>
            <a:r>
              <a:rPr lang="en-US" altLang="zh-CN" dirty="0" err="1" smtClean="0"/>
              <a:t>dòng</a:t>
            </a:r>
            <a:r>
              <a:rPr lang="en-US" altLang="zh-CN" dirty="0" smtClean="0"/>
              <a:t>  </a:t>
            </a:r>
            <a:r>
              <a:rPr lang="en-US" altLang="zh-CN" dirty="0" err="1" smtClean="0"/>
              <a:t>yǎo</a:t>
            </a:r>
            <a:r>
              <a:rPr lang="en-US" altLang="zh-CN" dirty="0" smtClean="0"/>
              <a:t> </a:t>
            </a:r>
            <a:r>
              <a:rPr lang="en-US" altLang="zh-CN" dirty="0" err="1" smtClean="0"/>
              <a:t>tāng</a:t>
            </a:r>
            <a:r>
              <a:rPr lang="en-US" altLang="zh-CN" dirty="0" smtClean="0"/>
              <a:t> </a:t>
            </a:r>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defRPr/>
            </a:pPr>
            <a:r>
              <a:rPr lang="zh-CN" altLang="en-US" dirty="0"/>
              <a:t>魄 辞 意 颓 败 路 吊 噪 几</a:t>
            </a:r>
            <a:r>
              <a:rPr lang="zh-CN" altLang="en-US" baseline="0" dirty="0"/>
              <a:t> 军 哇 酸</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png"/><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9.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emf"/></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GIF"/><Relationship Id="rId3" Type="http://schemas.openxmlformats.org/officeDocument/2006/relationships/image" Target="../media/image8.png"/><Relationship Id="rId2" Type="http://schemas.openxmlformats.org/officeDocument/2006/relationships/hyperlink" Target="&#36164;&#26009;&#38142;&#25509;/&#35270;&#39057;/&#19971;&#24425;-&#35838;&#25991;&#26391;&#35835;-&#20116;&#19978;-15%20&#23567;&#23707;.mp4" TargetMode="External"/><Relationship Id="rId1" Type="http://schemas.openxmlformats.org/officeDocument/2006/relationships/image" Target="../media/image7.em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0.em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14" name="TextBox 48"/>
          <p:cNvSpPr txBox="1"/>
          <p:nvPr/>
        </p:nvSpPr>
        <p:spPr>
          <a:xfrm>
            <a:off x="3419872" y="1923678"/>
            <a:ext cx="4778713" cy="1084912"/>
          </a:xfrm>
          <a:prstGeom prst="rect">
            <a:avLst/>
          </a:prstGeom>
          <a:noFill/>
          <a:ln w="19050">
            <a:noFill/>
          </a:ln>
          <a:effectLst>
            <a:softEdge rad="31750"/>
          </a:effectLst>
        </p:spPr>
        <p:txBody>
          <a:bodyPr wrap="square" lIns="68580" tIns="34290" rIns="68580" bIns="34290" rtlCol="0">
            <a:spAutoFit/>
          </a:bodyPr>
          <a:lstStyle/>
          <a:p>
            <a:r>
              <a:rPr lang="en-US" altLang="zh-CN" sz="6600" b="1" dirty="0" smtClean="0">
                <a:ln w="0"/>
                <a:effectLst>
                  <a:outerShdw dist="38100" dir="2700000" algn="tl" rotWithShape="0">
                    <a:schemeClr val="bg1"/>
                  </a:outerShdw>
                </a:effectLst>
                <a:latin typeface="宋体" panose="02010600030101010101" pitchFamily="2" charset="-122"/>
                <a:ea typeface="宋体" panose="02010600030101010101" pitchFamily="2" charset="-122"/>
              </a:rPr>
              <a:t> </a:t>
            </a:r>
            <a:r>
              <a:rPr lang="zh-CN" altLang="en-US" sz="6600" b="1" dirty="0" smtClean="0">
                <a:ln w="0"/>
                <a:effectLst>
                  <a:outerShdw dist="38100" dir="2700000" algn="tl" rotWithShape="0">
                    <a:schemeClr val="bg1"/>
                  </a:outerShdw>
                </a:effectLst>
                <a:latin typeface="宋体" panose="02010600030101010101" pitchFamily="2" charset="-122"/>
                <a:ea typeface="宋体" panose="02010600030101010101" pitchFamily="2" charset="-122"/>
              </a:rPr>
              <a:t>小  岛</a:t>
            </a:r>
            <a:endParaRPr lang="zh-CN" altLang="en-US" sz="6600" b="1" dirty="0">
              <a:ln w="0"/>
              <a:effectLst>
                <a:outerShdw dist="38100" dir="2700000" algn="tl" rotWithShape="0">
                  <a:schemeClr val="bg1"/>
                </a:outerShdw>
              </a:effectLst>
              <a:latin typeface="宋体" panose="02010600030101010101" pitchFamily="2" charset="-122"/>
              <a:ea typeface="宋体" panose="02010600030101010101" pitchFamily="2" charset="-122"/>
            </a:endParaRPr>
          </a:p>
        </p:txBody>
      </p:sp>
      <p:grpSp>
        <p:nvGrpSpPr>
          <p:cNvPr id="3" name="组合 2"/>
          <p:cNvGrpSpPr/>
          <p:nvPr/>
        </p:nvGrpSpPr>
        <p:grpSpPr>
          <a:xfrm>
            <a:off x="1690502" y="1642879"/>
            <a:ext cx="1723538" cy="1486598"/>
            <a:chOff x="301691" y="2093263"/>
            <a:chExt cx="1723538" cy="1486598"/>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691" y="2386178"/>
              <a:ext cx="1202726" cy="1193683"/>
            </a:xfrm>
            <a:prstGeom prst="rect">
              <a:avLst/>
            </a:prstGeom>
          </p:spPr>
        </p:pic>
        <p:sp>
          <p:nvSpPr>
            <p:cNvPr id="10" name="文本框 6"/>
            <p:cNvSpPr txBox="1"/>
            <p:nvPr/>
          </p:nvSpPr>
          <p:spPr>
            <a:xfrm>
              <a:off x="467544" y="2427734"/>
              <a:ext cx="883575" cy="1015663"/>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fontAlgn="auto">
                <a:spcBef>
                  <a:spcPts val="0"/>
                </a:spcBef>
                <a:spcAft>
                  <a:spcPts val="0"/>
                </a:spcAft>
              </a:pPr>
              <a:r>
                <a:rPr kumimoji="1" lang="en-US" altLang="zh-CN" sz="6000" b="1" spc="-300" dirty="0" smtClean="0">
                  <a:solidFill>
                    <a:srgbClr val="92D050"/>
                  </a:solidFill>
                  <a:latin typeface="楷体" panose="02010609060101010101" pitchFamily="49" charset="-122"/>
                  <a:ea typeface="楷体" panose="02010609060101010101" pitchFamily="49" charset="-122"/>
                </a:rPr>
                <a:t>15</a:t>
              </a:r>
              <a:endParaRPr kumimoji="1" lang="zh-CN" altLang="en-US" sz="6000" b="1" spc="-300" dirty="0">
                <a:solidFill>
                  <a:srgbClr val="92D050"/>
                </a:solidFill>
                <a:latin typeface="楷体" panose="02010609060101010101" pitchFamily="49" charset="-122"/>
                <a:ea typeface="楷体" panose="02010609060101010101" pitchFamily="49" charset="-122"/>
              </a:endParaRPr>
            </a:p>
          </p:txBody>
        </p:sp>
        <p:sp>
          <p:nvSpPr>
            <p:cNvPr id="11" name="标题 1"/>
            <p:cNvSpPr txBox="1"/>
            <p:nvPr/>
          </p:nvSpPr>
          <p:spPr>
            <a:xfrm>
              <a:off x="1115616" y="2093263"/>
              <a:ext cx="909613" cy="1076573"/>
            </a:xfrm>
            <a:prstGeom prst="rect">
              <a:avLst/>
            </a:prstGeom>
            <a:noFill/>
            <a:ln w="12700">
              <a:noFill/>
            </a:ln>
          </p:spPr>
          <p:txBody>
            <a:bodyPr anchor="t"/>
            <a:lstStyle/>
            <a:p>
              <a:pPr algn="dist" fontAlgn="auto">
                <a:spcBef>
                  <a:spcPts val="0"/>
                </a:spcBef>
                <a:spcAft>
                  <a:spcPts val="0"/>
                </a:spcAft>
                <a:buFont typeface="Arial" panose="020B0604020202020204" pitchFamily="34" charset="0"/>
                <a:buNone/>
              </a:pPr>
              <a:r>
                <a:rPr lang="zh-CN" altLang="en-US" sz="4000" b="1" dirty="0" smtClean="0">
                  <a:solidFill>
                    <a:prstClr val="black"/>
                  </a:solidFill>
                  <a:latin typeface="宋体" panose="02010600030101010101" pitchFamily="2" charset="-122"/>
                </a:rPr>
                <a:t>*</a:t>
              </a:r>
              <a:endParaRPr lang="zh-CN" altLang="en-US" sz="4000" b="1" dirty="0">
                <a:solidFill>
                  <a:prstClr val="black"/>
                </a:solidFill>
                <a:latin typeface="宋体" panose="02010600030101010101" pitchFamily="2" charset="-122"/>
              </a:endParaRPr>
            </a:p>
          </p:txBody>
        </p:sp>
      </p:gr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5" name="TextBox 20"/>
          <p:cNvSpPr txBox="1"/>
          <p:nvPr/>
        </p:nvSpPr>
        <p:spPr>
          <a:xfrm>
            <a:off x="179512" y="123478"/>
            <a:ext cx="2456122" cy="430887"/>
          </a:xfrm>
          <a:prstGeom prst="rect">
            <a:avLst/>
          </a:prstGeom>
          <a:noFill/>
        </p:spPr>
        <p:txBody>
          <a:bodyPr wrap="none" rtlCol="0">
            <a:spAutoFit/>
          </a:bodyPr>
          <a:lstStyle>
            <a:defPPr>
              <a:defRPr lang="zh-CN"/>
            </a:defPPr>
            <a:lvl1pPr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342900" indent="1143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685800" indent="2286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028700" indent="3429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1371600" indent="4572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9pPr>
          </a:lstStyle>
          <a:p>
            <a:r>
              <a:rPr lang="zh-CN" altLang="en-US" sz="2200" b="1" dirty="0">
                <a:solidFill>
                  <a:schemeClr val="bg1"/>
                </a:solidFill>
                <a:latin typeface="黑体" panose="02010609060101010101" pitchFamily="49" charset="-122"/>
                <a:ea typeface="黑体" panose="02010609060101010101" pitchFamily="49" charset="-122"/>
              </a:rPr>
              <a:t>语文 </a:t>
            </a:r>
            <a:r>
              <a:rPr lang="zh-CN" altLang="en-US" sz="2200" b="1" dirty="0" smtClean="0">
                <a:solidFill>
                  <a:schemeClr val="bg1"/>
                </a:solidFill>
                <a:latin typeface="黑体" panose="02010609060101010101" pitchFamily="49" charset="-122"/>
                <a:ea typeface="黑体" panose="02010609060101010101" pitchFamily="49" charset="-122"/>
              </a:rPr>
              <a:t>五年</a:t>
            </a:r>
            <a:r>
              <a:rPr lang="zh-CN" altLang="en-US" sz="2200" b="1" dirty="0">
                <a:solidFill>
                  <a:schemeClr val="bg1"/>
                </a:solidFill>
                <a:latin typeface="黑体" panose="02010609060101010101" pitchFamily="49" charset="-122"/>
                <a:ea typeface="黑体" panose="02010609060101010101" pitchFamily="49" charset="-122"/>
              </a:rPr>
              <a:t>级 上册</a:t>
            </a:r>
            <a:endParaRPr lang="zh-CN" altLang="en-US" sz="22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1259632" y="1524091"/>
            <a:ext cx="6624736" cy="2012859"/>
          </a:xfrm>
          <a:prstGeom prst="rect">
            <a:avLst/>
          </a:prstGeom>
          <a:noFill/>
        </p:spPr>
        <p:txBody>
          <a:bodyPr wrap="square" rtlCol="0" anchor="t">
            <a:spAutoFit/>
          </a:bodyPr>
          <a:lstStyle/>
          <a:p>
            <a:pPr indent="457200">
              <a:lnSpc>
                <a:spcPct val="130000"/>
              </a:lnSpc>
            </a:pPr>
            <a:r>
              <a:rPr lang="zh-CN" altLang="en-US" sz="3200" dirty="0" smtClean="0">
                <a:latin typeface="楷体" panose="02010609060101010101" pitchFamily="49" charset="-122"/>
                <a:ea typeface="楷体" panose="02010609060101010101" pitchFamily="49" charset="-122"/>
                <a:cs typeface="楷体" panose="02010609060101010101" pitchFamily="49" charset="-122"/>
              </a:rPr>
              <a:t>  </a:t>
            </a:r>
            <a:r>
              <a:rPr lang="zh-CN" altLang="en-US" sz="3200" dirty="0" smtClean="0">
                <a:latin typeface="黑体" panose="02010609060101010101" pitchFamily="49" charset="-122"/>
                <a:ea typeface="黑体" panose="02010609060101010101" pitchFamily="49" charset="-122"/>
                <a:cs typeface="楷体" panose="02010609060101010101" pitchFamily="49" charset="-122"/>
              </a:rPr>
              <a:t>默读课文，按</a:t>
            </a:r>
            <a:r>
              <a:rPr lang="zh-CN" altLang="en-US" sz="3200" dirty="0">
                <a:latin typeface="黑体" panose="02010609060101010101" pitchFamily="49" charset="-122"/>
                <a:ea typeface="黑体" panose="02010609060101010101" pitchFamily="49" charset="-122"/>
                <a:cs typeface="楷体" panose="02010609060101010101" pitchFamily="49" charset="-122"/>
              </a:rPr>
              <a:t>照事情发展的顺序，试着从将军的角度，梳理故事的主要情节。</a:t>
            </a:r>
            <a:endParaRPr lang="zh-CN" altLang="en-US" sz="3200" dirty="0">
              <a:latin typeface="黑体" panose="02010609060101010101" pitchFamily="49" charset="-122"/>
              <a:ea typeface="黑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827584" y="660081"/>
            <a:ext cx="7416824" cy="1372683"/>
          </a:xfrm>
          <a:prstGeom prst="rect">
            <a:avLst/>
          </a:prstGeom>
          <a:noFill/>
        </p:spPr>
        <p:txBody>
          <a:bodyPr wrap="square" rtlCol="0" anchor="t">
            <a:spAutoFit/>
          </a:bodyPr>
          <a:lstStyle/>
          <a:p>
            <a:pPr indent="457200">
              <a:lnSpc>
                <a:spcPct val="130000"/>
              </a:lnSpc>
            </a:pPr>
            <a:r>
              <a:rPr lang="zh-CN" altLang="en-US" sz="3200" dirty="0" smtClean="0">
                <a:latin typeface="黑体" panose="02010609060101010101" pitchFamily="49" charset="-122"/>
                <a:ea typeface="黑体" panose="02010609060101010101" pitchFamily="49" charset="-122"/>
                <a:cs typeface="楷体" panose="02010609060101010101" pitchFamily="49" charset="-122"/>
              </a:rPr>
              <a:t>  </a:t>
            </a:r>
            <a:r>
              <a:rPr lang="zh-CN" altLang="en-US" sz="3200" dirty="0">
                <a:latin typeface="黑体" panose="02010609060101010101" pitchFamily="49" charset="-122"/>
                <a:ea typeface="黑体" panose="02010609060101010101" pitchFamily="49" charset="-122"/>
                <a:cs typeface="楷体" panose="02010609060101010101" pitchFamily="49" charset="-122"/>
              </a:rPr>
              <a:t>小组</a:t>
            </a:r>
            <a:r>
              <a:rPr lang="zh-CN" altLang="en-US" sz="3200" dirty="0" smtClean="0">
                <a:latin typeface="黑体" panose="02010609060101010101" pitchFamily="49" charset="-122"/>
                <a:ea typeface="黑体" panose="02010609060101010101" pitchFamily="49" charset="-122"/>
                <a:cs typeface="楷体" panose="02010609060101010101" pitchFamily="49" charset="-122"/>
              </a:rPr>
              <a:t>内讨论交流，将故事的主要情节分成三个部分，梳理每个部分的内容。</a:t>
            </a:r>
            <a:endParaRPr lang="en-US" altLang="zh-CN" sz="3200" dirty="0">
              <a:latin typeface="黑体" panose="02010609060101010101" pitchFamily="49" charset="-122"/>
              <a:ea typeface="黑体" panose="02010609060101010101" pitchFamily="49" charset="-122"/>
              <a:cs typeface="楷体" panose="02010609060101010101" pitchFamily="49" charset="-122"/>
            </a:endParaRPr>
          </a:p>
        </p:txBody>
      </p:sp>
      <p:grpSp>
        <p:nvGrpSpPr>
          <p:cNvPr id="5" name="组合 4"/>
          <p:cNvGrpSpPr/>
          <p:nvPr/>
        </p:nvGrpSpPr>
        <p:grpSpPr>
          <a:xfrm>
            <a:off x="1331640" y="3111939"/>
            <a:ext cx="7004415" cy="539931"/>
            <a:chOff x="1393829" y="3254714"/>
            <a:chExt cx="7004415" cy="539931"/>
          </a:xfrm>
        </p:grpSpPr>
        <p:sp>
          <p:nvSpPr>
            <p:cNvPr id="6" name="燕尾形箭头 5"/>
            <p:cNvSpPr/>
            <p:nvPr/>
          </p:nvSpPr>
          <p:spPr>
            <a:xfrm>
              <a:off x="1393829" y="3416693"/>
              <a:ext cx="7004415" cy="215972"/>
            </a:xfrm>
            <a:prstGeom prst="notchedRightArrow">
              <a:avLst/>
            </a:prstGeom>
            <a:solidFill>
              <a:schemeClr val="accent3">
                <a:lumMod val="60000"/>
                <a:lumOff val="40000"/>
              </a:scheme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任意多边形 6"/>
            <p:cNvSpPr/>
            <p:nvPr/>
          </p:nvSpPr>
          <p:spPr>
            <a:xfrm>
              <a:off x="1396907" y="3254714"/>
              <a:ext cx="2031553" cy="215972"/>
            </a:xfrm>
            <a:custGeom>
              <a:avLst/>
              <a:gdLst>
                <a:gd name="connsiteX0" fmla="*/ 0 w 2031553"/>
                <a:gd name="connsiteY0" fmla="*/ 0 h 215972"/>
                <a:gd name="connsiteX1" fmla="*/ 2031553 w 2031553"/>
                <a:gd name="connsiteY1" fmla="*/ 0 h 215972"/>
                <a:gd name="connsiteX2" fmla="*/ 2031553 w 2031553"/>
                <a:gd name="connsiteY2" fmla="*/ 215972 h 215972"/>
                <a:gd name="connsiteX3" fmla="*/ 0 w 2031553"/>
                <a:gd name="connsiteY3" fmla="*/ 215972 h 215972"/>
                <a:gd name="connsiteX4" fmla="*/ 0 w 2031553"/>
                <a:gd name="connsiteY4" fmla="*/ 0 h 21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53" h="215972">
                  <a:moveTo>
                    <a:pt x="0" y="0"/>
                  </a:moveTo>
                  <a:lnTo>
                    <a:pt x="2031553" y="0"/>
                  </a:lnTo>
                  <a:lnTo>
                    <a:pt x="2031553" y="215972"/>
                  </a:lnTo>
                  <a:lnTo>
                    <a:pt x="0" y="2159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672" tIns="42672" rIns="42672" bIns="42672" numCol="1" spcCol="1270" anchor="b" anchorCtr="0">
              <a:noAutofit/>
            </a:bodyPr>
            <a:lstStyle/>
            <a:p>
              <a:pPr lvl="0" algn="ctr" defTabSz="266700" rtl="0">
                <a:lnSpc>
                  <a:spcPct val="90000"/>
                </a:lnSpc>
                <a:spcBef>
                  <a:spcPct val="0"/>
                </a:spcBef>
                <a:spcAft>
                  <a:spcPct val="35000"/>
                </a:spcAft>
              </a:pPr>
              <a:r>
                <a:rPr lang="zh-CN" sz="2800" b="1" kern="1200" smtClean="0">
                  <a:solidFill>
                    <a:srgbClr val="FF6600"/>
                  </a:solidFill>
                </a:rPr>
                <a:t>发现菜地</a:t>
              </a:r>
              <a:endParaRPr lang="zh-CN" sz="2800" kern="1200">
                <a:solidFill>
                  <a:srgbClr val="FF6600"/>
                </a:solidFill>
              </a:endParaRPr>
            </a:p>
          </p:txBody>
        </p:sp>
        <p:sp>
          <p:nvSpPr>
            <p:cNvPr id="9" name="椭圆 8"/>
            <p:cNvSpPr/>
            <p:nvPr/>
          </p:nvSpPr>
          <p:spPr>
            <a:xfrm>
              <a:off x="2385687" y="3497683"/>
              <a:ext cx="53993" cy="53993"/>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1" name="任意多边形 10"/>
            <p:cNvSpPr/>
            <p:nvPr/>
          </p:nvSpPr>
          <p:spPr>
            <a:xfrm>
              <a:off x="3530038" y="3578673"/>
              <a:ext cx="2031553" cy="215972"/>
            </a:xfrm>
            <a:custGeom>
              <a:avLst/>
              <a:gdLst>
                <a:gd name="connsiteX0" fmla="*/ 0 w 2031553"/>
                <a:gd name="connsiteY0" fmla="*/ 0 h 215972"/>
                <a:gd name="connsiteX1" fmla="*/ 2031553 w 2031553"/>
                <a:gd name="connsiteY1" fmla="*/ 0 h 215972"/>
                <a:gd name="connsiteX2" fmla="*/ 2031553 w 2031553"/>
                <a:gd name="connsiteY2" fmla="*/ 215972 h 215972"/>
                <a:gd name="connsiteX3" fmla="*/ 0 w 2031553"/>
                <a:gd name="connsiteY3" fmla="*/ 215972 h 215972"/>
                <a:gd name="connsiteX4" fmla="*/ 0 w 2031553"/>
                <a:gd name="connsiteY4" fmla="*/ 0 h 21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53" h="215972">
                  <a:moveTo>
                    <a:pt x="0" y="0"/>
                  </a:moveTo>
                  <a:lnTo>
                    <a:pt x="2031553" y="0"/>
                  </a:lnTo>
                  <a:lnTo>
                    <a:pt x="2031553" y="215972"/>
                  </a:lnTo>
                  <a:lnTo>
                    <a:pt x="0" y="2159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672" tIns="42672" rIns="42672" bIns="42672" numCol="1" spcCol="1270" anchor="t" anchorCtr="0">
              <a:noAutofit/>
            </a:bodyPr>
            <a:lstStyle/>
            <a:p>
              <a:pPr lvl="0" algn="ctr" defTabSz="266700" rtl="0">
                <a:lnSpc>
                  <a:spcPct val="90000"/>
                </a:lnSpc>
                <a:spcBef>
                  <a:spcPct val="0"/>
                </a:spcBef>
                <a:spcAft>
                  <a:spcPct val="35000"/>
                </a:spcAft>
              </a:pPr>
              <a:r>
                <a:rPr lang="zh-CN" sz="2800" b="1" kern="1200" dirty="0" smtClean="0">
                  <a:solidFill>
                    <a:srgbClr val="FF6600"/>
                  </a:solidFill>
                </a:rPr>
                <a:t>分菜</a:t>
              </a:r>
              <a:r>
                <a:rPr lang="zh-CN" altLang="en-US" sz="2800" b="1" kern="1200" dirty="0" smtClean="0">
                  <a:solidFill>
                    <a:srgbClr val="FF6600"/>
                  </a:solidFill>
                </a:rPr>
                <a:t>同享</a:t>
              </a:r>
              <a:endParaRPr lang="zh-CN" sz="2800" kern="1200" dirty="0">
                <a:solidFill>
                  <a:srgbClr val="FF6600"/>
                </a:solidFill>
              </a:endParaRPr>
            </a:p>
          </p:txBody>
        </p:sp>
        <p:sp>
          <p:nvSpPr>
            <p:cNvPr id="12" name="椭圆 11"/>
            <p:cNvSpPr/>
            <p:nvPr/>
          </p:nvSpPr>
          <p:spPr>
            <a:xfrm>
              <a:off x="4518819" y="3497683"/>
              <a:ext cx="53993" cy="53993"/>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3" name="任意多边形 12"/>
            <p:cNvSpPr/>
            <p:nvPr/>
          </p:nvSpPr>
          <p:spPr>
            <a:xfrm>
              <a:off x="5663170" y="3254714"/>
              <a:ext cx="2031553" cy="215972"/>
            </a:xfrm>
            <a:custGeom>
              <a:avLst/>
              <a:gdLst>
                <a:gd name="connsiteX0" fmla="*/ 0 w 2031553"/>
                <a:gd name="connsiteY0" fmla="*/ 0 h 215972"/>
                <a:gd name="connsiteX1" fmla="*/ 2031553 w 2031553"/>
                <a:gd name="connsiteY1" fmla="*/ 0 h 215972"/>
                <a:gd name="connsiteX2" fmla="*/ 2031553 w 2031553"/>
                <a:gd name="connsiteY2" fmla="*/ 215972 h 215972"/>
                <a:gd name="connsiteX3" fmla="*/ 0 w 2031553"/>
                <a:gd name="connsiteY3" fmla="*/ 215972 h 215972"/>
                <a:gd name="connsiteX4" fmla="*/ 0 w 2031553"/>
                <a:gd name="connsiteY4" fmla="*/ 0 h 21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53" h="215972">
                  <a:moveTo>
                    <a:pt x="0" y="0"/>
                  </a:moveTo>
                  <a:lnTo>
                    <a:pt x="2031553" y="0"/>
                  </a:lnTo>
                  <a:lnTo>
                    <a:pt x="2031553" y="215972"/>
                  </a:lnTo>
                  <a:lnTo>
                    <a:pt x="0" y="2159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672" tIns="42672" rIns="42672" bIns="42672" numCol="1" spcCol="1270" anchor="b" anchorCtr="0">
              <a:noAutofit/>
            </a:bodyPr>
            <a:lstStyle/>
            <a:p>
              <a:pPr lvl="0" algn="ctr" defTabSz="266700" rtl="0">
                <a:lnSpc>
                  <a:spcPct val="90000"/>
                </a:lnSpc>
                <a:spcBef>
                  <a:spcPct val="0"/>
                </a:spcBef>
                <a:spcAft>
                  <a:spcPct val="35000"/>
                </a:spcAft>
              </a:pPr>
              <a:r>
                <a:rPr lang="zh-CN" altLang="en-US" sz="2800" b="1" dirty="0">
                  <a:solidFill>
                    <a:srgbClr val="FF6600"/>
                  </a:solidFill>
                </a:rPr>
                <a:t>将军</a:t>
              </a:r>
              <a:r>
                <a:rPr lang="zh-CN" sz="2800" b="1" kern="1200" dirty="0" smtClean="0">
                  <a:solidFill>
                    <a:srgbClr val="FF6600"/>
                  </a:solidFill>
                </a:rPr>
                <a:t>敬礼</a:t>
              </a:r>
              <a:endParaRPr lang="zh-CN" sz="2800" kern="1200" dirty="0">
                <a:solidFill>
                  <a:srgbClr val="FF6600"/>
                </a:solidFill>
              </a:endParaRPr>
            </a:p>
          </p:txBody>
        </p:sp>
        <p:sp>
          <p:nvSpPr>
            <p:cNvPr id="14" name="椭圆 13"/>
            <p:cNvSpPr/>
            <p:nvPr/>
          </p:nvSpPr>
          <p:spPr>
            <a:xfrm>
              <a:off x="6651950" y="3497683"/>
              <a:ext cx="53993" cy="53993"/>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683568" y="411510"/>
            <a:ext cx="7416824" cy="1372683"/>
          </a:xfrm>
          <a:prstGeom prst="rect">
            <a:avLst/>
          </a:prstGeom>
          <a:noFill/>
        </p:spPr>
        <p:txBody>
          <a:bodyPr wrap="square" rtlCol="0" anchor="t">
            <a:spAutoFit/>
          </a:bodyPr>
          <a:lstStyle/>
          <a:p>
            <a:pPr indent="457200">
              <a:lnSpc>
                <a:spcPct val="130000"/>
              </a:lnSpc>
            </a:pPr>
            <a:r>
              <a:rPr lang="zh-CN" altLang="en-US" sz="3200" dirty="0" smtClean="0">
                <a:latin typeface="黑体" panose="02010609060101010101" pitchFamily="49" charset="-122"/>
                <a:ea typeface="黑体" panose="02010609060101010101" pitchFamily="49" charset="-122"/>
                <a:cs typeface="楷体" panose="02010609060101010101" pitchFamily="49" charset="-122"/>
              </a:rPr>
              <a:t>  小组内交流，试着用完整、清楚的句子来简要讲述课文内容。</a:t>
            </a:r>
            <a:endParaRPr lang="en-US" altLang="zh-CN" sz="3200" dirty="0">
              <a:latin typeface="黑体" panose="02010609060101010101" pitchFamily="49" charset="-122"/>
              <a:ea typeface="黑体" panose="02010609060101010101" pitchFamily="49" charset="-122"/>
              <a:cs typeface="楷体" panose="02010609060101010101" pitchFamily="49" charset="-122"/>
            </a:endParaRPr>
          </a:p>
        </p:txBody>
      </p:sp>
      <p:sp>
        <p:nvSpPr>
          <p:cNvPr id="7" name="任意多边形 6"/>
          <p:cNvSpPr/>
          <p:nvPr/>
        </p:nvSpPr>
        <p:spPr>
          <a:xfrm>
            <a:off x="539552" y="2499742"/>
            <a:ext cx="713010" cy="1368152"/>
          </a:xfrm>
          <a:custGeom>
            <a:avLst/>
            <a:gdLst>
              <a:gd name="connsiteX0" fmla="*/ 0 w 2031553"/>
              <a:gd name="connsiteY0" fmla="*/ 0 h 215972"/>
              <a:gd name="connsiteX1" fmla="*/ 2031553 w 2031553"/>
              <a:gd name="connsiteY1" fmla="*/ 0 h 215972"/>
              <a:gd name="connsiteX2" fmla="*/ 2031553 w 2031553"/>
              <a:gd name="connsiteY2" fmla="*/ 215972 h 215972"/>
              <a:gd name="connsiteX3" fmla="*/ 0 w 2031553"/>
              <a:gd name="connsiteY3" fmla="*/ 215972 h 215972"/>
              <a:gd name="connsiteX4" fmla="*/ 0 w 2031553"/>
              <a:gd name="connsiteY4" fmla="*/ 0 h 21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53" h="215972">
                <a:moveTo>
                  <a:pt x="0" y="0"/>
                </a:moveTo>
                <a:lnTo>
                  <a:pt x="2031553" y="0"/>
                </a:lnTo>
                <a:lnTo>
                  <a:pt x="2031553" y="215972"/>
                </a:lnTo>
                <a:lnTo>
                  <a:pt x="0" y="2159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672" tIns="42672" rIns="42672" bIns="42672" numCol="1" spcCol="1270" anchor="b" anchorCtr="0">
            <a:noAutofit/>
          </a:bodyPr>
          <a:lstStyle/>
          <a:p>
            <a:pPr lvl="0" algn="ctr" defTabSz="266700" rtl="0">
              <a:lnSpc>
                <a:spcPct val="90000"/>
              </a:lnSpc>
              <a:spcBef>
                <a:spcPct val="0"/>
              </a:spcBef>
              <a:spcAft>
                <a:spcPct val="35000"/>
              </a:spcAft>
            </a:pPr>
            <a:r>
              <a:rPr lang="zh-CN" sz="2800" b="1" kern="1200" dirty="0" smtClean="0">
                <a:solidFill>
                  <a:srgbClr val="FF6600"/>
                </a:solidFill>
              </a:rPr>
              <a:t>发现菜地</a:t>
            </a:r>
            <a:endParaRPr lang="zh-CN" sz="2800" kern="1200" dirty="0">
              <a:solidFill>
                <a:srgbClr val="FF6600"/>
              </a:solidFill>
            </a:endParaRPr>
          </a:p>
        </p:txBody>
      </p:sp>
      <p:sp>
        <p:nvSpPr>
          <p:cNvPr id="3" name="流程图: 可选过程 2"/>
          <p:cNvSpPr/>
          <p:nvPr/>
        </p:nvSpPr>
        <p:spPr>
          <a:xfrm>
            <a:off x="1403648" y="1981597"/>
            <a:ext cx="7056784" cy="2592288"/>
          </a:xfrm>
          <a:prstGeom prst="flowChartAlternateProcess">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latin typeface="楷体" panose="02010609060101010101" pitchFamily="49" charset="-122"/>
                <a:ea typeface="楷体" panose="02010609060101010101" pitchFamily="49" charset="-122"/>
              </a:rPr>
              <a:t>    将军发现小岛上竟然能种菜，非常惊讶，而且知道了菜地的土和种菜的种子是战士们从家乡背来的。虽然受到秘书的劝阻，但将军坚持要留在岛上吃住一晚，目的是了解和推广种菜的方法，提升整个守岛部队的战斗力。</a:t>
            </a:r>
            <a:endParaRPr lang="zh-CN" altLang="en-US" sz="2800" b="1" dirty="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27584" y="1689105"/>
            <a:ext cx="648071" cy="1692518"/>
          </a:xfrm>
          <a:custGeom>
            <a:avLst/>
            <a:gdLst>
              <a:gd name="connsiteX0" fmla="*/ 0 w 2031553"/>
              <a:gd name="connsiteY0" fmla="*/ 0 h 215972"/>
              <a:gd name="connsiteX1" fmla="*/ 2031553 w 2031553"/>
              <a:gd name="connsiteY1" fmla="*/ 0 h 215972"/>
              <a:gd name="connsiteX2" fmla="*/ 2031553 w 2031553"/>
              <a:gd name="connsiteY2" fmla="*/ 215972 h 215972"/>
              <a:gd name="connsiteX3" fmla="*/ 0 w 2031553"/>
              <a:gd name="connsiteY3" fmla="*/ 215972 h 215972"/>
              <a:gd name="connsiteX4" fmla="*/ 0 w 2031553"/>
              <a:gd name="connsiteY4" fmla="*/ 0 h 21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53" h="215972">
                <a:moveTo>
                  <a:pt x="0" y="0"/>
                </a:moveTo>
                <a:lnTo>
                  <a:pt x="2031553" y="0"/>
                </a:lnTo>
                <a:lnTo>
                  <a:pt x="2031553" y="215972"/>
                </a:lnTo>
                <a:lnTo>
                  <a:pt x="0" y="2159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672" tIns="42672" rIns="42672" bIns="42672" numCol="1" spcCol="1270" anchor="t" anchorCtr="0">
            <a:noAutofit/>
          </a:bodyPr>
          <a:lstStyle/>
          <a:p>
            <a:pPr lvl="0" algn="ctr" defTabSz="266700" rtl="0">
              <a:lnSpc>
                <a:spcPct val="90000"/>
              </a:lnSpc>
              <a:spcBef>
                <a:spcPct val="0"/>
              </a:spcBef>
              <a:spcAft>
                <a:spcPct val="35000"/>
              </a:spcAft>
            </a:pPr>
            <a:r>
              <a:rPr lang="zh-CN" sz="2800" b="1" kern="1200" dirty="0" smtClean="0">
                <a:solidFill>
                  <a:srgbClr val="FF6600"/>
                </a:solidFill>
              </a:rPr>
              <a:t>分菜</a:t>
            </a:r>
            <a:r>
              <a:rPr lang="zh-CN" altLang="en-US" sz="2800" b="1" kern="1200" dirty="0" smtClean="0">
                <a:solidFill>
                  <a:srgbClr val="FF6600"/>
                </a:solidFill>
              </a:rPr>
              <a:t>同享</a:t>
            </a:r>
            <a:endParaRPr lang="zh-CN" sz="2800" kern="1200" dirty="0">
              <a:solidFill>
                <a:srgbClr val="FF6600"/>
              </a:solidFill>
            </a:endParaRPr>
          </a:p>
        </p:txBody>
      </p:sp>
      <p:sp>
        <p:nvSpPr>
          <p:cNvPr id="4" name="TextBox 3"/>
          <p:cNvSpPr txBox="1"/>
          <p:nvPr/>
        </p:nvSpPr>
        <p:spPr>
          <a:xfrm>
            <a:off x="1979712" y="981092"/>
            <a:ext cx="6264696" cy="3108543"/>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将军知道自己晚饭有一盘菜时非常生气，质问队长“战士们有蔬菜吃吗”。听了队长的解释，看到菜地像中国地图，将军受到很大触动，他想把菜分给战士们，但战士们不肯接受，将军最后把菜倒进汤中，亲自给战士们舀菜汤，心底里为战士们所感动。</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27584" y="1689105"/>
            <a:ext cx="648071" cy="1692518"/>
          </a:xfrm>
          <a:custGeom>
            <a:avLst/>
            <a:gdLst>
              <a:gd name="connsiteX0" fmla="*/ 0 w 2031553"/>
              <a:gd name="connsiteY0" fmla="*/ 0 h 215972"/>
              <a:gd name="connsiteX1" fmla="*/ 2031553 w 2031553"/>
              <a:gd name="connsiteY1" fmla="*/ 0 h 215972"/>
              <a:gd name="connsiteX2" fmla="*/ 2031553 w 2031553"/>
              <a:gd name="connsiteY2" fmla="*/ 215972 h 215972"/>
              <a:gd name="connsiteX3" fmla="*/ 0 w 2031553"/>
              <a:gd name="connsiteY3" fmla="*/ 215972 h 215972"/>
              <a:gd name="connsiteX4" fmla="*/ 0 w 2031553"/>
              <a:gd name="connsiteY4" fmla="*/ 0 h 21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53" h="215972">
                <a:moveTo>
                  <a:pt x="0" y="0"/>
                </a:moveTo>
                <a:lnTo>
                  <a:pt x="2031553" y="0"/>
                </a:lnTo>
                <a:lnTo>
                  <a:pt x="2031553" y="215972"/>
                </a:lnTo>
                <a:lnTo>
                  <a:pt x="0" y="2159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672" tIns="42672" rIns="42672" bIns="42672" numCol="1" spcCol="1270" anchor="t" anchorCtr="0">
            <a:noAutofit/>
          </a:bodyPr>
          <a:lstStyle/>
          <a:p>
            <a:pPr lvl="0" algn="ctr" defTabSz="266700" rtl="0">
              <a:lnSpc>
                <a:spcPct val="90000"/>
              </a:lnSpc>
              <a:spcBef>
                <a:spcPct val="0"/>
              </a:spcBef>
              <a:spcAft>
                <a:spcPct val="35000"/>
              </a:spcAft>
            </a:pPr>
            <a:r>
              <a:rPr lang="zh-CN" altLang="en-US" sz="2800" b="1" kern="1200" dirty="0" smtClean="0">
                <a:solidFill>
                  <a:srgbClr val="FF6600"/>
                </a:solidFill>
              </a:rPr>
              <a:t>将军敬礼</a:t>
            </a:r>
            <a:endParaRPr lang="zh-CN" sz="2800" b="1" kern="1200" dirty="0">
              <a:solidFill>
                <a:srgbClr val="FF6600"/>
              </a:solidFill>
            </a:endParaRPr>
          </a:p>
        </p:txBody>
      </p:sp>
      <p:sp>
        <p:nvSpPr>
          <p:cNvPr id="4" name="TextBox 3"/>
          <p:cNvSpPr txBox="1"/>
          <p:nvPr/>
        </p:nvSpPr>
        <p:spPr>
          <a:xfrm>
            <a:off x="1979712" y="1519701"/>
            <a:ext cx="6264696" cy="203132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将军离开小岛时，向着升起的太阳和那片绿色的菜地，也向着小岛行了一个标准的军礼。</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95537" y="577113"/>
            <a:ext cx="8218436" cy="1175706"/>
          </a:xfrm>
          <a:prstGeom prst="rect">
            <a:avLst/>
          </a:prstGeom>
        </p:spPr>
        <p:txBody>
          <a:bodyPr wrap="square">
            <a:spAutoFit/>
          </a:bodyPr>
          <a:lstStyle/>
          <a:p>
            <a:pPr indent="809625">
              <a:lnSpc>
                <a:spcPct val="110000"/>
              </a:lnSpc>
            </a:pPr>
            <a:r>
              <a:rPr lang="zh-CN" altLang="en-US" sz="3200" dirty="0" smtClean="0">
                <a:latin typeface="黑体" panose="02010609060101010101" pitchFamily="49" charset="-122"/>
                <a:ea typeface="黑体" panose="02010609060101010101" pitchFamily="49" charset="-122"/>
              </a:rPr>
              <a:t>小组内合作讨论：如果</a:t>
            </a:r>
            <a:r>
              <a:rPr lang="zh-CN" altLang="en-US" sz="3200" dirty="0">
                <a:latin typeface="黑体" panose="02010609060101010101" pitchFamily="49" charset="-122"/>
                <a:ea typeface="黑体" panose="02010609060101010101" pitchFamily="49" charset="-122"/>
              </a:rPr>
              <a:t>你就是登上小岛的</a:t>
            </a:r>
            <a:r>
              <a:rPr lang="zh-CN" altLang="en-US" sz="3200" dirty="0" smtClean="0">
                <a:latin typeface="黑体" panose="02010609060101010101" pitchFamily="49" charset="-122"/>
                <a:ea typeface="黑体" panose="02010609060101010101" pitchFamily="49" charset="-122"/>
              </a:rPr>
              <a:t>将军，面对</a:t>
            </a:r>
            <a:r>
              <a:rPr lang="zh-CN" altLang="en-US" sz="3200" dirty="0">
                <a:latin typeface="黑体" panose="02010609060101010101" pitchFamily="49" charset="-122"/>
                <a:ea typeface="黑体" panose="02010609060101010101" pitchFamily="49" charset="-122"/>
              </a:rPr>
              <a:t>以下</a:t>
            </a:r>
            <a:r>
              <a:rPr lang="zh-CN" altLang="en-US" sz="3200" dirty="0" smtClean="0">
                <a:latin typeface="黑体" panose="02010609060101010101" pitchFamily="49" charset="-122"/>
                <a:ea typeface="黑体" panose="02010609060101010101" pitchFamily="49" charset="-122"/>
              </a:rPr>
              <a:t>情境，你</a:t>
            </a:r>
            <a:r>
              <a:rPr lang="zh-CN" altLang="en-US" sz="3200" dirty="0">
                <a:latin typeface="黑体" panose="02010609060101010101" pitchFamily="49" charset="-122"/>
                <a:ea typeface="黑体" panose="02010609060101010101" pitchFamily="49" charset="-122"/>
              </a:rPr>
              <a:t>会</a:t>
            </a:r>
            <a:r>
              <a:rPr lang="zh-CN" altLang="en-US" sz="3200" dirty="0" smtClean="0">
                <a:latin typeface="黑体" panose="02010609060101010101" pitchFamily="49" charset="-122"/>
                <a:ea typeface="黑体" panose="02010609060101010101" pitchFamily="49" charset="-122"/>
              </a:rPr>
              <a:t>想些</a:t>
            </a:r>
            <a:r>
              <a:rPr lang="zh-CN" altLang="en-US" sz="3200" dirty="0">
                <a:latin typeface="黑体" panose="02010609060101010101" pitchFamily="49" charset="-122"/>
                <a:ea typeface="黑体" panose="02010609060101010101" pitchFamily="49" charset="-122"/>
              </a:rPr>
              <a:t>什么</a:t>
            </a:r>
            <a:r>
              <a:rPr lang="en-US" altLang="zh-CN" sz="3200" dirty="0">
                <a:latin typeface="黑体" panose="02010609060101010101" pitchFamily="49" charset="-122"/>
                <a:ea typeface="黑体" panose="02010609060101010101" pitchFamily="49" charset="-122"/>
              </a:rPr>
              <a:t>?</a:t>
            </a:r>
            <a:endParaRPr lang="en-US" altLang="zh-CN" sz="3200" dirty="0">
              <a:latin typeface="黑体" panose="02010609060101010101" pitchFamily="49" charset="-122"/>
              <a:ea typeface="黑体" panose="02010609060101010101" pitchFamily="49" charset="-122"/>
            </a:endParaRPr>
          </a:p>
        </p:txBody>
      </p:sp>
      <p:sp>
        <p:nvSpPr>
          <p:cNvPr id="4" name="矩形 3"/>
          <p:cNvSpPr/>
          <p:nvPr/>
        </p:nvSpPr>
        <p:spPr>
          <a:xfrm>
            <a:off x="395537" y="1910318"/>
            <a:ext cx="8568952" cy="2677656"/>
          </a:xfrm>
          <a:prstGeom prst="rect">
            <a:avLst/>
          </a:prstGeom>
        </p:spPr>
        <p:txBody>
          <a:bodyPr wrap="square">
            <a:spAutoFit/>
          </a:bodyPr>
          <a:lstStyle/>
          <a:p>
            <a:pPr marL="342900" indent="-342900">
              <a:buClr>
                <a:schemeClr val="accent3">
                  <a:lumMod val="75000"/>
                </a:schemeClr>
              </a:buClr>
              <a:buSzPct val="80000"/>
              <a:buFont typeface="Wingdings" panose="05000000000000000000" pitchFamily="2" charset="2"/>
              <a:buChar char="u"/>
            </a:pPr>
            <a:r>
              <a:rPr lang="zh-CN" altLang="en-US" sz="2400" b="1" dirty="0" smtClean="0">
                <a:latin typeface="楷体" panose="02010609060101010101" pitchFamily="49" charset="-122"/>
                <a:ea typeface="楷体" panose="02010609060101010101" pitchFamily="49" charset="-122"/>
              </a:rPr>
              <a:t>当</a:t>
            </a:r>
            <a:r>
              <a:rPr lang="zh-CN" altLang="en-US" sz="2400" b="1" dirty="0">
                <a:latin typeface="楷体" panose="02010609060101010101" pitchFamily="49" charset="-122"/>
                <a:ea typeface="楷体" panose="02010609060101010101" pitchFamily="49" charset="-122"/>
              </a:rPr>
              <a:t>你发现菜地</a:t>
            </a:r>
            <a:r>
              <a:rPr lang="zh-CN" altLang="en-US" sz="2400" b="1" dirty="0" smtClean="0">
                <a:latin typeface="楷体" panose="02010609060101010101" pitchFamily="49" charset="-122"/>
                <a:ea typeface="楷体" panose="02010609060101010101" pitchFamily="49" charset="-122"/>
              </a:rPr>
              <a:t>时，不由得</a:t>
            </a:r>
            <a:r>
              <a:rPr lang="zh-CN" altLang="en-US" sz="2400" b="1" dirty="0">
                <a:latin typeface="楷体" panose="02010609060101010101" pitchFamily="49" charset="-122"/>
                <a:ea typeface="楷体" panose="02010609060101010101" pitchFamily="49" charset="-122"/>
              </a:rPr>
              <a:t>一</a:t>
            </a:r>
            <a:r>
              <a:rPr lang="zh-CN" altLang="en-US" sz="2400" b="1" dirty="0" smtClean="0">
                <a:latin typeface="楷体" panose="02010609060101010101" pitchFamily="49" charset="-122"/>
                <a:ea typeface="楷体" panose="02010609060101010101" pitchFamily="49" charset="-122"/>
              </a:rPr>
              <a:t>愣，你</a:t>
            </a:r>
            <a:r>
              <a:rPr lang="zh-CN" altLang="en-US" sz="2400" b="1" dirty="0">
                <a:latin typeface="楷体" panose="02010609060101010101" pitchFamily="49" charset="-122"/>
                <a:ea typeface="楷体" panose="02010609060101010101" pitchFamily="49" charset="-122"/>
              </a:rPr>
              <a:t>在</a:t>
            </a:r>
            <a:r>
              <a:rPr lang="zh-CN" altLang="en-US" sz="2400" b="1" dirty="0" smtClean="0">
                <a:latin typeface="楷体" panose="02010609060101010101" pitchFamily="49" charset="-122"/>
                <a:ea typeface="楷体" panose="02010609060101010101" pitchFamily="49" charset="-122"/>
              </a:rPr>
              <a:t>想</a:t>
            </a:r>
            <a:r>
              <a:rPr lang="en-US" altLang="zh-CN"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marL="342900" indent="-342900">
              <a:buClr>
                <a:schemeClr val="accent3">
                  <a:lumMod val="75000"/>
                </a:schemeClr>
              </a:buClr>
              <a:buSzPct val="80000"/>
              <a:buFont typeface="Wingdings" panose="05000000000000000000" pitchFamily="2" charset="2"/>
              <a:buChar char="u"/>
            </a:pPr>
            <a:r>
              <a:rPr lang="zh-CN" altLang="en-US" sz="2400" b="1" dirty="0" smtClean="0">
                <a:latin typeface="楷体" panose="02010609060101010101" pitchFamily="49" charset="-122"/>
                <a:ea typeface="楷体" panose="02010609060101010101" pitchFamily="49" charset="-122"/>
              </a:rPr>
              <a:t>当</a:t>
            </a:r>
            <a:r>
              <a:rPr lang="zh-CN" altLang="en-US" sz="2400" b="1" dirty="0">
                <a:latin typeface="楷体" panose="02010609060101010101" pitchFamily="49" charset="-122"/>
                <a:ea typeface="楷体" panose="02010609060101010101" pitchFamily="49" charset="-122"/>
              </a:rPr>
              <a:t>你决定要留下来吃</a:t>
            </a:r>
            <a:r>
              <a:rPr lang="zh-CN" altLang="en-US" sz="2400" b="1" dirty="0" smtClean="0">
                <a:latin typeface="楷体" panose="02010609060101010101" pitchFamily="49" charset="-122"/>
                <a:ea typeface="楷体" panose="02010609060101010101" pitchFamily="49" charset="-122"/>
              </a:rPr>
              <a:t>晚饭，你</a:t>
            </a:r>
            <a:r>
              <a:rPr lang="zh-CN" altLang="en-US" sz="2400" b="1" dirty="0">
                <a:latin typeface="楷体" panose="02010609060101010101" pitchFamily="49" charset="-122"/>
                <a:ea typeface="楷体" panose="02010609060101010101" pitchFamily="49" charset="-122"/>
              </a:rPr>
              <a:t>在</a:t>
            </a:r>
            <a:r>
              <a:rPr lang="zh-CN" altLang="en-US" sz="2400" b="1" dirty="0" smtClean="0">
                <a:latin typeface="楷体" panose="02010609060101010101" pitchFamily="49" charset="-122"/>
                <a:ea typeface="楷体" panose="02010609060101010101" pitchFamily="49" charset="-122"/>
              </a:rPr>
              <a:t>想</a:t>
            </a:r>
            <a:r>
              <a:rPr lang="en-US" altLang="zh-CN"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marL="342900" indent="-342900">
              <a:buClr>
                <a:schemeClr val="accent3">
                  <a:lumMod val="75000"/>
                </a:schemeClr>
              </a:buClr>
              <a:buSzPct val="80000"/>
              <a:buFont typeface="Wingdings" panose="05000000000000000000" pitchFamily="2" charset="2"/>
              <a:buChar char="u"/>
            </a:pPr>
            <a:r>
              <a:rPr lang="zh-CN" altLang="en-US" sz="2400" b="1" dirty="0" smtClean="0">
                <a:latin typeface="楷体" panose="02010609060101010101" pitchFamily="49" charset="-122"/>
                <a:ea typeface="楷体" panose="02010609060101010101" pitchFamily="49" charset="-122"/>
              </a:rPr>
              <a:t>当</a:t>
            </a:r>
            <a:r>
              <a:rPr lang="zh-CN" altLang="en-US" sz="2400" b="1" dirty="0">
                <a:latin typeface="楷体" panose="02010609060101010101" pitchFamily="49" charset="-122"/>
                <a:ea typeface="楷体" panose="02010609060101010101" pitchFamily="49" charset="-122"/>
              </a:rPr>
              <a:t>你看到炊事员端来一盘</a:t>
            </a:r>
            <a:r>
              <a:rPr lang="zh-CN" altLang="en-US" sz="2400" b="1" dirty="0" smtClean="0">
                <a:latin typeface="楷体" panose="02010609060101010101" pitchFamily="49" charset="-122"/>
                <a:ea typeface="楷体" panose="02010609060101010101" pitchFamily="49" charset="-122"/>
              </a:rPr>
              <a:t>菜，你</a:t>
            </a:r>
            <a:r>
              <a:rPr lang="zh-CN" altLang="en-US" sz="2400" b="1" dirty="0">
                <a:latin typeface="楷体" panose="02010609060101010101" pitchFamily="49" charset="-122"/>
                <a:ea typeface="楷体" panose="02010609060101010101" pitchFamily="49" charset="-122"/>
              </a:rPr>
              <a:t>在</a:t>
            </a:r>
            <a:r>
              <a:rPr lang="zh-CN" altLang="en-US" sz="2400" b="1" dirty="0" smtClean="0">
                <a:latin typeface="楷体" panose="02010609060101010101" pitchFamily="49" charset="-122"/>
                <a:ea typeface="楷体" panose="02010609060101010101" pitchFamily="49" charset="-122"/>
              </a:rPr>
              <a:t>想</a:t>
            </a:r>
            <a:r>
              <a:rPr lang="en-US" altLang="zh-CN"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marL="342900" indent="-342900">
              <a:buClr>
                <a:schemeClr val="accent3">
                  <a:lumMod val="75000"/>
                </a:schemeClr>
              </a:buClr>
              <a:buSzPct val="80000"/>
              <a:buFont typeface="Wingdings" panose="05000000000000000000" pitchFamily="2" charset="2"/>
              <a:buChar char="u"/>
            </a:pPr>
            <a:r>
              <a:rPr lang="zh-CN" altLang="en-US" sz="2400" b="1" dirty="0" smtClean="0">
                <a:latin typeface="楷体" panose="02010609060101010101" pitchFamily="49" charset="-122"/>
                <a:ea typeface="楷体" panose="02010609060101010101" pitchFamily="49" charset="-122"/>
              </a:rPr>
              <a:t>当</a:t>
            </a:r>
            <a:r>
              <a:rPr lang="zh-CN" altLang="en-US" sz="2400" b="1" dirty="0">
                <a:latin typeface="楷体" panose="02010609060101010101" pitchFamily="49" charset="-122"/>
                <a:ea typeface="楷体" panose="02010609060101010101" pitchFamily="49" charset="-122"/>
              </a:rPr>
              <a:t>你看到中国地图形状的菜地</a:t>
            </a:r>
            <a:r>
              <a:rPr lang="zh-CN" altLang="en-US" sz="2400" b="1" dirty="0" smtClean="0">
                <a:latin typeface="楷体" panose="02010609060101010101" pitchFamily="49" charset="-122"/>
                <a:ea typeface="楷体" panose="02010609060101010101" pitchFamily="49" charset="-122"/>
              </a:rPr>
              <a:t>时，你</a:t>
            </a:r>
            <a:r>
              <a:rPr lang="zh-CN" altLang="en-US" sz="2400" b="1" dirty="0">
                <a:latin typeface="楷体" panose="02010609060101010101" pitchFamily="49" charset="-122"/>
                <a:ea typeface="楷体" panose="02010609060101010101" pitchFamily="49" charset="-122"/>
              </a:rPr>
              <a:t>在</a:t>
            </a:r>
            <a:r>
              <a:rPr lang="zh-CN" altLang="en-US" sz="2400" b="1" dirty="0" smtClean="0">
                <a:latin typeface="楷体" panose="02010609060101010101" pitchFamily="49" charset="-122"/>
                <a:ea typeface="楷体" panose="02010609060101010101" pitchFamily="49" charset="-122"/>
              </a:rPr>
              <a:t>想</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marL="342900" indent="-342900">
              <a:buClr>
                <a:schemeClr val="accent3">
                  <a:lumMod val="75000"/>
                </a:schemeClr>
              </a:buClr>
              <a:buSzPct val="80000"/>
              <a:buFont typeface="Wingdings" panose="05000000000000000000" pitchFamily="2" charset="2"/>
              <a:buChar char="u"/>
            </a:pPr>
            <a:r>
              <a:rPr lang="zh-CN" altLang="en-US" sz="2400" b="1" dirty="0" smtClean="0">
                <a:latin typeface="楷体" panose="02010609060101010101" pitchFamily="49" charset="-122"/>
                <a:ea typeface="楷体" panose="02010609060101010101" pitchFamily="49" charset="-122"/>
              </a:rPr>
              <a:t>当</a:t>
            </a:r>
            <a:r>
              <a:rPr lang="zh-CN" altLang="en-US" sz="2400" b="1" dirty="0">
                <a:latin typeface="楷体" panose="02010609060101010101" pitchFamily="49" charset="-122"/>
                <a:ea typeface="楷体" panose="02010609060101010101" pitchFamily="49" charset="-122"/>
              </a:rPr>
              <a:t>你听到队长的</a:t>
            </a:r>
            <a:r>
              <a:rPr lang="zh-CN" altLang="en-US" sz="2400" b="1" dirty="0" smtClean="0">
                <a:latin typeface="楷体" panose="02010609060101010101" pitchFamily="49" charset="-122"/>
                <a:ea typeface="楷体" panose="02010609060101010101" pitchFamily="49" charset="-122"/>
              </a:rPr>
              <a:t>解释，你</a:t>
            </a:r>
            <a:r>
              <a:rPr lang="zh-CN" altLang="en-US" sz="2400" b="1" dirty="0">
                <a:latin typeface="楷体" panose="02010609060101010101" pitchFamily="49" charset="-122"/>
                <a:ea typeface="楷体" panose="02010609060101010101" pitchFamily="49" charset="-122"/>
              </a:rPr>
              <a:t>的鼻子</a:t>
            </a:r>
            <a:r>
              <a:rPr lang="zh-CN" altLang="en-US" sz="2400" b="1" dirty="0" smtClean="0">
                <a:latin typeface="楷体" panose="02010609060101010101" pitchFamily="49" charset="-122"/>
                <a:ea typeface="楷体" panose="02010609060101010101" pitchFamily="49" charset="-122"/>
              </a:rPr>
              <a:t>发酸，你</a:t>
            </a:r>
            <a:r>
              <a:rPr lang="zh-CN" altLang="en-US" sz="2400" b="1" dirty="0">
                <a:latin typeface="楷体" panose="02010609060101010101" pitchFamily="49" charset="-122"/>
                <a:ea typeface="楷体" panose="02010609060101010101" pitchFamily="49" charset="-122"/>
              </a:rPr>
              <a:t>在</a:t>
            </a:r>
            <a:r>
              <a:rPr lang="zh-CN" altLang="en-US" sz="2400" b="1" dirty="0" smtClean="0">
                <a:latin typeface="楷体" panose="02010609060101010101" pitchFamily="49" charset="-122"/>
                <a:ea typeface="楷体" panose="02010609060101010101" pitchFamily="49" charset="-122"/>
              </a:rPr>
              <a:t>想</a:t>
            </a:r>
            <a:r>
              <a:rPr lang="en-US" altLang="zh-CN"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marL="342900" indent="-342900">
              <a:buClr>
                <a:schemeClr val="accent3">
                  <a:lumMod val="75000"/>
                </a:schemeClr>
              </a:buClr>
              <a:buSzPct val="80000"/>
              <a:buFont typeface="Wingdings" panose="05000000000000000000" pitchFamily="2" charset="2"/>
              <a:buChar char="u"/>
            </a:pPr>
            <a:r>
              <a:rPr lang="zh-CN" altLang="en-US" sz="2400" b="1" dirty="0" smtClean="0">
                <a:latin typeface="楷体" panose="02010609060101010101" pitchFamily="49" charset="-122"/>
                <a:ea typeface="楷体" panose="02010609060101010101" pitchFamily="49" charset="-122"/>
              </a:rPr>
              <a:t>当</a:t>
            </a:r>
            <a:r>
              <a:rPr lang="zh-CN" altLang="en-US" sz="2400" b="1" dirty="0">
                <a:latin typeface="楷体" panose="02010609060101010101" pitchFamily="49" charset="-122"/>
                <a:ea typeface="楷体" panose="02010609060101010101" pitchFamily="49" charset="-122"/>
              </a:rPr>
              <a:t>你给战士们舀菜汤</a:t>
            </a:r>
            <a:r>
              <a:rPr lang="zh-CN" altLang="en-US" sz="2400" b="1" dirty="0" smtClean="0">
                <a:latin typeface="楷体" panose="02010609060101010101" pitchFamily="49" charset="-122"/>
                <a:ea typeface="楷体" panose="02010609060101010101" pitchFamily="49" charset="-122"/>
              </a:rPr>
              <a:t>时，你</a:t>
            </a:r>
            <a:r>
              <a:rPr lang="zh-CN" altLang="en-US" sz="2400" b="1" dirty="0">
                <a:latin typeface="楷体" panose="02010609060101010101" pitchFamily="49" charset="-122"/>
                <a:ea typeface="楷体" panose="02010609060101010101" pitchFamily="49" charset="-122"/>
              </a:rPr>
              <a:t>的鼻子又开始</a:t>
            </a:r>
            <a:r>
              <a:rPr lang="zh-CN" altLang="en-US" sz="2400" b="1" dirty="0" smtClean="0">
                <a:latin typeface="楷体" panose="02010609060101010101" pitchFamily="49" charset="-122"/>
                <a:ea typeface="楷体" panose="02010609060101010101" pitchFamily="49" charset="-122"/>
              </a:rPr>
              <a:t>发酸，你</a:t>
            </a:r>
            <a:r>
              <a:rPr lang="zh-CN" altLang="en-US" sz="2400" b="1" dirty="0">
                <a:latin typeface="楷体" panose="02010609060101010101" pitchFamily="49" charset="-122"/>
                <a:ea typeface="楷体" panose="02010609060101010101" pitchFamily="49" charset="-122"/>
              </a:rPr>
              <a:t>在</a:t>
            </a:r>
            <a:r>
              <a:rPr lang="zh-CN" altLang="en-US" sz="2400" b="1" dirty="0" smtClean="0">
                <a:latin typeface="楷体" panose="02010609060101010101" pitchFamily="49" charset="-122"/>
                <a:ea typeface="楷体" panose="02010609060101010101" pitchFamily="49" charset="-122"/>
              </a:rPr>
              <a:t>想</a:t>
            </a:r>
            <a:r>
              <a:rPr lang="en-US" altLang="zh-CN"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marL="342900" indent="-342900">
              <a:buClr>
                <a:schemeClr val="accent3">
                  <a:lumMod val="75000"/>
                </a:schemeClr>
              </a:buClr>
              <a:buSzPct val="80000"/>
              <a:buFont typeface="Wingdings" panose="05000000000000000000" pitchFamily="2" charset="2"/>
              <a:buChar char="u"/>
            </a:pPr>
            <a:r>
              <a:rPr lang="zh-CN" altLang="en-US" sz="2400" b="1" dirty="0" smtClean="0">
                <a:latin typeface="楷体" panose="02010609060101010101" pitchFamily="49" charset="-122"/>
                <a:ea typeface="楷体" panose="02010609060101010101" pitchFamily="49" charset="-122"/>
              </a:rPr>
              <a:t>离岛</a:t>
            </a:r>
            <a:r>
              <a:rPr lang="zh-CN" altLang="en-US" sz="2400" b="1" dirty="0">
                <a:latin typeface="楷体" panose="02010609060101010101" pitchFamily="49" charset="-122"/>
                <a:ea typeface="楷体" panose="02010609060101010101" pitchFamily="49" charset="-122"/>
              </a:rPr>
              <a:t>时你行</a:t>
            </a:r>
            <a:r>
              <a:rPr lang="zh-CN" altLang="en-US" sz="2400" b="1" dirty="0" smtClean="0">
                <a:latin typeface="楷体" panose="02010609060101010101" pitchFamily="49" charset="-122"/>
                <a:ea typeface="楷体" panose="02010609060101010101" pitchFamily="49" charset="-122"/>
              </a:rPr>
              <a:t>了一个</a:t>
            </a:r>
            <a:r>
              <a:rPr lang="zh-CN" altLang="en-US" sz="2400" b="1" dirty="0">
                <a:latin typeface="楷体" panose="02010609060101010101" pitchFamily="49" charset="-122"/>
                <a:ea typeface="楷体" panose="02010609060101010101" pitchFamily="49" charset="-122"/>
              </a:rPr>
              <a:t>标准的</a:t>
            </a:r>
            <a:r>
              <a:rPr lang="zh-CN" altLang="en-US" sz="2400" b="1" dirty="0" smtClean="0">
                <a:latin typeface="楷体" panose="02010609060101010101" pitchFamily="49" charset="-122"/>
                <a:ea typeface="楷体" panose="02010609060101010101" pitchFamily="49" charset="-122"/>
              </a:rPr>
              <a:t>军礼，你在想</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3568" y="1396970"/>
            <a:ext cx="7632848" cy="3046988"/>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    那天，我</a:t>
            </a:r>
            <a:r>
              <a:rPr lang="zh-CN" altLang="en-US" sz="2400" b="1" dirty="0">
                <a:latin typeface="楷体" panose="02010609060101010101" pitchFamily="49" charset="-122"/>
                <a:ea typeface="楷体" panose="02010609060101010101" pitchFamily="49" charset="-122"/>
              </a:rPr>
              <a:t>登上了</a:t>
            </a:r>
            <a:r>
              <a:rPr lang="zh-CN" altLang="en-US" sz="2400" b="1" dirty="0" smtClean="0">
                <a:latin typeface="楷体" panose="02010609060101010101" pitchFamily="49" charset="-122"/>
                <a:ea typeface="楷体" panose="02010609060101010101" pitchFamily="49" charset="-122"/>
              </a:rPr>
              <a:t>小岛，居然</a:t>
            </a:r>
            <a:r>
              <a:rPr lang="zh-CN" altLang="en-US" sz="2400" b="1" dirty="0">
                <a:latin typeface="楷体" panose="02010609060101010101" pitchFamily="49" charset="-122"/>
                <a:ea typeface="楷体" panose="02010609060101010101" pitchFamily="49" charset="-122"/>
              </a:rPr>
              <a:t>在岛上发现了一块绿油油的菜地。当时我就愣住</a:t>
            </a:r>
            <a:r>
              <a:rPr lang="zh-CN" altLang="en-US" sz="2400" b="1" dirty="0" smtClean="0">
                <a:latin typeface="楷体" panose="02010609060101010101" pitchFamily="49" charset="-122"/>
                <a:ea typeface="楷体" panose="02010609060101010101" pitchFamily="49" charset="-122"/>
              </a:rPr>
              <a:t>了：小岛上环境</a:t>
            </a:r>
            <a:r>
              <a:rPr lang="zh-CN" altLang="en-US" sz="2400" b="1" dirty="0">
                <a:latin typeface="楷体" panose="02010609060101010101" pitchFamily="49" charset="-122"/>
                <a:ea typeface="楷体" panose="02010609060101010101" pitchFamily="49" charset="-122"/>
              </a:rPr>
              <a:t>这么</a:t>
            </a:r>
            <a:r>
              <a:rPr lang="zh-CN" altLang="en-US" sz="2400" b="1" dirty="0" smtClean="0">
                <a:latin typeface="楷体" panose="02010609060101010101" pitchFamily="49" charset="-122"/>
                <a:ea typeface="楷体" panose="02010609060101010101" pitchFamily="49" charset="-122"/>
              </a:rPr>
              <a:t>恶劣，寸草</a:t>
            </a:r>
            <a:r>
              <a:rPr lang="zh-CN" altLang="en-US" sz="2400" b="1" dirty="0">
                <a:latin typeface="楷体" panose="02010609060101010101" pitchFamily="49" charset="-122"/>
                <a:ea typeface="楷体" panose="02010609060101010101" pitchFamily="49" charset="-122"/>
              </a:rPr>
              <a:t>难</a:t>
            </a:r>
            <a:r>
              <a:rPr lang="zh-CN" altLang="en-US" sz="2400" b="1" dirty="0" smtClean="0">
                <a:latin typeface="楷体" panose="02010609060101010101" pitchFamily="49" charset="-122"/>
                <a:ea typeface="楷体" panose="02010609060101010101" pitchFamily="49" charset="-122"/>
              </a:rPr>
              <a:t>生，战士们</a:t>
            </a:r>
            <a:r>
              <a:rPr lang="zh-CN" altLang="en-US" sz="2400" b="1" dirty="0">
                <a:latin typeface="楷体" panose="02010609060101010101" pitchFamily="49" charset="-122"/>
                <a:ea typeface="楷体" panose="02010609060101010101" pitchFamily="49" charset="-122"/>
              </a:rPr>
              <a:t>是怎样种出这些蔬菜的</a:t>
            </a:r>
            <a:r>
              <a:rPr lang="zh-CN" altLang="en-US" sz="2400" b="1" dirty="0" smtClean="0">
                <a:latin typeface="楷体" panose="02010609060101010101" pitchFamily="49" charset="-122"/>
                <a:ea typeface="楷体" panose="02010609060101010101" pitchFamily="49" charset="-122"/>
              </a:rPr>
              <a:t>呢？哎，岛</a:t>
            </a:r>
            <a:r>
              <a:rPr lang="zh-CN" altLang="en-US" sz="2400" b="1" dirty="0">
                <a:latin typeface="楷体" panose="02010609060101010101" pitchFamily="49" charset="-122"/>
                <a:ea typeface="楷体" panose="02010609060101010101" pitchFamily="49" charset="-122"/>
              </a:rPr>
              <a:t>上常年缺少新鲜的</a:t>
            </a:r>
            <a:r>
              <a:rPr lang="zh-CN" altLang="en-US" sz="2400" b="1" dirty="0" smtClean="0">
                <a:latin typeface="楷体" panose="02010609060101010101" pitchFamily="49" charset="-122"/>
                <a:ea typeface="楷体" panose="02010609060101010101" pitchFamily="49" charset="-122"/>
              </a:rPr>
              <a:t>蔬菜，为此</a:t>
            </a:r>
            <a:r>
              <a:rPr lang="zh-CN" altLang="en-US" sz="2400" b="1" dirty="0">
                <a:latin typeface="楷体" panose="02010609060101010101" pitchFamily="49" charset="-122"/>
                <a:ea typeface="楷体" panose="02010609060101010101" pitchFamily="49" charset="-122"/>
              </a:rPr>
              <a:t>好多战士牙龈</a:t>
            </a:r>
            <a:r>
              <a:rPr lang="zh-CN" altLang="en-US" sz="2400" b="1" dirty="0" smtClean="0">
                <a:latin typeface="楷体" panose="02010609060101010101" pitchFamily="49" charset="-122"/>
                <a:ea typeface="楷体" panose="02010609060101010101" pitchFamily="49" charset="-122"/>
              </a:rPr>
              <a:t>溃烂，营养不良</a:t>
            </a:r>
            <a:r>
              <a:rPr lang="zh-CN" altLang="en-US" sz="2400" b="1" dirty="0">
                <a:latin typeface="楷体" panose="02010609060101010101" pitchFamily="49" charset="-122"/>
                <a:ea typeface="楷体" panose="02010609060101010101" pitchFamily="49" charset="-122"/>
              </a:rPr>
              <a:t>。这一带的守岛战士生活实在是太苦</a:t>
            </a:r>
            <a:r>
              <a:rPr lang="zh-CN" altLang="en-US" sz="2400" b="1" dirty="0" smtClean="0">
                <a:latin typeface="楷体" panose="02010609060101010101" pitchFamily="49" charset="-122"/>
                <a:ea typeface="楷体" panose="02010609060101010101" pitchFamily="49" charset="-122"/>
              </a:rPr>
              <a:t>了，我</a:t>
            </a:r>
            <a:r>
              <a:rPr lang="zh-CN" altLang="en-US" sz="2400" b="1" dirty="0">
                <a:latin typeface="楷体" panose="02010609060101010101" pitchFamily="49" charset="-122"/>
                <a:ea typeface="楷体" panose="02010609060101010101" pitchFamily="49" charset="-122"/>
              </a:rPr>
              <a:t>必须搞明白</a:t>
            </a:r>
            <a:r>
              <a:rPr lang="zh-CN" altLang="en-US" sz="2400" b="1" dirty="0" smtClean="0">
                <a:latin typeface="楷体" panose="02010609060101010101" pitchFamily="49" charset="-122"/>
                <a:ea typeface="楷体" panose="02010609060101010101" pitchFamily="49" charset="-122"/>
              </a:rPr>
              <a:t>这里</a:t>
            </a:r>
            <a:r>
              <a:rPr lang="zh-CN" altLang="en-US" sz="2400" b="1" dirty="0">
                <a:latin typeface="楷体" panose="02010609060101010101" pitchFamily="49" charset="-122"/>
                <a:ea typeface="楷体" panose="02010609060101010101" pitchFamily="49" charset="-122"/>
              </a:rPr>
              <a:t>的战士们是怎样种蔬菜</a:t>
            </a:r>
            <a:r>
              <a:rPr lang="zh-CN" altLang="en-US" sz="2400" b="1" dirty="0" smtClean="0">
                <a:latin typeface="楷体" panose="02010609060101010101" pitchFamily="49" charset="-122"/>
                <a:ea typeface="楷体" panose="02010609060101010101" pitchFamily="49" charset="-122"/>
              </a:rPr>
              <a:t>的，我</a:t>
            </a:r>
            <a:r>
              <a:rPr lang="zh-CN" altLang="en-US" sz="2400" b="1" dirty="0">
                <a:latin typeface="楷体" panose="02010609060101010101" pitchFamily="49" charset="-122"/>
                <a:ea typeface="楷体" panose="02010609060101010101" pitchFamily="49" charset="-122"/>
              </a:rPr>
              <a:t>要把他们的法子在所有守岛战士中</a:t>
            </a:r>
            <a:r>
              <a:rPr lang="zh-CN" altLang="en-US" sz="2400" b="1" dirty="0" smtClean="0">
                <a:latin typeface="楷体" panose="02010609060101010101" pitchFamily="49" charset="-122"/>
                <a:ea typeface="楷体" panose="02010609060101010101" pitchFamily="49" charset="-122"/>
              </a:rPr>
              <a:t>推广，要</a:t>
            </a:r>
            <a:r>
              <a:rPr lang="zh-CN" altLang="en-US" sz="2400" b="1" dirty="0">
                <a:latin typeface="楷体" panose="02010609060101010101" pitchFamily="49" charset="-122"/>
                <a:ea typeface="楷体" panose="02010609060101010101" pitchFamily="49" charset="-122"/>
              </a:rPr>
              <a:t>让所有的守岛</a:t>
            </a:r>
            <a:r>
              <a:rPr lang="zh-CN" altLang="en-US" sz="2400" b="1" dirty="0" smtClean="0">
                <a:latin typeface="楷体" panose="02010609060101010101" pitchFamily="49" charset="-122"/>
                <a:ea typeface="楷体" panose="02010609060101010101" pitchFamily="49" charset="-122"/>
              </a:rPr>
              <a:t>战士</a:t>
            </a:r>
            <a:r>
              <a:rPr lang="zh-CN" altLang="en-US" sz="2400" b="1" dirty="0">
                <a:latin typeface="楷体" panose="02010609060101010101" pitchFamily="49" charset="-122"/>
                <a:ea typeface="楷体" panose="02010609060101010101" pitchFamily="49" charset="-122"/>
              </a:rPr>
              <a:t>都能吃上新鲜的蔬菜。</a:t>
            </a:r>
            <a:endParaRPr lang="zh-CN" altLang="en-US" sz="2400" b="1" dirty="0">
              <a:latin typeface="楷体" panose="02010609060101010101" pitchFamily="49" charset="-122"/>
              <a:ea typeface="楷体" panose="02010609060101010101" pitchFamily="49" charset="-122"/>
            </a:endParaRPr>
          </a:p>
        </p:txBody>
      </p:sp>
      <p:sp>
        <p:nvSpPr>
          <p:cNvPr id="3" name="矩形 2"/>
          <p:cNvSpPr/>
          <p:nvPr/>
        </p:nvSpPr>
        <p:spPr>
          <a:xfrm>
            <a:off x="611560" y="546815"/>
            <a:ext cx="6624736" cy="584775"/>
          </a:xfrm>
          <a:prstGeom prst="rect">
            <a:avLst/>
          </a:prstGeom>
          <a:noFill/>
          <a:ln>
            <a:noFill/>
          </a:ln>
          <a:effectLst/>
        </p:spPr>
        <p:style>
          <a:lnRef idx="1">
            <a:schemeClr val="accent3"/>
          </a:lnRef>
          <a:fillRef idx="3">
            <a:schemeClr val="accent3"/>
          </a:fillRef>
          <a:effectRef idx="2">
            <a:schemeClr val="accent3"/>
          </a:effectRef>
          <a:fontRef idx="minor">
            <a:schemeClr val="lt1"/>
          </a:fontRef>
        </p:style>
        <p:txBody>
          <a:bodyPr wrap="square">
            <a:spAutoFit/>
          </a:bodyPr>
          <a:lstStyle/>
          <a:p>
            <a:r>
              <a:rPr lang="zh-CN" altLang="en-US" sz="3200" dirty="0">
                <a:solidFill>
                  <a:schemeClr val="tx1"/>
                </a:solidFill>
                <a:latin typeface="黑体" panose="02010609060101010101" pitchFamily="49" charset="-122"/>
                <a:ea typeface="黑体" panose="02010609060101010101" pitchFamily="49" charset="-122"/>
              </a:rPr>
              <a:t>以将军的口吻讲述自己的所见所想：</a:t>
            </a:r>
            <a:endParaRPr lang="zh-CN" altLang="en-US" sz="3200"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3568" y="1614686"/>
            <a:ext cx="7056784" cy="584775"/>
          </a:xfrm>
          <a:prstGeom prst="rect">
            <a:avLst/>
          </a:prstGeom>
          <a:solidFill>
            <a:schemeClr val="accent3">
              <a:lumMod val="40000"/>
              <a:lumOff val="60000"/>
            </a:schemeClr>
          </a:solidFill>
          <a:ln w="28575">
            <a:solidFill>
              <a:schemeClr val="bg1"/>
            </a:solidFill>
            <a:prstDash val="sysDash"/>
          </a:ln>
          <a:effectLst>
            <a:outerShdw blurRad="63500" sx="102000" sy="102000" algn="ctr"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pPr marL="457200" indent="-457200">
              <a:buFont typeface="+mj-lt"/>
              <a:buAutoNum type="arabicPeriod"/>
            </a:pPr>
            <a:r>
              <a:rPr lang="zh-CN" altLang="en-US" sz="3200" b="1" dirty="0" smtClean="0">
                <a:latin typeface="黑体" panose="02010609060101010101" pitchFamily="49" charset="-122"/>
                <a:ea typeface="黑体" panose="02010609060101010101" pitchFamily="49" charset="-122"/>
              </a:rPr>
              <a:t>可以</a:t>
            </a:r>
            <a:r>
              <a:rPr lang="zh-CN" altLang="en-US" sz="3200" b="1" dirty="0">
                <a:latin typeface="黑体" panose="02010609060101010101" pitchFamily="49" charset="-122"/>
                <a:ea typeface="黑体" panose="02010609060101010101" pitchFamily="49" charset="-122"/>
              </a:rPr>
              <a:t>给人物配上相应的动作和神态。</a:t>
            </a:r>
            <a:endParaRPr lang="zh-CN" altLang="en-US" sz="3200" b="1" dirty="0">
              <a:latin typeface="黑体" panose="02010609060101010101" pitchFamily="49" charset="-122"/>
              <a:ea typeface="黑体" panose="02010609060101010101" pitchFamily="49" charset="-122"/>
            </a:endParaRPr>
          </a:p>
        </p:txBody>
      </p:sp>
      <p:sp>
        <p:nvSpPr>
          <p:cNvPr id="2" name="矩形 1"/>
          <p:cNvSpPr/>
          <p:nvPr/>
        </p:nvSpPr>
        <p:spPr>
          <a:xfrm>
            <a:off x="3355664" y="479242"/>
            <a:ext cx="2964273" cy="646331"/>
          </a:xfrm>
          <a:prstGeom prst="rect">
            <a:avLst/>
          </a:prstGeom>
          <a:noFill/>
          <a:ln>
            <a:noFill/>
          </a:ln>
          <a:effectLst/>
        </p:spPr>
        <p:style>
          <a:lnRef idx="1">
            <a:schemeClr val="accent3"/>
          </a:lnRef>
          <a:fillRef idx="3">
            <a:schemeClr val="accent3"/>
          </a:fillRef>
          <a:effectRef idx="2">
            <a:schemeClr val="accent3"/>
          </a:effectRef>
          <a:fontRef idx="minor">
            <a:schemeClr val="lt1"/>
          </a:fontRef>
        </p:style>
        <p:txBody>
          <a:bodyPr wrap="none">
            <a:spAutoFit/>
          </a:bodyPr>
          <a:lstStyle/>
          <a:p>
            <a:r>
              <a:rPr lang="zh-CN" altLang="en-US" sz="3600" b="1" dirty="0" smtClean="0">
                <a:solidFill>
                  <a:schemeClr val="tx1"/>
                </a:solidFill>
                <a:latin typeface="黑体" panose="02010609060101010101" pitchFamily="49" charset="-122"/>
                <a:ea typeface="黑体" panose="02010609060101010101" pitchFamily="49" charset="-122"/>
              </a:rPr>
              <a:t>如何讲好故事</a:t>
            </a:r>
            <a:endParaRPr lang="zh-CN" altLang="en-US" sz="3600" b="1" dirty="0">
              <a:solidFill>
                <a:schemeClr val="tx1"/>
              </a:solidFill>
              <a:latin typeface="黑体" panose="02010609060101010101" pitchFamily="49" charset="-122"/>
              <a:ea typeface="黑体" panose="02010609060101010101" pitchFamily="49" charset="-122"/>
            </a:endParaRPr>
          </a:p>
        </p:txBody>
      </p:sp>
      <p:pic>
        <p:nvPicPr>
          <p:cNvPr id="5" name="Picture 2" descr="C:\Users\Administrator\Downloads\千库网_书卷拟人博士PNG_元素编号1187750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flipH="1">
            <a:off x="2203536" y="69544"/>
            <a:ext cx="1206062" cy="120606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2">
            <a:grayscl/>
            <a:extLst>
              <a:ext uri="{BEBA8EAE-BF5A-486C-A8C5-ECC9F3942E4B}">
                <a14:imgProps xmlns:a14="http://schemas.microsoft.com/office/drawing/2010/main">
                  <a14:imgLayer r:embed="rId3">
                    <a14:imgEffect>
                      <a14:brightnessContrast bright="20000"/>
                    </a14:imgEffect>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331640" y="2660128"/>
            <a:ext cx="7128792" cy="477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3630910"/>
            <a:ext cx="6561137"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p:nvPr/>
        </p:nvCxnSpPr>
        <p:spPr>
          <a:xfrm>
            <a:off x="1994570" y="3083421"/>
            <a:ext cx="108012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6032" y="4011910"/>
            <a:ext cx="14376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fade">
                                      <p:cBhvr>
                                        <p:cTn id="22" dur="500"/>
                                        <p:tgtEl>
                                          <p:spTgt spid="102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56" y="2139702"/>
            <a:ext cx="9144000" cy="1631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p:nvPr/>
        </p:nvSpPr>
        <p:spPr>
          <a:xfrm>
            <a:off x="611560" y="699542"/>
            <a:ext cx="7704856" cy="1077218"/>
          </a:xfrm>
          <a:prstGeom prst="rect">
            <a:avLst/>
          </a:prstGeom>
          <a:solidFill>
            <a:schemeClr val="accent3">
              <a:lumMod val="40000"/>
              <a:lumOff val="60000"/>
            </a:schemeClr>
          </a:solidFill>
          <a:ln w="28575">
            <a:solidFill>
              <a:schemeClr val="bg1"/>
            </a:solidFill>
            <a:prstDash val="sysDash"/>
          </a:ln>
          <a:effectLst>
            <a:outerShdw blurRad="63500" sx="102000" sy="102000" algn="ctr"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pPr marL="361950" indent="-361950"/>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要</a:t>
            </a:r>
            <a:r>
              <a:rPr lang="zh-CN" altLang="en-US" sz="3200" b="1" dirty="0">
                <a:latin typeface="黑体" panose="02010609060101010101" pitchFamily="49" charset="-122"/>
                <a:ea typeface="黑体" panose="02010609060101010101" pitchFamily="49" charset="-122"/>
              </a:rPr>
              <a:t>抓住</a:t>
            </a:r>
            <a:r>
              <a:rPr lang="zh-CN" altLang="en-US" sz="3200" b="1" dirty="0" smtClean="0">
                <a:latin typeface="黑体" panose="02010609060101010101" pitchFamily="49" charset="-122"/>
                <a:ea typeface="黑体" panose="02010609060101010101" pitchFamily="49" charset="-122"/>
              </a:rPr>
              <a:t>关键词，揣摩</a:t>
            </a:r>
            <a:r>
              <a:rPr lang="zh-CN" altLang="en-US" sz="3200" b="1" dirty="0">
                <a:latin typeface="黑体" panose="02010609060101010101" pitchFamily="49" charset="-122"/>
                <a:ea typeface="黑体" panose="02010609060101010101" pitchFamily="49" charset="-122"/>
              </a:rPr>
              <a:t>人物的</a:t>
            </a:r>
            <a:r>
              <a:rPr lang="zh-CN" altLang="en-US" sz="3200" b="1" dirty="0" smtClean="0">
                <a:latin typeface="黑体" panose="02010609060101010101" pitchFamily="49" charset="-122"/>
                <a:ea typeface="黑体" panose="02010609060101010101" pitchFamily="49" charset="-122"/>
              </a:rPr>
              <a:t>语气，将</a:t>
            </a:r>
            <a:r>
              <a:rPr lang="zh-CN" altLang="en-US" sz="3200" b="1" dirty="0">
                <a:latin typeface="黑体" panose="02010609060101010101" pitchFamily="49" charset="-122"/>
                <a:ea typeface="黑体" panose="02010609060101010101" pitchFamily="49" charset="-122"/>
              </a:rPr>
              <a:t>故事讲得绘声绘色。</a:t>
            </a:r>
            <a:endParaRPr lang="zh-CN" altLang="en-US" sz="3200" b="1" dirty="0">
              <a:latin typeface="黑体" panose="02010609060101010101" pitchFamily="49" charset="-122"/>
              <a:ea typeface="黑体" panose="02010609060101010101" pitchFamily="49" charset="-122"/>
            </a:endParaRPr>
          </a:p>
        </p:txBody>
      </p:sp>
      <p:sp>
        <p:nvSpPr>
          <p:cNvPr id="4" name="矩形 3"/>
          <p:cNvSpPr/>
          <p:nvPr/>
        </p:nvSpPr>
        <p:spPr>
          <a:xfrm>
            <a:off x="2123728" y="3939902"/>
            <a:ext cx="1035171" cy="584775"/>
          </a:xfrm>
          <a:prstGeom prst="rect">
            <a:avLst/>
          </a:prstGeom>
        </p:spPr>
        <p:txBody>
          <a:bodyPr wrap="square">
            <a:prstTxWarp prst="textPlain">
              <a:avLst/>
            </a:prstTxWarp>
            <a:spAutoFit/>
          </a:bodyPr>
          <a:lstStyle/>
          <a:p>
            <a:pPr algn="ctr"/>
            <a:r>
              <a:rPr lang="zh-CN" altLang="en-US" sz="3200" b="1" dirty="0" smtClean="0">
                <a:gradFill>
                  <a:gsLst>
                    <a:gs pos="0">
                      <a:srgbClr val="66008F"/>
                    </a:gs>
                    <a:gs pos="28000">
                      <a:srgbClr val="BA0066"/>
                    </a:gs>
                    <a:gs pos="56000">
                      <a:srgbClr val="FF0000"/>
                    </a:gs>
                    <a:gs pos="100000">
                      <a:srgbClr val="FF8200"/>
                    </a:gs>
                  </a:gsLst>
                  <a:lin ang="5400000" scaled="0"/>
                </a:gradFill>
                <a:latin typeface="+mj-ea"/>
                <a:ea typeface="+mj-ea"/>
              </a:rPr>
              <a:t>心疼</a:t>
            </a:r>
            <a:endParaRPr lang="zh-CN" altLang="en-US" sz="3200" b="1" dirty="0">
              <a:gradFill>
                <a:gsLst>
                  <a:gs pos="0">
                    <a:srgbClr val="66008F"/>
                  </a:gs>
                  <a:gs pos="28000">
                    <a:srgbClr val="BA0066"/>
                  </a:gs>
                  <a:gs pos="56000">
                    <a:srgbClr val="FF0000"/>
                  </a:gs>
                  <a:gs pos="100000">
                    <a:srgbClr val="FF8200"/>
                  </a:gs>
                </a:gsLst>
                <a:lin ang="5400000" scaled="0"/>
              </a:gradFill>
              <a:latin typeface="+mj-ea"/>
              <a:ea typeface="+mj-ea"/>
            </a:endParaRPr>
          </a:p>
        </p:txBody>
      </p:sp>
      <p:cxnSp>
        <p:nvCxnSpPr>
          <p:cNvPr id="5" name="直接连接符 4"/>
          <p:cNvCxnSpPr/>
          <p:nvPr/>
        </p:nvCxnSpPr>
        <p:spPr>
          <a:xfrm>
            <a:off x="4514138" y="3172306"/>
            <a:ext cx="39751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云形标注 6"/>
          <p:cNvSpPr/>
          <p:nvPr/>
        </p:nvSpPr>
        <p:spPr>
          <a:xfrm>
            <a:off x="4822676" y="3620221"/>
            <a:ext cx="2845668" cy="1039761"/>
          </a:xfrm>
          <a:prstGeom prst="cloudCallout">
            <a:avLst>
              <a:gd name="adj1" fmla="val -53800"/>
              <a:gd name="adj2" fmla="val -75224"/>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楷体" panose="02010609060101010101" pitchFamily="49" charset="-122"/>
                <a:ea typeface="楷体" panose="02010609060101010101" pitchFamily="49" charset="-122"/>
              </a:rPr>
              <a:t>联系上下文体会</a:t>
            </a:r>
            <a:endParaRPr lang="zh-CN" altLang="en-US" sz="2400" b="1" dirty="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59632" y="627534"/>
            <a:ext cx="6696744" cy="1754326"/>
          </a:xfrm>
          <a:prstGeom prst="rect">
            <a:avLst/>
          </a:prstGeom>
        </p:spPr>
        <p:txBody>
          <a:bodyPr wrap="square">
            <a:spAutoFit/>
          </a:bodyPr>
          <a:lstStyle/>
          <a:p>
            <a:pPr indent="809625">
              <a:lnSpc>
                <a:spcPct val="150000"/>
              </a:lnSpc>
            </a:pPr>
            <a:r>
              <a:rPr lang="zh-CN" altLang="en-US" sz="3600" dirty="0" smtClean="0">
                <a:latin typeface="黑体" panose="02010609060101010101" pitchFamily="49" charset="-122"/>
                <a:ea typeface="黑体" panose="02010609060101010101" pitchFamily="49" charset="-122"/>
              </a:rPr>
              <a:t>请同学们在小组内互相讲故事听，讲完全班展示。</a:t>
            </a:r>
            <a:endParaRPr lang="en-US" altLang="zh-CN" sz="3600" dirty="0">
              <a:latin typeface="黑体" panose="02010609060101010101" pitchFamily="49" charset="-122"/>
              <a:ea typeface="黑体" panose="02010609060101010101" pitchFamily="49" charset="-122"/>
            </a:endParaRPr>
          </a:p>
        </p:txBody>
      </p:sp>
      <p:sp>
        <p:nvSpPr>
          <p:cNvPr id="2" name="折角形 1"/>
          <p:cNvSpPr/>
          <p:nvPr/>
        </p:nvSpPr>
        <p:spPr>
          <a:xfrm>
            <a:off x="1522512" y="2787774"/>
            <a:ext cx="6279926" cy="1658711"/>
          </a:xfrm>
          <a:prstGeom prst="foldedCorner">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FF0000"/>
                </a:solidFill>
                <a:latin typeface="楷体" panose="02010609060101010101" pitchFamily="49" charset="-122"/>
                <a:ea typeface="楷体" panose="02010609060101010101" pitchFamily="49" charset="-122"/>
              </a:rPr>
              <a:t>倾听、评价其他同学讲的故事时，关注以下两点：</a:t>
            </a:r>
            <a:endParaRPr lang="en-US" altLang="zh-CN" sz="2000" b="1" dirty="0" smtClean="0">
              <a:solidFill>
                <a:srgbClr val="FF0000"/>
              </a:solidFill>
              <a:latin typeface="楷体" panose="02010609060101010101" pitchFamily="49" charset="-122"/>
              <a:ea typeface="楷体" panose="02010609060101010101" pitchFamily="49" charset="-122"/>
            </a:endParaRPr>
          </a:p>
          <a:p>
            <a:r>
              <a:rPr lang="zh-CN" altLang="en-US" sz="2000" b="1" dirty="0" smtClean="0">
                <a:solidFill>
                  <a:schemeClr val="tx1"/>
                </a:solidFill>
                <a:latin typeface="楷体" panose="02010609060101010101" pitchFamily="49" charset="-122"/>
                <a:ea typeface="楷体" panose="02010609060101010101" pitchFamily="49" charset="-122"/>
              </a:rPr>
              <a:t>（</a:t>
            </a:r>
            <a:r>
              <a:rPr lang="en-US" altLang="zh-CN" sz="2000" b="1" dirty="0" smtClean="0">
                <a:solidFill>
                  <a:schemeClr val="tx1"/>
                </a:solidFill>
                <a:latin typeface="楷体" panose="02010609060101010101" pitchFamily="49" charset="-122"/>
                <a:ea typeface="楷体" panose="02010609060101010101" pitchFamily="49" charset="-122"/>
              </a:rPr>
              <a:t>1</a:t>
            </a:r>
            <a:r>
              <a:rPr lang="zh-CN" altLang="en-US" sz="2000" b="1" dirty="0" smtClean="0">
                <a:solidFill>
                  <a:schemeClr val="tx1"/>
                </a:solidFill>
                <a:latin typeface="楷体" panose="02010609060101010101" pitchFamily="49" charset="-122"/>
                <a:ea typeface="楷体" panose="02010609060101010101" pitchFamily="49" charset="-122"/>
              </a:rPr>
              <a:t>）是否用将军的口吻讲述，人称应为第一人称；</a:t>
            </a:r>
            <a:endParaRPr lang="en-US" altLang="zh-CN" sz="2000" b="1" dirty="0" smtClean="0">
              <a:solidFill>
                <a:schemeClr val="tx1"/>
              </a:solidFill>
              <a:latin typeface="楷体" panose="02010609060101010101" pitchFamily="49" charset="-122"/>
              <a:ea typeface="楷体" panose="02010609060101010101" pitchFamily="49" charset="-122"/>
            </a:endParaRPr>
          </a:p>
          <a:p>
            <a:r>
              <a:rPr lang="zh-CN" altLang="en-US" sz="2000" b="1" dirty="0" smtClean="0">
                <a:solidFill>
                  <a:schemeClr val="tx1"/>
                </a:solidFill>
                <a:latin typeface="楷体" panose="02010609060101010101" pitchFamily="49" charset="-122"/>
                <a:ea typeface="楷体" panose="02010609060101010101" pitchFamily="49" charset="-122"/>
              </a:rPr>
              <a:t>（</a:t>
            </a:r>
            <a:r>
              <a:rPr lang="en-US" altLang="zh-CN" sz="2000" b="1" dirty="0" smtClean="0">
                <a:solidFill>
                  <a:schemeClr val="tx1"/>
                </a:solidFill>
                <a:latin typeface="楷体" panose="02010609060101010101" pitchFamily="49" charset="-122"/>
                <a:ea typeface="楷体" panose="02010609060101010101" pitchFamily="49" charset="-122"/>
              </a:rPr>
              <a:t>2</a:t>
            </a:r>
            <a:r>
              <a:rPr lang="zh-CN" altLang="en-US" sz="2000" b="1" dirty="0" smtClean="0">
                <a:solidFill>
                  <a:schemeClr val="tx1"/>
                </a:solidFill>
                <a:latin typeface="楷体" panose="02010609060101010101" pitchFamily="49" charset="-122"/>
                <a:ea typeface="楷体" panose="02010609060101010101" pitchFamily="49" charset="-122"/>
              </a:rPr>
              <a:t>）是否加上了必要的动作、神态，并且符合将军的身份和故事情节的发展。</a:t>
            </a:r>
            <a:endParaRPr lang="zh-CN" altLang="en-US" sz="2000" b="1" dirty="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img1.juimg.com/170226/330543-1F2260J33678.jpg"/>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pic>
        <p:nvPicPr>
          <p:cNvPr id="66564" name="Picture 4" descr="http://img2.dwstatic.com/wuxia/1706/362490016637/1498534891518.jpg"/>
          <p:cNvPicPr>
            <a:picLocks noChangeAspect="1" noChangeArrowheads="1"/>
          </p:cNvPicPr>
          <p:nvPr/>
        </p:nvPicPr>
        <p:blipFill>
          <a:blip r:embed="rId2" cstate="print"/>
          <a:srcRect/>
          <a:stretch>
            <a:fillRect/>
          </a:stretch>
        </p:blipFill>
        <p:spPr bwMode="auto">
          <a:xfrm>
            <a:off x="0" y="0"/>
            <a:ext cx="9217401" cy="514350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564"/>
                                        </p:tgtEl>
                                        <p:attrNameLst>
                                          <p:attrName>style.visibility</p:attrName>
                                        </p:attrNameLst>
                                      </p:cBhvr>
                                      <p:to>
                                        <p:strVal val="visible"/>
                                      </p:to>
                                    </p:set>
                                    <p:animEffect transition="in" filter="blinds(horizontal)">
                                      <p:cBhvr>
                                        <p:cTn id="7"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02282" y="1681520"/>
            <a:ext cx="6739436" cy="1754326"/>
          </a:xfrm>
          <a:prstGeom prst="rect">
            <a:avLst/>
          </a:prstGeom>
        </p:spPr>
        <p:txBody>
          <a:bodyPr wrap="square">
            <a:spAutoFit/>
          </a:bodyPr>
          <a:lstStyle/>
          <a:p>
            <a:pPr indent="809625">
              <a:lnSpc>
                <a:spcPct val="150000"/>
              </a:lnSpc>
            </a:pPr>
            <a:r>
              <a:rPr lang="zh-CN" altLang="en-US" sz="3600" dirty="0" smtClean="0">
                <a:latin typeface="黑体" panose="02010609060101010101" pitchFamily="49" charset="-122"/>
                <a:ea typeface="黑体" panose="02010609060101010101" pitchFamily="49" charset="-122"/>
              </a:rPr>
              <a:t>海防战士的生活是怎样的呢？交流自己查找的有关资料。</a:t>
            </a:r>
            <a:endParaRPr lang="en-US" altLang="zh-CN" sz="3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0131" y="586196"/>
            <a:ext cx="3422258" cy="1745352"/>
          </a:xfrm>
          <a:prstGeom prst="round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0611" y="533671"/>
            <a:ext cx="2738667" cy="1824637"/>
          </a:xfrm>
          <a:prstGeom prst="flowChartAlternateProcess">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4627" y="2674438"/>
            <a:ext cx="2869022" cy="1911486"/>
          </a:xfrm>
          <a:prstGeom prst="round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2688533"/>
            <a:ext cx="3350801" cy="1897391"/>
          </a:xfrm>
          <a:prstGeom prst="round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2535" y="1563638"/>
            <a:ext cx="3627409" cy="1922527"/>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ppt_w</p:attrName>
                                        </p:attrNameLst>
                                      </p:cBhvr>
                                      <p:tavLst>
                                        <p:tav tm="0" fmla="#ppt_w*sin(2.5*pi*$)">
                                          <p:val>
                                            <p:fltVal val="0"/>
                                          </p:val>
                                        </p:tav>
                                        <p:tav tm="100000">
                                          <p:val>
                                            <p:fltVal val="1"/>
                                          </p:val>
                                        </p:tav>
                                      </p:tavLst>
                                    </p:anim>
                                    <p:anim calcmode="lin" valueType="num">
                                      <p:cBhvr>
                                        <p:cTn id="24" dur="1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 calcmode="lin" valueType="num">
                                      <p:cBhvr>
                                        <p:cTn id="31" dur="1000" fill="hold"/>
                                        <p:tgtEl>
                                          <p:spTgt spid="7"/>
                                        </p:tgtEl>
                                        <p:attrNameLst>
                                          <p:attrName>style.rotation</p:attrName>
                                        </p:attrNameLst>
                                      </p:cBhvr>
                                      <p:tavLst>
                                        <p:tav tm="0">
                                          <p:val>
                                            <p:fltVal val="90"/>
                                          </p:val>
                                        </p:tav>
                                        <p:tav tm="100000">
                                          <p:val>
                                            <p:fltVal val="0"/>
                                          </p:val>
                                        </p:tav>
                                      </p:tavLst>
                                    </p:anim>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02282" y="1505751"/>
            <a:ext cx="6739436" cy="1754326"/>
          </a:xfrm>
          <a:prstGeom prst="rect">
            <a:avLst/>
          </a:prstGeom>
        </p:spPr>
        <p:txBody>
          <a:bodyPr wrap="square">
            <a:spAutoFit/>
          </a:bodyPr>
          <a:lstStyle/>
          <a:p>
            <a:pPr indent="809625">
              <a:lnSpc>
                <a:spcPct val="150000"/>
              </a:lnSpc>
            </a:pPr>
            <a:r>
              <a:rPr lang="zh-CN" altLang="en-US" sz="3600" dirty="0">
                <a:latin typeface="黑体" panose="02010609060101010101" pitchFamily="49" charset="-122"/>
                <a:ea typeface="黑体" panose="02010609060101010101" pitchFamily="49" charset="-122"/>
              </a:rPr>
              <a:t>结</a:t>
            </a:r>
            <a:r>
              <a:rPr lang="zh-CN" altLang="en-US" sz="3600" dirty="0" smtClean="0">
                <a:latin typeface="黑体" panose="02010609060101010101" pitchFamily="49" charset="-122"/>
                <a:ea typeface="黑体" panose="02010609060101010101" pitchFamily="49" charset="-122"/>
              </a:rPr>
              <a:t>合刚才的交流，阅读下面的</a:t>
            </a:r>
            <a:r>
              <a:rPr lang="zh-CN" altLang="en-US" sz="3600" dirty="0">
                <a:latin typeface="黑体" panose="02010609060101010101" pitchFamily="49" charset="-122"/>
                <a:ea typeface="黑体" panose="02010609060101010101" pitchFamily="49" charset="-122"/>
              </a:rPr>
              <a:t>资料</a:t>
            </a:r>
            <a:r>
              <a:rPr lang="zh-CN" altLang="en-US" sz="3600" dirty="0" smtClean="0">
                <a:latin typeface="黑体" panose="02010609060101010101" pitchFamily="49" charset="-122"/>
                <a:ea typeface="黑体" panose="02010609060101010101" pitchFamily="49" charset="-122"/>
              </a:rPr>
              <a:t>，谈谈自己的感受。</a:t>
            </a:r>
            <a:endParaRPr lang="en-US" altLang="zh-CN" sz="3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536" y="1018346"/>
            <a:ext cx="8352928" cy="3785652"/>
          </a:xfrm>
          <a:prstGeom prst="rect">
            <a:avLst/>
          </a:prstGeom>
        </p:spPr>
        <p:txBody>
          <a:bodyPr wrap="square">
            <a:spAutoFit/>
          </a:bodyPr>
          <a:lstStyle/>
          <a:p>
            <a:pPr algn="ctr"/>
            <a:r>
              <a:rPr lang="zh-CN" altLang="en-US" sz="2000" b="1" dirty="0">
                <a:ea typeface="黑体" panose="02010609060101010101" pitchFamily="49" charset="-122"/>
              </a:rPr>
              <a:t>将生命融入礁盘</a:t>
            </a:r>
            <a:endParaRPr lang="zh-CN" altLang="en-US" sz="2000" b="1" dirty="0">
              <a:ea typeface="黑体" panose="02010609060101010101" pitchFamily="49" charset="-122"/>
            </a:endParaRPr>
          </a:p>
          <a:p>
            <a:pPr algn="r"/>
            <a:r>
              <a:rPr lang="en-US" altLang="zh-CN" sz="2000" b="1" dirty="0" smtClean="0">
                <a:ea typeface="黑体" panose="02010609060101010101" pitchFamily="49" charset="-122"/>
              </a:rPr>
              <a:t>——</a:t>
            </a:r>
            <a:r>
              <a:rPr lang="zh-CN" altLang="en-US" sz="2000" b="1" dirty="0" smtClean="0">
                <a:ea typeface="黑体" panose="02010609060101010101" pitchFamily="49" charset="-122"/>
              </a:rPr>
              <a:t>追记</a:t>
            </a:r>
            <a:r>
              <a:rPr lang="zh-CN" altLang="en-US" sz="2000" b="1" dirty="0">
                <a:ea typeface="黑体" panose="02010609060101010101" pitchFamily="49" charset="-122"/>
              </a:rPr>
              <a:t>海军南海舰队南沙守备部队原气象工程师李永强</a:t>
            </a:r>
            <a:r>
              <a:rPr lang="en-US" altLang="zh-CN" sz="2000" b="1" dirty="0">
                <a:ea typeface="黑体" panose="02010609060101010101" pitchFamily="49" charset="-122"/>
              </a:rPr>
              <a:t>(</a:t>
            </a:r>
            <a:r>
              <a:rPr lang="zh-CN" altLang="en-US" sz="2000" b="1" dirty="0">
                <a:ea typeface="黑体" panose="02010609060101010101" pitchFamily="49" charset="-122"/>
              </a:rPr>
              <a:t>节选</a:t>
            </a:r>
            <a:r>
              <a:rPr lang="en-US" altLang="zh-CN" sz="2000" b="1" dirty="0">
                <a:ea typeface="黑体" panose="02010609060101010101" pitchFamily="49" charset="-122"/>
              </a:rPr>
              <a:t>)</a:t>
            </a:r>
            <a:endParaRPr lang="en-US" altLang="zh-CN" sz="2000" b="1" dirty="0">
              <a:ea typeface="黑体" panose="02010609060101010101" pitchFamily="49" charset="-122"/>
            </a:endParaRPr>
          </a:p>
          <a:p>
            <a:pPr algn="ctr"/>
            <a:r>
              <a:rPr lang="zh-CN" altLang="en-US" sz="2000" b="1" dirty="0" smtClean="0">
                <a:ea typeface="宋体" panose="02010600030101010101" pitchFamily="2" charset="-122"/>
              </a:rPr>
              <a:t>记者 卢东方</a:t>
            </a:r>
            <a:endParaRPr lang="en-US" altLang="zh-CN" sz="2000" b="1" dirty="0" smtClean="0">
              <a:ea typeface="宋体" panose="02010600030101010101" pitchFamily="2" charset="-122"/>
            </a:endParaRPr>
          </a:p>
          <a:p>
            <a:r>
              <a:rPr lang="zh-CN" altLang="en-US" sz="2000" b="1" dirty="0" smtClean="0">
                <a:ea typeface="楷体" panose="02010609060101010101" pitchFamily="49" charset="-122"/>
              </a:rPr>
              <a:t>        李永强，河南省</a:t>
            </a:r>
            <a:r>
              <a:rPr lang="zh-CN" altLang="en-US" sz="2000" b="1" dirty="0">
                <a:ea typeface="楷体" panose="02010609060101010101" pitchFamily="49" charset="-122"/>
              </a:rPr>
              <a:t>平顶山市宝丰县</a:t>
            </a:r>
            <a:r>
              <a:rPr lang="zh-CN" altLang="en-US" sz="2000" b="1" dirty="0" smtClean="0">
                <a:ea typeface="楷体" panose="02010609060101010101" pitchFamily="49" charset="-122"/>
              </a:rPr>
              <a:t>人，海军</a:t>
            </a:r>
            <a:r>
              <a:rPr lang="zh-CN" altLang="en-US" sz="2000" b="1" dirty="0">
                <a:ea typeface="楷体" panose="02010609060101010101" pitchFamily="49" charset="-122"/>
              </a:rPr>
              <a:t>南海舰队南沙守备部队原气象</a:t>
            </a:r>
            <a:r>
              <a:rPr lang="zh-CN" altLang="en-US" sz="2000" b="1" dirty="0" smtClean="0">
                <a:ea typeface="楷体" panose="02010609060101010101" pitchFamily="49" charset="-122"/>
              </a:rPr>
              <a:t>工程师，生前</a:t>
            </a:r>
            <a:r>
              <a:rPr lang="zh-CN" altLang="en-US" sz="2000" b="1" dirty="0">
                <a:ea typeface="楷体" panose="02010609060101010101" pitchFamily="49" charset="-122"/>
              </a:rPr>
              <a:t>曾</a:t>
            </a:r>
            <a:r>
              <a:rPr lang="en-US" altLang="zh-CN" sz="2000" b="1" dirty="0" smtClean="0">
                <a:ea typeface="楷体" panose="02010609060101010101" pitchFamily="49" charset="-122"/>
              </a:rPr>
              <a:t>3</a:t>
            </a:r>
            <a:r>
              <a:rPr lang="zh-CN" altLang="en-US" sz="2000" b="1" dirty="0" smtClean="0">
                <a:ea typeface="楷体" panose="02010609060101010101" pitchFamily="49" charset="-122"/>
              </a:rPr>
              <a:t>次</a:t>
            </a:r>
            <a:r>
              <a:rPr lang="zh-CN" altLang="en-US" sz="2000" b="1" dirty="0">
                <a:ea typeface="楷体" panose="02010609060101010101" pitchFamily="49" charset="-122"/>
              </a:rPr>
              <a:t>荣立三等功。</a:t>
            </a:r>
            <a:endParaRPr lang="zh-CN" altLang="en-US" sz="2000" b="1" dirty="0">
              <a:ea typeface="楷体" panose="02010609060101010101" pitchFamily="49" charset="-122"/>
            </a:endParaRPr>
          </a:p>
          <a:p>
            <a:r>
              <a:rPr lang="en-US" altLang="zh-CN" sz="2000" b="1" dirty="0" smtClean="0">
                <a:ea typeface="楷体" panose="02010609060101010101" pitchFamily="49" charset="-122"/>
              </a:rPr>
              <a:t>        1993</a:t>
            </a:r>
            <a:r>
              <a:rPr lang="zh-CN" altLang="en-US" sz="2000" b="1" dirty="0">
                <a:ea typeface="楷体" panose="02010609060101010101" pitchFamily="49" charset="-122"/>
              </a:rPr>
              <a:t>年</a:t>
            </a:r>
            <a:r>
              <a:rPr lang="en-US" altLang="zh-CN" sz="2000" b="1" dirty="0">
                <a:ea typeface="楷体" panose="02010609060101010101" pitchFamily="49" charset="-122"/>
              </a:rPr>
              <a:t>7</a:t>
            </a:r>
            <a:r>
              <a:rPr lang="zh-CN" altLang="en-US" sz="2000" b="1" dirty="0" smtClean="0">
                <a:ea typeface="楷体" panose="02010609060101010101" pitchFamily="49" charset="-122"/>
              </a:rPr>
              <a:t>月，军校</a:t>
            </a:r>
            <a:r>
              <a:rPr lang="zh-CN" altLang="en-US" sz="2000" b="1" dirty="0">
                <a:ea typeface="楷体" panose="02010609060101010101" pitchFamily="49" charset="-122"/>
              </a:rPr>
              <a:t>毕业的李永强成为永暑礁海洋气象观测站</a:t>
            </a:r>
            <a:r>
              <a:rPr lang="zh-CN" altLang="en-US" sz="2000" b="1" dirty="0" smtClean="0">
                <a:ea typeface="楷体" panose="02010609060101010101" pitchFamily="49" charset="-122"/>
              </a:rPr>
              <a:t>的一</a:t>
            </a:r>
            <a:r>
              <a:rPr lang="zh-CN" altLang="en-US" sz="2000" b="1" dirty="0">
                <a:ea typeface="楷体" panose="02010609060101010101" pitchFamily="49" charset="-122"/>
              </a:rPr>
              <a:t>名气象员。当年</a:t>
            </a:r>
            <a:r>
              <a:rPr lang="en-US" altLang="zh-CN" sz="2000" b="1" dirty="0">
                <a:ea typeface="楷体" panose="02010609060101010101" pitchFamily="49" charset="-122"/>
              </a:rPr>
              <a:t>8</a:t>
            </a:r>
            <a:r>
              <a:rPr lang="zh-CN" altLang="en-US" sz="2000" b="1" dirty="0" smtClean="0">
                <a:ea typeface="楷体" panose="02010609060101010101" pitchFamily="49" charset="-122"/>
              </a:rPr>
              <a:t>月，李永强第一次上礁，正赶上</a:t>
            </a:r>
            <a:r>
              <a:rPr lang="zh-CN" altLang="en-US" sz="2000" b="1" dirty="0">
                <a:ea typeface="楷体" panose="02010609060101010101" pitchFamily="49" charset="-122"/>
              </a:rPr>
              <a:t>气象观测站建设的关键时期。</a:t>
            </a:r>
            <a:r>
              <a:rPr lang="en-US" altLang="zh-CN" sz="2000" b="1" dirty="0">
                <a:ea typeface="楷体" panose="02010609060101010101" pitchFamily="49" charset="-122"/>
              </a:rPr>
              <a:t>8</a:t>
            </a:r>
            <a:r>
              <a:rPr lang="zh-CN" altLang="en-US" sz="2000" b="1" dirty="0">
                <a:ea typeface="楷体" panose="02010609060101010101" pitchFamily="49" charset="-122"/>
              </a:rPr>
              <a:t>月的</a:t>
            </a:r>
            <a:r>
              <a:rPr lang="zh-CN" altLang="en-US" sz="2000" b="1" dirty="0" smtClean="0">
                <a:ea typeface="楷体" panose="02010609060101010101" pitchFamily="49" charset="-122"/>
              </a:rPr>
              <a:t>南沙，</a:t>
            </a:r>
            <a:r>
              <a:rPr lang="zh-CN" altLang="en-US" sz="2000" b="1" dirty="0" smtClean="0">
                <a:solidFill>
                  <a:srgbClr val="FF0000"/>
                </a:solidFill>
                <a:ea typeface="楷体" panose="02010609060101010101" pitchFamily="49" charset="-122"/>
              </a:rPr>
              <a:t>骄阳似火，高</a:t>
            </a:r>
            <a:r>
              <a:rPr lang="zh-CN" altLang="en-US" sz="2000" b="1" dirty="0">
                <a:solidFill>
                  <a:srgbClr val="FF0000"/>
                </a:solidFill>
                <a:ea typeface="楷体" panose="02010609060101010101" pitchFamily="49" charset="-122"/>
              </a:rPr>
              <a:t>盐、高</a:t>
            </a:r>
            <a:r>
              <a:rPr lang="zh-CN" altLang="en-US" sz="2000" b="1" dirty="0" smtClean="0">
                <a:solidFill>
                  <a:srgbClr val="FF0000"/>
                </a:solidFill>
                <a:ea typeface="楷体" panose="02010609060101010101" pitchFamily="49" charset="-122"/>
              </a:rPr>
              <a:t>湿的</a:t>
            </a:r>
            <a:r>
              <a:rPr lang="zh-CN" altLang="en-US" sz="2000" b="1" dirty="0">
                <a:solidFill>
                  <a:srgbClr val="FF0000"/>
                </a:solidFill>
                <a:ea typeface="楷体" panose="02010609060101010101" pitchFamily="49" charset="-122"/>
              </a:rPr>
              <a:t>空气黏腻腻地糊在</a:t>
            </a:r>
            <a:r>
              <a:rPr lang="zh-CN" altLang="en-US" sz="2000" b="1" dirty="0" smtClean="0">
                <a:solidFill>
                  <a:srgbClr val="FF0000"/>
                </a:solidFill>
                <a:ea typeface="楷体" panose="02010609060101010101" pitchFamily="49" charset="-122"/>
              </a:rPr>
              <a:t>身上，鸡蛋</a:t>
            </a:r>
            <a:r>
              <a:rPr lang="zh-CN" altLang="en-US" sz="2000" b="1" dirty="0">
                <a:solidFill>
                  <a:srgbClr val="FF0000"/>
                </a:solidFill>
                <a:ea typeface="楷体" panose="02010609060101010101" pitchFamily="49" charset="-122"/>
              </a:rPr>
              <a:t>打在水泥地上</a:t>
            </a:r>
            <a:r>
              <a:rPr lang="zh-CN" altLang="en-US" sz="2000" b="1" dirty="0" smtClean="0">
                <a:solidFill>
                  <a:srgbClr val="FF0000"/>
                </a:solidFill>
                <a:ea typeface="楷体" panose="02010609060101010101" pitchFamily="49" charset="-122"/>
              </a:rPr>
              <a:t>“嵫啦”一声</a:t>
            </a:r>
            <a:r>
              <a:rPr lang="zh-CN" altLang="en-US" sz="2000" b="1" dirty="0">
                <a:solidFill>
                  <a:srgbClr val="FF0000"/>
                </a:solidFill>
                <a:ea typeface="楷体" panose="02010609060101010101" pitchFamily="49" charset="-122"/>
              </a:rPr>
              <a:t>就熟了</a:t>
            </a:r>
            <a:r>
              <a:rPr lang="zh-CN" altLang="en-US" sz="2000" b="1" dirty="0">
                <a:ea typeface="楷体" panose="02010609060101010101" pitchFamily="49" charset="-122"/>
              </a:rPr>
              <a:t>。同在礁上的战友李文</a:t>
            </a:r>
            <a:r>
              <a:rPr lang="zh-CN" altLang="en-US" sz="2000" b="1" dirty="0" smtClean="0">
                <a:ea typeface="楷体" panose="02010609060101010101" pitchFamily="49" charset="-122"/>
              </a:rPr>
              <a:t>波清楚</a:t>
            </a:r>
            <a:r>
              <a:rPr lang="zh-CN" altLang="en-US" sz="2000" b="1" dirty="0">
                <a:ea typeface="楷体" panose="02010609060101010101" pitchFamily="49" charset="-122"/>
              </a:rPr>
              <a:t>地记得</a:t>
            </a:r>
            <a:r>
              <a:rPr lang="en-US" altLang="zh-CN" sz="2000" b="1" dirty="0" smtClean="0">
                <a:ea typeface="楷体" panose="02010609060101010101" pitchFamily="49" charset="-122"/>
              </a:rPr>
              <a:t>:</a:t>
            </a:r>
            <a:r>
              <a:rPr lang="zh-CN" altLang="en-US" sz="2000" b="1" dirty="0" smtClean="0">
                <a:ea typeface="楷体" panose="02010609060101010101" pitchFamily="49" charset="-122"/>
              </a:rPr>
              <a:t>李</a:t>
            </a:r>
            <a:r>
              <a:rPr lang="zh-CN" altLang="en-US" sz="2000" b="1" dirty="0">
                <a:ea typeface="楷体" panose="02010609060101010101" pitchFamily="49" charset="-122"/>
              </a:rPr>
              <a:t>永强身上的皮肤被晒</a:t>
            </a:r>
            <a:r>
              <a:rPr lang="zh-CN" altLang="en-US" sz="2000" b="1" dirty="0" smtClean="0">
                <a:ea typeface="楷体" panose="02010609060101010101" pitchFamily="49" charset="-122"/>
              </a:rPr>
              <a:t>焦，像</a:t>
            </a:r>
            <a:r>
              <a:rPr lang="zh-CN" altLang="en-US" sz="2000" b="1" dirty="0">
                <a:ea typeface="楷体" panose="02010609060101010101" pitchFamily="49" charset="-122"/>
              </a:rPr>
              <a:t>烙饼似的一层层往下掉。肩膀磨破</a:t>
            </a:r>
            <a:r>
              <a:rPr lang="zh-CN" altLang="en-US" sz="2000" b="1" dirty="0" smtClean="0">
                <a:ea typeface="楷体" panose="02010609060101010101" pitchFamily="49" charset="-122"/>
              </a:rPr>
              <a:t>了，让</a:t>
            </a:r>
            <a:r>
              <a:rPr lang="zh-CN" altLang="en-US" sz="2000" b="1" dirty="0">
                <a:ea typeface="楷体" panose="02010609060101010101" pitchFamily="49" charset="-122"/>
              </a:rPr>
              <a:t>水泥一</a:t>
            </a:r>
            <a:r>
              <a:rPr lang="zh-CN" altLang="en-US" sz="2000" b="1" dirty="0" smtClean="0">
                <a:ea typeface="楷体" panose="02010609060101010101" pitchFamily="49" charset="-122"/>
              </a:rPr>
              <a:t>刺激，黄</a:t>
            </a:r>
            <a:r>
              <a:rPr lang="zh-CN" altLang="en-US" sz="2000" b="1" dirty="0">
                <a:ea typeface="楷体" panose="02010609060101010101" pitchFamily="49" charset="-122"/>
              </a:rPr>
              <a:t>水直流。但他咬牙</a:t>
            </a:r>
            <a:r>
              <a:rPr lang="zh-CN" altLang="en-US" sz="2000" b="1" dirty="0" smtClean="0">
                <a:ea typeface="楷体" panose="02010609060101010101" pitchFamily="49" charset="-122"/>
              </a:rPr>
              <a:t>坚持，一干</a:t>
            </a:r>
            <a:r>
              <a:rPr lang="zh-CN" altLang="en-US" sz="2000" b="1" dirty="0">
                <a:ea typeface="楷体" panose="02010609060101010101" pitchFamily="49" charset="-122"/>
              </a:rPr>
              <a:t>就是</a:t>
            </a:r>
            <a:r>
              <a:rPr lang="zh-CN" altLang="en-US" sz="2000" b="1" dirty="0" smtClean="0">
                <a:ea typeface="楷体" panose="02010609060101010101" pitchFamily="49" charset="-122"/>
              </a:rPr>
              <a:t>好几个月，完成</a:t>
            </a:r>
            <a:r>
              <a:rPr lang="zh-CN" altLang="en-US" sz="2000" b="1" dirty="0">
                <a:ea typeface="楷体" panose="02010609060101010101" pitchFamily="49" charset="-122"/>
              </a:rPr>
              <a:t>了气象数据卫星接收系统等</a:t>
            </a:r>
            <a:r>
              <a:rPr lang="en-US" altLang="zh-CN" sz="2000" b="1" dirty="0">
                <a:ea typeface="楷体" panose="02010609060101010101" pitchFamily="49" charset="-122"/>
              </a:rPr>
              <a:t>10</a:t>
            </a:r>
            <a:r>
              <a:rPr lang="zh-CN" altLang="en-US" sz="2000" b="1" dirty="0">
                <a:ea typeface="楷体" panose="02010609060101010101" pitchFamily="49" charset="-122"/>
              </a:rPr>
              <a:t>项设备的站点升级建设</a:t>
            </a:r>
            <a:r>
              <a:rPr lang="zh-CN" altLang="en-US" sz="2000" b="1" dirty="0" smtClean="0">
                <a:ea typeface="楷体" panose="02010609060101010101" pitchFamily="49" charset="-122"/>
              </a:rPr>
              <a:t>。</a:t>
            </a:r>
            <a:endParaRPr lang="zh-CN" altLang="en-US" sz="2400" b="1" dirty="0">
              <a:ea typeface="楷体" panose="02010609060101010101" pitchFamily="49" charset="-122"/>
            </a:endParaRPr>
          </a:p>
        </p:txBody>
      </p:sp>
      <p:sp>
        <p:nvSpPr>
          <p:cNvPr id="5" name="流程图: 预定义过程 4"/>
          <p:cNvSpPr/>
          <p:nvPr/>
        </p:nvSpPr>
        <p:spPr>
          <a:xfrm>
            <a:off x="395536" y="392460"/>
            <a:ext cx="1656184" cy="530599"/>
          </a:xfrm>
          <a:prstGeom prst="flowChartPredefinedProcess">
            <a:avLst/>
          </a:pr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16200000" scaled="1"/>
            <a:tileRect/>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1523" tIns="10160" rIns="181203" bIns="10160" numCol="1" spcCol="1270" anchor="ctr" anchorCtr="0">
            <a:noAutofit/>
          </a:bodyPr>
          <a:lstStyle/>
          <a:p>
            <a:pPr lvl="0" algn="ctr" defTabSz="711200" rtl="0">
              <a:lnSpc>
                <a:spcPct val="90000"/>
              </a:lnSpc>
              <a:spcBef>
                <a:spcPct val="0"/>
              </a:spcBef>
              <a:spcAft>
                <a:spcPct val="35000"/>
              </a:spcAft>
            </a:pPr>
            <a:r>
              <a:rPr lang="zh-CN" sz="2400" b="1" kern="1200" smtClean="0">
                <a:solidFill>
                  <a:schemeClr val="tx1"/>
                </a:solidFill>
              </a:rPr>
              <a:t>资料</a:t>
            </a:r>
            <a:endParaRPr lang="zh-CN" sz="2400" kern="12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586298"/>
            <a:ext cx="8640960" cy="4127348"/>
          </a:xfrm>
          <a:prstGeom prst="rect">
            <a:avLst/>
          </a:prstGeom>
        </p:spPr>
        <p:txBody>
          <a:bodyPr wrap="square">
            <a:spAutoFit/>
          </a:bodyPr>
          <a:lstStyle/>
          <a:p>
            <a:pPr>
              <a:lnSpc>
                <a:spcPct val="110000"/>
              </a:lnSpc>
            </a:pPr>
            <a:r>
              <a:rPr lang="zh-CN" altLang="en-US" sz="2000" b="1" dirty="0" smtClean="0">
                <a:ea typeface="楷体" panose="02010609060101010101" pitchFamily="49" charset="-122"/>
              </a:rPr>
              <a:t>        小</a:t>
            </a:r>
            <a:r>
              <a:rPr lang="zh-CN" altLang="en-US" sz="2000" b="1" dirty="0">
                <a:ea typeface="楷体" panose="02010609060101010101" pitchFamily="49" charset="-122"/>
              </a:rPr>
              <a:t>到刷篮球架、搬运物资、站岗</a:t>
            </a:r>
            <a:r>
              <a:rPr lang="zh-CN" altLang="en-US" sz="2000" b="1" dirty="0" smtClean="0">
                <a:ea typeface="楷体" panose="02010609060101010101" pitchFamily="49" charset="-122"/>
              </a:rPr>
              <a:t>放哨，大</a:t>
            </a:r>
            <a:r>
              <a:rPr lang="zh-CN" altLang="en-US" sz="2000" b="1" dirty="0">
                <a:ea typeface="楷体" panose="02010609060101010101" pitchFamily="49" charset="-122"/>
              </a:rPr>
              <a:t>到完成项目、研究</a:t>
            </a:r>
            <a:r>
              <a:rPr lang="zh-CN" altLang="en-US" sz="2000" b="1" dirty="0" smtClean="0">
                <a:ea typeface="楷体" panose="02010609060101010101" pitchFamily="49" charset="-122"/>
              </a:rPr>
              <a:t>课题，李永强</a:t>
            </a:r>
            <a:r>
              <a:rPr lang="zh-CN" altLang="en-US" sz="2000" b="1" dirty="0">
                <a:ea typeface="楷体" panose="02010609060101010101" pitchFamily="49" charset="-122"/>
              </a:rPr>
              <a:t>处处身先士卒</a:t>
            </a:r>
            <a:r>
              <a:rPr lang="zh-CN" altLang="en-US" sz="2000" b="1" dirty="0" smtClean="0">
                <a:ea typeface="楷体" panose="02010609060101010101" pitchFamily="49" charset="-122"/>
              </a:rPr>
              <a:t>。</a:t>
            </a:r>
            <a:r>
              <a:rPr lang="en-US" altLang="zh-CN" sz="2000" b="1" dirty="0" smtClean="0">
                <a:ea typeface="楷体" panose="02010609060101010101" pitchFamily="49" charset="-122"/>
              </a:rPr>
              <a:t>2005</a:t>
            </a:r>
            <a:r>
              <a:rPr lang="zh-CN" altLang="en-US" sz="2000" b="1" dirty="0">
                <a:ea typeface="楷体" panose="02010609060101010101" pitchFamily="49" charset="-122"/>
              </a:rPr>
              <a:t>年</a:t>
            </a:r>
            <a:r>
              <a:rPr lang="en-US" altLang="zh-CN" sz="2000" b="1" dirty="0">
                <a:ea typeface="楷体" panose="02010609060101010101" pitchFamily="49" charset="-122"/>
              </a:rPr>
              <a:t>12</a:t>
            </a:r>
            <a:r>
              <a:rPr lang="zh-CN" altLang="en-US" sz="2000" b="1" dirty="0" smtClean="0">
                <a:ea typeface="楷体" panose="02010609060101010101" pitchFamily="49" charset="-122"/>
              </a:rPr>
              <a:t>月，新兵袁锋第一次</a:t>
            </a:r>
            <a:r>
              <a:rPr lang="zh-CN" altLang="en-US" sz="2000" b="1" dirty="0">
                <a:ea typeface="楷体" panose="02010609060101010101" pitchFamily="49" charset="-122"/>
              </a:rPr>
              <a:t>上礁当晚就被狂风暴雨吓蒙</a:t>
            </a:r>
            <a:r>
              <a:rPr lang="zh-CN" altLang="en-US" sz="2000" b="1" dirty="0" smtClean="0">
                <a:ea typeface="楷体" panose="02010609060101010101" pitchFamily="49" charset="-122"/>
              </a:rPr>
              <a:t>了：</a:t>
            </a:r>
            <a:r>
              <a:rPr lang="zh-CN" altLang="en-US" sz="2000" b="1" dirty="0" smtClean="0">
                <a:solidFill>
                  <a:srgbClr val="FF0000"/>
                </a:solidFill>
                <a:ea typeface="楷体" panose="02010609060101010101" pitchFamily="49" charset="-122"/>
              </a:rPr>
              <a:t>台风</a:t>
            </a:r>
            <a:r>
              <a:rPr lang="zh-CN" altLang="en-US" sz="2000" b="1" dirty="0">
                <a:solidFill>
                  <a:srgbClr val="FF0000"/>
                </a:solidFill>
                <a:ea typeface="楷体" panose="02010609060101010101" pitchFamily="49" charset="-122"/>
              </a:rPr>
              <a:t>正面袭击</a:t>
            </a:r>
            <a:r>
              <a:rPr lang="zh-CN" altLang="en-US" sz="2000" b="1" dirty="0" smtClean="0">
                <a:solidFill>
                  <a:srgbClr val="FF0000"/>
                </a:solidFill>
                <a:ea typeface="楷体" panose="02010609060101010101" pitchFamily="49" charset="-122"/>
              </a:rPr>
              <a:t>永暑礁，海浪能打</a:t>
            </a:r>
            <a:r>
              <a:rPr lang="zh-CN" altLang="en-US" sz="2000" b="1" dirty="0">
                <a:solidFill>
                  <a:srgbClr val="FF0000"/>
                </a:solidFill>
                <a:ea typeface="楷体" panose="02010609060101010101" pitchFamily="49" charset="-122"/>
              </a:rPr>
              <a:t>到三层</a:t>
            </a:r>
            <a:r>
              <a:rPr lang="zh-CN" altLang="en-US" sz="2000" b="1" dirty="0" smtClean="0">
                <a:solidFill>
                  <a:srgbClr val="FF0000"/>
                </a:solidFill>
                <a:ea typeface="楷体" panose="02010609060101010101" pitchFamily="49" charset="-122"/>
              </a:rPr>
              <a:t>楼上</a:t>
            </a:r>
            <a:r>
              <a:rPr lang="zh-CN" altLang="en-US" sz="2000" b="1" dirty="0">
                <a:ea typeface="楷体" panose="02010609060101010101" pitchFamily="49" charset="-122"/>
              </a:rPr>
              <a:t>。但极端天气的气象数据对于气象研究特别</a:t>
            </a:r>
            <a:r>
              <a:rPr lang="zh-CN" altLang="en-US" sz="2000" b="1" dirty="0" smtClean="0">
                <a:ea typeface="楷体" panose="02010609060101010101" pitchFamily="49" charset="-122"/>
              </a:rPr>
              <a:t>重要，袁锋</a:t>
            </a:r>
            <a:r>
              <a:rPr lang="zh-CN" altLang="en-US" sz="2000" b="1" dirty="0">
                <a:ea typeface="楷体" panose="02010609060101010101" pitchFamily="49" charset="-122"/>
              </a:rPr>
              <a:t>出门就看见已经快</a:t>
            </a:r>
            <a:r>
              <a:rPr lang="en-US" altLang="zh-CN" sz="2000" b="1" dirty="0" smtClean="0">
                <a:ea typeface="楷体" panose="02010609060101010101" pitchFamily="49" charset="-122"/>
              </a:rPr>
              <a:t>40</a:t>
            </a:r>
            <a:r>
              <a:rPr lang="zh-CN" altLang="en-US" sz="2000" b="1" dirty="0">
                <a:ea typeface="楷体" panose="02010609060101010101" pitchFamily="49" charset="-122"/>
              </a:rPr>
              <a:t>岁的李永强抢下年轻战士的</a:t>
            </a:r>
            <a:r>
              <a:rPr lang="zh-CN" altLang="en-US" sz="2000" b="1" dirty="0" smtClean="0">
                <a:ea typeface="楷体" panose="02010609060101010101" pitchFamily="49" charset="-122"/>
              </a:rPr>
              <a:t>安全带，自己</a:t>
            </a:r>
            <a:r>
              <a:rPr lang="zh-CN" altLang="en-US" sz="2000" b="1" dirty="0">
                <a:ea typeface="楷体" panose="02010609060101010101" pitchFamily="49" charset="-122"/>
              </a:rPr>
              <a:t>顶雨爬到楼项的观测箱去采集数据</a:t>
            </a:r>
            <a:r>
              <a:rPr lang="zh-CN" altLang="en-US" sz="2000" b="1" dirty="0" smtClean="0">
                <a:ea typeface="楷体" panose="02010609060101010101" pitchFamily="49" charset="-122"/>
              </a:rPr>
              <a:t>。</a:t>
            </a:r>
            <a:endParaRPr lang="en-US" altLang="zh-CN" sz="2000" b="1" dirty="0">
              <a:ea typeface="楷体" panose="02010609060101010101" pitchFamily="49" charset="-122"/>
            </a:endParaRPr>
          </a:p>
          <a:p>
            <a:pPr>
              <a:lnSpc>
                <a:spcPct val="110000"/>
              </a:lnSpc>
            </a:pPr>
            <a:r>
              <a:rPr lang="en-US" altLang="zh-CN" sz="2000" b="1" dirty="0" smtClean="0">
                <a:ea typeface="楷体" panose="02010609060101010101" pitchFamily="49" charset="-122"/>
              </a:rPr>
              <a:t>        </a:t>
            </a:r>
            <a:r>
              <a:rPr lang="zh-CN" altLang="en-US" sz="2000" b="1" dirty="0" smtClean="0">
                <a:ea typeface="楷体" panose="02010609060101010101" pitchFamily="49" charset="-122"/>
              </a:rPr>
              <a:t>正是</a:t>
            </a:r>
            <a:r>
              <a:rPr lang="zh-CN" altLang="en-US" sz="2000" b="1" dirty="0">
                <a:ea typeface="楷体" panose="02010609060101010101" pitchFamily="49" charset="-122"/>
              </a:rPr>
              <a:t>靠着这股不服输、不怕死的</a:t>
            </a:r>
            <a:r>
              <a:rPr lang="zh-CN" altLang="en-US" sz="2000" b="1" dirty="0" smtClean="0">
                <a:ea typeface="楷体" panose="02010609060101010101" pitchFamily="49" charset="-122"/>
              </a:rPr>
              <a:t>精神，李永强</a:t>
            </a:r>
            <a:r>
              <a:rPr lang="zh-CN" altLang="en-US" sz="2000" b="1" dirty="0">
                <a:ea typeface="楷体" panose="02010609060101010101" pitchFamily="49" charset="-122"/>
              </a:rPr>
              <a:t>和战友们克服重重</a:t>
            </a:r>
            <a:r>
              <a:rPr lang="zh-CN" altLang="en-US" sz="2000" b="1" dirty="0" smtClean="0">
                <a:ea typeface="楷体" panose="02010609060101010101" pitchFamily="49" charset="-122"/>
              </a:rPr>
              <a:t>困难，编写</a:t>
            </a:r>
            <a:r>
              <a:rPr lang="zh-CN" altLang="en-US" sz="2000" b="1" dirty="0">
                <a:ea typeface="楷体" panose="02010609060101010101" pitchFamily="49" charset="-122"/>
              </a:rPr>
              <a:t>了南海</a:t>
            </a:r>
            <a:r>
              <a:rPr lang="zh-CN" altLang="en-US" sz="2000" b="1" dirty="0" smtClean="0">
                <a:ea typeface="楷体" panose="02010609060101010101" pitchFamily="49" charset="-122"/>
              </a:rPr>
              <a:t>海洋气象</a:t>
            </a:r>
            <a:r>
              <a:rPr lang="zh-CN" altLang="en-US" sz="2000" b="1" dirty="0">
                <a:ea typeface="楷体" panose="02010609060101010101" pitchFamily="49" charset="-122"/>
              </a:rPr>
              <a:t>培训的第一本专业</a:t>
            </a:r>
            <a:r>
              <a:rPr lang="zh-CN" altLang="en-US" sz="2000" b="1" dirty="0" smtClean="0">
                <a:ea typeface="楷体" panose="02010609060101010101" pitchFamily="49" charset="-122"/>
              </a:rPr>
              <a:t>教材，他</a:t>
            </a:r>
            <a:r>
              <a:rPr lang="zh-CN" altLang="en-US" sz="2000" b="1" dirty="0">
                <a:ea typeface="楷体" panose="02010609060101010101" pitchFamily="49" charset="-122"/>
              </a:rPr>
              <a:t>参与采集、汇编的所有数据库资料全部以全优成绩通过</a:t>
            </a:r>
            <a:r>
              <a:rPr lang="zh-CN" altLang="en-US" sz="2000" b="1" dirty="0" smtClean="0">
                <a:ea typeface="楷体" panose="02010609060101010101" pitchFamily="49" charset="-122"/>
              </a:rPr>
              <a:t>上级验收</a:t>
            </a:r>
            <a:r>
              <a:rPr lang="zh-CN" altLang="en-US" sz="2000" b="1" dirty="0">
                <a:ea typeface="楷体" panose="02010609060101010101" pitchFamily="49" charset="-122"/>
              </a:rPr>
              <a:t>。</a:t>
            </a:r>
            <a:r>
              <a:rPr lang="en-US" altLang="zh-CN" sz="2000" b="1" dirty="0">
                <a:ea typeface="楷体" panose="02010609060101010101" pitchFamily="49" charset="-122"/>
              </a:rPr>
              <a:t>2003 </a:t>
            </a:r>
            <a:r>
              <a:rPr lang="zh-CN" altLang="en-US" sz="2000" b="1" dirty="0">
                <a:ea typeface="楷体" panose="02010609060101010101" pitchFamily="49" charset="-122"/>
              </a:rPr>
              <a:t>年</a:t>
            </a:r>
            <a:r>
              <a:rPr lang="zh-CN" altLang="en-US" sz="2000" b="1" dirty="0" smtClean="0">
                <a:ea typeface="楷体" panose="02010609060101010101" pitchFamily="49" charset="-122"/>
              </a:rPr>
              <a:t>以来，他们</a:t>
            </a:r>
            <a:r>
              <a:rPr lang="zh-CN" altLang="en-US" sz="2000" b="1" dirty="0">
                <a:ea typeface="楷体" panose="02010609060101010101" pitchFamily="49" charset="-122"/>
              </a:rPr>
              <a:t>又先后建立了南沙</a:t>
            </a:r>
            <a:r>
              <a:rPr lang="zh-CN" altLang="en-US" sz="2000" b="1" dirty="0" smtClean="0">
                <a:ea typeface="楷体" panose="02010609060101010101" pitchFamily="49" charset="-122"/>
              </a:rPr>
              <a:t>第一套</a:t>
            </a:r>
            <a:r>
              <a:rPr lang="zh-CN" altLang="en-US" sz="2000" b="1" dirty="0">
                <a:ea typeface="楷体" panose="02010609060101010101" pitchFamily="49" charset="-122"/>
              </a:rPr>
              <a:t>地面气象自动化</a:t>
            </a:r>
            <a:r>
              <a:rPr lang="zh-CN" altLang="en-US" sz="2000" b="1" dirty="0" smtClean="0">
                <a:ea typeface="楷体" panose="02010609060101010101" pitchFamily="49" charset="-122"/>
              </a:rPr>
              <a:t>观测系统、第一</a:t>
            </a:r>
            <a:r>
              <a:rPr lang="zh-CN" altLang="en-US" sz="2000" b="1" dirty="0">
                <a:ea typeface="楷体" panose="02010609060101010101" pitchFamily="49" charset="-122"/>
              </a:rPr>
              <a:t>个</a:t>
            </a:r>
            <a:r>
              <a:rPr lang="zh-CN" altLang="en-US" sz="2000" b="1" dirty="0" smtClean="0">
                <a:ea typeface="楷体" panose="02010609060101010101" pitchFamily="49" charset="-122"/>
              </a:rPr>
              <a:t>大气波导</a:t>
            </a:r>
            <a:r>
              <a:rPr lang="zh-CN" altLang="en-US" sz="2000" b="1" dirty="0">
                <a:ea typeface="楷体" panose="02010609060101010101" pitchFamily="49" charset="-122"/>
              </a:rPr>
              <a:t>站</a:t>
            </a:r>
            <a:r>
              <a:rPr lang="zh-CN" altLang="en-US" sz="2000" b="1" dirty="0" smtClean="0">
                <a:ea typeface="楷体" panose="02010609060101010101" pitchFamily="49" charset="-122"/>
              </a:rPr>
              <a:t>等，创造</a:t>
            </a:r>
            <a:r>
              <a:rPr lang="zh-CN" altLang="en-US" sz="2000" b="1" dirty="0">
                <a:ea typeface="楷体" panose="02010609060101010101" pitchFamily="49" charset="-122"/>
              </a:rPr>
              <a:t>了南沙水文气象事业的</a:t>
            </a:r>
            <a:r>
              <a:rPr lang="en-US" altLang="zh-CN" sz="2000" b="1" dirty="0">
                <a:ea typeface="楷体" panose="02010609060101010101" pitchFamily="49" charset="-122"/>
              </a:rPr>
              <a:t>10</a:t>
            </a:r>
            <a:r>
              <a:rPr lang="zh-CN" altLang="en-US" sz="2000" b="1" dirty="0">
                <a:ea typeface="楷体" panose="02010609060101010101" pitchFamily="49" charset="-122"/>
              </a:rPr>
              <a:t>多个</a:t>
            </a:r>
            <a:r>
              <a:rPr lang="zh-CN" altLang="en-US" sz="2000" b="1" dirty="0" smtClean="0">
                <a:ea typeface="楷体" panose="02010609060101010101" pitchFamily="49" charset="-122"/>
              </a:rPr>
              <a:t>第一，累计</a:t>
            </a:r>
            <a:r>
              <a:rPr lang="zh-CN" altLang="en-US" sz="2000" b="1" dirty="0">
                <a:ea typeface="楷体" panose="02010609060101010101" pitchFamily="49" charset="-122"/>
              </a:rPr>
              <a:t>向联合国教科文组织和军内外气象</a:t>
            </a:r>
            <a:r>
              <a:rPr lang="zh-CN" altLang="en-US" sz="2000" b="1" dirty="0" smtClean="0">
                <a:ea typeface="楷体" panose="02010609060101010101" pitchFamily="49" charset="-122"/>
              </a:rPr>
              <a:t>部门</a:t>
            </a:r>
            <a:r>
              <a:rPr lang="zh-CN" altLang="en-US" sz="2000" b="1" dirty="0">
                <a:ea typeface="楷体" panose="02010609060101010101" pitchFamily="49" charset="-122"/>
              </a:rPr>
              <a:t>提供水文气象数据</a:t>
            </a:r>
            <a:r>
              <a:rPr lang="en-US" altLang="zh-CN" sz="2000" b="1" dirty="0">
                <a:ea typeface="楷体" panose="02010609060101010101" pitchFamily="49" charset="-122"/>
              </a:rPr>
              <a:t>150</a:t>
            </a:r>
            <a:r>
              <a:rPr lang="zh-CN" altLang="en-US" sz="2000" b="1" dirty="0">
                <a:ea typeface="楷体" panose="02010609060101010101" pitchFamily="49" charset="-122"/>
              </a:rPr>
              <a:t>多万</a:t>
            </a:r>
            <a:r>
              <a:rPr lang="zh-CN" altLang="en-US" sz="2000" b="1" dirty="0" smtClean="0">
                <a:ea typeface="楷体" panose="02010609060101010101" pitchFamily="49" charset="-122"/>
              </a:rPr>
              <a:t>组，得到</a:t>
            </a:r>
            <a:r>
              <a:rPr lang="zh-CN" altLang="en-US" sz="2000" b="1" dirty="0">
                <a:ea typeface="楷体" panose="02010609060101010101" pitchFamily="49" charset="-122"/>
              </a:rPr>
              <a:t>了联合国教科文组织和国家海洋局的高度赞誉。</a:t>
            </a:r>
            <a:endParaRPr lang="zh-CN" altLang="en-US" sz="2000" b="1" dirty="0">
              <a:ea typeface="楷体" panose="02010609060101010101" pitchFamily="49" charset="-122"/>
            </a:endParaRPr>
          </a:p>
          <a:p>
            <a:pPr algn="r">
              <a:lnSpc>
                <a:spcPct val="110000"/>
              </a:lnSpc>
            </a:pPr>
            <a:r>
              <a:rPr lang="en-US" altLang="zh-CN" sz="2000" b="1" dirty="0" smtClean="0">
                <a:ea typeface="宋体" panose="02010600030101010101" pitchFamily="2" charset="-122"/>
              </a:rPr>
              <a:t>                                         (</a:t>
            </a:r>
            <a:r>
              <a:rPr lang="zh-CN" altLang="en-US" sz="2000" b="1" dirty="0">
                <a:ea typeface="宋体" panose="02010600030101010101" pitchFamily="2" charset="-122"/>
              </a:rPr>
              <a:t>本文来源于</a:t>
            </a:r>
            <a:r>
              <a:rPr lang="zh-CN" altLang="en-US" sz="2000" b="1" dirty="0" smtClean="0">
                <a:ea typeface="宋体" panose="02010600030101010101" pitchFamily="2" charset="-122"/>
              </a:rPr>
              <a:t>新华社，有</a:t>
            </a:r>
            <a:r>
              <a:rPr lang="zh-CN" altLang="en-US" sz="2000" b="1" dirty="0">
                <a:ea typeface="宋体" panose="02010600030101010101" pitchFamily="2" charset="-122"/>
              </a:rPr>
              <a:t>改动</a:t>
            </a:r>
            <a:r>
              <a:rPr lang="en-US" altLang="zh-CN" sz="2000" b="1" dirty="0" smtClean="0">
                <a:ea typeface="宋体" panose="02010600030101010101" pitchFamily="2" charset="-122"/>
              </a:rPr>
              <a:t>)</a:t>
            </a:r>
            <a:endParaRPr lang="en-US" altLang="zh-CN" sz="2000" b="1" dirty="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3234" y="1131590"/>
            <a:ext cx="6777533" cy="1624484"/>
          </a:xfrm>
          <a:prstGeom prst="rect">
            <a:avLst/>
          </a:prstGeom>
        </p:spPr>
        <p:txBody>
          <a:bodyPr wrap="square">
            <a:spAutoFit/>
          </a:bodyPr>
          <a:lstStyle/>
          <a:p>
            <a:pPr indent="809625">
              <a:lnSpc>
                <a:spcPct val="150000"/>
              </a:lnSpc>
            </a:pPr>
            <a:r>
              <a:rPr lang="zh-CN" altLang="en-US" sz="3600" dirty="0" smtClean="0">
                <a:latin typeface="黑体" panose="02010609060101010101" pitchFamily="49" charset="-122"/>
                <a:ea typeface="黑体" panose="02010609060101010101" pitchFamily="49" charset="-122"/>
              </a:rPr>
              <a:t>朗读最后一个自然段，你有什么感受？</a:t>
            </a:r>
            <a:endParaRPr lang="en-US" altLang="zh-CN" sz="3600" dirty="0">
              <a:latin typeface="黑体" panose="02010609060101010101" pitchFamily="49" charset="-122"/>
              <a:ea typeface="黑体" panose="02010609060101010101" pitchFamily="49" charset="-122"/>
            </a:endParaRPr>
          </a:p>
        </p:txBody>
      </p:sp>
      <p:sp>
        <p:nvSpPr>
          <p:cNvPr id="4" name="TextBox 3"/>
          <p:cNvSpPr txBox="1"/>
          <p:nvPr/>
        </p:nvSpPr>
        <p:spPr>
          <a:xfrm>
            <a:off x="1619672" y="3147814"/>
            <a:ext cx="5904656" cy="1432500"/>
          </a:xfrm>
          <a:prstGeom prst="foldedCorner">
            <a:avLst/>
          </a:prstGeom>
          <a:solidFill>
            <a:schemeClr val="bg1"/>
          </a:solidFill>
        </p:spPr>
        <p:txBody>
          <a:bodyPr wrap="square" rtlCol="0">
            <a:spAutoFit/>
          </a:bodyPr>
          <a:lstStyle/>
          <a:p>
            <a:r>
              <a:rPr lang="zh-CN" altLang="en-US" sz="2400" b="1" dirty="0" smtClean="0">
                <a:solidFill>
                  <a:srgbClr val="FF0000"/>
                </a:solidFill>
                <a:latin typeface="黑体" panose="02010609060101010101" pitchFamily="49" charset="-122"/>
                <a:ea typeface="黑体" panose="02010609060101010101" pitchFamily="49" charset="-122"/>
              </a:rPr>
              <a:t>提示</a:t>
            </a:r>
            <a:r>
              <a:rPr lang="zh-CN" altLang="en-US" sz="2400" b="1" dirty="0" smtClean="0">
                <a:latin typeface="楷体" panose="02010609060101010101" pitchFamily="49" charset="-122"/>
                <a:ea typeface="楷体" panose="02010609060101010101" pitchFamily="49" charset="-122"/>
              </a:rPr>
              <a:t>：要从小岛恶劣的生存环境，战士们艰苦奋斗的精神，关爱长者的言行，热爱海岛，热爱祖国的情怀等方面综合考虑。</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059582"/>
            <a:ext cx="7632848" cy="3046988"/>
          </a:xfrm>
          <a:prstGeom prst="rect">
            <a:avLst/>
          </a:prstGeom>
        </p:spPr>
        <p:txBody>
          <a:bodyPr wrap="square">
            <a:spAutoFit/>
          </a:bodyPr>
          <a:lstStyle/>
          <a:p>
            <a:pPr>
              <a:lnSpc>
                <a:spcPct val="120000"/>
              </a:lnSpc>
            </a:pPr>
            <a:r>
              <a:rPr lang="zh-CN" altLang="en-US" sz="3200" b="1" dirty="0" smtClean="0">
                <a:latin typeface="楷体" panose="02010609060101010101" pitchFamily="49" charset="-122"/>
                <a:ea typeface="楷体" panose="02010609060101010101" pitchFamily="49" charset="-122"/>
              </a:rPr>
              <a:t>    最</a:t>
            </a:r>
            <a:r>
              <a:rPr lang="zh-CN" altLang="en-US" sz="3200" b="1" dirty="0">
                <a:latin typeface="楷体" panose="02010609060101010101" pitchFamily="49" charset="-122"/>
                <a:ea typeface="楷体" panose="02010609060101010101" pitchFamily="49" charset="-122"/>
              </a:rPr>
              <a:t>后一个自然段把课文的情感推向了高潮</a:t>
            </a:r>
            <a:r>
              <a:rPr lang="zh-CN" altLang="en-US" sz="3200" b="1" dirty="0" smtClean="0">
                <a:latin typeface="楷体" panose="02010609060101010101" pitchFamily="49" charset="-122"/>
                <a:ea typeface="楷体" panose="02010609060101010101" pitchFamily="49" charset="-122"/>
              </a:rPr>
              <a:t>。将军的举动，饱含着对战</a:t>
            </a:r>
            <a:r>
              <a:rPr lang="zh-CN" altLang="en-US" sz="3200" b="1" dirty="0">
                <a:latin typeface="楷体" panose="02010609060101010101" pitchFamily="49" charset="-122"/>
                <a:ea typeface="楷体" panose="02010609060101010101" pitchFamily="49" charset="-122"/>
              </a:rPr>
              <a:t>士</a:t>
            </a:r>
            <a:r>
              <a:rPr lang="zh-CN" altLang="en-US" sz="3200" b="1" dirty="0" smtClean="0">
                <a:latin typeface="楷体" panose="02010609060101010101" pitchFamily="49" charset="-122"/>
                <a:ea typeface="楷体" panose="02010609060101010101" pitchFamily="49" charset="-122"/>
              </a:rPr>
              <a:t>们的无限感激和深深的敬</a:t>
            </a:r>
            <a:r>
              <a:rPr lang="zh-CN" altLang="en-US" sz="3200" b="1" dirty="0">
                <a:latin typeface="楷体" panose="02010609060101010101" pitchFamily="49" charset="-122"/>
                <a:ea typeface="楷体" panose="02010609060101010101" pitchFamily="49" charset="-122"/>
              </a:rPr>
              <a:t>意，是将军对守岛战士</a:t>
            </a:r>
            <a:r>
              <a:rPr lang="zh-CN" altLang="en-US" sz="3200" b="1" dirty="0">
                <a:solidFill>
                  <a:srgbClr val="FF0000"/>
                </a:solidFill>
                <a:latin typeface="楷体" panose="02010609060101010101" pitchFamily="49" charset="-122"/>
                <a:ea typeface="楷体" panose="02010609060101010101" pitchFamily="49" charset="-122"/>
              </a:rPr>
              <a:t>艰苦奋斗</a:t>
            </a:r>
            <a:r>
              <a:rPr lang="zh-CN" altLang="en-US" sz="3200" b="1" dirty="0">
                <a:latin typeface="楷体" panose="02010609060101010101" pitchFamily="49" charset="-122"/>
                <a:ea typeface="楷体" panose="02010609060101010101" pitchFamily="49" charset="-122"/>
              </a:rPr>
              <a:t>的精神、乐观向上的生活态度和热爱海岛、</a:t>
            </a:r>
            <a:r>
              <a:rPr lang="zh-CN" altLang="en-US" sz="3200" b="1" dirty="0">
                <a:solidFill>
                  <a:srgbClr val="FF0000"/>
                </a:solidFill>
                <a:latin typeface="楷体" panose="02010609060101010101" pitchFamily="49" charset="-122"/>
                <a:ea typeface="楷体" panose="02010609060101010101" pitchFamily="49" charset="-122"/>
              </a:rPr>
              <a:t>热爱祖国</a:t>
            </a:r>
            <a:r>
              <a:rPr lang="zh-CN" altLang="en-US" sz="3200" b="1" dirty="0">
                <a:latin typeface="楷体" panose="02010609060101010101" pitchFamily="49" charset="-122"/>
                <a:ea typeface="楷体" panose="02010609060101010101" pitchFamily="49" charset="-122"/>
              </a:rPr>
              <a:t>的情怀的敬意。</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25605"/>
          <p:cNvSpPr txBox="1"/>
          <p:nvPr/>
        </p:nvSpPr>
        <p:spPr>
          <a:xfrm>
            <a:off x="2358841" y="2383571"/>
            <a:ext cx="677108" cy="1520609"/>
          </a:xfrm>
          <a:prstGeom prst="rect">
            <a:avLst/>
          </a:prstGeom>
          <a:noFill/>
          <a:ln w="9525">
            <a:noFill/>
          </a:ln>
        </p:spPr>
        <p:txBody>
          <a:bodyPr vert="eaVert" wrap="none" anchor="t">
            <a:spAutoFit/>
          </a:bodyPr>
          <a:lstStyle/>
          <a:p>
            <a:r>
              <a:rPr lang="en-US" altLang="zh-CN" sz="3200" b="1" smtClean="0">
                <a:latin typeface="黑体" panose="02010609060101010101" pitchFamily="49" charset="-122"/>
                <a:ea typeface="黑体" panose="02010609060101010101" pitchFamily="49" charset="-122"/>
              </a:rPr>
              <a:t> </a:t>
            </a:r>
            <a:r>
              <a:rPr lang="zh-CN" altLang="en-US" sz="3200" b="1" smtClean="0">
                <a:latin typeface="黑体" panose="02010609060101010101" pitchFamily="49" charset="-122"/>
                <a:ea typeface="黑体" panose="02010609060101010101" pitchFamily="49" charset="-122"/>
              </a:rPr>
              <a:t>小  </a:t>
            </a:r>
            <a:r>
              <a:rPr lang="zh-CN" altLang="en-US" sz="3200" b="1" dirty="0" smtClean="0">
                <a:latin typeface="黑体" panose="02010609060101010101" pitchFamily="49" charset="-122"/>
                <a:ea typeface="黑体" panose="02010609060101010101" pitchFamily="49" charset="-122"/>
              </a:rPr>
              <a:t>岛</a:t>
            </a:r>
            <a:endParaRPr lang="zh-CN" altLang="en-US" sz="3200" b="1" dirty="0">
              <a:latin typeface="黑体" panose="02010609060101010101" pitchFamily="49" charset="-122"/>
              <a:ea typeface="黑体" panose="02010609060101010101" pitchFamily="49" charset="-122"/>
            </a:endParaRPr>
          </a:p>
        </p:txBody>
      </p:sp>
      <p:sp>
        <p:nvSpPr>
          <p:cNvPr id="15" name="左大括号 14"/>
          <p:cNvSpPr/>
          <p:nvPr/>
        </p:nvSpPr>
        <p:spPr>
          <a:xfrm>
            <a:off x="3095996" y="1617608"/>
            <a:ext cx="221982" cy="2808436"/>
          </a:xfrm>
          <a:prstGeom prst="leftBrace">
            <a:avLst>
              <a:gd name="adj1" fmla="val 132892"/>
              <a:gd name="adj2" fmla="val 50000"/>
            </a:avLst>
          </a:prstGeom>
          <a:noFill/>
          <a:ln w="19050" cap="flat" cmpd="sng">
            <a:solidFill>
              <a:schemeClr val="accent5">
                <a:lumMod val="75000"/>
              </a:schemeClr>
            </a:solidFill>
            <a:prstDash val="solid"/>
            <a:round/>
            <a:headEnd type="none" w="med" len="med"/>
            <a:tailEnd type="none" w="med" len="med"/>
          </a:ln>
        </p:spPr>
        <p:txBody>
          <a:bodyPr anchor="t"/>
          <a:lstStyle/>
          <a:p>
            <a:endParaRPr lang="zh-CN" altLang="en-US" sz="2800" b="1">
              <a:latin typeface="楷体" panose="02010609060101010101" pitchFamily="49" charset="-122"/>
              <a:ea typeface="楷体" panose="02010609060101010101" pitchFamily="49" charset="-122"/>
            </a:endParaRPr>
          </a:p>
        </p:txBody>
      </p:sp>
      <p:sp>
        <p:nvSpPr>
          <p:cNvPr id="17" name="文本框 25607"/>
          <p:cNvSpPr txBox="1"/>
          <p:nvPr/>
        </p:nvSpPr>
        <p:spPr>
          <a:xfrm>
            <a:off x="3348409" y="1401708"/>
            <a:ext cx="1871663" cy="521970"/>
          </a:xfrm>
          <a:prstGeom prst="rect">
            <a:avLst/>
          </a:prstGeom>
          <a:noFill/>
          <a:ln w="9525">
            <a:noFill/>
          </a:ln>
        </p:spPr>
        <p:txBody>
          <a:bodyPr wrap="square" anchor="t">
            <a:spAutoFit/>
          </a:bodyPr>
          <a:lstStyle/>
          <a:p>
            <a:r>
              <a:rPr lang="zh-CN" altLang="en-US" sz="2800" b="1">
                <a:latin typeface="楷体" panose="02010609060101010101" pitchFamily="49" charset="-122"/>
                <a:ea typeface="楷体" panose="02010609060101010101" pitchFamily="49" charset="-122"/>
              </a:rPr>
              <a:t>发</a:t>
            </a:r>
            <a:r>
              <a:rPr lang="zh-CN" altLang="en-US" sz="2800" b="1" smtClean="0">
                <a:latin typeface="楷体" panose="02010609060101010101" pitchFamily="49" charset="-122"/>
                <a:ea typeface="楷体" panose="02010609060101010101" pitchFamily="49" charset="-122"/>
              </a:rPr>
              <a:t>现菜地</a:t>
            </a:r>
            <a:endParaRPr lang="zh-CN" altLang="en-US" sz="2800" b="1" dirty="0">
              <a:latin typeface="楷体" panose="02010609060101010101" pitchFamily="49" charset="-122"/>
              <a:ea typeface="楷体" panose="02010609060101010101" pitchFamily="49" charset="-122"/>
            </a:endParaRPr>
          </a:p>
        </p:txBody>
      </p:sp>
      <p:sp>
        <p:nvSpPr>
          <p:cNvPr id="20" name="文本框 25608"/>
          <p:cNvSpPr txBox="1"/>
          <p:nvPr/>
        </p:nvSpPr>
        <p:spPr>
          <a:xfrm>
            <a:off x="3348409" y="2607930"/>
            <a:ext cx="1871663" cy="521970"/>
          </a:xfrm>
          <a:prstGeom prst="rect">
            <a:avLst/>
          </a:prstGeom>
          <a:noFill/>
          <a:ln w="9525">
            <a:noFill/>
          </a:ln>
        </p:spPr>
        <p:txBody>
          <a:bodyPr anchor="t">
            <a:spAutoFit/>
          </a:bodyPr>
          <a:lstStyle/>
          <a:p>
            <a:r>
              <a:rPr lang="zh-CN" altLang="en-US" sz="2800" b="1">
                <a:latin typeface="楷体" panose="02010609060101010101" pitchFamily="49" charset="-122"/>
                <a:ea typeface="楷体" panose="02010609060101010101" pitchFamily="49" charset="-122"/>
              </a:rPr>
              <a:t>分</a:t>
            </a:r>
            <a:r>
              <a:rPr lang="zh-CN" altLang="en-US" sz="2800" b="1" smtClean="0">
                <a:latin typeface="楷体" panose="02010609060101010101" pitchFamily="49" charset="-122"/>
                <a:ea typeface="楷体" panose="02010609060101010101" pitchFamily="49" charset="-122"/>
              </a:rPr>
              <a:t>菜同享</a:t>
            </a:r>
            <a:endParaRPr lang="zh-CN" altLang="en-US" sz="2800" b="1" dirty="0">
              <a:latin typeface="楷体" panose="02010609060101010101" pitchFamily="49" charset="-122"/>
              <a:ea typeface="楷体" panose="02010609060101010101" pitchFamily="49" charset="-122"/>
            </a:endParaRPr>
          </a:p>
        </p:txBody>
      </p:sp>
      <p:sp>
        <p:nvSpPr>
          <p:cNvPr id="21" name="文本框 25609"/>
          <p:cNvSpPr txBox="1"/>
          <p:nvPr/>
        </p:nvSpPr>
        <p:spPr>
          <a:xfrm>
            <a:off x="3348409" y="3993996"/>
            <a:ext cx="1763712" cy="523220"/>
          </a:xfrm>
          <a:prstGeom prst="rect">
            <a:avLst/>
          </a:prstGeom>
          <a:noFill/>
          <a:ln w="9525">
            <a:noFill/>
          </a:ln>
        </p:spPr>
        <p:txBody>
          <a:bodyPr wrap="square" anchor="t">
            <a:spAutoFit/>
          </a:bodyPr>
          <a:lstStyle/>
          <a:p>
            <a:r>
              <a:rPr lang="zh-CN" altLang="en-US" sz="2800" b="1">
                <a:latin typeface="楷体" panose="02010609060101010101" pitchFamily="49" charset="-122"/>
                <a:ea typeface="楷体" panose="02010609060101010101" pitchFamily="49" charset="-122"/>
              </a:rPr>
              <a:t>将军敬礼</a:t>
            </a:r>
            <a:endParaRPr lang="zh-CN" altLang="en-US" sz="2800" b="1" dirty="0">
              <a:latin typeface="楷体" panose="02010609060101010101" pitchFamily="49" charset="-122"/>
              <a:ea typeface="楷体" panose="02010609060101010101" pitchFamily="49" charset="-122"/>
            </a:endParaRPr>
          </a:p>
        </p:txBody>
      </p:sp>
      <p:sp>
        <p:nvSpPr>
          <p:cNvPr id="22" name="文本框 25610"/>
          <p:cNvSpPr txBox="1"/>
          <p:nvPr/>
        </p:nvSpPr>
        <p:spPr>
          <a:xfrm>
            <a:off x="5652120" y="2413053"/>
            <a:ext cx="1994372" cy="1384995"/>
          </a:xfrm>
          <a:prstGeom prst="rect">
            <a:avLst/>
          </a:prstGeom>
          <a:noFill/>
          <a:ln w="9525">
            <a:noFill/>
          </a:ln>
        </p:spPr>
        <p:txBody>
          <a:bodyPr wrap="square" anchor="t">
            <a:spAutoFit/>
          </a:bodyPr>
          <a:lstStyle/>
          <a:p>
            <a:pPr algn="ctr">
              <a:spcBef>
                <a:spcPct val="50000"/>
              </a:spcBef>
            </a:pPr>
            <a:r>
              <a:rPr lang="zh-CN" altLang="en-US" sz="2800" b="1" smtClean="0">
                <a:latin typeface="宋体" panose="02010600030101010101" pitchFamily="2" charset="-122"/>
                <a:ea typeface="宋体" panose="02010600030101010101" pitchFamily="2" charset="-122"/>
              </a:rPr>
              <a:t>对战士们的无限感激和深深的敬意</a:t>
            </a:r>
            <a:endParaRPr lang="zh-CN" altLang="en-US" sz="2800" b="1" dirty="0">
              <a:latin typeface="宋体" panose="02010600030101010101" pitchFamily="2" charset="-122"/>
              <a:ea typeface="宋体" panose="02010600030101010101" pitchFamily="2" charset="-122"/>
            </a:endParaRPr>
          </a:p>
        </p:txBody>
      </p:sp>
      <p:sp>
        <p:nvSpPr>
          <p:cNvPr id="35" name="左大括号 34"/>
          <p:cNvSpPr/>
          <p:nvPr/>
        </p:nvSpPr>
        <p:spPr>
          <a:xfrm rot="10800000">
            <a:off x="5292081" y="1563638"/>
            <a:ext cx="222180" cy="2880444"/>
          </a:xfrm>
          <a:prstGeom prst="leftBrace">
            <a:avLst>
              <a:gd name="adj1" fmla="val 75142"/>
              <a:gd name="adj2" fmla="val 50000"/>
            </a:avLst>
          </a:prstGeom>
          <a:noFill/>
          <a:ln w="19050" cap="flat" cmpd="sng">
            <a:solidFill>
              <a:schemeClr val="accent5">
                <a:lumMod val="75000"/>
              </a:schemeClr>
            </a:solidFill>
            <a:prstDash val="solid"/>
            <a:round/>
            <a:headEnd type="none" w="med" len="med"/>
            <a:tailEnd type="none" w="med" len="med"/>
          </a:ln>
        </p:spPr>
        <p:txBody>
          <a:bodyPr anchor="t"/>
          <a:lstStyle/>
          <a:p>
            <a:endParaRPr lang="zh-CN" altLang="en-US" sz="2800" b="1">
              <a:latin typeface="楷体" panose="02010609060101010101" pitchFamily="49" charset="-122"/>
              <a:ea typeface="楷体" panose="02010609060101010101" pitchFamily="49" charset="-122"/>
            </a:endParaRPr>
          </a:p>
        </p:txBody>
      </p:sp>
      <p:pic>
        <p:nvPicPr>
          <p:cNvPr id="19" name="图片 18"/>
          <p:cNvPicPr>
            <a:picLocks noChangeAspect="1"/>
          </p:cNvPicPr>
          <p:nvPr/>
        </p:nvPicPr>
        <p:blipFill>
          <a:blip r:embed="rId1"/>
          <a:stretch>
            <a:fillRect/>
          </a:stretch>
        </p:blipFill>
        <p:spPr>
          <a:xfrm>
            <a:off x="584113" y="386686"/>
            <a:ext cx="2268000" cy="692577"/>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1833" y="380628"/>
            <a:ext cx="450000" cy="559756"/>
          </a:xfrm>
          <a:prstGeom prst="rect">
            <a:avLst/>
          </a:prstGeom>
        </p:spPr>
      </p:pic>
      <p:sp>
        <p:nvSpPr>
          <p:cNvPr id="25" name="文本框 14"/>
          <p:cNvSpPr txBox="1"/>
          <p:nvPr/>
        </p:nvSpPr>
        <p:spPr>
          <a:xfrm>
            <a:off x="763881" y="339502"/>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结构梳理</a:t>
            </a:r>
            <a:endParaRPr lang="zh-CN" altLang="en-US" sz="3600" b="1" dirty="0">
              <a:latin typeface="黑体" panose="02010609060101010101" pitchFamily="49" charset="-122"/>
              <a:ea typeface="黑体" panose="02010609060101010101" pitchFamily="49" charset="-122"/>
            </a:endParaRPr>
          </a:p>
        </p:txBody>
      </p:sp>
      <p:sp>
        <p:nvSpPr>
          <p:cNvPr id="2" name="矩形 1"/>
          <p:cNvSpPr/>
          <p:nvPr/>
        </p:nvSpPr>
        <p:spPr>
          <a:xfrm>
            <a:off x="2409392" y="1928128"/>
            <a:ext cx="598241" cy="584775"/>
          </a:xfrm>
          <a:prstGeom prst="rect">
            <a:avLst/>
          </a:prstGeom>
        </p:spPr>
        <p:txBody>
          <a:bodyPr wrap="none">
            <a:spAutoFit/>
          </a:bodyPr>
          <a:lstStyle/>
          <a:p>
            <a:r>
              <a:rPr lang="en-US" altLang="zh-CN" sz="3200" b="1">
                <a:solidFill>
                  <a:prstClr val="black"/>
                </a:solidFill>
                <a:latin typeface="黑体" panose="02010609060101010101" pitchFamily="49" charset="-122"/>
                <a:ea typeface="黑体" panose="02010609060101010101" pitchFamily="49" charset="-122"/>
              </a:rPr>
              <a:t>15</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1" grpId="0"/>
      <p:bldP spid="22" grpId="0"/>
      <p:bldP spid="3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47816" y="547025"/>
            <a:ext cx="2268000" cy="692577"/>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140" y="537266"/>
            <a:ext cx="460522" cy="572844"/>
          </a:xfrm>
          <a:prstGeom prst="rect">
            <a:avLst/>
          </a:prstGeom>
        </p:spPr>
      </p:pic>
      <p:sp>
        <p:nvSpPr>
          <p:cNvPr id="11" name="矩形 10"/>
          <p:cNvSpPr/>
          <p:nvPr/>
        </p:nvSpPr>
        <p:spPr>
          <a:xfrm>
            <a:off x="899592" y="1347614"/>
            <a:ext cx="7560840" cy="2654573"/>
          </a:xfrm>
          <a:prstGeom prst="rect">
            <a:avLst/>
          </a:prstGeom>
        </p:spPr>
        <p:txBody>
          <a:bodyPr wrap="square" lIns="68580" tIns="34290" rIns="68580" bIns="3429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课文写的是一位将军到我国南海一个小岛视察的故事，展现我国海防前哨守岛</a:t>
            </a:r>
            <a:r>
              <a:rPr lang="zh-CN" altLang="en-US" sz="2800" b="1" dirty="0">
                <a:latin typeface="楷体" panose="02010609060101010101" pitchFamily="49" charset="-122"/>
                <a:ea typeface="楷体" panose="02010609060101010101" pitchFamily="49" charset="-122"/>
              </a:rPr>
              <a:t>部</a:t>
            </a:r>
            <a:r>
              <a:rPr lang="zh-CN" altLang="en-US" sz="2800" b="1" dirty="0" smtClean="0">
                <a:latin typeface="楷体" panose="02010609060101010101" pitchFamily="49" charset="-122"/>
                <a:ea typeface="楷体" panose="02010609060101010101" pitchFamily="49" charset="-122"/>
              </a:rPr>
              <a:t>队的生活。故事表现了</a:t>
            </a:r>
            <a:r>
              <a:rPr lang="zh-CN" altLang="en-US" sz="2800" b="1" dirty="0">
                <a:latin typeface="楷体" panose="02010609060101010101" pitchFamily="49" charset="-122"/>
                <a:ea typeface="楷体" panose="02010609060101010101" pitchFamily="49" charset="-122"/>
              </a:rPr>
              <a:t>驻</a:t>
            </a:r>
            <a:r>
              <a:rPr lang="zh-CN" altLang="en-US" sz="2800" b="1" dirty="0" smtClean="0">
                <a:latin typeface="楷体" panose="02010609060101010101" pitchFamily="49" charset="-122"/>
                <a:ea typeface="楷体" panose="02010609060101010101" pitchFamily="49" charset="-122"/>
              </a:rPr>
              <a:t>守在小岛的战士们</a:t>
            </a:r>
            <a:r>
              <a:rPr lang="zh-CN" altLang="en-US"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a:lnSpc>
                <a:spcPct val="150000"/>
              </a:lnSpc>
            </a:pPr>
            <a:r>
              <a:rPr lang="en-US" altLang="zh-CN" sz="2800" b="1" u="sng" dirty="0">
                <a:latin typeface="楷体" panose="02010609060101010101" pitchFamily="49" charset="-122"/>
                <a:ea typeface="楷体" panose="02010609060101010101" pitchFamily="49" charset="-122"/>
              </a:rPr>
              <a:t> </a:t>
            </a:r>
            <a:r>
              <a:rPr lang="en-US" altLang="zh-CN"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的精神和</a:t>
            </a:r>
            <a:r>
              <a:rPr lang="zh-CN" altLang="en-US"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的高尚情怀。</a:t>
            </a:r>
            <a:endParaRPr lang="zh-CN" altLang="en-US" sz="2800" b="1" dirty="0">
              <a:latin typeface="楷体" panose="02010609060101010101" pitchFamily="49" charset="-122"/>
              <a:ea typeface="楷体" panose="02010609060101010101" pitchFamily="49" charset="-122"/>
            </a:endParaRPr>
          </a:p>
        </p:txBody>
      </p:sp>
      <p:sp>
        <p:nvSpPr>
          <p:cNvPr id="16" name="文本框 14"/>
          <p:cNvSpPr txBox="1"/>
          <p:nvPr/>
        </p:nvSpPr>
        <p:spPr>
          <a:xfrm>
            <a:off x="807051" y="508342"/>
            <a:ext cx="2036757"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主题概括</a:t>
            </a:r>
            <a:endParaRPr lang="zh-CN" altLang="en-US" sz="3600" b="1" dirty="0">
              <a:latin typeface="黑体" panose="02010609060101010101" pitchFamily="49" charset="-122"/>
              <a:ea typeface="黑体" panose="02010609060101010101" pitchFamily="49" charset="-122"/>
            </a:endParaRPr>
          </a:p>
        </p:txBody>
      </p:sp>
      <p:sp>
        <p:nvSpPr>
          <p:cNvPr id="2" name="矩形 1"/>
          <p:cNvSpPr/>
          <p:nvPr/>
        </p:nvSpPr>
        <p:spPr>
          <a:xfrm>
            <a:off x="6649855" y="2674900"/>
            <a:ext cx="1627369"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扎根海岛</a:t>
            </a:r>
            <a:endParaRPr lang="zh-CN" altLang="en-US" dirty="0">
              <a:solidFill>
                <a:srgbClr val="FF0000"/>
              </a:solidFill>
            </a:endParaRPr>
          </a:p>
        </p:txBody>
      </p:sp>
      <p:sp>
        <p:nvSpPr>
          <p:cNvPr id="3" name="矩形 2"/>
          <p:cNvSpPr/>
          <p:nvPr/>
        </p:nvSpPr>
        <p:spPr>
          <a:xfrm>
            <a:off x="946811" y="3297535"/>
            <a:ext cx="1627369"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艰</a:t>
            </a:r>
            <a:r>
              <a:rPr lang="zh-CN" altLang="en-US" sz="2800" b="1" dirty="0" smtClean="0">
                <a:solidFill>
                  <a:srgbClr val="FF0000"/>
                </a:solidFill>
                <a:latin typeface="楷体" panose="02010609060101010101" pitchFamily="49" charset="-122"/>
                <a:ea typeface="楷体" panose="02010609060101010101" pitchFamily="49" charset="-122"/>
              </a:rPr>
              <a:t>苦守岛</a:t>
            </a:r>
            <a:endParaRPr lang="zh-CN" altLang="en-US" dirty="0">
              <a:solidFill>
                <a:srgbClr val="FF0000"/>
              </a:solidFill>
            </a:endParaRPr>
          </a:p>
        </p:txBody>
      </p:sp>
      <p:sp>
        <p:nvSpPr>
          <p:cNvPr id="4" name="矩形 3"/>
          <p:cNvSpPr/>
          <p:nvPr/>
        </p:nvSpPr>
        <p:spPr>
          <a:xfrm>
            <a:off x="3995936" y="3310891"/>
            <a:ext cx="1627369"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热爱祖国</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683568" y="483518"/>
            <a:ext cx="2268000" cy="692577"/>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473518"/>
            <a:ext cx="450000" cy="559757"/>
          </a:xfrm>
          <a:prstGeom prst="rect">
            <a:avLst/>
          </a:prstGeom>
        </p:spPr>
      </p:pic>
      <p:sp>
        <p:nvSpPr>
          <p:cNvPr id="3" name="文本框 14"/>
          <p:cNvSpPr txBox="1"/>
          <p:nvPr/>
        </p:nvSpPr>
        <p:spPr>
          <a:xfrm>
            <a:off x="827584" y="483518"/>
            <a:ext cx="2171216"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课堂小结</a:t>
            </a:r>
            <a:endParaRPr lang="zh-CN" altLang="en-US" sz="3600" b="1" dirty="0">
              <a:latin typeface="黑体" panose="02010609060101010101" pitchFamily="49" charset="-122"/>
              <a:ea typeface="黑体" panose="02010609060101010101" pitchFamily="49" charset="-122"/>
            </a:endParaRPr>
          </a:p>
        </p:txBody>
      </p:sp>
      <p:sp>
        <p:nvSpPr>
          <p:cNvPr id="5" name="矩形 4"/>
          <p:cNvSpPr/>
          <p:nvPr/>
        </p:nvSpPr>
        <p:spPr>
          <a:xfrm>
            <a:off x="899592" y="1481031"/>
            <a:ext cx="7848872" cy="3046988"/>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marL="457200" indent="-457200">
              <a:lnSpc>
                <a:spcPct val="150000"/>
              </a:lnSpc>
              <a:buFont typeface="Arial" panose="020B0604020202020204" pitchFamily="34" charset="0"/>
              <a:buChar char="•"/>
            </a:pPr>
            <a:r>
              <a:rPr lang="zh-CN" altLang="en-US" sz="3200" b="1" dirty="0" smtClean="0">
                <a:latin typeface="楷体" panose="02010609060101010101" pitchFamily="49" charset="-122"/>
                <a:ea typeface="楷体" panose="02010609060101010101" pitchFamily="49" charset="-122"/>
              </a:rPr>
              <a:t>学习了本课的生</a:t>
            </a:r>
            <a:r>
              <a:rPr lang="zh-CN" altLang="en-US" sz="3200" b="1" dirty="0">
                <a:latin typeface="楷体" panose="02010609060101010101" pitchFamily="49" charset="-122"/>
                <a:ea typeface="楷体" panose="02010609060101010101" pitchFamily="49" charset="-122"/>
              </a:rPr>
              <a:t>字</a:t>
            </a:r>
            <a:r>
              <a:rPr lang="zh-CN" altLang="en-US" sz="3200" b="1" dirty="0" smtClean="0">
                <a:latin typeface="楷体" panose="02010609060101010101" pitchFamily="49" charset="-122"/>
                <a:ea typeface="楷体" panose="02010609060101010101" pitchFamily="49" charset="-122"/>
              </a:rPr>
              <a:t>词</a:t>
            </a:r>
            <a:endParaRPr lang="en-US" altLang="zh-CN" sz="3200" b="1" dirty="0" smtClean="0">
              <a:latin typeface="楷体" panose="02010609060101010101" pitchFamily="49" charset="-122"/>
              <a:ea typeface="楷体" panose="02010609060101010101" pitchFamily="49" charset="-122"/>
            </a:endParaRPr>
          </a:p>
          <a:p>
            <a:pPr marL="457200" indent="-457200">
              <a:lnSpc>
                <a:spcPct val="150000"/>
              </a:lnSpc>
              <a:buFont typeface="Arial" panose="020B0604020202020204" pitchFamily="34" charset="0"/>
              <a:buChar char="•"/>
            </a:pPr>
            <a:r>
              <a:rPr lang="zh-CN" altLang="en-US" sz="3200" b="1" dirty="0" smtClean="0">
                <a:latin typeface="楷体" panose="02010609060101010101" pitchFamily="49" charset="-122"/>
                <a:ea typeface="楷体" panose="02010609060101010101" pitchFamily="49" charset="-122"/>
              </a:rPr>
              <a:t>了解了我国海防前哨守岛部队的生活</a:t>
            </a:r>
            <a:endParaRPr lang="en-US" altLang="zh-CN" sz="3200" b="1" dirty="0" smtClean="0">
              <a:latin typeface="楷体" panose="02010609060101010101" pitchFamily="49" charset="-122"/>
              <a:ea typeface="楷体" panose="02010609060101010101" pitchFamily="49" charset="-122"/>
            </a:endParaRPr>
          </a:p>
          <a:p>
            <a:pPr marL="457200" indent="-457200">
              <a:lnSpc>
                <a:spcPct val="150000"/>
              </a:lnSpc>
              <a:buFont typeface="Arial" panose="020B0604020202020204" pitchFamily="34" charset="0"/>
              <a:buChar char="•"/>
            </a:pPr>
            <a:r>
              <a:rPr lang="zh-CN" altLang="en-US" sz="3200" b="1" dirty="0" smtClean="0">
                <a:latin typeface="楷体" panose="02010609060101010101" pitchFamily="49" charset="-122"/>
                <a:ea typeface="楷体" panose="02010609060101010101" pitchFamily="49" charset="-122"/>
              </a:rPr>
              <a:t>感</a:t>
            </a:r>
            <a:r>
              <a:rPr lang="zh-CN" altLang="en-US" sz="3200" b="1" dirty="0">
                <a:latin typeface="楷体" panose="02010609060101010101" pitchFamily="49" charset="-122"/>
                <a:ea typeface="楷体" panose="02010609060101010101" pitchFamily="49" charset="-122"/>
              </a:rPr>
              <a:t>受</a:t>
            </a:r>
            <a:r>
              <a:rPr lang="zh-CN" altLang="en-US" sz="3200" b="1" dirty="0" smtClean="0">
                <a:latin typeface="楷体" panose="02010609060101010101" pitchFamily="49" charset="-122"/>
                <a:ea typeface="楷体" panose="02010609060101010101" pitchFamily="49" charset="-122"/>
              </a:rPr>
              <a:t>到将军和战士们之间的情谊和他们高尚的情怀</a:t>
            </a:r>
            <a:endParaRPr lang="en-US" altLang="zh-CN" sz="32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1331640" y="2094317"/>
            <a:ext cx="6506025" cy="1532727"/>
          </a:xfrm>
          <a:prstGeom prst="rect">
            <a:avLst/>
          </a:prstGeom>
          <a:noFill/>
        </p:spPr>
        <p:txBody>
          <a:bodyPr wrap="square" rtlCol="0" anchor="t">
            <a:spAutoFit/>
          </a:bodyPr>
          <a:lstStyle/>
          <a:p>
            <a:pPr indent="457200">
              <a:lnSpc>
                <a:spcPct val="130000"/>
              </a:lnSpc>
            </a:pPr>
            <a:r>
              <a:rPr lang="zh-CN" altLang="en-US" sz="3600" dirty="0" smtClean="0">
                <a:latin typeface="楷体" panose="02010609060101010101" pitchFamily="49" charset="-122"/>
                <a:ea typeface="楷体" panose="02010609060101010101" pitchFamily="49" charset="-122"/>
                <a:cs typeface="楷体" panose="02010609060101010101" pitchFamily="49" charset="-122"/>
              </a:rPr>
              <a:t>  </a:t>
            </a:r>
            <a:r>
              <a:rPr lang="zh-CN" altLang="en-US" sz="3600" dirty="0" smtClean="0">
                <a:latin typeface="黑体" panose="02010609060101010101" pitchFamily="49" charset="-122"/>
                <a:ea typeface="黑体" panose="02010609060101010101" pitchFamily="49" charset="-122"/>
                <a:cs typeface="楷体" panose="02010609060101010101" pitchFamily="49" charset="-122"/>
              </a:rPr>
              <a:t>朗读课文，做到读准字音，读通句子。</a:t>
            </a:r>
            <a:endParaRPr lang="zh-CN" altLang="en-US" sz="3600" dirty="0">
              <a:latin typeface="黑体" panose="02010609060101010101" pitchFamily="49" charset="-122"/>
              <a:ea typeface="黑体" panose="02010609060101010101" pitchFamily="49" charset="-122"/>
              <a:cs typeface="楷体" panose="02010609060101010101" pitchFamily="49" charset="-122"/>
            </a:endParaRPr>
          </a:p>
        </p:txBody>
      </p:sp>
      <p:pic>
        <p:nvPicPr>
          <p:cNvPr id="4" name="图片 3"/>
          <p:cNvPicPr>
            <a:picLocks noChangeAspect="1"/>
          </p:cNvPicPr>
          <p:nvPr/>
        </p:nvPicPr>
        <p:blipFill>
          <a:blip r:embed="rId1"/>
          <a:stretch>
            <a:fillRect/>
          </a:stretch>
        </p:blipFill>
        <p:spPr>
          <a:xfrm>
            <a:off x="645937" y="383823"/>
            <a:ext cx="2269879" cy="693151"/>
          </a:xfrm>
          <a:prstGeom prst="rect">
            <a:avLst/>
          </a:prstGeom>
        </p:spPr>
      </p:pic>
      <p:sp>
        <p:nvSpPr>
          <p:cNvPr id="5" name="文本框 14">
            <a:hlinkClick r:id="rId2" action="ppaction://hlinkfile"/>
          </p:cNvPr>
          <p:cNvSpPr txBox="1"/>
          <p:nvPr/>
        </p:nvSpPr>
        <p:spPr>
          <a:xfrm>
            <a:off x="864933" y="36432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初读课文</a:t>
            </a:r>
            <a:endParaRPr lang="zh-CN" altLang="en-US" sz="3600" b="1" dirty="0">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392293"/>
            <a:ext cx="443315" cy="551442"/>
          </a:xfrm>
          <a:prstGeom prst="rect">
            <a:avLst/>
          </a:prstGeom>
        </p:spPr>
      </p:pic>
      <p:sp>
        <p:nvSpPr>
          <p:cNvPr id="8" name="文本框 14"/>
          <p:cNvSpPr txBox="1">
            <a:spLocks noChangeArrowheads="1"/>
          </p:cNvSpPr>
          <p:nvPr/>
        </p:nvSpPr>
        <p:spPr bwMode="auto">
          <a:xfrm>
            <a:off x="3119868" y="1030199"/>
            <a:ext cx="183673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685800" eaLnBrk="0" hangingPunct="0">
              <a:spcBef>
                <a:spcPct val="20000"/>
              </a:spcBef>
              <a:buChar char="•"/>
              <a:defRPr sz="3200">
                <a:solidFill>
                  <a:schemeClr val="tx1"/>
                </a:solidFill>
                <a:latin typeface="Arial" panose="020B0604020202020204" pitchFamily="34" charset="0"/>
              </a:defRPr>
            </a:lvl1pPr>
            <a:lvl2pPr marL="342900" indent="-285750" defTabSz="685800" eaLnBrk="0" hangingPunct="0">
              <a:spcBef>
                <a:spcPct val="20000"/>
              </a:spcBef>
              <a:buChar char="–"/>
              <a:defRPr sz="2800">
                <a:solidFill>
                  <a:schemeClr val="tx1"/>
                </a:solidFill>
                <a:latin typeface="Arial" panose="020B0604020202020204" pitchFamily="34" charset="0"/>
              </a:defRPr>
            </a:lvl2pPr>
            <a:lvl3pPr marL="685800" indent="-228600" defTabSz="685800" eaLnBrk="0" hangingPunct="0">
              <a:spcBef>
                <a:spcPct val="20000"/>
              </a:spcBef>
              <a:buChar char="•"/>
              <a:defRPr sz="2400">
                <a:solidFill>
                  <a:schemeClr val="tx1"/>
                </a:solidFill>
                <a:latin typeface="Arial" panose="020B0604020202020204" pitchFamily="34" charset="0"/>
              </a:defRPr>
            </a:lvl3pPr>
            <a:lvl4pPr marL="1028700" indent="-228600" defTabSz="685800" eaLnBrk="0" hangingPunct="0">
              <a:spcBef>
                <a:spcPct val="20000"/>
              </a:spcBef>
              <a:buChar char="–"/>
              <a:defRPr sz="2000">
                <a:solidFill>
                  <a:schemeClr val="tx1"/>
                </a:solidFill>
                <a:latin typeface="Arial" panose="020B0604020202020204" pitchFamily="34" charset="0"/>
              </a:defRPr>
            </a:lvl4pPr>
            <a:lvl5pPr marL="1371600" indent="-228600" defTabSz="685800" eaLnBrk="0" hangingPunct="0">
              <a:spcBef>
                <a:spcPct val="20000"/>
              </a:spcBef>
              <a:buChar char="»"/>
              <a:defRPr sz="2000">
                <a:solidFill>
                  <a:schemeClr val="tx1"/>
                </a:solidFill>
                <a:latin typeface="Arial" panose="020B0604020202020204" pitchFamily="34" charset="0"/>
              </a:defRPr>
            </a:lvl5pPr>
            <a:lvl6pPr marL="18288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6pPr>
            <a:lvl7pPr marL="22860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7pPr>
            <a:lvl8pPr marL="27432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8pPr>
            <a:lvl9pPr marL="32004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zh-CN" altLang="en-US" sz="1600" b="1">
                <a:latin typeface="Kaiti SC"/>
                <a:ea typeface="Kaiti SC"/>
                <a:cs typeface="Kaiti SC"/>
              </a:rPr>
              <a:t>点击图标，听范读</a:t>
            </a:r>
            <a:endParaRPr lang="zh-CN" altLang="en-US" sz="1600" b="1">
              <a:latin typeface="Kaiti SC"/>
              <a:ea typeface="Kaiti SC"/>
              <a:cs typeface="Kaiti SC"/>
            </a:endParaRPr>
          </a:p>
        </p:txBody>
      </p:sp>
      <p:pic>
        <p:nvPicPr>
          <p:cNvPr id="9" name="图片 1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286959">
            <a:off x="1940355" y="499974"/>
            <a:ext cx="1058863"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45937" y="383823"/>
            <a:ext cx="2269879" cy="693151"/>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392293"/>
            <a:ext cx="443315" cy="551442"/>
          </a:xfrm>
          <a:prstGeom prst="rect">
            <a:avLst/>
          </a:prstGeom>
        </p:spPr>
      </p:pic>
      <p:sp>
        <p:nvSpPr>
          <p:cNvPr id="9" name="Rectangle 1"/>
          <p:cNvSpPr>
            <a:spLocks noChangeArrowheads="1"/>
          </p:cNvSpPr>
          <p:nvPr/>
        </p:nvSpPr>
        <p:spPr bwMode="auto">
          <a:xfrm>
            <a:off x="755576" y="1339984"/>
            <a:ext cx="2520280" cy="561692"/>
          </a:xfrm>
          <a:prstGeom prst="rect">
            <a:avLst/>
          </a:prstGeom>
          <a:noFill/>
          <a:ln w="9525">
            <a:noFill/>
            <a:miter lim="800000"/>
          </a:ln>
          <a:effectLst/>
        </p:spPr>
        <p:txBody>
          <a:bodyPr vert="horz" wrap="square" lIns="68580" tIns="34290" rIns="68580" bIns="34290" numCol="1" anchor="ctr" anchorCtr="0" compatLnSpc="1">
            <a:spAutoFit/>
          </a:bodyPr>
          <a:lstStyle/>
          <a:p>
            <a:pPr lvl="0" defTabSz="914400" fontAlgn="base">
              <a:spcBef>
                <a:spcPct val="0"/>
              </a:spcBef>
              <a:spcAft>
                <a:spcPct val="0"/>
              </a:spcAft>
            </a:pPr>
            <a:r>
              <a:rPr lang="zh-CN" altLang="en-US" sz="3200" dirty="0">
                <a:solidFill>
                  <a:srgbClr val="000000"/>
                </a:solidFill>
                <a:latin typeface="黑体" panose="02010609060101010101" pitchFamily="49" charset="-122"/>
                <a:ea typeface="黑体" panose="02010609060101010101" pitchFamily="49" charset="-122"/>
                <a:cs typeface="Times New Roman" panose="02020603050405020304" charset="0"/>
              </a:rPr>
              <a:t>一</a:t>
            </a:r>
            <a:r>
              <a:rPr lang="zh-CN" altLang="en-US" sz="3200" dirty="0" smtClean="0">
                <a:solidFill>
                  <a:srgbClr val="000000"/>
                </a:solidFill>
                <a:latin typeface="黑体" panose="02010609060101010101" pitchFamily="49" charset="-122"/>
                <a:ea typeface="黑体" panose="02010609060101010101" pitchFamily="49" charset="-122"/>
                <a:cs typeface="Times New Roman" panose="02020603050405020304" charset="0"/>
              </a:rPr>
              <a:t>、连一连</a:t>
            </a:r>
            <a:r>
              <a:rPr lang="zh-CN" altLang="zh-CN" sz="3200" dirty="0" smtClean="0">
                <a:solidFill>
                  <a:srgbClr val="000000"/>
                </a:solidFill>
                <a:latin typeface="黑体" panose="02010609060101010101" pitchFamily="49" charset="-122"/>
                <a:ea typeface="黑体" panose="02010609060101010101" pitchFamily="49" charset="-122"/>
                <a:cs typeface="Arial" panose="020B0604020202020204" pitchFamily="34" charset="0"/>
              </a:rPr>
              <a:t>。</a:t>
            </a:r>
            <a:endParaRPr lang="zh-CN" altLang="zh-CN" sz="1600" dirty="0">
              <a:latin typeface="黑体" panose="02010609060101010101" pitchFamily="49" charset="-122"/>
              <a:ea typeface="黑体" panose="02010609060101010101" pitchFamily="49" charset="-122"/>
              <a:cs typeface="宋体" panose="02010600030101010101" pitchFamily="2" charset="-122"/>
            </a:endParaRPr>
          </a:p>
        </p:txBody>
      </p:sp>
      <p:sp>
        <p:nvSpPr>
          <p:cNvPr id="10" name="文本框 14"/>
          <p:cNvSpPr txBox="1"/>
          <p:nvPr/>
        </p:nvSpPr>
        <p:spPr>
          <a:xfrm>
            <a:off x="834018" y="339502"/>
            <a:ext cx="2081798"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课堂练习</a:t>
            </a:r>
            <a:endParaRPr lang="zh-CN" altLang="en-US" sz="3600" b="1" dirty="0">
              <a:latin typeface="黑体" panose="02010609060101010101" pitchFamily="49" charset="-122"/>
              <a:ea typeface="黑体" panose="02010609060101010101" pitchFamily="49" charset="-122"/>
            </a:endParaRPr>
          </a:p>
        </p:txBody>
      </p:sp>
      <p:sp>
        <p:nvSpPr>
          <p:cNvPr id="19457" name="Rectangle 1"/>
          <p:cNvSpPr>
            <a:spLocks noChangeArrowheads="1"/>
          </p:cNvSpPr>
          <p:nvPr/>
        </p:nvSpPr>
        <p:spPr bwMode="auto">
          <a:xfrm>
            <a:off x="2483768" y="2011307"/>
            <a:ext cx="4032448" cy="2576667"/>
          </a:xfrm>
          <a:prstGeom prst="rect">
            <a:avLst/>
          </a:prstGeom>
          <a:noFill/>
          <a:ln w="9525">
            <a:noFill/>
            <a:miter lim="800000"/>
          </a:ln>
          <a:effectLst/>
        </p:spPr>
        <p:txBody>
          <a:bodyPr vert="horz" wrap="square" lIns="91440" tIns="45720" rIns="91440" bIns="45720" numCol="1" anchor="ctr" anchorCtr="0" compatLnSpc="1">
            <a:spAutoFit/>
          </a:bodyPr>
          <a:lstStyle/>
          <a:p>
            <a:pPr lvl="0" defTabSz="914400" eaLnBrk="0" fontAlgn="base" hangingPunct="0">
              <a:lnSpc>
                <a:spcPct val="150000"/>
              </a:lnSpc>
              <a:spcBef>
                <a:spcPct val="0"/>
              </a:spcBef>
              <a:spcAft>
                <a:spcPct val="0"/>
              </a:spcAft>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发现了</a:t>
            </a:r>
            <a:r>
              <a:rPr kumimoji="0" lang="en-US" alt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士兵</a:t>
            </a:r>
            <a:endParaRPr kumimoji="0" lang="en-US" alt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defTabSz="914400" eaLnBrk="0" fontAlgn="base" hangingPunct="0">
              <a:lnSpc>
                <a:spcPct val="150000"/>
              </a:lnSpc>
              <a:spcBef>
                <a:spcPct val="0"/>
              </a:spcBef>
              <a:spcAft>
                <a:spcPct val="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驻扎着</a:t>
            </a:r>
            <a:r>
              <a:rPr lang="en-US" altLang="zh-CN" sz="2800" b="1" dirty="0" smtClean="0">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问题</a:t>
            </a:r>
            <a:endParaRPr lang="en-US" altLang="zh-CN" sz="2800" b="1" dirty="0" smtClean="0">
              <a:latin typeface="宋体" panose="02010600030101010101" pitchFamily="2" charset="-122"/>
              <a:ea typeface="宋体" panose="02010600030101010101" pitchFamily="2" charset="-122"/>
              <a:cs typeface="宋体" panose="02010600030101010101" pitchFamily="2" charset="-122"/>
            </a:endParaRPr>
          </a:p>
          <a:p>
            <a:pPr lvl="0" defTabSz="914400" eaLnBrk="0" fontAlgn="base" hangingPunct="0">
              <a:lnSpc>
                <a:spcPct val="150000"/>
              </a:lnSpc>
              <a:spcBef>
                <a:spcPct val="0"/>
              </a:spcBef>
              <a:spcAft>
                <a:spcPct val="0"/>
              </a:spcAft>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得到的</a:t>
            </a:r>
            <a:r>
              <a:rPr kumimoji="0" lang="en-US" alt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规矩</a:t>
            </a:r>
            <a:endParaRPr kumimoji="0" lang="en-US" alt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defTabSz="914400" eaLnBrk="0" fontAlgn="base" hangingPunct="0">
              <a:lnSpc>
                <a:spcPct val="150000"/>
              </a:lnSpc>
              <a:spcBef>
                <a:spcPct val="0"/>
              </a:spcBef>
              <a:spcAft>
                <a:spcPct val="0"/>
              </a:spcAft>
            </a:pPr>
            <a:r>
              <a:rPr lang="zh-CN" altLang="en-US" sz="2800" b="1" dirty="0" smtClean="0">
                <a:latin typeface="宋体" panose="02010600030101010101" pitchFamily="2" charset="-122"/>
                <a:ea typeface="宋体" panose="02010600030101010101" pitchFamily="2" charset="-122"/>
                <a:cs typeface="宋体" panose="02010600030101010101" pitchFamily="2" charset="-122"/>
              </a:rPr>
              <a:t>定下的</a:t>
            </a:r>
            <a:r>
              <a:rPr lang="en-US" altLang="zh-CN" sz="2800" b="1" dirty="0" smtClean="0">
                <a:latin typeface="宋体" panose="02010600030101010101" pitchFamily="2" charset="-122"/>
                <a:ea typeface="宋体" panose="02010600030101010101" pitchFamily="2" charset="-122"/>
                <a:cs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cs typeface="宋体" panose="02010600030101010101" pitchFamily="2" charset="-122"/>
              </a:rPr>
              <a:t>启示</a:t>
            </a:r>
            <a:endParaRPr kumimoji="0" lang="zh-CN" altLang="en-US" sz="28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cxnSp>
        <p:nvCxnSpPr>
          <p:cNvPr id="8" name="直接连接符 7"/>
          <p:cNvCxnSpPr/>
          <p:nvPr/>
        </p:nvCxnSpPr>
        <p:spPr>
          <a:xfrm>
            <a:off x="3728402" y="2316787"/>
            <a:ext cx="1505622" cy="7736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728402" y="2382547"/>
            <a:ext cx="1505622" cy="71412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711177" y="3718695"/>
            <a:ext cx="1505622" cy="58124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3711177" y="3646688"/>
            <a:ext cx="1508895" cy="65325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9748" y="618823"/>
            <a:ext cx="2650084" cy="584775"/>
          </a:xfrm>
          <a:prstGeom prst="rect">
            <a:avLst/>
          </a:prstGeom>
        </p:spPr>
        <p:txBody>
          <a:bodyPr wrap="none">
            <a:spAutoFit/>
          </a:bodyPr>
          <a:lstStyle/>
          <a:p>
            <a:r>
              <a:rPr lang="zh-CN" altLang="en-US" sz="3200" b="1" dirty="0">
                <a:latin typeface="黑体" panose="02010609060101010101" pitchFamily="49" charset="-122"/>
                <a:ea typeface="黑体" panose="02010609060101010101" pitchFamily="49" charset="-122"/>
              </a:rPr>
              <a:t>二</a:t>
            </a:r>
            <a:r>
              <a:rPr lang="zh-CN" altLang="en-US" sz="3200" b="1"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选择题。</a:t>
            </a:r>
            <a:endParaRPr lang="zh-CN" altLang="en-US" sz="3200" dirty="0">
              <a:latin typeface="黑体" panose="02010609060101010101" pitchFamily="49" charset="-122"/>
              <a:ea typeface="黑体" panose="02010609060101010101" pitchFamily="49" charset="-122"/>
            </a:endParaRPr>
          </a:p>
        </p:txBody>
      </p:sp>
      <p:sp>
        <p:nvSpPr>
          <p:cNvPr id="5" name="矩形 4"/>
          <p:cNvSpPr/>
          <p:nvPr/>
        </p:nvSpPr>
        <p:spPr>
          <a:xfrm>
            <a:off x="899592" y="1275606"/>
            <a:ext cx="7416824" cy="2677656"/>
          </a:xfrm>
          <a:prstGeom prst="rect">
            <a:avLst/>
          </a:prstGeom>
        </p:spPr>
        <p:txBody>
          <a:bodyPr wrap="square">
            <a:spAutoFit/>
          </a:bodyPr>
          <a:lstStyle/>
          <a:p>
            <a:pPr>
              <a:lnSpc>
                <a:spcPct val="150000"/>
              </a:lnSpc>
            </a:pPr>
            <a:r>
              <a:rPr lang="zh-CN" altLang="en-US" sz="2800" b="1" dirty="0" smtClean="0">
                <a:latin typeface="宋体" panose="02010600030101010101" pitchFamily="2" charset="-122"/>
                <a:ea typeface="宋体" panose="02010600030101010101" pitchFamily="2" charset="-122"/>
              </a:rPr>
              <a:t>下列说法有误的一项是</a:t>
            </a:r>
            <a:r>
              <a:rPr lang="zh-CN" altLang="en-US" sz="2800" b="1" dirty="0" smtClean="0">
                <a:latin typeface="宋体" panose="02010600030101010101" pitchFamily="2" charset="-122"/>
                <a:ea typeface="宋体" panose="02010600030101010101" pitchFamily="2" charset="-122"/>
                <a:sym typeface="Wingdings" panose="05000000000000000000" pitchFamily="2" charset="2"/>
              </a:rPr>
              <a:t>（     ）。</a:t>
            </a:r>
            <a:endParaRPr lang="en-US" altLang="zh-CN" sz="2800" b="1" dirty="0" smtClean="0">
              <a:latin typeface="宋体" panose="02010600030101010101" pitchFamily="2" charset="-122"/>
              <a:ea typeface="宋体" panose="02010600030101010101" pitchFamily="2" charset="-122"/>
              <a:sym typeface="Wingdings" panose="05000000000000000000" pitchFamily="2" charset="2"/>
            </a:endParaRPr>
          </a:p>
          <a:p>
            <a:pPr marL="361950" indent="-361950">
              <a:lnSpc>
                <a:spcPct val="150000"/>
              </a:lnSpc>
            </a:pPr>
            <a:r>
              <a:rPr lang="en-US" altLang="zh-CN" sz="2800" b="1" dirty="0" smtClean="0">
                <a:latin typeface="宋体" panose="02010600030101010101" pitchFamily="2" charset="-122"/>
                <a:ea typeface="宋体" panose="02010600030101010101" pitchFamily="2" charset="-122"/>
                <a:sym typeface="Wingdings" panose="05000000000000000000" pitchFamily="2" charset="2"/>
              </a:rPr>
              <a:t>A.</a:t>
            </a:r>
            <a:r>
              <a:rPr lang="zh-CN" altLang="en-US" sz="2800" b="1" dirty="0" smtClean="0">
                <a:latin typeface="宋体" panose="02010600030101010101" pitchFamily="2" charset="-122"/>
                <a:ea typeface="宋体" panose="02010600030101010101" pitchFamily="2" charset="-122"/>
                <a:sym typeface="Wingdings" panose="05000000000000000000" pitchFamily="2" charset="2"/>
              </a:rPr>
              <a:t>本文以将军的口吻，讲述自己登陆无名岛后的故事</a:t>
            </a:r>
            <a:endParaRPr lang="en-US" altLang="zh-CN" sz="2800" b="1" dirty="0" smtClean="0">
              <a:latin typeface="宋体" panose="02010600030101010101" pitchFamily="2" charset="-122"/>
              <a:ea typeface="宋体" panose="02010600030101010101" pitchFamily="2" charset="-122"/>
              <a:sym typeface="Wingdings" panose="05000000000000000000" pitchFamily="2" charset="2"/>
            </a:endParaRPr>
          </a:p>
          <a:p>
            <a:pPr marL="361950" indent="-361950">
              <a:lnSpc>
                <a:spcPct val="150000"/>
              </a:lnSpc>
            </a:pPr>
            <a:r>
              <a:rPr lang="en-US" altLang="zh-CN" sz="2800" b="1" dirty="0" smtClean="0">
                <a:latin typeface="宋体" panose="02010600030101010101" pitchFamily="2" charset="-122"/>
                <a:ea typeface="宋体" panose="02010600030101010101" pitchFamily="2" charset="-122"/>
                <a:sym typeface="Wingdings" panose="05000000000000000000" pitchFamily="2" charset="2"/>
              </a:rPr>
              <a:t>B.</a:t>
            </a:r>
            <a:r>
              <a:rPr lang="zh-CN" altLang="en-US" sz="2800" b="1" dirty="0" smtClean="0">
                <a:latin typeface="宋体" panose="02010600030101010101" pitchFamily="2" charset="-122"/>
                <a:ea typeface="宋体" panose="02010600030101010101" pitchFamily="2" charset="-122"/>
                <a:sym typeface="Wingdings" panose="05000000000000000000" pitchFamily="2" charset="2"/>
              </a:rPr>
              <a:t>岛上士兵的生活是丰富多彩而有趣的</a:t>
            </a:r>
            <a:endParaRPr lang="zh-CN" altLang="en-US" sz="2800" b="1" dirty="0">
              <a:latin typeface="宋体" panose="02010600030101010101" pitchFamily="2" charset="-122"/>
              <a:ea typeface="宋体" panose="02010600030101010101" pitchFamily="2" charset="-122"/>
            </a:endParaRPr>
          </a:p>
        </p:txBody>
      </p:sp>
      <p:sp>
        <p:nvSpPr>
          <p:cNvPr id="10" name="TextBox 9"/>
          <p:cNvSpPr txBox="1"/>
          <p:nvPr/>
        </p:nvSpPr>
        <p:spPr>
          <a:xfrm>
            <a:off x="5220072" y="1381522"/>
            <a:ext cx="648072" cy="523220"/>
          </a:xfrm>
          <a:prstGeom prst="rect">
            <a:avLst/>
          </a:prstGeom>
          <a:noFill/>
        </p:spPr>
        <p:txBody>
          <a:bodyPr wrap="square" rtlCol="0">
            <a:spAutoFit/>
          </a:bodyPr>
          <a:lstStyle/>
          <a:p>
            <a:r>
              <a:rPr lang="en-US" altLang="zh-CN" sz="2800" dirty="0" smtClean="0">
                <a:solidFill>
                  <a:srgbClr val="FF0000"/>
                </a:solidFill>
                <a:latin typeface="黑体" panose="02010609060101010101" pitchFamily="49" charset="-122"/>
                <a:ea typeface="黑体" panose="02010609060101010101" pitchFamily="49" charset="-122"/>
              </a:rPr>
              <a:t>B</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395536" y="641906"/>
            <a:ext cx="6840760" cy="561692"/>
          </a:xfrm>
          <a:prstGeom prst="rect">
            <a:avLst/>
          </a:prstGeom>
          <a:noFill/>
          <a:ln w="9525">
            <a:noFill/>
            <a:miter lim="800000"/>
          </a:ln>
          <a:effectLst/>
        </p:spPr>
        <p:txBody>
          <a:bodyPr vert="horz" wrap="square" lIns="68580" tIns="34290" rIns="68580" bIns="34290" numCol="1" anchor="ctr" anchorCtr="0" compatLnSpc="1">
            <a:spAutoFit/>
          </a:bodyPr>
          <a:lstStyle/>
          <a:p>
            <a:pPr fontAlgn="base">
              <a:spcBef>
                <a:spcPct val="0"/>
              </a:spcBef>
              <a:spcAft>
                <a:spcPct val="0"/>
              </a:spcAft>
            </a:pPr>
            <a:r>
              <a:rPr lang="zh-CN" altLang="en-US" sz="3200" dirty="0">
                <a:solidFill>
                  <a:srgbClr val="000000"/>
                </a:solidFill>
                <a:latin typeface="黑体" panose="02010609060101010101" pitchFamily="49" charset="-122"/>
                <a:ea typeface="黑体" panose="02010609060101010101" pitchFamily="49" charset="-122"/>
                <a:cs typeface="Times New Roman" panose="02020603050405020304" charset="0"/>
              </a:rPr>
              <a:t>三</a:t>
            </a:r>
            <a:r>
              <a:rPr lang="zh-CN" altLang="en-US" sz="3200" dirty="0" smtClean="0">
                <a:solidFill>
                  <a:srgbClr val="000000"/>
                </a:solidFill>
                <a:latin typeface="黑体" panose="02010609060101010101" pitchFamily="49" charset="-122"/>
                <a:ea typeface="黑体" panose="02010609060101010101" pitchFamily="49" charset="-122"/>
                <a:cs typeface="Times New Roman" panose="02020603050405020304" charset="0"/>
              </a:rPr>
              <a:t>、你还知道哪些保卫边疆的故事？</a:t>
            </a:r>
            <a:endParaRPr lang="zh-CN" altLang="en-US" sz="3200" dirty="0">
              <a:latin typeface="黑体" panose="02010609060101010101" pitchFamily="49" charset="-122"/>
              <a:ea typeface="黑体" panose="02010609060101010101" pitchFamily="49" charset="-122"/>
              <a:cs typeface="宋体" panose="02010600030101010101" pitchFamily="2" charset="-122"/>
            </a:endParaRPr>
          </a:p>
        </p:txBody>
      </p:sp>
      <p:sp>
        <p:nvSpPr>
          <p:cNvPr id="2" name="矩形 1"/>
          <p:cNvSpPr/>
          <p:nvPr/>
        </p:nvSpPr>
        <p:spPr>
          <a:xfrm>
            <a:off x="4619952" y="2489785"/>
            <a:ext cx="3480440" cy="584775"/>
          </a:xfrm>
          <a:prstGeom prst="rect">
            <a:avLst/>
          </a:prstGeom>
        </p:spPr>
        <p:txBody>
          <a:bodyPr wrap="none">
            <a:spAutoFit/>
          </a:bodyPr>
          <a:lstStyle/>
          <a:p>
            <a:r>
              <a:rPr lang="zh-CN" altLang="en-US" sz="3200" b="1" dirty="0">
                <a:solidFill>
                  <a:srgbClr val="FF0000"/>
                </a:solidFill>
                <a:latin typeface="宋体" panose="02010600030101010101" pitchFamily="2" charset="-122"/>
                <a:ea typeface="宋体" panose="02010600030101010101" pitchFamily="2" charset="-122"/>
              </a:rPr>
              <a:t>小白杨</a:t>
            </a:r>
            <a:r>
              <a:rPr lang="zh-CN" altLang="en-US" sz="3200" b="1" dirty="0" smtClean="0">
                <a:solidFill>
                  <a:srgbClr val="FF0000"/>
                </a:solidFill>
                <a:latin typeface="宋体" panose="02010600030101010101" pitchFamily="2" charset="-122"/>
                <a:ea typeface="宋体" panose="02010600030101010101" pitchFamily="2" charset="-122"/>
              </a:rPr>
              <a:t>哨所的故事</a:t>
            </a:r>
            <a:endParaRPr lang="zh-CN" altLang="en-US" sz="1800" dirty="0">
              <a:solidFill>
                <a:srgbClr val="FF0000"/>
              </a:solidFill>
            </a:endParaRPr>
          </a:p>
        </p:txBody>
      </p:sp>
      <p:pic>
        <p:nvPicPr>
          <p:cNvPr id="3074" name="Picture 2" descr="https://timgsa.baidu.com/timg?image&amp;quality=80&amp;size=b9999_10000&amp;sec=1598090603042&amp;di=4fbdd7abee8bf38d6a58b3df776e4b87&amp;imgtype=0&amp;src=http%3A%2F%2Fimg.mp.itc.cn%2Fupload%2F20170517%2F8aa6dd5354254b9a99dea03e35407eaa_th.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287759" y="1625689"/>
            <a:ext cx="3260185" cy="21701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randombar(horizontal)">
                                      <p:cBhvr>
                                        <p:cTn id="7" dur="500"/>
                                        <p:tgtEl>
                                          <p:spTgt spid="307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647538" y="396072"/>
            <a:ext cx="2268000" cy="692577"/>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662" y="396072"/>
            <a:ext cx="450000" cy="559756"/>
          </a:xfrm>
          <a:prstGeom prst="rect">
            <a:avLst/>
          </a:prstGeom>
        </p:spPr>
      </p:pic>
      <p:sp>
        <p:nvSpPr>
          <p:cNvPr id="2" name="文本框 14"/>
          <p:cNvSpPr txBox="1"/>
          <p:nvPr/>
        </p:nvSpPr>
        <p:spPr>
          <a:xfrm>
            <a:off x="827584" y="364326"/>
            <a:ext cx="2003356"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sp>
        <p:nvSpPr>
          <p:cNvPr id="4" name="矩形 3"/>
          <p:cNvSpPr/>
          <p:nvPr/>
        </p:nvSpPr>
        <p:spPr>
          <a:xfrm>
            <a:off x="837431" y="1563638"/>
            <a:ext cx="7406977" cy="2192908"/>
          </a:xfrm>
          <a:prstGeom prst="rect">
            <a:avLst/>
          </a:prstGeom>
        </p:spPr>
        <p:txBody>
          <a:bodyPr wrap="square">
            <a:spAutoFit/>
          </a:bodyPr>
          <a:lstStyle/>
          <a:p>
            <a:pPr>
              <a:lnSpc>
                <a:spcPct val="150000"/>
              </a:lnSpc>
            </a:pPr>
            <a:r>
              <a:rPr lang="en-US" altLang="zh-CN" sz="3200" dirty="0" smtClean="0">
                <a:latin typeface="黑体" panose="02010609060101010101" pitchFamily="49" charset="-122"/>
                <a:ea typeface="黑体" panose="02010609060101010101" pitchFamily="49" charset="-122"/>
                <a:cs typeface="宋体" panose="02010600030101010101" pitchFamily="2" charset="-122"/>
              </a:rPr>
              <a:t>1.</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推荐阅读：毕淑敏《向日葵冰花》。</a:t>
            </a:r>
            <a:endParaRPr lang="en-US" altLang="zh-CN" sz="3200" dirty="0" smtClean="0">
              <a:latin typeface="黑体" panose="02010609060101010101" pitchFamily="49" charset="-122"/>
              <a:ea typeface="黑体" panose="02010609060101010101" pitchFamily="49" charset="-122"/>
              <a:cs typeface="宋体" panose="02010600030101010101" pitchFamily="2" charset="-122"/>
            </a:endParaRPr>
          </a:p>
          <a:p>
            <a:pPr>
              <a:lnSpc>
                <a:spcPct val="150000"/>
              </a:lnSpc>
            </a:pPr>
            <a:r>
              <a:rPr lang="en-US" altLang="zh-CN" sz="3200" dirty="0" smtClean="0">
                <a:latin typeface="黑体" panose="02010609060101010101" pitchFamily="49" charset="-122"/>
                <a:ea typeface="黑体" panose="02010609060101010101" pitchFamily="49" charset="-122"/>
                <a:cs typeface="宋体" panose="02010600030101010101" pitchFamily="2" charset="-122"/>
              </a:rPr>
              <a:t>2.</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完成</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七彩课堂素养提升手册</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本课练习。</a:t>
            </a:r>
            <a:endParaRPr lang="zh-CN" altLang="en-US" sz="3200" dirty="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683568" y="1491629"/>
            <a:ext cx="8136904" cy="2862322"/>
          </a:xfrm>
          <a:prstGeom prst="rect">
            <a:avLst/>
          </a:prstGeom>
          <a:noFill/>
        </p:spPr>
        <p:txBody>
          <a:bodyPr wrap="square" rtlCol="0">
            <a:spAutoFit/>
          </a:bodyPr>
          <a:lstStyle/>
          <a:p>
            <a:pPr>
              <a:lnSpc>
                <a:spcPct val="250000"/>
              </a:lnSpc>
            </a:pPr>
            <a:r>
              <a:rPr lang="zh-CN" altLang="en-US" sz="3600" b="1" dirty="0" smtClean="0">
                <a:latin typeface="楷体" panose="02010609060101010101" pitchFamily="49" charset="-122"/>
                <a:ea typeface="楷体" panose="02010609060101010101" pitchFamily="49" charset="-122"/>
              </a:rPr>
              <a:t>海</a:t>
            </a:r>
            <a:r>
              <a:rPr lang="zh-CN" altLang="en-US" sz="3600" b="1" dirty="0" smtClean="0">
                <a:solidFill>
                  <a:srgbClr val="FF0000"/>
                </a:solidFill>
                <a:latin typeface="楷体" panose="02010609060101010101" pitchFamily="49" charset="-122"/>
                <a:ea typeface="楷体" panose="02010609060101010101" pitchFamily="49" charset="-122"/>
              </a:rPr>
              <a:t>域</a:t>
            </a:r>
            <a:r>
              <a:rPr lang="zh-CN" altLang="en-US" sz="3600" b="1" dirty="0" smtClean="0">
                <a:latin typeface="楷体" panose="02010609060101010101" pitchFamily="49" charset="-122"/>
                <a:ea typeface="楷体" panose="02010609060101010101" pitchFamily="49" charset="-122"/>
              </a:rPr>
              <a:t>  快</a:t>
            </a:r>
            <a:r>
              <a:rPr lang="zh-CN" altLang="en-US" sz="3600" b="1" dirty="0" smtClean="0">
                <a:solidFill>
                  <a:srgbClr val="FF0000"/>
                </a:solidFill>
                <a:latin typeface="楷体" panose="02010609060101010101" pitchFamily="49" charset="-122"/>
                <a:ea typeface="楷体" panose="02010609060101010101" pitchFamily="49" charset="-122"/>
              </a:rPr>
              <a:t>艇</a:t>
            </a:r>
            <a:r>
              <a:rPr lang="zh-CN" altLang="en-US"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矛 盾</a:t>
            </a:r>
            <a:r>
              <a:rPr lang="zh-CN" altLang="en-US" sz="3600" b="1" dirty="0" smtClean="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筷</a:t>
            </a:r>
            <a:r>
              <a:rPr lang="zh-CN" altLang="en-US" sz="3600" b="1" dirty="0" smtClean="0">
                <a:latin typeface="楷体" panose="02010609060101010101" pitchFamily="49" charset="-122"/>
                <a:ea typeface="楷体" panose="02010609060101010101" pitchFamily="49" charset="-122"/>
              </a:rPr>
              <a:t>子</a:t>
            </a:r>
            <a:r>
              <a:rPr lang="en-US" altLang="zh-CN"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炊</a:t>
            </a:r>
            <a:r>
              <a:rPr lang="zh-CN" altLang="en-US" sz="3600" b="1" dirty="0" smtClean="0">
                <a:latin typeface="楷体" panose="02010609060101010101" pitchFamily="49" charset="-122"/>
                <a:ea typeface="楷体" panose="02010609060101010101" pitchFamily="49" charset="-122"/>
              </a:rPr>
              <a:t>事员</a:t>
            </a:r>
            <a:endParaRPr lang="en-US" altLang="zh-CN" sz="3600" b="1" dirty="0" smtClean="0">
              <a:latin typeface="楷体" panose="02010609060101010101" pitchFamily="49" charset="-122"/>
              <a:ea typeface="楷体" panose="02010609060101010101" pitchFamily="49" charset="-122"/>
            </a:endParaRPr>
          </a:p>
          <a:p>
            <a:pPr>
              <a:lnSpc>
                <a:spcPct val="250000"/>
              </a:lnSpc>
            </a:pPr>
            <a:r>
              <a:rPr lang="zh-CN" altLang="en-US" sz="3600" b="1" dirty="0" smtClean="0">
                <a:solidFill>
                  <a:srgbClr val="FF0000"/>
                </a:solidFill>
                <a:latin typeface="楷体" panose="02010609060101010101" pitchFamily="49" charset="-122"/>
                <a:ea typeface="楷体" panose="02010609060101010101" pitchFamily="49" charset="-122"/>
              </a:rPr>
              <a:t>哼</a:t>
            </a:r>
            <a:r>
              <a:rPr lang="en-US" altLang="zh-CN" sz="3600" b="1" dirty="0">
                <a:solidFill>
                  <a:srgbClr val="FF0000"/>
                </a:solidFill>
                <a:latin typeface="楷体" panose="02010609060101010101" pitchFamily="49" charset="-122"/>
                <a:ea typeface="楷体" panose="02010609060101010101" pitchFamily="49" charset="-122"/>
              </a:rPr>
              <a:t> </a:t>
            </a:r>
            <a:r>
              <a:rPr lang="en-US" altLang="zh-CN" sz="3600" b="1" dirty="0" smtClean="0">
                <a:solidFill>
                  <a:srgbClr val="FF0000"/>
                </a:solidFill>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喉咙</a:t>
            </a:r>
            <a:r>
              <a:rPr lang="zh-CN" altLang="en-US" sz="3600" b="1" dirty="0" smtClean="0">
                <a:latin typeface="楷体" panose="02010609060101010101" pitchFamily="49" charset="-122"/>
                <a:ea typeface="楷体" panose="02010609060101010101" pitchFamily="49" charset="-122"/>
              </a:rPr>
              <a:t>    汤</a:t>
            </a:r>
            <a:r>
              <a:rPr lang="zh-CN" altLang="en-US" sz="3600" b="1" dirty="0" smtClean="0">
                <a:solidFill>
                  <a:srgbClr val="FF0000"/>
                </a:solidFill>
                <a:latin typeface="楷体" panose="02010609060101010101" pitchFamily="49" charset="-122"/>
                <a:ea typeface="楷体" panose="02010609060101010101" pitchFamily="49" charset="-122"/>
              </a:rPr>
              <a:t>勺</a:t>
            </a:r>
            <a:r>
              <a:rPr lang="zh-CN" altLang="en-US" sz="3600" b="1" dirty="0" smtClean="0">
                <a:latin typeface="楷体" panose="02010609060101010101" pitchFamily="49" charset="-122"/>
                <a:ea typeface="楷体" panose="02010609060101010101" pitchFamily="49" charset="-122"/>
              </a:rPr>
              <a:t>   </a:t>
            </a:r>
            <a:r>
              <a:rPr lang="zh-CN" altLang="en-US" sz="3600" b="1" dirty="0" smtClean="0">
                <a:solidFill>
                  <a:srgbClr val="FF0000"/>
                </a:solidFill>
                <a:latin typeface="楷体" panose="02010609060101010101" pitchFamily="49" charset="-122"/>
                <a:ea typeface="楷体" panose="02010609060101010101" pitchFamily="49" charset="-122"/>
              </a:rPr>
              <a:t>搅</a:t>
            </a:r>
            <a:r>
              <a:rPr lang="zh-CN" altLang="en-US" sz="3600" b="1" dirty="0" smtClean="0">
                <a:latin typeface="楷体" panose="02010609060101010101" pitchFamily="49" charset="-122"/>
                <a:ea typeface="楷体" panose="02010609060101010101" pitchFamily="49" charset="-122"/>
              </a:rPr>
              <a:t>动   </a:t>
            </a:r>
            <a:r>
              <a:rPr lang="zh-CN" altLang="en-US" sz="3600" b="1" dirty="0" smtClean="0">
                <a:solidFill>
                  <a:srgbClr val="FF0000"/>
                </a:solidFill>
                <a:latin typeface="楷体" panose="02010609060101010101" pitchFamily="49" charset="-122"/>
                <a:ea typeface="楷体" panose="02010609060101010101" pitchFamily="49" charset="-122"/>
              </a:rPr>
              <a:t>舀</a:t>
            </a:r>
            <a:r>
              <a:rPr lang="zh-CN" altLang="en-US" sz="3600" b="1" dirty="0" smtClean="0">
                <a:latin typeface="楷体" panose="02010609060101010101" pitchFamily="49" charset="-122"/>
                <a:ea typeface="楷体" panose="02010609060101010101" pitchFamily="49" charset="-122"/>
              </a:rPr>
              <a:t>汤</a:t>
            </a:r>
            <a:endParaRPr lang="zh-CN" altLang="en-US" sz="3600" b="1" dirty="0">
              <a:latin typeface="楷体" panose="02010609060101010101" pitchFamily="49" charset="-122"/>
              <a:ea typeface="楷体" panose="02010609060101010101" pitchFamily="49" charset="-122"/>
            </a:endParaRPr>
          </a:p>
        </p:txBody>
      </p:sp>
      <p:sp>
        <p:nvSpPr>
          <p:cNvPr id="31" name="矩形 30"/>
          <p:cNvSpPr/>
          <p:nvPr/>
        </p:nvSpPr>
        <p:spPr>
          <a:xfrm>
            <a:off x="1191182" y="1721527"/>
            <a:ext cx="598241" cy="523220"/>
          </a:xfrm>
          <a:prstGeom prst="rect">
            <a:avLst/>
          </a:prstGeom>
        </p:spPr>
        <p:txBody>
          <a:bodyPr wrap="none">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yù</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2" name="矩形 31"/>
          <p:cNvSpPr/>
          <p:nvPr/>
        </p:nvSpPr>
        <p:spPr>
          <a:xfrm>
            <a:off x="2476324" y="1680945"/>
            <a:ext cx="851515" cy="523220"/>
          </a:xfrm>
          <a:prstGeom prst="rect">
            <a:avLst/>
          </a:prstGeom>
        </p:spPr>
        <p:txBody>
          <a:bodyPr wrap="none">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tǐn</a:t>
            </a:r>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ɡ</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6" name="矩形 35"/>
          <p:cNvSpPr/>
          <p:nvPr/>
        </p:nvSpPr>
        <p:spPr>
          <a:xfrm>
            <a:off x="3556444" y="1680945"/>
            <a:ext cx="1760418" cy="523220"/>
          </a:xfrm>
          <a:prstGeom prst="rect">
            <a:avLst/>
          </a:prstGeom>
        </p:spPr>
        <p:txBody>
          <a:bodyPr wrap="none">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máo</a:t>
            </a:r>
            <a:r>
              <a:rPr lang="en-US" altLang="zh-CN" sz="2800" dirty="0" smtClean="0">
                <a:latin typeface="汉语拼音" panose="000B0604020202020204" pitchFamily="34" charset="0"/>
                <a:ea typeface="黑体" panose="02010609060101010101" pitchFamily="49" charset="-122"/>
                <a:cs typeface="汉语拼音" panose="000B0604020202020204" pitchFamily="34" charset="0"/>
              </a:rPr>
              <a:t> </a:t>
            </a:r>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dùn</a:t>
            </a:r>
            <a:r>
              <a:rPr lang="en-US" altLang="zh-CN" sz="2800" dirty="0" smtClean="0">
                <a:latin typeface="汉语拼音" panose="000B0604020202020204" pitchFamily="34" charset="0"/>
                <a:ea typeface="黑体" panose="02010609060101010101" pitchFamily="49" charset="-122"/>
                <a:cs typeface="汉语拼音" panose="000B0604020202020204" pitchFamily="34" charset="0"/>
              </a:rPr>
              <a:t> </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7" name="矩形 36"/>
          <p:cNvSpPr/>
          <p:nvPr/>
        </p:nvSpPr>
        <p:spPr>
          <a:xfrm>
            <a:off x="687925" y="3095554"/>
            <a:ext cx="787395" cy="523220"/>
          </a:xfrm>
          <a:prstGeom prst="rect">
            <a:avLst/>
          </a:prstGeom>
        </p:spPr>
        <p:txBody>
          <a:bodyPr wrap="none">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hn</a:t>
            </a:r>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ɡ</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8" name="矩形 37"/>
          <p:cNvSpPr/>
          <p:nvPr/>
        </p:nvSpPr>
        <p:spPr>
          <a:xfrm>
            <a:off x="1759360" y="3075806"/>
            <a:ext cx="1696298" cy="523220"/>
          </a:xfrm>
          <a:prstGeom prst="rect">
            <a:avLst/>
          </a:prstGeom>
        </p:spPr>
        <p:txBody>
          <a:bodyPr wrap="none">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hóu</a:t>
            </a:r>
            <a:r>
              <a:rPr lang="en-US" altLang="zh-CN" sz="2800" dirty="0" smtClean="0">
                <a:latin typeface="汉语拼音" panose="000B0604020202020204" pitchFamily="34" charset="0"/>
                <a:ea typeface="黑体" panose="02010609060101010101" pitchFamily="49" charset="-122"/>
                <a:cs typeface="汉语拼音" panose="000B0604020202020204" pitchFamily="34" charset="0"/>
              </a:rPr>
              <a:t> </a:t>
            </a:r>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lón</a:t>
            </a:r>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ɡ</a:t>
            </a:r>
            <a:r>
              <a:rPr lang="en-US" altLang="zh-CN" sz="2800" dirty="0" smtClean="0">
                <a:latin typeface="汉语拼音" panose="000B0604020202020204" pitchFamily="34" charset="0"/>
                <a:ea typeface="黑体" panose="02010609060101010101" pitchFamily="49" charset="-122"/>
                <a:cs typeface="汉语拼音" panose="000B0604020202020204" pitchFamily="34" charset="0"/>
              </a:rPr>
              <a:t> </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9" name="矩形 38"/>
          <p:cNvSpPr/>
          <p:nvPr/>
        </p:nvSpPr>
        <p:spPr>
          <a:xfrm>
            <a:off x="4084543" y="3050792"/>
            <a:ext cx="965329" cy="523220"/>
          </a:xfrm>
          <a:prstGeom prst="rect">
            <a:avLst/>
          </a:prstGeom>
        </p:spPr>
        <p:txBody>
          <a:bodyPr wrap="none">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sháo</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56" name="矩形 55"/>
          <p:cNvSpPr/>
          <p:nvPr/>
        </p:nvSpPr>
        <p:spPr>
          <a:xfrm>
            <a:off x="5084921" y="3033836"/>
            <a:ext cx="853119" cy="523220"/>
          </a:xfrm>
          <a:prstGeom prst="rect">
            <a:avLst/>
          </a:prstGeom>
        </p:spPr>
        <p:txBody>
          <a:bodyPr wrap="none">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jiǎo</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57" name="矩形 56"/>
          <p:cNvSpPr/>
          <p:nvPr/>
        </p:nvSpPr>
        <p:spPr>
          <a:xfrm>
            <a:off x="6796784" y="3050792"/>
            <a:ext cx="912429" cy="523220"/>
          </a:xfrm>
          <a:prstGeom prst="rect">
            <a:avLst/>
          </a:prstGeom>
        </p:spPr>
        <p:txBody>
          <a:bodyPr wrap="none">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yǎo</a:t>
            </a:r>
            <a:r>
              <a:rPr lang="en-US" altLang="zh-CN" sz="2800" dirty="0" smtClean="0">
                <a:latin typeface="汉语拼音" panose="000B0604020202020204" pitchFamily="34" charset="0"/>
                <a:ea typeface="黑体" panose="02010609060101010101" pitchFamily="49" charset="-122"/>
                <a:cs typeface="汉语拼音" panose="000B0604020202020204" pitchFamily="34" charset="0"/>
              </a:rPr>
              <a:t> </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21" name="矩形 20"/>
          <p:cNvSpPr/>
          <p:nvPr/>
        </p:nvSpPr>
        <p:spPr>
          <a:xfrm>
            <a:off x="5428652" y="1675965"/>
            <a:ext cx="982215" cy="523220"/>
          </a:xfrm>
          <a:prstGeom prst="rect">
            <a:avLst/>
          </a:prstGeom>
        </p:spPr>
        <p:txBody>
          <a:bodyPr wrap="square">
            <a:spAutoFit/>
          </a:bodyPr>
          <a:lstStyle/>
          <a:p>
            <a:r>
              <a:rPr lang="en-US" altLang="zh-CN" sz="2800" dirty="0">
                <a:latin typeface="汉语拼音" panose="000B0604020202020204" pitchFamily="34" charset="0"/>
                <a:ea typeface="黑体" panose="02010609060101010101" pitchFamily="49" charset="-122"/>
                <a:cs typeface="汉语拼音" panose="000B0604020202020204" pitchFamily="34" charset="0"/>
              </a:rPr>
              <a:t>kuài</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22" name="矩形 21"/>
          <p:cNvSpPr/>
          <p:nvPr/>
        </p:nvSpPr>
        <p:spPr>
          <a:xfrm>
            <a:off x="6796784" y="1666005"/>
            <a:ext cx="898003" cy="523220"/>
          </a:xfrm>
          <a:prstGeom prst="rect">
            <a:avLst/>
          </a:prstGeom>
        </p:spPr>
        <p:txBody>
          <a:bodyPr wrap="none">
            <a:spAutoFit/>
          </a:bodyPr>
          <a:lstStyle/>
          <a:p>
            <a:r>
              <a:rPr lang="en-US" altLang="zh-CN" sz="2800" dirty="0" smtClean="0">
                <a:latin typeface="汉语拼音" panose="000B0604020202020204" pitchFamily="34" charset="0"/>
                <a:ea typeface="黑体" panose="02010609060101010101" pitchFamily="49" charset="-122"/>
                <a:cs typeface="汉语拼音" panose="000B0604020202020204" pitchFamily="34" charset="0"/>
              </a:rPr>
              <a:t>chuī</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pic>
        <p:nvPicPr>
          <p:cNvPr id="19" name="图片 18"/>
          <p:cNvPicPr>
            <a:picLocks noChangeAspect="1"/>
          </p:cNvPicPr>
          <p:nvPr/>
        </p:nvPicPr>
        <p:blipFill>
          <a:blip r:embed="rId1"/>
          <a:stretch>
            <a:fillRect/>
          </a:stretch>
        </p:blipFill>
        <p:spPr>
          <a:xfrm>
            <a:off x="421284" y="499763"/>
            <a:ext cx="431626" cy="558077"/>
          </a:xfrm>
          <a:prstGeom prst="rect">
            <a:avLst/>
          </a:prstGeom>
        </p:spPr>
      </p:pic>
      <p:sp>
        <p:nvSpPr>
          <p:cNvPr id="20" name="文本框 15"/>
          <p:cNvSpPr txBox="1"/>
          <p:nvPr/>
        </p:nvSpPr>
        <p:spPr>
          <a:xfrm>
            <a:off x="827584" y="411510"/>
            <a:ext cx="1648740" cy="646331"/>
          </a:xfrm>
          <a:prstGeom prst="rect">
            <a:avLst/>
          </a:prstGeom>
          <a:noFill/>
        </p:spPr>
        <p:txBody>
          <a:bodyPr wrap="square" rtlCol="0">
            <a:spAutoFit/>
          </a:bodyPr>
          <a:lstStyle/>
          <a:p>
            <a:r>
              <a:rPr kumimoji="1" lang="zh-CN" altLang="en-US" sz="3600" b="1" dirty="0">
                <a:solidFill>
                  <a:prstClr val="black"/>
                </a:solidFill>
                <a:latin typeface="宋体" panose="02010600030101010101" pitchFamily="2" charset="-122"/>
                <a:ea typeface="宋体" panose="02010600030101010101" pitchFamily="2" charset="-122"/>
              </a:rPr>
              <a:t>学认字</a:t>
            </a:r>
            <a:endParaRPr kumimoji="1" lang="zh-CN" altLang="en-US" sz="3600" b="1"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down)">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down)">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500"/>
                                        <p:tgtEl>
                                          <p:spTgt spid="31"/>
                                        </p:tgtEl>
                                        <p:attrNameLst>
                                          <p:attrName>ppt_x</p:attrName>
                                        </p:attrNameLst>
                                      </p:cBhvr>
                                      <p:tavLst>
                                        <p:tav tm="0">
                                          <p:val>
                                            <p:strVal val="ppt_x"/>
                                          </p:val>
                                        </p:tav>
                                        <p:tav tm="100000">
                                          <p:val>
                                            <p:strVal val="ppt_x"/>
                                          </p:val>
                                        </p:tav>
                                      </p:tavLst>
                                    </p:anim>
                                    <p:anim calcmode="lin" valueType="num">
                                      <p:cBhvr additive="base">
                                        <p:cTn id="57" dur="500"/>
                                        <p:tgtEl>
                                          <p:spTgt spid="31"/>
                                        </p:tgtEl>
                                        <p:attrNameLst>
                                          <p:attrName>ppt_y</p:attrName>
                                        </p:attrNameLst>
                                      </p:cBhvr>
                                      <p:tavLst>
                                        <p:tav tm="0">
                                          <p:val>
                                            <p:strVal val="ppt_y"/>
                                          </p:val>
                                        </p:tav>
                                        <p:tav tm="100000">
                                          <p:val>
                                            <p:strVal val="1+ppt_h/2"/>
                                          </p:val>
                                        </p:tav>
                                      </p:tavLst>
                                    </p:anim>
                                    <p:set>
                                      <p:cBhvr>
                                        <p:cTn id="58" dur="1" fill="hold">
                                          <p:stCondLst>
                                            <p:cond delay="499"/>
                                          </p:stCondLst>
                                        </p:cTn>
                                        <p:tgtEl>
                                          <p:spTgt spid="31"/>
                                        </p:tgtEl>
                                        <p:attrNameLst>
                                          <p:attrName>style.visibility</p:attrName>
                                        </p:attrNameLst>
                                      </p:cBhvr>
                                      <p:to>
                                        <p:strVal val="hidden"/>
                                      </p:to>
                                    </p:set>
                                  </p:childTnLst>
                                </p:cTn>
                              </p:par>
                              <p:par>
                                <p:cTn id="59" presetID="2" presetClass="exit" presetSubtype="4" fill="hold" grpId="1" nodeType="withEffect">
                                  <p:stCondLst>
                                    <p:cond delay="0"/>
                                  </p:stCondLst>
                                  <p:childTnLst>
                                    <p:anim calcmode="lin" valueType="num">
                                      <p:cBhvr additive="base">
                                        <p:cTn id="60" dur="500"/>
                                        <p:tgtEl>
                                          <p:spTgt spid="32"/>
                                        </p:tgtEl>
                                        <p:attrNameLst>
                                          <p:attrName>ppt_x</p:attrName>
                                        </p:attrNameLst>
                                      </p:cBhvr>
                                      <p:tavLst>
                                        <p:tav tm="0">
                                          <p:val>
                                            <p:strVal val="ppt_x"/>
                                          </p:val>
                                        </p:tav>
                                        <p:tav tm="100000">
                                          <p:val>
                                            <p:strVal val="ppt_x"/>
                                          </p:val>
                                        </p:tav>
                                      </p:tavLst>
                                    </p:anim>
                                    <p:anim calcmode="lin" valueType="num">
                                      <p:cBhvr additive="base">
                                        <p:cTn id="61" dur="500"/>
                                        <p:tgtEl>
                                          <p:spTgt spid="32"/>
                                        </p:tgtEl>
                                        <p:attrNameLst>
                                          <p:attrName>ppt_y</p:attrName>
                                        </p:attrNameLst>
                                      </p:cBhvr>
                                      <p:tavLst>
                                        <p:tav tm="0">
                                          <p:val>
                                            <p:strVal val="ppt_y"/>
                                          </p:val>
                                        </p:tav>
                                        <p:tav tm="100000">
                                          <p:val>
                                            <p:strVal val="1+ppt_h/2"/>
                                          </p:val>
                                        </p:tav>
                                      </p:tavLst>
                                    </p:anim>
                                    <p:set>
                                      <p:cBhvr>
                                        <p:cTn id="62" dur="1" fill="hold">
                                          <p:stCondLst>
                                            <p:cond delay="499"/>
                                          </p:stCondLst>
                                        </p:cTn>
                                        <p:tgtEl>
                                          <p:spTgt spid="32"/>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500"/>
                                        <p:tgtEl>
                                          <p:spTgt spid="36"/>
                                        </p:tgtEl>
                                        <p:attrNameLst>
                                          <p:attrName>ppt_x</p:attrName>
                                        </p:attrNameLst>
                                      </p:cBhvr>
                                      <p:tavLst>
                                        <p:tav tm="0">
                                          <p:val>
                                            <p:strVal val="ppt_x"/>
                                          </p:val>
                                        </p:tav>
                                        <p:tav tm="100000">
                                          <p:val>
                                            <p:strVal val="ppt_x"/>
                                          </p:val>
                                        </p:tav>
                                      </p:tavLst>
                                    </p:anim>
                                    <p:anim calcmode="lin" valueType="num">
                                      <p:cBhvr additive="base">
                                        <p:cTn id="65" dur="500"/>
                                        <p:tgtEl>
                                          <p:spTgt spid="36"/>
                                        </p:tgtEl>
                                        <p:attrNameLst>
                                          <p:attrName>ppt_y</p:attrName>
                                        </p:attrNameLst>
                                      </p:cBhvr>
                                      <p:tavLst>
                                        <p:tav tm="0">
                                          <p:val>
                                            <p:strVal val="ppt_y"/>
                                          </p:val>
                                        </p:tav>
                                        <p:tav tm="100000">
                                          <p:val>
                                            <p:strVal val="1+ppt_h/2"/>
                                          </p:val>
                                        </p:tav>
                                      </p:tavLst>
                                    </p:anim>
                                    <p:set>
                                      <p:cBhvr>
                                        <p:cTn id="66" dur="1" fill="hold">
                                          <p:stCondLst>
                                            <p:cond delay="499"/>
                                          </p:stCondLst>
                                        </p:cTn>
                                        <p:tgtEl>
                                          <p:spTgt spid="36"/>
                                        </p:tgtEl>
                                        <p:attrNameLst>
                                          <p:attrName>style.visibility</p:attrName>
                                        </p:attrNameLst>
                                      </p:cBhvr>
                                      <p:to>
                                        <p:strVal val="hidden"/>
                                      </p:to>
                                    </p:set>
                                  </p:childTnLst>
                                </p:cTn>
                              </p:par>
                              <p:par>
                                <p:cTn id="67" presetID="2" presetClass="exit" presetSubtype="4" fill="hold" grpId="1" nodeType="withEffect">
                                  <p:stCondLst>
                                    <p:cond delay="0"/>
                                  </p:stCondLst>
                                  <p:childTnLst>
                                    <p:anim calcmode="lin" valueType="num">
                                      <p:cBhvr additive="base">
                                        <p:cTn id="68" dur="500"/>
                                        <p:tgtEl>
                                          <p:spTgt spid="21"/>
                                        </p:tgtEl>
                                        <p:attrNameLst>
                                          <p:attrName>ppt_x</p:attrName>
                                        </p:attrNameLst>
                                      </p:cBhvr>
                                      <p:tavLst>
                                        <p:tav tm="0">
                                          <p:val>
                                            <p:strVal val="ppt_x"/>
                                          </p:val>
                                        </p:tav>
                                        <p:tav tm="100000">
                                          <p:val>
                                            <p:strVal val="ppt_x"/>
                                          </p:val>
                                        </p:tav>
                                      </p:tavLst>
                                    </p:anim>
                                    <p:anim calcmode="lin" valueType="num">
                                      <p:cBhvr additive="base">
                                        <p:cTn id="69" dur="500"/>
                                        <p:tgtEl>
                                          <p:spTgt spid="21"/>
                                        </p:tgtEl>
                                        <p:attrNameLst>
                                          <p:attrName>ppt_y</p:attrName>
                                        </p:attrNameLst>
                                      </p:cBhvr>
                                      <p:tavLst>
                                        <p:tav tm="0">
                                          <p:val>
                                            <p:strVal val="ppt_y"/>
                                          </p:val>
                                        </p:tav>
                                        <p:tav tm="100000">
                                          <p:val>
                                            <p:strVal val="1+ppt_h/2"/>
                                          </p:val>
                                        </p:tav>
                                      </p:tavLst>
                                    </p:anim>
                                    <p:set>
                                      <p:cBhvr>
                                        <p:cTn id="70" dur="1" fill="hold">
                                          <p:stCondLst>
                                            <p:cond delay="499"/>
                                          </p:stCondLst>
                                        </p:cTn>
                                        <p:tgtEl>
                                          <p:spTgt spid="21"/>
                                        </p:tgtEl>
                                        <p:attrNameLst>
                                          <p:attrName>style.visibility</p:attrName>
                                        </p:attrNameLst>
                                      </p:cBhvr>
                                      <p:to>
                                        <p:strVal val="hidden"/>
                                      </p:to>
                                    </p:set>
                                  </p:childTnLst>
                                </p:cTn>
                              </p:par>
                              <p:par>
                                <p:cTn id="71" presetID="2" presetClass="exit" presetSubtype="4" fill="hold" grpId="1" nodeType="withEffect">
                                  <p:stCondLst>
                                    <p:cond delay="0"/>
                                  </p:stCondLst>
                                  <p:childTnLst>
                                    <p:anim calcmode="lin" valueType="num">
                                      <p:cBhvr additive="base">
                                        <p:cTn id="72" dur="500"/>
                                        <p:tgtEl>
                                          <p:spTgt spid="22"/>
                                        </p:tgtEl>
                                        <p:attrNameLst>
                                          <p:attrName>ppt_x</p:attrName>
                                        </p:attrNameLst>
                                      </p:cBhvr>
                                      <p:tavLst>
                                        <p:tav tm="0">
                                          <p:val>
                                            <p:strVal val="ppt_x"/>
                                          </p:val>
                                        </p:tav>
                                        <p:tav tm="100000">
                                          <p:val>
                                            <p:strVal val="ppt_x"/>
                                          </p:val>
                                        </p:tav>
                                      </p:tavLst>
                                    </p:anim>
                                    <p:anim calcmode="lin" valueType="num">
                                      <p:cBhvr additive="base">
                                        <p:cTn id="73" dur="500"/>
                                        <p:tgtEl>
                                          <p:spTgt spid="22"/>
                                        </p:tgtEl>
                                        <p:attrNameLst>
                                          <p:attrName>ppt_y</p:attrName>
                                        </p:attrNameLst>
                                      </p:cBhvr>
                                      <p:tavLst>
                                        <p:tav tm="0">
                                          <p:val>
                                            <p:strVal val="ppt_y"/>
                                          </p:val>
                                        </p:tav>
                                        <p:tav tm="100000">
                                          <p:val>
                                            <p:strVal val="1+ppt_h/2"/>
                                          </p:val>
                                        </p:tav>
                                      </p:tavLst>
                                    </p:anim>
                                    <p:set>
                                      <p:cBhvr>
                                        <p:cTn id="74" dur="1" fill="hold">
                                          <p:stCondLst>
                                            <p:cond delay="499"/>
                                          </p:stCondLst>
                                        </p:cTn>
                                        <p:tgtEl>
                                          <p:spTgt spid="22"/>
                                        </p:tgtEl>
                                        <p:attrNameLst>
                                          <p:attrName>style.visibility</p:attrName>
                                        </p:attrNameLst>
                                      </p:cBhvr>
                                      <p:to>
                                        <p:strVal val="hidden"/>
                                      </p:to>
                                    </p:set>
                                  </p:childTnLst>
                                </p:cTn>
                              </p:par>
                              <p:par>
                                <p:cTn id="75" presetID="2" presetClass="exit" presetSubtype="4" fill="hold" grpId="1" nodeType="withEffect">
                                  <p:stCondLst>
                                    <p:cond delay="0"/>
                                  </p:stCondLst>
                                  <p:childTnLst>
                                    <p:anim calcmode="lin" valueType="num">
                                      <p:cBhvr additive="base">
                                        <p:cTn id="76" dur="500"/>
                                        <p:tgtEl>
                                          <p:spTgt spid="37"/>
                                        </p:tgtEl>
                                        <p:attrNameLst>
                                          <p:attrName>ppt_x</p:attrName>
                                        </p:attrNameLst>
                                      </p:cBhvr>
                                      <p:tavLst>
                                        <p:tav tm="0">
                                          <p:val>
                                            <p:strVal val="ppt_x"/>
                                          </p:val>
                                        </p:tav>
                                        <p:tav tm="100000">
                                          <p:val>
                                            <p:strVal val="ppt_x"/>
                                          </p:val>
                                        </p:tav>
                                      </p:tavLst>
                                    </p:anim>
                                    <p:anim calcmode="lin" valueType="num">
                                      <p:cBhvr additive="base">
                                        <p:cTn id="77" dur="500"/>
                                        <p:tgtEl>
                                          <p:spTgt spid="37"/>
                                        </p:tgtEl>
                                        <p:attrNameLst>
                                          <p:attrName>ppt_y</p:attrName>
                                        </p:attrNameLst>
                                      </p:cBhvr>
                                      <p:tavLst>
                                        <p:tav tm="0">
                                          <p:val>
                                            <p:strVal val="ppt_y"/>
                                          </p:val>
                                        </p:tav>
                                        <p:tav tm="100000">
                                          <p:val>
                                            <p:strVal val="1+ppt_h/2"/>
                                          </p:val>
                                        </p:tav>
                                      </p:tavLst>
                                    </p:anim>
                                    <p:set>
                                      <p:cBhvr>
                                        <p:cTn id="78" dur="1" fill="hold">
                                          <p:stCondLst>
                                            <p:cond delay="499"/>
                                          </p:stCondLst>
                                        </p:cTn>
                                        <p:tgtEl>
                                          <p:spTgt spid="37"/>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500"/>
                                        <p:tgtEl>
                                          <p:spTgt spid="38"/>
                                        </p:tgtEl>
                                        <p:attrNameLst>
                                          <p:attrName>ppt_x</p:attrName>
                                        </p:attrNameLst>
                                      </p:cBhvr>
                                      <p:tavLst>
                                        <p:tav tm="0">
                                          <p:val>
                                            <p:strVal val="ppt_x"/>
                                          </p:val>
                                        </p:tav>
                                        <p:tav tm="100000">
                                          <p:val>
                                            <p:strVal val="ppt_x"/>
                                          </p:val>
                                        </p:tav>
                                      </p:tavLst>
                                    </p:anim>
                                    <p:anim calcmode="lin" valueType="num">
                                      <p:cBhvr additive="base">
                                        <p:cTn id="81" dur="500"/>
                                        <p:tgtEl>
                                          <p:spTgt spid="38"/>
                                        </p:tgtEl>
                                        <p:attrNameLst>
                                          <p:attrName>ppt_y</p:attrName>
                                        </p:attrNameLst>
                                      </p:cBhvr>
                                      <p:tavLst>
                                        <p:tav tm="0">
                                          <p:val>
                                            <p:strVal val="ppt_y"/>
                                          </p:val>
                                        </p:tav>
                                        <p:tav tm="100000">
                                          <p:val>
                                            <p:strVal val="1+ppt_h/2"/>
                                          </p:val>
                                        </p:tav>
                                      </p:tavLst>
                                    </p:anim>
                                    <p:set>
                                      <p:cBhvr>
                                        <p:cTn id="82" dur="1" fill="hold">
                                          <p:stCondLst>
                                            <p:cond delay="499"/>
                                          </p:stCondLst>
                                        </p:cTn>
                                        <p:tgtEl>
                                          <p:spTgt spid="38"/>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500"/>
                                        <p:tgtEl>
                                          <p:spTgt spid="39"/>
                                        </p:tgtEl>
                                        <p:attrNameLst>
                                          <p:attrName>ppt_x</p:attrName>
                                        </p:attrNameLst>
                                      </p:cBhvr>
                                      <p:tavLst>
                                        <p:tav tm="0">
                                          <p:val>
                                            <p:strVal val="ppt_x"/>
                                          </p:val>
                                        </p:tav>
                                        <p:tav tm="100000">
                                          <p:val>
                                            <p:strVal val="ppt_x"/>
                                          </p:val>
                                        </p:tav>
                                      </p:tavLst>
                                    </p:anim>
                                    <p:anim calcmode="lin" valueType="num">
                                      <p:cBhvr additive="base">
                                        <p:cTn id="85" dur="500"/>
                                        <p:tgtEl>
                                          <p:spTgt spid="39"/>
                                        </p:tgtEl>
                                        <p:attrNameLst>
                                          <p:attrName>ppt_y</p:attrName>
                                        </p:attrNameLst>
                                      </p:cBhvr>
                                      <p:tavLst>
                                        <p:tav tm="0">
                                          <p:val>
                                            <p:strVal val="ppt_y"/>
                                          </p:val>
                                        </p:tav>
                                        <p:tav tm="100000">
                                          <p:val>
                                            <p:strVal val="1+ppt_h/2"/>
                                          </p:val>
                                        </p:tav>
                                      </p:tavLst>
                                    </p:anim>
                                    <p:set>
                                      <p:cBhvr>
                                        <p:cTn id="86" dur="1" fill="hold">
                                          <p:stCondLst>
                                            <p:cond delay="499"/>
                                          </p:stCondLst>
                                        </p:cTn>
                                        <p:tgtEl>
                                          <p:spTgt spid="39"/>
                                        </p:tgtEl>
                                        <p:attrNameLst>
                                          <p:attrName>style.visibility</p:attrName>
                                        </p:attrNameLst>
                                      </p:cBhvr>
                                      <p:to>
                                        <p:strVal val="hidden"/>
                                      </p:to>
                                    </p:set>
                                  </p:childTnLst>
                                </p:cTn>
                              </p:par>
                              <p:par>
                                <p:cTn id="87" presetID="2" presetClass="exit" presetSubtype="4" fill="hold" grpId="1" nodeType="withEffect">
                                  <p:stCondLst>
                                    <p:cond delay="0"/>
                                  </p:stCondLst>
                                  <p:childTnLst>
                                    <p:anim calcmode="lin" valueType="num">
                                      <p:cBhvr additive="base">
                                        <p:cTn id="88" dur="500"/>
                                        <p:tgtEl>
                                          <p:spTgt spid="56"/>
                                        </p:tgtEl>
                                        <p:attrNameLst>
                                          <p:attrName>ppt_x</p:attrName>
                                        </p:attrNameLst>
                                      </p:cBhvr>
                                      <p:tavLst>
                                        <p:tav tm="0">
                                          <p:val>
                                            <p:strVal val="ppt_x"/>
                                          </p:val>
                                        </p:tav>
                                        <p:tav tm="100000">
                                          <p:val>
                                            <p:strVal val="ppt_x"/>
                                          </p:val>
                                        </p:tav>
                                      </p:tavLst>
                                    </p:anim>
                                    <p:anim calcmode="lin" valueType="num">
                                      <p:cBhvr additive="base">
                                        <p:cTn id="89" dur="500"/>
                                        <p:tgtEl>
                                          <p:spTgt spid="56"/>
                                        </p:tgtEl>
                                        <p:attrNameLst>
                                          <p:attrName>ppt_y</p:attrName>
                                        </p:attrNameLst>
                                      </p:cBhvr>
                                      <p:tavLst>
                                        <p:tav tm="0">
                                          <p:val>
                                            <p:strVal val="ppt_y"/>
                                          </p:val>
                                        </p:tav>
                                        <p:tav tm="100000">
                                          <p:val>
                                            <p:strVal val="1+ppt_h/2"/>
                                          </p:val>
                                        </p:tav>
                                      </p:tavLst>
                                    </p:anim>
                                    <p:set>
                                      <p:cBhvr>
                                        <p:cTn id="90" dur="1" fill="hold">
                                          <p:stCondLst>
                                            <p:cond delay="499"/>
                                          </p:stCondLst>
                                        </p:cTn>
                                        <p:tgtEl>
                                          <p:spTgt spid="56"/>
                                        </p:tgtEl>
                                        <p:attrNameLst>
                                          <p:attrName>style.visibility</p:attrName>
                                        </p:attrNameLst>
                                      </p:cBhvr>
                                      <p:to>
                                        <p:strVal val="hidden"/>
                                      </p:to>
                                    </p:set>
                                  </p:childTnLst>
                                </p:cTn>
                              </p:par>
                              <p:par>
                                <p:cTn id="91" presetID="2" presetClass="exit" presetSubtype="4" fill="hold" grpId="1" nodeType="withEffect">
                                  <p:stCondLst>
                                    <p:cond delay="0"/>
                                  </p:stCondLst>
                                  <p:childTnLst>
                                    <p:anim calcmode="lin" valueType="num">
                                      <p:cBhvr additive="base">
                                        <p:cTn id="92" dur="500"/>
                                        <p:tgtEl>
                                          <p:spTgt spid="57"/>
                                        </p:tgtEl>
                                        <p:attrNameLst>
                                          <p:attrName>ppt_x</p:attrName>
                                        </p:attrNameLst>
                                      </p:cBhvr>
                                      <p:tavLst>
                                        <p:tav tm="0">
                                          <p:val>
                                            <p:strVal val="ppt_x"/>
                                          </p:val>
                                        </p:tav>
                                        <p:tav tm="100000">
                                          <p:val>
                                            <p:strVal val="ppt_x"/>
                                          </p:val>
                                        </p:tav>
                                      </p:tavLst>
                                    </p:anim>
                                    <p:anim calcmode="lin" valueType="num">
                                      <p:cBhvr additive="base">
                                        <p:cTn id="93" dur="500"/>
                                        <p:tgtEl>
                                          <p:spTgt spid="57"/>
                                        </p:tgtEl>
                                        <p:attrNameLst>
                                          <p:attrName>ppt_y</p:attrName>
                                        </p:attrNameLst>
                                      </p:cBhvr>
                                      <p:tavLst>
                                        <p:tav tm="0">
                                          <p:val>
                                            <p:strVal val="ppt_y"/>
                                          </p:val>
                                        </p:tav>
                                        <p:tav tm="100000">
                                          <p:val>
                                            <p:strVal val="1+ppt_h/2"/>
                                          </p:val>
                                        </p:tav>
                                      </p:tavLst>
                                    </p:anim>
                                    <p:set>
                                      <p:cBhvr>
                                        <p:cTn id="94" dur="1" fill="hold">
                                          <p:stCondLst>
                                            <p:cond delay="499"/>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2" grpId="1"/>
      <p:bldP spid="36" grpId="0"/>
      <p:bldP spid="36" grpId="1"/>
      <p:bldP spid="37" grpId="0"/>
      <p:bldP spid="37" grpId="1"/>
      <p:bldP spid="38" grpId="0"/>
      <p:bldP spid="38" grpId="1"/>
      <p:bldP spid="39" grpId="0"/>
      <p:bldP spid="39" grpId="1"/>
      <p:bldP spid="56" grpId="0"/>
      <p:bldP spid="56" grpId="1"/>
      <p:bldP spid="57" grpId="0"/>
      <p:bldP spid="57" grpId="1"/>
      <p:bldP spid="21" grpId="0"/>
      <p:bldP spid="21" grpId="1"/>
      <p:bldP spid="22" grpId="0"/>
      <p:bldP spid="2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195486"/>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识字方法</a:t>
            </a:r>
            <a:endParaRPr lang="zh-CN" altLang="en-US" sz="3300" b="1" dirty="0">
              <a:latin typeface="楷体" panose="02010609060101010101" pitchFamily="49" charset="-122"/>
              <a:ea typeface="楷体" panose="02010609060101010101" pitchFamily="49" charset="-122"/>
            </a:endParaRPr>
          </a:p>
        </p:txBody>
      </p:sp>
      <p:grpSp>
        <p:nvGrpSpPr>
          <p:cNvPr id="102" name="组合 101"/>
          <p:cNvGrpSpPr/>
          <p:nvPr/>
        </p:nvGrpSpPr>
        <p:grpSpPr>
          <a:xfrm>
            <a:off x="3419872" y="267375"/>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3" name="TextBox 42"/>
          <p:cNvSpPr txBox="1"/>
          <p:nvPr/>
        </p:nvSpPr>
        <p:spPr>
          <a:xfrm>
            <a:off x="2286794" y="3761705"/>
            <a:ext cx="5165526" cy="500137"/>
          </a:xfrm>
          <a:prstGeom prst="rect">
            <a:avLst/>
          </a:prstGeom>
          <a:noFill/>
          <a:ln w="6350">
            <a:solidFill>
              <a:schemeClr val="tx1"/>
            </a:solidFill>
            <a:prstDash val="lgDashDot"/>
          </a:ln>
        </p:spPr>
        <p:txBody>
          <a:bodyPr wrap="square" lIns="68580" tIns="34290" rIns="68580" bIns="34290" rtlCol="0">
            <a:spAutoFit/>
          </a:bodyPr>
          <a:lstStyle/>
          <a:p>
            <a:r>
              <a:rPr lang="zh-CN" altLang="en-US" sz="2800" b="1" dirty="0">
                <a:latin typeface="宋体" panose="02010600030101010101" pitchFamily="2" charset="-122"/>
                <a:ea typeface="宋体" panose="02010600030101010101" pitchFamily="2" charset="-122"/>
              </a:rPr>
              <a:t>会意字</a:t>
            </a:r>
            <a:r>
              <a:rPr lang="zh-CN" altLang="en-US" sz="2800" b="1" dirty="0" smtClean="0">
                <a:latin typeface="宋体" panose="02010600030101010101" pitchFamily="2" charset="-122"/>
                <a:ea typeface="宋体" panose="02010600030101010101" pitchFamily="2" charset="-122"/>
              </a:rPr>
              <a:t>。伸手从石臼里掏东西。</a:t>
            </a:r>
            <a:endParaRPr lang="en-US" altLang="zh-CN" sz="2800" b="1" dirty="0">
              <a:latin typeface="宋体" panose="02010600030101010101" pitchFamily="2" charset="-122"/>
              <a:ea typeface="宋体" panose="02010600030101010101" pitchFamily="2" charset="-122"/>
            </a:endParaRPr>
          </a:p>
        </p:txBody>
      </p:sp>
      <p:grpSp>
        <p:nvGrpSpPr>
          <p:cNvPr id="5" name="组合 4"/>
          <p:cNvGrpSpPr/>
          <p:nvPr/>
        </p:nvGrpSpPr>
        <p:grpSpPr>
          <a:xfrm>
            <a:off x="539552" y="2594791"/>
            <a:ext cx="7272808" cy="1004121"/>
            <a:chOff x="539552" y="2594791"/>
            <a:chExt cx="7272808" cy="1004121"/>
          </a:xfrm>
        </p:grpSpPr>
        <p:sp>
          <p:nvSpPr>
            <p:cNvPr id="40" name="TextBox 39"/>
            <p:cNvSpPr txBox="1"/>
            <p:nvPr/>
          </p:nvSpPr>
          <p:spPr>
            <a:xfrm>
              <a:off x="539552" y="2843883"/>
              <a:ext cx="1763051" cy="614592"/>
            </a:xfrm>
            <a:prstGeom prst="rect">
              <a:avLst/>
            </a:prstGeom>
            <a:noFill/>
          </p:spPr>
          <p:txBody>
            <a:bodyPr wrap="square" lIns="68580" tIns="34290" rIns="68580" bIns="34290" rtlCol="0">
              <a:spAutoFit/>
            </a:bodyPr>
            <a:lstStyle>
              <a:defPPr>
                <a:defRPr lang="zh-CN"/>
              </a:defPPr>
              <a:lvl1pPr>
                <a:lnSpc>
                  <a:spcPct val="150000"/>
                </a:lnSpc>
                <a:defRPr sz="2800" b="1">
                  <a:solidFill>
                    <a:srgbClr val="FF0000"/>
                  </a:solidFill>
                  <a:latin typeface="黑体" panose="02010609060101010101" pitchFamily="49" charset="-122"/>
                  <a:ea typeface="黑体" panose="02010609060101010101" pitchFamily="49" charset="-122"/>
                </a:defRPr>
              </a:lvl1pPr>
            </a:lstStyle>
            <a:p>
              <a:r>
                <a:rPr lang="zh-CN" altLang="en-US" dirty="0"/>
                <a:t>字理识字：</a:t>
              </a:r>
              <a:r>
                <a:rPr lang="en-US" altLang="zh-CN" dirty="0"/>
                <a:t>       </a:t>
              </a:r>
              <a:endParaRPr lang="en-US" altLang="zh-CN" dirty="0"/>
            </a:p>
          </p:txBody>
        </p:sp>
        <p:sp>
          <p:nvSpPr>
            <p:cNvPr id="42" name="TextBox 41"/>
            <p:cNvSpPr txBox="1"/>
            <p:nvPr/>
          </p:nvSpPr>
          <p:spPr>
            <a:xfrm>
              <a:off x="2273077" y="2594791"/>
              <a:ext cx="801216" cy="1004121"/>
            </a:xfrm>
            <a:prstGeom prst="rect">
              <a:avLst/>
            </a:prstGeom>
            <a:noFill/>
          </p:spPr>
          <p:txBody>
            <a:bodyPr wrap="square" lIns="68580" tIns="34290" rIns="68580" bIns="34290" rtlCol="0">
              <a:spAutoFit/>
            </a:bodyPr>
            <a:lstStyle/>
            <a:p>
              <a:pPr>
                <a:lnSpc>
                  <a:spcPct val="150000"/>
                </a:lnSpc>
              </a:pPr>
              <a:r>
                <a:rPr lang="zh-CN" altLang="en-US" sz="4800" b="1" dirty="0" smtClean="0">
                  <a:latin typeface="楷体" panose="02010609060101010101" pitchFamily="49" charset="-122"/>
                  <a:ea typeface="楷体" panose="02010609060101010101" pitchFamily="49" charset="-122"/>
                </a:rPr>
                <a:t>舀</a:t>
              </a:r>
              <a:endParaRPr lang="en-US" altLang="zh-CN" sz="4800" b="1" dirty="0">
                <a:latin typeface="楷体" panose="02010609060101010101" pitchFamily="49" charset="-122"/>
                <a:ea typeface="楷体" panose="02010609060101010101" pitchFamily="49" charset="-122"/>
              </a:endParaRPr>
            </a:p>
          </p:txBody>
        </p:sp>
        <p:pic>
          <p:nvPicPr>
            <p:cNvPr id="52225" name="Picture 1"/>
            <p:cNvPicPr>
              <a:picLocks noChangeAspect="1" noChangeArrowheads="1"/>
            </p:cNvPicPr>
            <p:nvPr/>
          </p:nvPicPr>
          <p:blipFill>
            <a:blip r:embed="rId1" cstate="print">
              <a:clrChange>
                <a:clrFrom>
                  <a:srgbClr val="E6F5FF"/>
                </a:clrFrom>
                <a:clrTo>
                  <a:srgbClr val="E6F5FF">
                    <a:alpha val="0"/>
                  </a:srgbClr>
                </a:clrTo>
              </a:clrChange>
            </a:blip>
            <a:srcRect l="18000" r="33255"/>
            <a:stretch>
              <a:fillRect/>
            </a:stretch>
          </p:blipFill>
          <p:spPr bwMode="auto">
            <a:xfrm>
              <a:off x="3327226" y="2835771"/>
              <a:ext cx="4485134" cy="600075"/>
            </a:xfrm>
            <a:prstGeom prst="rect">
              <a:avLst/>
            </a:prstGeom>
            <a:noFill/>
            <a:ln w="9525">
              <a:noFill/>
              <a:miter lim="800000"/>
              <a:headEnd/>
              <a:tailEnd/>
            </a:ln>
          </p:spPr>
        </p:pic>
      </p:grpSp>
      <p:grpSp>
        <p:nvGrpSpPr>
          <p:cNvPr id="4" name="组合 3"/>
          <p:cNvGrpSpPr/>
          <p:nvPr/>
        </p:nvGrpSpPr>
        <p:grpSpPr>
          <a:xfrm>
            <a:off x="539552" y="1247061"/>
            <a:ext cx="6264696" cy="1569660"/>
            <a:chOff x="539552" y="1247061"/>
            <a:chExt cx="6264696" cy="1569660"/>
          </a:xfrm>
        </p:grpSpPr>
        <p:sp>
          <p:nvSpPr>
            <p:cNvPr id="38" name="TextBox 37"/>
            <p:cNvSpPr txBox="1"/>
            <p:nvPr/>
          </p:nvSpPr>
          <p:spPr>
            <a:xfrm>
              <a:off x="539552" y="1275606"/>
              <a:ext cx="1584176" cy="715581"/>
            </a:xfrm>
            <a:prstGeom prst="rect">
              <a:avLst/>
            </a:prstGeom>
            <a:noFill/>
          </p:spPr>
          <p:txBody>
            <a:bodyPr wrap="square" lIns="68580" tIns="34290" rIns="68580" bIns="34290" rtlCol="0">
              <a:spAutoFit/>
            </a:bodyPr>
            <a:lstStyle>
              <a:defPPr>
                <a:defRPr lang="zh-CN"/>
              </a:defPPr>
              <a:lvl1pPr>
                <a:lnSpc>
                  <a:spcPct val="150000"/>
                </a:lnSpc>
                <a:defRPr sz="2800" b="1">
                  <a:solidFill>
                    <a:srgbClr val="FF0000"/>
                  </a:solidFill>
                  <a:latin typeface="黑体" panose="02010609060101010101" pitchFamily="49" charset="-122"/>
                  <a:ea typeface="黑体" panose="02010609060101010101" pitchFamily="49" charset="-122"/>
                </a:defRPr>
              </a:lvl1pPr>
            </a:lstStyle>
            <a:p>
              <a:r>
                <a:rPr lang="zh-CN" altLang="en-US" dirty="0"/>
                <a:t>加一加</a:t>
              </a:r>
              <a:r>
                <a:rPr lang="zh-CN" altLang="en-US" dirty="0" smtClean="0"/>
                <a:t>：</a:t>
              </a:r>
              <a:endParaRPr lang="en-US" altLang="zh-CN" dirty="0"/>
            </a:p>
          </p:txBody>
        </p:sp>
        <p:pic>
          <p:nvPicPr>
            <p:cNvPr id="52226" name="Picture 2"/>
            <p:cNvPicPr>
              <a:picLocks noChangeAspect="1" noChangeArrowheads="1"/>
            </p:cNvPicPr>
            <p:nvPr/>
          </p:nvPicPr>
          <p:blipFill>
            <a:blip r:embed="rId2" cstate="print"/>
            <a:srcRect/>
            <a:stretch>
              <a:fillRect/>
            </a:stretch>
          </p:blipFill>
          <p:spPr bwMode="auto">
            <a:xfrm>
              <a:off x="4413473" y="1397124"/>
              <a:ext cx="2390775" cy="1371600"/>
            </a:xfrm>
            <a:prstGeom prst="rect">
              <a:avLst/>
            </a:prstGeom>
            <a:ln>
              <a:noFill/>
            </a:ln>
            <a:effectLst>
              <a:softEdge rad="112500"/>
            </a:effectLst>
          </p:spPr>
        </p:pic>
        <p:sp>
          <p:nvSpPr>
            <p:cNvPr id="2" name="矩形 1"/>
            <p:cNvSpPr/>
            <p:nvPr/>
          </p:nvSpPr>
          <p:spPr>
            <a:xfrm>
              <a:off x="2069976" y="1325605"/>
              <a:ext cx="1349896" cy="1384995"/>
            </a:xfrm>
            <a:prstGeom prst="rect">
              <a:avLst/>
            </a:prstGeom>
          </p:spPr>
          <p:txBody>
            <a:bodyPr wrap="square">
              <a:spAutoFit/>
            </a:bodyPr>
            <a:lstStyle/>
            <a:p>
              <a:pPr lvl="0">
                <a:lnSpc>
                  <a:spcPct val="150000"/>
                </a:lnSpc>
              </a:pPr>
              <a:r>
                <a:rPr lang="zh-CN" altLang="en-US" sz="2800" b="1" dirty="0">
                  <a:solidFill>
                    <a:prstClr val="black"/>
                  </a:solidFill>
                  <a:latin typeface="楷体" panose="02010609060101010101" pitchFamily="49" charset="-122"/>
                  <a:ea typeface="楷体" panose="02010609060101010101" pitchFamily="49" charset="-122"/>
                </a:rPr>
                <a:t>土</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或</a:t>
              </a:r>
              <a:r>
                <a:rPr lang="en-US" altLang="zh-CN" sz="2800" b="1" dirty="0" smtClean="0">
                  <a:solidFill>
                    <a:prstClr val="black"/>
                  </a:solidFill>
                  <a:latin typeface="楷体" panose="02010609060101010101" pitchFamily="49" charset="-122"/>
                  <a:ea typeface="楷体" panose="02010609060101010101" pitchFamily="49" charset="-122"/>
                </a:rPr>
                <a:t>=</a:t>
              </a:r>
              <a:endParaRPr lang="en-US" altLang="zh-CN" sz="2800" b="1" dirty="0">
                <a:solidFill>
                  <a:prstClr val="black"/>
                </a:solidFill>
                <a:latin typeface="楷体" panose="02010609060101010101" pitchFamily="49" charset="-122"/>
                <a:ea typeface="楷体" panose="02010609060101010101" pitchFamily="49" charset="-122"/>
              </a:endParaRPr>
            </a:p>
            <a:p>
              <a:pPr lvl="0">
                <a:lnSpc>
                  <a:spcPct val="150000"/>
                </a:lnSpc>
              </a:pPr>
              <a:r>
                <a:rPr lang="zh-CN" altLang="en-US" sz="2800" b="1" dirty="0" smtClean="0">
                  <a:solidFill>
                    <a:prstClr val="black"/>
                  </a:solidFill>
                  <a:latin typeface="楷体" panose="02010609060101010101" pitchFamily="49" charset="-122"/>
                  <a:ea typeface="楷体" panose="02010609060101010101" pitchFamily="49" charset="-122"/>
                </a:rPr>
                <a:t>舟</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廷</a:t>
              </a:r>
              <a:r>
                <a:rPr lang="en-US" altLang="zh-CN" sz="2800" b="1" dirty="0" smtClean="0">
                  <a:solidFill>
                    <a:prstClr val="black"/>
                  </a:solidFill>
                  <a:latin typeface="楷体" panose="02010609060101010101" pitchFamily="49" charset="-122"/>
                  <a:ea typeface="楷体" panose="02010609060101010101" pitchFamily="49" charset="-122"/>
                </a:rPr>
                <a:t>=</a:t>
              </a:r>
              <a:endParaRPr lang="en-US" altLang="zh-CN" sz="2800" b="1" dirty="0">
                <a:solidFill>
                  <a:prstClr val="black"/>
                </a:solidFill>
                <a:latin typeface="楷体" panose="02010609060101010101" pitchFamily="49" charset="-122"/>
                <a:ea typeface="楷体" panose="02010609060101010101" pitchFamily="49" charset="-122"/>
              </a:endParaRPr>
            </a:p>
          </p:txBody>
        </p:sp>
        <p:sp>
          <p:nvSpPr>
            <p:cNvPr id="3" name="矩形 2"/>
            <p:cNvSpPr/>
            <p:nvPr/>
          </p:nvSpPr>
          <p:spPr>
            <a:xfrm>
              <a:off x="3270076" y="1247061"/>
              <a:ext cx="2286000" cy="1569660"/>
            </a:xfrm>
            <a:prstGeom prst="rect">
              <a:avLst/>
            </a:prstGeom>
          </p:spPr>
          <p:txBody>
            <a:bodyPr>
              <a:spAutoFit/>
            </a:bodyPr>
            <a:lstStyle/>
            <a:p>
              <a:pPr lvl="0"/>
              <a:r>
                <a:rPr lang="zh-CN" altLang="en-US" sz="4800" b="1" dirty="0">
                  <a:solidFill>
                    <a:prstClr val="black"/>
                  </a:solidFill>
                  <a:latin typeface="楷体" panose="02010609060101010101" pitchFamily="49" charset="-122"/>
                  <a:ea typeface="楷体" panose="02010609060101010101" pitchFamily="49" charset="-122"/>
                </a:rPr>
                <a:t>域</a:t>
              </a:r>
              <a:endParaRPr lang="zh-CN" altLang="en-US" sz="4800" b="1" dirty="0">
                <a:solidFill>
                  <a:prstClr val="black"/>
                </a:solidFill>
                <a:latin typeface="楷体" panose="02010609060101010101" pitchFamily="49" charset="-122"/>
                <a:ea typeface="楷体" panose="02010609060101010101" pitchFamily="49" charset="-122"/>
              </a:endParaRPr>
            </a:p>
            <a:p>
              <a:pPr lvl="0"/>
              <a:r>
                <a:rPr lang="zh-CN" altLang="en-US" sz="4800" b="1" dirty="0">
                  <a:solidFill>
                    <a:prstClr val="black"/>
                  </a:solidFill>
                  <a:latin typeface="楷体" panose="02010609060101010101" pitchFamily="49" charset="-122"/>
                  <a:ea typeface="楷体" panose="02010609060101010101" pitchFamily="49" charset="-122"/>
                </a:rPr>
                <a:t>艇</a:t>
              </a:r>
              <a:endParaRPr lang="zh-CN" altLang="en-US" sz="2800" dirty="0"/>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barn(inVertical)">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771678" y="1725216"/>
            <a:ext cx="614114"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smtClean="0">
                <a:latin typeface="楷体" panose="02010609060101010101" pitchFamily="49" charset="-122"/>
                <a:ea typeface="楷体" panose="02010609060101010101" pitchFamily="49" charset="-122"/>
              </a:rPr>
              <a:t>哼</a:t>
            </a:r>
            <a:endParaRPr lang="zh-CN" altLang="en-US" sz="4100" dirty="0">
              <a:latin typeface="楷体" panose="02010609060101010101" pitchFamily="49" charset="-122"/>
              <a:ea typeface="楷体" panose="02010609060101010101" pitchFamily="49" charset="-122"/>
            </a:endParaRPr>
          </a:p>
        </p:txBody>
      </p:sp>
      <p:sp>
        <p:nvSpPr>
          <p:cNvPr id="5" name="矩形 4"/>
          <p:cNvSpPr/>
          <p:nvPr/>
        </p:nvSpPr>
        <p:spPr>
          <a:xfrm>
            <a:off x="3965702" y="1249274"/>
            <a:ext cx="959237" cy="561692"/>
          </a:xfrm>
          <a:prstGeom prst="rect">
            <a:avLst/>
          </a:prstGeom>
          <a:noFill/>
        </p:spPr>
        <p:txBody>
          <a:bodyPr wrap="none" lIns="68580" tIns="34290" rIns="68580" bIns="34290">
            <a:spAutoFit/>
          </a:bodyPr>
          <a:lstStyle/>
          <a:p>
            <a:r>
              <a:rPr lang="zh-CN" altLang="en-US" sz="3200" b="1" dirty="0" smtClean="0">
                <a:latin typeface="华文楷体" panose="02010600040101010101" pitchFamily="2" charset="-122"/>
                <a:ea typeface="华文楷体" panose="02010600040101010101" pitchFamily="2" charset="-122"/>
              </a:rPr>
              <a:t>哼唱</a:t>
            </a:r>
            <a:endParaRPr lang="zh-CN" altLang="en-US" sz="3200" b="1" dirty="0">
              <a:latin typeface="华文楷体" panose="02010600040101010101" pitchFamily="2" charset="-122"/>
              <a:ea typeface="华文楷体" panose="02010600040101010101" pitchFamily="2" charset="-122"/>
            </a:endParaRPr>
          </a:p>
        </p:txBody>
      </p:sp>
      <p:sp>
        <p:nvSpPr>
          <p:cNvPr id="6" name="矩形 5"/>
          <p:cNvSpPr/>
          <p:nvPr/>
        </p:nvSpPr>
        <p:spPr>
          <a:xfrm>
            <a:off x="2787889" y="1249274"/>
            <a:ext cx="936795" cy="500137"/>
          </a:xfrm>
          <a:prstGeom prst="rect">
            <a:avLst/>
          </a:prstGeom>
        </p:spPr>
        <p:txBody>
          <a:bodyPr wrap="none" lIns="68580" tIns="34290" rIns="68580" bIns="34290">
            <a:spAutoFit/>
          </a:bodyPr>
          <a:lstStyle/>
          <a:p>
            <a:r>
              <a:rPr lang="en-US" altLang="zh-CN" sz="2800" dirty="0" err="1" smtClean="0">
                <a:latin typeface="汉语拼音" panose="000B0604020202020204" pitchFamily="34" charset="0"/>
                <a:cs typeface="汉语拼音" panose="000B0604020202020204" pitchFamily="34" charset="0"/>
              </a:rPr>
              <a:t>hēn</a:t>
            </a:r>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ɡ</a:t>
            </a:r>
            <a:endParaRPr lang="en-US" altLang="zh-CN" sz="2800" b="1" dirty="0">
              <a:latin typeface="汉语拼音" panose="000B0604020202020204" pitchFamily="34" charset="0"/>
              <a:cs typeface="汉语拼音" panose="000B0604020202020204" pitchFamily="34" charset="0"/>
            </a:endParaRPr>
          </a:p>
        </p:txBody>
      </p:sp>
      <p:sp>
        <p:nvSpPr>
          <p:cNvPr id="9" name="矩形 8"/>
          <p:cNvSpPr/>
          <p:nvPr/>
        </p:nvSpPr>
        <p:spPr>
          <a:xfrm>
            <a:off x="609675" y="3777974"/>
            <a:ext cx="7706741" cy="931024"/>
          </a:xfrm>
          <a:prstGeom prst="rect">
            <a:avLst/>
          </a:prstGeom>
          <a:noFill/>
        </p:spPr>
        <p:txBody>
          <a:bodyPr wrap="square" lIns="68580" tIns="34290" rIns="68580" bIns="34290">
            <a:spAutoFit/>
          </a:bodyPr>
          <a:lstStyle/>
          <a:p>
            <a:r>
              <a:rPr lang="zh-CN" altLang="en-US" sz="2800" b="1" dirty="0" smtClean="0">
                <a:latin typeface="楷体" panose="02010609060101010101" pitchFamily="49" charset="-122"/>
                <a:ea typeface="楷体" panose="02010609060101010101" pitchFamily="49" charset="-122"/>
              </a:rPr>
              <a:t>（</a:t>
            </a:r>
            <a:r>
              <a:rPr lang="en-US" altLang="zh-CN" sz="2800" b="1" dirty="0" smtClean="0">
                <a:latin typeface="楷体" panose="02010609060101010101" pitchFamily="49" charset="-122"/>
                <a:ea typeface="楷体" panose="02010609060101010101" pitchFamily="49" charset="-122"/>
              </a:rPr>
              <a:t>2</a:t>
            </a:r>
            <a:r>
              <a:rPr lang="zh-CN" altLang="en-US" sz="2800" b="1" dirty="0" smtClean="0">
                <a:latin typeface="楷体" panose="02010609060101010101" pitchFamily="49" charset="-122"/>
                <a:ea typeface="楷体" panose="02010609060101010101" pitchFamily="49" charset="-122"/>
              </a:rPr>
              <a:t>）“大家的？哼（    ）！”将军重重地放下筷子。</a:t>
            </a:r>
            <a:endParaRPr lang="zh-CN" altLang="en-US" sz="2800" b="1" dirty="0">
              <a:latin typeface="楷体" panose="02010609060101010101" pitchFamily="49" charset="-122"/>
              <a:ea typeface="楷体" panose="02010609060101010101" pitchFamily="49" charset="-122"/>
            </a:endParaRPr>
          </a:p>
        </p:txBody>
      </p:sp>
      <p:grpSp>
        <p:nvGrpSpPr>
          <p:cNvPr id="4" name="组合 3"/>
          <p:cNvGrpSpPr/>
          <p:nvPr/>
        </p:nvGrpSpPr>
        <p:grpSpPr>
          <a:xfrm>
            <a:off x="3752862" y="123478"/>
            <a:ext cx="2095791" cy="559118"/>
            <a:chOff x="3752862" y="411510"/>
            <a:chExt cx="2095791" cy="559118"/>
          </a:xfrm>
        </p:grpSpPr>
        <p:grpSp>
          <p:nvGrpSpPr>
            <p:cNvPr id="13" name="组合 12"/>
            <p:cNvGrpSpPr/>
            <p:nvPr/>
          </p:nvGrpSpPr>
          <p:grpSpPr>
            <a:xfrm>
              <a:off x="3752862" y="526257"/>
              <a:ext cx="410581" cy="377666"/>
              <a:chOff x="631825" y="5181600"/>
              <a:chExt cx="1554163" cy="1552575"/>
            </a:xfrm>
          </p:grpSpPr>
          <p:sp>
            <p:nvSpPr>
              <p:cNvPr id="14"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6"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7"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8"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9"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0"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3"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5"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6"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7"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8"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9"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0"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2"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3"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4"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5"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6"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7"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9"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2" name="TextBox 11"/>
            <p:cNvSpPr txBox="1">
              <a:spLocks noChangeArrowheads="1"/>
            </p:cNvSpPr>
            <p:nvPr/>
          </p:nvSpPr>
          <p:spPr bwMode="auto">
            <a:xfrm>
              <a:off x="4283968" y="411510"/>
              <a:ext cx="1564685" cy="55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grpSp>
      <p:sp>
        <p:nvSpPr>
          <p:cNvPr id="8" name="矩形 7"/>
          <p:cNvSpPr/>
          <p:nvPr/>
        </p:nvSpPr>
        <p:spPr>
          <a:xfrm>
            <a:off x="2802003" y="2314580"/>
            <a:ext cx="864096" cy="499110"/>
          </a:xfrm>
          <a:prstGeom prst="rect">
            <a:avLst/>
          </a:prstGeom>
        </p:spPr>
        <p:txBody>
          <a:bodyPr wrap="square" lIns="68580" tIns="34290" rIns="68580" bIns="34290">
            <a:spAutoFit/>
          </a:bodyPr>
          <a:lstStyle/>
          <a:p>
            <a:r>
              <a:rPr lang="en-US" altLang="zh-CN" sz="2800" dirty="0" err="1" smtClean="0">
                <a:latin typeface="汉语拼音" panose="000B0604020202020204" pitchFamily="34" charset="0"/>
                <a:cs typeface="汉语拼音" panose="000B0604020202020204" pitchFamily="34" charset="0"/>
              </a:rPr>
              <a:t>hn</a:t>
            </a:r>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ɡ</a:t>
            </a:r>
            <a:endParaRPr lang="en-US" altLang="zh-CN" sz="2800" b="1" dirty="0">
              <a:latin typeface="汉语拼音" panose="000B0604020202020204" pitchFamily="34" charset="0"/>
              <a:cs typeface="汉语拼音" panose="000B0604020202020204" pitchFamily="34" charset="0"/>
            </a:endParaRPr>
          </a:p>
        </p:txBody>
      </p:sp>
      <p:sp>
        <p:nvSpPr>
          <p:cNvPr id="7" name="左大括号 6"/>
          <p:cNvSpPr/>
          <p:nvPr/>
        </p:nvSpPr>
        <p:spPr>
          <a:xfrm>
            <a:off x="2483768" y="1444370"/>
            <a:ext cx="144016" cy="11197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矩形 56"/>
          <p:cNvSpPr/>
          <p:nvPr/>
        </p:nvSpPr>
        <p:spPr>
          <a:xfrm>
            <a:off x="5220072" y="1231045"/>
            <a:ext cx="959237" cy="561692"/>
          </a:xfrm>
          <a:prstGeom prst="rect">
            <a:avLst/>
          </a:prstGeom>
          <a:noFill/>
        </p:spPr>
        <p:txBody>
          <a:bodyPr wrap="none" lIns="68580" tIns="34290" rIns="68580" bIns="34290">
            <a:spAutoFit/>
          </a:bodyPr>
          <a:lstStyle/>
          <a:p>
            <a:r>
              <a:rPr lang="zh-CN" altLang="en-US" sz="3200" b="1" dirty="0" smtClean="0">
                <a:latin typeface="华文楷体" panose="02010600040101010101" pitchFamily="2" charset="-122"/>
                <a:ea typeface="华文楷体" panose="02010600040101010101" pitchFamily="2" charset="-122"/>
              </a:rPr>
              <a:t>哼</a:t>
            </a:r>
            <a:r>
              <a:rPr lang="zh-CN" altLang="en-US" sz="3200" b="1" dirty="0">
                <a:latin typeface="华文楷体" panose="02010600040101010101" pitchFamily="2" charset="-122"/>
                <a:ea typeface="华文楷体" panose="02010600040101010101" pitchFamily="2" charset="-122"/>
              </a:rPr>
              <a:t>唧</a:t>
            </a:r>
            <a:endParaRPr lang="zh-CN" altLang="en-US" sz="3200" b="1" dirty="0">
              <a:latin typeface="华文楷体" panose="02010600040101010101" pitchFamily="2" charset="-122"/>
              <a:ea typeface="华文楷体" panose="02010600040101010101" pitchFamily="2" charset="-122"/>
            </a:endParaRPr>
          </a:p>
        </p:txBody>
      </p:sp>
      <p:sp>
        <p:nvSpPr>
          <p:cNvPr id="58" name="矩形 57"/>
          <p:cNvSpPr/>
          <p:nvPr/>
        </p:nvSpPr>
        <p:spPr>
          <a:xfrm>
            <a:off x="611560" y="3151733"/>
            <a:ext cx="7891751" cy="500137"/>
          </a:xfrm>
          <a:prstGeom prst="rect">
            <a:avLst/>
          </a:prstGeom>
          <a:noFill/>
        </p:spPr>
        <p:txBody>
          <a:bodyPr wrap="square" lIns="68580" tIns="34290" rIns="68580" bIns="34290">
            <a:spAutoFit/>
          </a:bodyPr>
          <a:lstStyle/>
          <a:p>
            <a:r>
              <a:rPr lang="zh-CN" altLang="en-US" sz="2800" b="1" dirty="0" smtClean="0">
                <a:latin typeface="楷体" panose="02010609060101010101" pitchFamily="49" charset="-122"/>
                <a:ea typeface="楷体" panose="02010609060101010101" pitchFamily="49" charset="-122"/>
              </a:rPr>
              <a:t>（</a:t>
            </a:r>
            <a:r>
              <a:rPr lang="en-US" altLang="zh-CN" sz="2800" b="1" dirty="0" smtClean="0">
                <a:latin typeface="楷体" panose="02010609060101010101" pitchFamily="49" charset="-122"/>
                <a:ea typeface="楷体" panose="02010609060101010101" pitchFamily="49" charset="-122"/>
              </a:rPr>
              <a:t>1</a:t>
            </a:r>
            <a:r>
              <a:rPr lang="zh-CN" altLang="en-US" sz="2800" b="1" dirty="0" smtClean="0">
                <a:latin typeface="楷体" panose="02010609060101010101" pitchFamily="49" charset="-122"/>
                <a:ea typeface="楷体" panose="02010609060101010101" pitchFamily="49" charset="-122"/>
              </a:rPr>
              <a:t>）他一边走一边哼（    ）唱着小曲。</a:t>
            </a:r>
            <a:endParaRPr lang="zh-CN" altLang="en-US" sz="2800" b="1" dirty="0">
              <a:latin typeface="楷体" panose="02010609060101010101" pitchFamily="49" charset="-122"/>
              <a:ea typeface="楷体" panose="02010609060101010101" pitchFamily="49" charset="-122"/>
            </a:endParaRPr>
          </a:p>
        </p:txBody>
      </p:sp>
      <p:sp>
        <p:nvSpPr>
          <p:cNvPr id="59" name="矩形 58"/>
          <p:cNvSpPr/>
          <p:nvPr/>
        </p:nvSpPr>
        <p:spPr>
          <a:xfrm>
            <a:off x="4355285" y="3161936"/>
            <a:ext cx="936795" cy="500137"/>
          </a:xfrm>
          <a:prstGeom prst="rect">
            <a:avLst/>
          </a:prstGeom>
        </p:spPr>
        <p:txBody>
          <a:bodyPr wrap="none" lIns="68580" tIns="34290" rIns="68580" bIns="34290">
            <a:spAutoFit/>
          </a:bodyPr>
          <a:lstStyle/>
          <a:p>
            <a:r>
              <a:rPr lang="en-US" altLang="zh-CN" sz="2800" dirty="0" err="1" smtClean="0">
                <a:solidFill>
                  <a:srgbClr val="FF0000"/>
                </a:solidFill>
                <a:latin typeface="汉语拼音" panose="000B0604020202020204" pitchFamily="34" charset="0"/>
                <a:cs typeface="汉语拼音" panose="000B0604020202020204" pitchFamily="34" charset="0"/>
              </a:rPr>
              <a:t>hēn</a:t>
            </a:r>
            <a:r>
              <a:rPr lang="en-US" altLang="zh-CN" sz="2800" dirty="0" err="1">
                <a:solidFill>
                  <a:srgbClr val="FF0000"/>
                </a:solidFill>
                <a:latin typeface="汉语拼音" panose="000B0604020202020204" pitchFamily="34" charset="0"/>
                <a:ea typeface="黑体" panose="02010609060101010101" pitchFamily="49" charset="-122"/>
                <a:cs typeface="汉语拼音" panose="000B0604020202020204" pitchFamily="34" charset="0"/>
              </a:rPr>
              <a:t>ɡ</a:t>
            </a:r>
            <a:endParaRPr lang="en-US" altLang="zh-CN" sz="2800" b="1" dirty="0">
              <a:solidFill>
                <a:srgbClr val="FF0000"/>
              </a:solidFill>
              <a:latin typeface="汉语拼音" panose="000B0604020202020204" pitchFamily="34" charset="0"/>
              <a:cs typeface="汉语拼音" panose="000B0604020202020204" pitchFamily="34" charset="0"/>
            </a:endParaRPr>
          </a:p>
        </p:txBody>
      </p:sp>
      <p:sp>
        <p:nvSpPr>
          <p:cNvPr id="60" name="矩形 59"/>
          <p:cNvSpPr/>
          <p:nvPr/>
        </p:nvSpPr>
        <p:spPr>
          <a:xfrm>
            <a:off x="4067944" y="3777974"/>
            <a:ext cx="864096" cy="499110"/>
          </a:xfrm>
          <a:prstGeom prst="rect">
            <a:avLst/>
          </a:prstGeom>
        </p:spPr>
        <p:txBody>
          <a:bodyPr wrap="square" lIns="68580" tIns="34290" rIns="68580" bIns="34290">
            <a:spAutoFit/>
          </a:bodyPr>
          <a:lstStyle/>
          <a:p>
            <a:r>
              <a:rPr lang="en-US" altLang="zh-CN" sz="2800" dirty="0" err="1" smtClean="0">
                <a:solidFill>
                  <a:srgbClr val="FF0000"/>
                </a:solidFill>
                <a:latin typeface="汉语拼音" panose="000B0604020202020204" pitchFamily="34" charset="0"/>
                <a:cs typeface="汉语拼音" panose="000B0604020202020204" pitchFamily="34" charset="0"/>
              </a:rPr>
              <a:t>hn</a:t>
            </a:r>
            <a:r>
              <a:rPr lang="en-US" altLang="zh-CN" sz="2800" dirty="0" err="1">
                <a:solidFill>
                  <a:srgbClr val="FF0000"/>
                </a:solidFill>
                <a:latin typeface="汉语拼音" panose="000B0604020202020204" pitchFamily="34" charset="0"/>
                <a:ea typeface="黑体" panose="02010609060101010101" pitchFamily="49" charset="-122"/>
                <a:cs typeface="汉语拼音" panose="000B0604020202020204" pitchFamily="34" charset="0"/>
              </a:rPr>
              <a:t>ɡ</a:t>
            </a:r>
            <a:endParaRPr lang="en-US" altLang="zh-CN" sz="2800" b="1" dirty="0">
              <a:solidFill>
                <a:srgbClr val="FF0000"/>
              </a:solidFill>
              <a:latin typeface="汉语拼音" panose="000B0604020202020204" pitchFamily="34" charset="0"/>
              <a:cs typeface="汉语拼音" panose="00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arn(inVertical)">
                                      <p:cBhvr>
                                        <p:cTn id="23" dur="500"/>
                                        <p:tgtEl>
                                          <p:spTgt spid="5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500" fill="hold"/>
                                        <p:tgtEl>
                                          <p:spTgt spid="58"/>
                                        </p:tgtEl>
                                        <p:attrNameLst>
                                          <p:attrName>ppt_x</p:attrName>
                                        </p:attrNameLst>
                                      </p:cBhvr>
                                      <p:tavLst>
                                        <p:tav tm="0">
                                          <p:val>
                                            <p:strVal val="#ppt_x"/>
                                          </p:val>
                                        </p:tav>
                                        <p:tav tm="100000">
                                          <p:val>
                                            <p:strVal val="#ppt_x"/>
                                          </p:val>
                                        </p:tav>
                                      </p:tavLst>
                                    </p:anim>
                                    <p:anim calcmode="lin" valueType="num">
                                      <p:cBhvr additive="base">
                                        <p:cTn id="29" dur="500" fill="hold"/>
                                        <p:tgtEl>
                                          <p:spTgt spid="5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blinds(horizontal)">
                                      <p:cBhvr>
                                        <p:cTn id="38" dur="500"/>
                                        <p:tgtEl>
                                          <p:spTgt spid="59"/>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blinds(horizontal)">
                                      <p:cBhvr>
                                        <p:cTn id="4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8" grpId="0"/>
      <p:bldP spid="7" grpId="0" animBg="1"/>
      <p:bldP spid="57" grpId="0"/>
      <p:bldP spid="58" grpId="0"/>
      <p:bldP spid="59"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23746" y="1791261"/>
            <a:ext cx="2996726" cy="2505217"/>
          </a:xfrm>
          <a:prstGeom prst="rect">
            <a:avLst/>
          </a:prstGeom>
        </p:spPr>
      </p:pic>
      <p:cxnSp>
        <p:nvCxnSpPr>
          <p:cNvPr id="59" name="直线连接符 75"/>
          <p:cNvCxnSpPr/>
          <p:nvPr/>
        </p:nvCxnSpPr>
        <p:spPr>
          <a:xfrm>
            <a:off x="6203721" y="2719032"/>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0" name="图片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7690" y="1826846"/>
            <a:ext cx="2206044" cy="2448272"/>
          </a:xfrm>
          <a:prstGeom prst="rect">
            <a:avLst/>
          </a:prstGeom>
        </p:spPr>
      </p:pic>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1791261"/>
            <a:ext cx="3115462" cy="2505217"/>
          </a:xfrm>
          <a:prstGeom prst="rect">
            <a:avLst/>
          </a:prstGeom>
        </p:spPr>
      </p:pic>
      <p:sp>
        <p:nvSpPr>
          <p:cNvPr id="62" name="文本框 64"/>
          <p:cNvSpPr txBox="1"/>
          <p:nvPr/>
        </p:nvSpPr>
        <p:spPr>
          <a:xfrm>
            <a:off x="917923" y="2283718"/>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宋体" panose="02010600030101010101" pitchFamily="2" charset="-122"/>
                <a:ea typeface="宋体" panose="02010600030101010101" pitchFamily="2" charset="-122"/>
              </a:rPr>
              <a:t>左右  结构</a:t>
            </a:r>
            <a:endParaRPr lang="zh-CN" altLang="en-US" sz="2400" b="1" dirty="0">
              <a:solidFill>
                <a:schemeClr val="accent2">
                  <a:lumMod val="75000"/>
                </a:schemeClr>
              </a:solidFill>
              <a:latin typeface="宋体" panose="02010600030101010101" pitchFamily="2" charset="-122"/>
              <a:ea typeface="宋体" panose="02010600030101010101" pitchFamily="2" charset="-122"/>
            </a:endParaRPr>
          </a:p>
        </p:txBody>
      </p:sp>
      <p:sp>
        <p:nvSpPr>
          <p:cNvPr id="63" name="文本框 64"/>
          <p:cNvSpPr txBox="1"/>
          <p:nvPr/>
        </p:nvSpPr>
        <p:spPr>
          <a:xfrm>
            <a:off x="3635896" y="2283718"/>
            <a:ext cx="1948487" cy="438582"/>
          </a:xfrm>
          <a:prstGeom prst="rect">
            <a:avLst/>
          </a:prstGeom>
          <a:noFill/>
          <a:ln w="9525">
            <a:noFill/>
          </a:ln>
        </p:spPr>
        <p:txBody>
          <a:bodyPr wrap="square" lIns="68580" tIns="34290" rIns="68580" bIns="34290">
            <a:spAutoFit/>
          </a:bodyPr>
          <a:lstStyle/>
          <a:p>
            <a:pPr eaLnBrk="1" hangingPunct="1"/>
            <a:r>
              <a:rPr lang="zh-CN" altLang="en-US" sz="2400" b="1" dirty="0" smtClean="0">
                <a:solidFill>
                  <a:schemeClr val="accent2">
                    <a:lumMod val="75000"/>
                  </a:schemeClr>
                </a:solidFill>
                <a:latin typeface="宋体" panose="02010600030101010101" pitchFamily="2" charset="-122"/>
                <a:ea typeface="宋体" panose="02010600030101010101" pitchFamily="2" charset="-122"/>
              </a:rPr>
              <a:t>半包围 结</a:t>
            </a:r>
            <a:r>
              <a:rPr lang="zh-CN" altLang="en-US" sz="2400" b="1" dirty="0">
                <a:solidFill>
                  <a:schemeClr val="accent2">
                    <a:lumMod val="75000"/>
                  </a:schemeClr>
                </a:solidFill>
                <a:latin typeface="宋体" panose="02010600030101010101" pitchFamily="2" charset="-122"/>
                <a:ea typeface="宋体" panose="02010600030101010101" pitchFamily="2" charset="-122"/>
              </a:rPr>
              <a:t>构</a:t>
            </a:r>
            <a:endParaRPr lang="zh-CN" altLang="en-US" sz="2400" b="1" dirty="0">
              <a:solidFill>
                <a:schemeClr val="accent2">
                  <a:lumMod val="75000"/>
                </a:schemeClr>
              </a:solidFill>
              <a:latin typeface="宋体" panose="02010600030101010101" pitchFamily="2" charset="-122"/>
              <a:ea typeface="宋体" panose="02010600030101010101" pitchFamily="2" charset="-122"/>
            </a:endParaRPr>
          </a:p>
        </p:txBody>
      </p:sp>
      <p:sp>
        <p:nvSpPr>
          <p:cNvPr id="64" name="文本框 64"/>
          <p:cNvSpPr txBox="1"/>
          <p:nvPr/>
        </p:nvSpPr>
        <p:spPr>
          <a:xfrm>
            <a:off x="6444208" y="2283718"/>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宋体" panose="02010600030101010101" pitchFamily="2" charset="-122"/>
                <a:ea typeface="宋体" panose="02010600030101010101" pitchFamily="2" charset="-122"/>
              </a:rPr>
              <a:t>上下  结构</a:t>
            </a:r>
            <a:endParaRPr lang="zh-CN" altLang="en-US" sz="2400" b="1" dirty="0">
              <a:solidFill>
                <a:schemeClr val="accent2">
                  <a:lumMod val="75000"/>
                </a:schemeClr>
              </a:solidFill>
              <a:latin typeface="宋体" panose="02010600030101010101" pitchFamily="2" charset="-122"/>
              <a:ea typeface="宋体" panose="02010600030101010101" pitchFamily="2" charset="-122"/>
            </a:endParaRPr>
          </a:p>
        </p:txBody>
      </p:sp>
      <p:sp>
        <p:nvSpPr>
          <p:cNvPr id="65" name="TextBox 11"/>
          <p:cNvSpPr txBox="1">
            <a:spLocks noChangeArrowheads="1"/>
          </p:cNvSpPr>
          <p:nvPr/>
        </p:nvSpPr>
        <p:spPr bwMode="auto">
          <a:xfrm>
            <a:off x="3909317" y="195486"/>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200" b="1" dirty="0">
                <a:latin typeface="楷体" panose="02010609060101010101" pitchFamily="49" charset="-122"/>
                <a:ea typeface="楷体" panose="02010609060101010101" pitchFamily="49" charset="-122"/>
              </a:rPr>
              <a:t>生字归类</a:t>
            </a:r>
            <a:endParaRPr lang="zh-CN" altLang="en-US" sz="3200" b="1" dirty="0">
              <a:latin typeface="楷体" panose="02010609060101010101" pitchFamily="49" charset="-122"/>
              <a:ea typeface="楷体" panose="02010609060101010101" pitchFamily="49" charset="-122"/>
            </a:endParaRPr>
          </a:p>
        </p:txBody>
      </p:sp>
      <p:grpSp>
        <p:nvGrpSpPr>
          <p:cNvPr id="66" name="组合 65"/>
          <p:cNvGrpSpPr/>
          <p:nvPr/>
        </p:nvGrpSpPr>
        <p:grpSpPr>
          <a:xfrm>
            <a:off x="3419872" y="267375"/>
            <a:ext cx="456833" cy="456366"/>
            <a:chOff x="631825" y="5181600"/>
            <a:chExt cx="1554163" cy="1552575"/>
          </a:xfrm>
        </p:grpSpPr>
        <p:sp>
          <p:nvSpPr>
            <p:cNvPr id="67"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4"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5"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6"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7"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8"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9"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0"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1"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7"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8"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9"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0"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1"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2"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3"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4"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5"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6"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7"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8"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9"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50"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51"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cxnSp>
        <p:nvCxnSpPr>
          <p:cNvPr id="153" name="直线连接符 5"/>
          <p:cNvCxnSpPr/>
          <p:nvPr/>
        </p:nvCxnSpPr>
        <p:spPr>
          <a:xfrm>
            <a:off x="669474" y="2719032"/>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4" name="直线连接符 73"/>
          <p:cNvCxnSpPr/>
          <p:nvPr/>
        </p:nvCxnSpPr>
        <p:spPr>
          <a:xfrm flipV="1">
            <a:off x="3625621" y="2715766"/>
            <a:ext cx="1806204" cy="3266"/>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56" name="文本框 64"/>
          <p:cNvSpPr txBox="1"/>
          <p:nvPr/>
        </p:nvSpPr>
        <p:spPr>
          <a:xfrm>
            <a:off x="3819495" y="1227633"/>
            <a:ext cx="608489" cy="623248"/>
          </a:xfrm>
          <a:prstGeom prst="rect">
            <a:avLst/>
          </a:prstGeom>
          <a:noFill/>
          <a:ln w="9525">
            <a:noFill/>
          </a:ln>
        </p:spPr>
        <p:txBody>
          <a:bodyPr lIns="68580" tIns="34290" rIns="68580" bIns="34290" anchor="b">
            <a:spAutoFit/>
          </a:bodyPr>
          <a:lstStyle/>
          <a:p>
            <a:r>
              <a:rPr lang="zh-CN" altLang="en-US" sz="3600" dirty="0" smtClean="0">
                <a:latin typeface="楷体" panose="02010609060101010101" pitchFamily="49" charset="-122"/>
                <a:ea typeface="楷体" panose="02010609060101010101" pitchFamily="49" charset="-122"/>
              </a:rPr>
              <a:t>哼</a:t>
            </a:r>
            <a:endParaRPr lang="zh-CN" altLang="en-US" sz="3600" dirty="0">
              <a:latin typeface="楷体" panose="02010609060101010101" pitchFamily="49" charset="-122"/>
              <a:ea typeface="楷体" panose="02010609060101010101" pitchFamily="49" charset="-122"/>
            </a:endParaRPr>
          </a:p>
        </p:txBody>
      </p:sp>
      <p:sp>
        <p:nvSpPr>
          <p:cNvPr id="157" name="文本框 64"/>
          <p:cNvSpPr txBox="1"/>
          <p:nvPr/>
        </p:nvSpPr>
        <p:spPr>
          <a:xfrm>
            <a:off x="1762041" y="1228422"/>
            <a:ext cx="608488" cy="623248"/>
          </a:xfrm>
          <a:prstGeom prst="rect">
            <a:avLst/>
          </a:prstGeom>
          <a:noFill/>
          <a:ln w="9525">
            <a:noFill/>
          </a:ln>
        </p:spPr>
        <p:txBody>
          <a:bodyPr lIns="68580" tIns="34290" rIns="68580" bIns="34290" anchor="b">
            <a:spAutoFit/>
          </a:bodyPr>
          <a:lstStyle/>
          <a:p>
            <a:r>
              <a:rPr lang="zh-CN" altLang="en-US" sz="3600" dirty="0" smtClean="0">
                <a:latin typeface="楷体" panose="02010609060101010101" pitchFamily="49" charset="-122"/>
                <a:ea typeface="楷体" panose="02010609060101010101" pitchFamily="49" charset="-122"/>
              </a:rPr>
              <a:t>艇</a:t>
            </a:r>
            <a:endParaRPr lang="zh-CN" altLang="en-US" sz="3600" dirty="0">
              <a:latin typeface="楷体" panose="02010609060101010101" pitchFamily="49" charset="-122"/>
              <a:ea typeface="楷体" panose="02010609060101010101" pitchFamily="49" charset="-122"/>
            </a:endParaRPr>
          </a:p>
        </p:txBody>
      </p:sp>
      <p:sp>
        <p:nvSpPr>
          <p:cNvPr id="158" name="文本框 64"/>
          <p:cNvSpPr txBox="1"/>
          <p:nvPr/>
        </p:nvSpPr>
        <p:spPr>
          <a:xfrm>
            <a:off x="4539575" y="1228422"/>
            <a:ext cx="608489" cy="623248"/>
          </a:xfrm>
          <a:prstGeom prst="rect">
            <a:avLst/>
          </a:prstGeom>
          <a:noFill/>
          <a:ln w="9525">
            <a:noFill/>
          </a:ln>
        </p:spPr>
        <p:txBody>
          <a:bodyPr lIns="68580" tIns="34290" rIns="68580" bIns="34290" anchor="b">
            <a:spAutoFit/>
          </a:bodyPr>
          <a:lstStyle/>
          <a:p>
            <a:r>
              <a:rPr lang="zh-CN" altLang="en-US" sz="3600" dirty="0" smtClean="0">
                <a:latin typeface="楷体" panose="02010609060101010101" pitchFamily="49" charset="-122"/>
                <a:ea typeface="楷体" panose="02010609060101010101" pitchFamily="49" charset="-122"/>
              </a:rPr>
              <a:t>喉</a:t>
            </a:r>
            <a:endParaRPr lang="zh-CN" altLang="en-US" sz="3600" dirty="0">
              <a:latin typeface="楷体" panose="02010609060101010101" pitchFamily="49" charset="-122"/>
              <a:ea typeface="楷体" panose="02010609060101010101" pitchFamily="49" charset="-122"/>
            </a:endParaRPr>
          </a:p>
        </p:txBody>
      </p:sp>
      <p:sp>
        <p:nvSpPr>
          <p:cNvPr id="159" name="文本框 64"/>
          <p:cNvSpPr txBox="1"/>
          <p:nvPr/>
        </p:nvSpPr>
        <p:spPr>
          <a:xfrm>
            <a:off x="2483768" y="1228422"/>
            <a:ext cx="608488" cy="623248"/>
          </a:xfrm>
          <a:prstGeom prst="rect">
            <a:avLst/>
          </a:prstGeom>
          <a:noFill/>
          <a:ln w="9525">
            <a:noFill/>
          </a:ln>
        </p:spPr>
        <p:txBody>
          <a:bodyPr lIns="68580" tIns="34290" rIns="68580" bIns="34290" anchor="b">
            <a:spAutoFit/>
          </a:bodyPr>
          <a:lstStyle/>
          <a:p>
            <a:r>
              <a:rPr lang="zh-CN" altLang="en-US" sz="3600" dirty="0" smtClean="0">
                <a:latin typeface="楷体" panose="02010609060101010101" pitchFamily="49" charset="-122"/>
                <a:ea typeface="楷体" panose="02010609060101010101" pitchFamily="49" charset="-122"/>
              </a:rPr>
              <a:t>矛</a:t>
            </a:r>
            <a:endParaRPr lang="zh-CN" altLang="en-US" sz="3600" dirty="0">
              <a:latin typeface="楷体" panose="02010609060101010101" pitchFamily="49" charset="-122"/>
              <a:ea typeface="楷体" panose="02010609060101010101" pitchFamily="49" charset="-122"/>
            </a:endParaRPr>
          </a:p>
        </p:txBody>
      </p:sp>
      <p:sp>
        <p:nvSpPr>
          <p:cNvPr id="160" name="文本框 64"/>
          <p:cNvSpPr txBox="1"/>
          <p:nvPr/>
        </p:nvSpPr>
        <p:spPr>
          <a:xfrm>
            <a:off x="6019318" y="1228422"/>
            <a:ext cx="608489" cy="623248"/>
          </a:xfrm>
          <a:prstGeom prst="rect">
            <a:avLst/>
          </a:prstGeom>
          <a:noFill/>
          <a:ln w="9525">
            <a:noFill/>
          </a:ln>
        </p:spPr>
        <p:txBody>
          <a:bodyPr lIns="68580" tIns="34290" rIns="68580" bIns="34290" anchor="b">
            <a:spAutoFit/>
          </a:bodyPr>
          <a:lstStyle/>
          <a:p>
            <a:r>
              <a:rPr lang="zh-CN" altLang="en-US" sz="3600" dirty="0" smtClean="0">
                <a:latin typeface="楷体" panose="02010609060101010101" pitchFamily="49" charset="-122"/>
                <a:ea typeface="楷体" panose="02010609060101010101" pitchFamily="49" charset="-122"/>
              </a:rPr>
              <a:t>勺</a:t>
            </a:r>
            <a:endParaRPr lang="zh-CN" altLang="en-US" sz="3600" dirty="0">
              <a:latin typeface="楷体" panose="02010609060101010101" pitchFamily="49" charset="-122"/>
              <a:ea typeface="楷体" panose="02010609060101010101" pitchFamily="49" charset="-122"/>
            </a:endParaRPr>
          </a:p>
        </p:txBody>
      </p:sp>
      <p:sp>
        <p:nvSpPr>
          <p:cNvPr id="161" name="文本框 64"/>
          <p:cNvSpPr txBox="1"/>
          <p:nvPr/>
        </p:nvSpPr>
        <p:spPr>
          <a:xfrm>
            <a:off x="5259655" y="1228422"/>
            <a:ext cx="608488" cy="623248"/>
          </a:xfrm>
          <a:prstGeom prst="rect">
            <a:avLst/>
          </a:prstGeom>
          <a:noFill/>
          <a:ln w="9525">
            <a:noFill/>
          </a:ln>
        </p:spPr>
        <p:txBody>
          <a:bodyPr lIns="68580" tIns="34290" rIns="68580" bIns="34290" anchor="b">
            <a:spAutoFit/>
          </a:bodyPr>
          <a:lstStyle/>
          <a:p>
            <a:r>
              <a:rPr lang="zh-CN" altLang="en-US" sz="3600" dirty="0" smtClean="0">
                <a:latin typeface="楷体" panose="02010609060101010101" pitchFamily="49" charset="-122"/>
                <a:ea typeface="楷体" panose="02010609060101010101" pitchFamily="49" charset="-122"/>
              </a:rPr>
              <a:t>咙</a:t>
            </a:r>
            <a:endParaRPr lang="zh-CN" altLang="en-US" sz="3600" dirty="0">
              <a:latin typeface="楷体" panose="02010609060101010101" pitchFamily="49" charset="-122"/>
              <a:ea typeface="楷体" panose="02010609060101010101" pitchFamily="49" charset="-122"/>
            </a:endParaRPr>
          </a:p>
        </p:txBody>
      </p:sp>
      <p:sp>
        <p:nvSpPr>
          <p:cNvPr id="162" name="文本框 64"/>
          <p:cNvSpPr txBox="1"/>
          <p:nvPr/>
        </p:nvSpPr>
        <p:spPr>
          <a:xfrm>
            <a:off x="6771823" y="1209917"/>
            <a:ext cx="608488" cy="623248"/>
          </a:xfrm>
          <a:prstGeom prst="rect">
            <a:avLst/>
          </a:prstGeom>
          <a:noFill/>
          <a:ln w="9525">
            <a:noFill/>
          </a:ln>
        </p:spPr>
        <p:txBody>
          <a:bodyPr lIns="68580" tIns="34290" rIns="68580" bIns="34290">
            <a:spAutoFit/>
          </a:bodyPr>
          <a:lstStyle/>
          <a:p>
            <a:r>
              <a:rPr lang="zh-CN" altLang="en-US" sz="3600" dirty="0" smtClean="0">
                <a:latin typeface="楷体" panose="02010609060101010101" pitchFamily="49" charset="-122"/>
                <a:ea typeface="楷体" panose="02010609060101010101" pitchFamily="49" charset="-122"/>
              </a:rPr>
              <a:t>搅</a:t>
            </a:r>
            <a:endParaRPr lang="zh-CN" altLang="en-US" sz="3600" dirty="0">
              <a:latin typeface="楷体" panose="02010609060101010101" pitchFamily="49" charset="-122"/>
              <a:ea typeface="楷体" panose="02010609060101010101" pitchFamily="49" charset="-122"/>
            </a:endParaRPr>
          </a:p>
        </p:txBody>
      </p:sp>
      <p:sp>
        <p:nvSpPr>
          <p:cNvPr id="163" name="文本框 64"/>
          <p:cNvSpPr txBox="1"/>
          <p:nvPr/>
        </p:nvSpPr>
        <p:spPr>
          <a:xfrm>
            <a:off x="1043608" y="1203598"/>
            <a:ext cx="608489" cy="623248"/>
          </a:xfrm>
          <a:prstGeom prst="rect">
            <a:avLst/>
          </a:prstGeom>
          <a:noFill/>
          <a:ln w="9525">
            <a:noFill/>
          </a:ln>
        </p:spPr>
        <p:txBody>
          <a:bodyPr lIns="68580" tIns="34290" rIns="68580" bIns="34290" anchor="b">
            <a:spAutoFit/>
          </a:bodyPr>
          <a:lstStyle/>
          <a:p>
            <a:r>
              <a:rPr lang="zh-CN" altLang="en-US" sz="3600" dirty="0" smtClean="0">
                <a:latin typeface="楷体" panose="02010609060101010101" pitchFamily="49" charset="-122"/>
                <a:ea typeface="楷体" panose="02010609060101010101" pitchFamily="49" charset="-122"/>
              </a:rPr>
              <a:t>域</a:t>
            </a:r>
            <a:endParaRPr lang="zh-CN" altLang="en-US" sz="3600" dirty="0">
              <a:latin typeface="楷体" panose="02010609060101010101" pitchFamily="49" charset="-122"/>
              <a:ea typeface="楷体" panose="02010609060101010101" pitchFamily="49" charset="-122"/>
            </a:endParaRPr>
          </a:p>
        </p:txBody>
      </p:sp>
      <p:sp>
        <p:nvSpPr>
          <p:cNvPr id="164" name="文本框 64"/>
          <p:cNvSpPr txBox="1"/>
          <p:nvPr/>
        </p:nvSpPr>
        <p:spPr>
          <a:xfrm>
            <a:off x="3203848" y="1227633"/>
            <a:ext cx="608489" cy="623248"/>
          </a:xfrm>
          <a:prstGeom prst="rect">
            <a:avLst/>
          </a:prstGeom>
          <a:noFill/>
          <a:ln w="9525">
            <a:noFill/>
          </a:ln>
        </p:spPr>
        <p:txBody>
          <a:bodyPr lIns="68580" tIns="34290" rIns="68580" bIns="34290" anchor="b">
            <a:spAutoFit/>
          </a:bodyPr>
          <a:lstStyle/>
          <a:p>
            <a:r>
              <a:rPr lang="zh-CN" altLang="en-US" sz="3600" dirty="0" smtClean="0">
                <a:latin typeface="楷体" panose="02010609060101010101" pitchFamily="49" charset="-122"/>
                <a:ea typeface="楷体" panose="02010609060101010101" pitchFamily="49" charset="-122"/>
              </a:rPr>
              <a:t>盾</a:t>
            </a:r>
            <a:endParaRPr lang="en-US" altLang="zh-CN" sz="3600" dirty="0" err="1">
              <a:latin typeface="楷体" panose="02010609060101010101" pitchFamily="49" charset="-122"/>
              <a:ea typeface="楷体" panose="02010609060101010101" pitchFamily="49" charset="-122"/>
            </a:endParaRPr>
          </a:p>
        </p:txBody>
      </p:sp>
      <p:sp>
        <p:nvSpPr>
          <p:cNvPr id="55" name="矩形 54"/>
          <p:cNvSpPr/>
          <p:nvPr/>
        </p:nvSpPr>
        <p:spPr>
          <a:xfrm>
            <a:off x="7491903" y="1205339"/>
            <a:ext cx="646331" cy="646331"/>
          </a:xfrm>
          <a:prstGeom prst="rect">
            <a:avLst/>
          </a:prstGeom>
        </p:spPr>
        <p:txBody>
          <a:bodyPr wrap="none">
            <a:spAutoFit/>
          </a:bodyPr>
          <a:lstStyle/>
          <a:p>
            <a:r>
              <a:rPr lang="zh-CN" altLang="en-US" sz="3600" dirty="0" smtClean="0">
                <a:latin typeface="楷体" panose="02010609060101010101" pitchFamily="49" charset="-122"/>
                <a:ea typeface="楷体" panose="02010609060101010101" pitchFamily="49" charset="-122"/>
              </a:rPr>
              <a:t>舀</a:t>
            </a:r>
            <a:endParaRPr lang="zh-CN" altLang="en-US" sz="3600" dirty="0">
              <a:latin typeface="楷体" panose="02010609060101010101" pitchFamily="49" charset="-122"/>
              <a:ea typeface="楷体" panose="02010609060101010101" pitchFamily="49" charset="-122"/>
            </a:endParaRPr>
          </a:p>
        </p:txBody>
      </p:sp>
      <p:sp>
        <p:nvSpPr>
          <p:cNvPr id="56" name="矩形 55"/>
          <p:cNvSpPr/>
          <p:nvPr/>
        </p:nvSpPr>
        <p:spPr>
          <a:xfrm>
            <a:off x="323528" y="1203598"/>
            <a:ext cx="646331" cy="646331"/>
          </a:xfrm>
          <a:prstGeom prst="rect">
            <a:avLst/>
          </a:prstGeom>
        </p:spPr>
        <p:txBody>
          <a:bodyPr wrap="none">
            <a:spAutoFit/>
          </a:bodyPr>
          <a:lstStyle/>
          <a:p>
            <a:r>
              <a:rPr lang="zh-CN" altLang="en-US" sz="3600" dirty="0" smtClean="0">
                <a:latin typeface="楷体" panose="02010609060101010101" pitchFamily="49" charset="-122"/>
                <a:ea typeface="楷体" panose="02010609060101010101" pitchFamily="49" charset="-122"/>
              </a:rPr>
              <a:t>炊</a:t>
            </a:r>
            <a:endParaRPr lang="zh-CN" altLang="en-US" sz="3600" dirty="0">
              <a:latin typeface="楷体" panose="02010609060101010101" pitchFamily="49" charset="-122"/>
              <a:ea typeface="楷体" panose="02010609060101010101" pitchFamily="49" charset="-122"/>
            </a:endParaRPr>
          </a:p>
        </p:txBody>
      </p:sp>
      <p:sp>
        <p:nvSpPr>
          <p:cNvPr id="57" name="矩形 56"/>
          <p:cNvSpPr/>
          <p:nvPr/>
        </p:nvSpPr>
        <p:spPr>
          <a:xfrm>
            <a:off x="8169150" y="1209917"/>
            <a:ext cx="646331" cy="646331"/>
          </a:xfrm>
          <a:prstGeom prst="rect">
            <a:avLst/>
          </a:prstGeom>
        </p:spPr>
        <p:txBody>
          <a:bodyPr wrap="none">
            <a:spAutoFit/>
          </a:bodyPr>
          <a:lstStyle/>
          <a:p>
            <a:r>
              <a:rPr lang="zh-CN" altLang="en-US" sz="3600" dirty="0" smtClean="0">
                <a:latin typeface="楷体" panose="02010609060101010101" pitchFamily="49" charset="-122"/>
                <a:ea typeface="楷体" panose="02010609060101010101" pitchFamily="49" charset="-122"/>
              </a:rPr>
              <a:t>筷</a:t>
            </a:r>
            <a:endParaRPr lang="zh-CN" altLang="en-US" sz="36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61111E-6 -2.34568E-6 L 0.02309 0.32192 " pathEditMode="relative" rAng="0" ptsTypes="AA">
                                      <p:cBhvr>
                                        <p:cTn id="6" dur="1000" fill="hold"/>
                                        <p:tgtEl>
                                          <p:spTgt spid="56"/>
                                        </p:tgtEl>
                                        <p:attrNameLst>
                                          <p:attrName>ppt_x</p:attrName>
                                          <p:attrName>ppt_y</p:attrName>
                                        </p:attrNameLst>
                                      </p:cBhvr>
                                      <p:rCtr x="1146" y="1608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16667E-6 -4.44444E-6 L 0.01406 0.3176 " pathEditMode="relative" rAng="0" ptsTypes="AA">
                                      <p:cBhvr>
                                        <p:cTn id="10" dur="1000" fill="hold"/>
                                        <p:tgtEl>
                                          <p:spTgt spid="163"/>
                                        </p:tgtEl>
                                        <p:attrNameLst>
                                          <p:attrName>ppt_x</p:attrName>
                                          <p:attrName>ppt_y</p:attrName>
                                        </p:attrNameLst>
                                      </p:cBhvr>
                                      <p:rCtr x="694" y="15864"/>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44444E-6 -1.23457E-6 L 0.00468 0.30772 " pathEditMode="relative" rAng="0" ptsTypes="AA">
                                      <p:cBhvr>
                                        <p:cTn id="14" dur="1000" fill="hold"/>
                                        <p:tgtEl>
                                          <p:spTgt spid="157"/>
                                        </p:tgtEl>
                                        <p:attrNameLst>
                                          <p:attrName>ppt_x</p:attrName>
                                          <p:attrName>ppt_y</p:attrName>
                                        </p:attrNameLst>
                                      </p:cBhvr>
                                      <p:rCtr x="226" y="15370"/>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1.11111E-6 -2.71605E-6 L 0.39983 0.31266 " pathEditMode="relative" rAng="0" ptsTypes="AA">
                                      <p:cBhvr>
                                        <p:cTn id="18" dur="1000" fill="hold"/>
                                        <p:tgtEl>
                                          <p:spTgt spid="159"/>
                                        </p:tgtEl>
                                        <p:attrNameLst>
                                          <p:attrName>ppt_x</p:attrName>
                                          <p:attrName>ppt_y</p:attrName>
                                        </p:attrNameLst>
                                      </p:cBhvr>
                                      <p:rCtr x="19983" y="15617"/>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3.05556E-6 -4.07407E-6 L 0.06128 0.31297 " pathEditMode="relative" rAng="0" ptsTypes="AA">
                                      <p:cBhvr>
                                        <p:cTn id="22" dur="1000" fill="hold"/>
                                        <p:tgtEl>
                                          <p:spTgt spid="164"/>
                                        </p:tgtEl>
                                        <p:attrNameLst>
                                          <p:attrName>ppt_x</p:attrName>
                                          <p:attrName>ppt_y</p:attrName>
                                        </p:attrNameLst>
                                      </p:cBhvr>
                                      <p:rCtr x="3056" y="15648"/>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1.94444E-6 -4.07407E-6 L -0.15556 0.31297 " pathEditMode="relative" rAng="0" ptsTypes="AA">
                                      <p:cBhvr>
                                        <p:cTn id="26" dur="1000" fill="hold"/>
                                        <p:tgtEl>
                                          <p:spTgt spid="156"/>
                                        </p:tgtEl>
                                        <p:attrNameLst>
                                          <p:attrName>ppt_x</p:attrName>
                                          <p:attrName>ppt_y</p:attrName>
                                        </p:attrNameLst>
                                      </p:cBhvr>
                                      <p:rCtr x="-7778" y="15648"/>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2.5E-6 -2.71605E-6 L -0.43924 0.43858 " pathEditMode="relative" rAng="0" ptsTypes="AA">
                                      <p:cBhvr>
                                        <p:cTn id="30" dur="1000" fill="hold"/>
                                        <p:tgtEl>
                                          <p:spTgt spid="158"/>
                                        </p:tgtEl>
                                        <p:attrNameLst>
                                          <p:attrName>ppt_x</p:attrName>
                                          <p:attrName>ppt_y</p:attrName>
                                        </p:attrNameLst>
                                      </p:cBhvr>
                                      <p:rCtr x="-21962" y="21914"/>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3.33333E-6 -2.71605E-6 L -0.44687 0.43858 " pathEditMode="relative" rAng="0" ptsTypes="AA">
                                      <p:cBhvr>
                                        <p:cTn id="34" dur="1000" fill="hold"/>
                                        <p:tgtEl>
                                          <p:spTgt spid="161"/>
                                        </p:tgtEl>
                                        <p:attrNameLst>
                                          <p:attrName>ppt_x</p:attrName>
                                          <p:attrName>ppt_y</p:attrName>
                                        </p:attrNameLst>
                                      </p:cBhvr>
                                      <p:rCtr x="-22344" y="21914"/>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3.05556E-6 -2.71605E-6 L -0.16788 0.31266 " pathEditMode="relative" rAng="0" ptsTypes="AA">
                                      <p:cBhvr>
                                        <p:cTn id="38" dur="1000" fill="hold"/>
                                        <p:tgtEl>
                                          <p:spTgt spid="160"/>
                                        </p:tgtEl>
                                        <p:attrNameLst>
                                          <p:attrName>ppt_x</p:attrName>
                                          <p:attrName>ppt_y</p:attrName>
                                        </p:attrNameLst>
                                      </p:cBhvr>
                                      <p:rCtr x="-8403" y="15617"/>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4.72222E-6 9.87654E-7 L -0.54149 0.44228 " pathEditMode="relative" rAng="0" ptsTypes="AA">
                                      <p:cBhvr>
                                        <p:cTn id="42" dur="1000" fill="hold"/>
                                        <p:tgtEl>
                                          <p:spTgt spid="162"/>
                                        </p:tgtEl>
                                        <p:attrNameLst>
                                          <p:attrName>ppt_x</p:attrName>
                                          <p:attrName>ppt_y</p:attrName>
                                        </p:attrNameLst>
                                      </p:cBhvr>
                                      <p:rCtr x="-27083" y="22099"/>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3.88889E-6 -3.58025E-6 L -0.0868 0.31513 " pathEditMode="relative" rAng="0" ptsTypes="AA">
                                      <p:cBhvr>
                                        <p:cTn id="46" dur="1000" fill="hold"/>
                                        <p:tgtEl>
                                          <p:spTgt spid="55"/>
                                        </p:tgtEl>
                                        <p:attrNameLst>
                                          <p:attrName>ppt_x</p:attrName>
                                          <p:attrName>ppt_y</p:attrName>
                                        </p:attrNameLst>
                                      </p:cBhvr>
                                      <p:rCtr x="-4340" y="15741"/>
                                    </p:animMotion>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0" nodeType="clickEffect">
                                  <p:stCondLst>
                                    <p:cond delay="0"/>
                                  </p:stCondLst>
                                  <p:childTnLst>
                                    <p:animMotion origin="layout" path="M 4.16667E-6 4.93827E-7 L -0.09011 0.3142 " pathEditMode="relative" rAng="0" ptsTypes="AA">
                                      <p:cBhvr>
                                        <p:cTn id="50" dur="1000" fill="hold"/>
                                        <p:tgtEl>
                                          <p:spTgt spid="57"/>
                                        </p:tgtEl>
                                        <p:attrNameLst>
                                          <p:attrName>ppt_x</p:attrName>
                                          <p:attrName>ppt_y</p:attrName>
                                        </p:attrNameLst>
                                      </p:cBhvr>
                                      <p:rCtr x="-4514" y="157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p:bldP spid="159" grpId="0"/>
      <p:bldP spid="160" grpId="0"/>
      <p:bldP spid="161" grpId="0"/>
      <p:bldP spid="162" grpId="0"/>
      <p:bldP spid="163" grpId="0"/>
      <p:bldP spid="164" grpId="0"/>
      <p:bldP spid="55" grpId="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1259632" y="1923677"/>
            <a:ext cx="6696744" cy="1532727"/>
          </a:xfrm>
          <a:prstGeom prst="rect">
            <a:avLst/>
          </a:prstGeom>
          <a:noFill/>
        </p:spPr>
        <p:txBody>
          <a:bodyPr wrap="square" rtlCol="0" anchor="t">
            <a:spAutoFit/>
          </a:bodyPr>
          <a:lstStyle/>
          <a:p>
            <a:pPr indent="457200">
              <a:lnSpc>
                <a:spcPct val="130000"/>
              </a:lnSpc>
            </a:pPr>
            <a:r>
              <a:rPr lang="zh-CN" altLang="en-US" sz="3600" dirty="0" smtClean="0">
                <a:latin typeface="楷体" panose="02010609060101010101" pitchFamily="49" charset="-122"/>
                <a:ea typeface="楷体" panose="02010609060101010101" pitchFamily="49" charset="-122"/>
                <a:cs typeface="楷体" panose="02010609060101010101" pitchFamily="49" charset="-122"/>
              </a:rPr>
              <a:t>  </a:t>
            </a:r>
            <a:r>
              <a:rPr lang="zh-CN" altLang="en-US" sz="3600" dirty="0">
                <a:latin typeface="黑体" panose="02010609060101010101" pitchFamily="49" charset="-122"/>
                <a:ea typeface="黑体" panose="02010609060101010101" pitchFamily="49" charset="-122"/>
                <a:cs typeface="楷体" panose="02010609060101010101" pitchFamily="49" charset="-122"/>
              </a:rPr>
              <a:t>再</a:t>
            </a:r>
            <a:r>
              <a:rPr lang="zh-CN" altLang="en-US" sz="3600" dirty="0" smtClean="0">
                <a:latin typeface="黑体" panose="02010609060101010101" pitchFamily="49" charset="-122"/>
                <a:ea typeface="黑体" panose="02010609060101010101" pitchFamily="49" charset="-122"/>
                <a:cs typeface="楷体" panose="02010609060101010101" pitchFamily="49" charset="-122"/>
              </a:rPr>
              <a:t>读课文，试着用自己的话概括课文的主要内容。</a:t>
            </a:r>
            <a:endParaRPr lang="zh-CN" altLang="en-US" sz="3600" dirty="0">
              <a:latin typeface="黑体" panose="02010609060101010101" pitchFamily="49" charset="-122"/>
              <a:ea typeface="黑体" panose="02010609060101010101" pitchFamily="49" charset="-122"/>
              <a:cs typeface="楷体" panose="02010609060101010101" pitchFamily="49" charset="-122"/>
            </a:endParaRPr>
          </a:p>
        </p:txBody>
      </p:sp>
      <p:pic>
        <p:nvPicPr>
          <p:cNvPr id="3" name="图片 2"/>
          <p:cNvPicPr>
            <a:picLocks noChangeAspect="1"/>
          </p:cNvPicPr>
          <p:nvPr/>
        </p:nvPicPr>
        <p:blipFill>
          <a:blip r:embed="rId1"/>
          <a:stretch>
            <a:fillRect/>
          </a:stretch>
        </p:blipFill>
        <p:spPr>
          <a:xfrm>
            <a:off x="647816" y="396338"/>
            <a:ext cx="2268000" cy="692577"/>
          </a:xfrm>
          <a:prstGeom prst="rect">
            <a:avLst/>
          </a:prstGeom>
        </p:spPr>
      </p:pic>
      <p:sp>
        <p:nvSpPr>
          <p:cNvPr id="4" name="文本框 14"/>
          <p:cNvSpPr txBox="1"/>
          <p:nvPr/>
        </p:nvSpPr>
        <p:spPr>
          <a:xfrm>
            <a:off x="827584" y="364326"/>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整体感知</a:t>
            </a:r>
            <a:endParaRPr lang="zh-CN" altLang="en-US" sz="3600" b="1" dirty="0">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765" y="396338"/>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627534"/>
            <a:ext cx="7416824" cy="3970318"/>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50000"/>
              </a:lnSpc>
            </a:pPr>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课文写的是一</a:t>
            </a:r>
            <a:r>
              <a:rPr lang="zh-CN" altLang="en-US" sz="2800" b="1" dirty="0">
                <a:latin typeface="楷体" panose="02010609060101010101" pitchFamily="49" charset="-122"/>
                <a:ea typeface="楷体" panose="02010609060101010101" pitchFamily="49" charset="-122"/>
              </a:rPr>
              <a:t>位将</a:t>
            </a:r>
            <a:r>
              <a:rPr lang="zh-CN" altLang="en-US" sz="2800" b="1" dirty="0" smtClean="0">
                <a:latin typeface="楷体" panose="02010609060101010101" pitchFamily="49" charset="-122"/>
                <a:ea typeface="楷体" panose="02010609060101010101" pitchFamily="49" charset="-122"/>
              </a:rPr>
              <a:t>军到我国南海一个小岛视察时</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意外地发现了守岛战士居然在寸草难生的小岛上种了一块中国地图形状的菜地。吃晚饭时</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战士们特意为将军准备</a:t>
            </a:r>
            <a:r>
              <a:rPr lang="zh-CN" altLang="en-US" sz="2800" b="1" dirty="0" smtClean="0">
                <a:latin typeface="楷体" panose="02010609060101010101" pitchFamily="49" charset="-122"/>
                <a:ea typeface="楷体" panose="02010609060101010101" pitchFamily="49" charset="-122"/>
              </a:rPr>
              <a:t>了一盘</a:t>
            </a:r>
            <a:r>
              <a:rPr lang="zh-CN" altLang="en-US" sz="2800" b="1" dirty="0">
                <a:latin typeface="楷体" panose="02010609060101010101" pitchFamily="49" charset="-122"/>
                <a:ea typeface="楷体" panose="02010609060101010101" pitchFamily="49" charset="-122"/>
              </a:rPr>
              <a:t>小白菜</a:t>
            </a:r>
            <a:r>
              <a:rPr lang="en-US" altLang="zh-CN" sz="2800" b="1" dirty="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将军</a:t>
            </a:r>
            <a:r>
              <a:rPr lang="zh-CN" altLang="en-US" sz="2800" b="1" dirty="0">
                <a:latin typeface="楷体" panose="02010609060101010101" pitchFamily="49" charset="-122"/>
                <a:ea typeface="楷体" panose="02010609060101010101" pitchFamily="49" charset="-122"/>
              </a:rPr>
              <a:t>舍不得吃</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专门将菜倒进汤里和战士们一</a:t>
            </a:r>
            <a:r>
              <a:rPr lang="zh-CN" altLang="en-US" sz="2800" b="1" dirty="0" smtClean="0">
                <a:latin typeface="楷体" panose="02010609060101010101" pitchFamily="49" charset="-122"/>
                <a:ea typeface="楷体" panose="02010609060101010101" pitchFamily="49" charset="-122"/>
              </a:rPr>
              <a:t>起分享。</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PP_MARK_KEY" val="daa3f155-541d-44a6-ba76-9ff7b24b407e"/>
  <p:tag name="COMMONDATA" val="eyJoZGlkIjoiMDUzMmRhYzhkNzM3Y2ZlODExZjhhYzliMDJjYzA0ZGIifQ=="/>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2661</Words>
  <Application>WPS 演示</Application>
  <PresentationFormat>全屏显示(16:9)</PresentationFormat>
  <Paragraphs>246</Paragraphs>
  <Slides>33</Slides>
  <Notes>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33</vt:i4>
      </vt:variant>
    </vt:vector>
  </HeadingPairs>
  <TitlesOfParts>
    <vt:vector size="49" baseType="lpstr">
      <vt:lpstr>Arial</vt:lpstr>
      <vt:lpstr>宋体</vt:lpstr>
      <vt:lpstr>Wingdings</vt:lpstr>
      <vt:lpstr>楷体</vt:lpstr>
      <vt:lpstr>黑体</vt:lpstr>
      <vt:lpstr>Kaiti SC</vt:lpstr>
      <vt:lpstr>Segoe Print</vt:lpstr>
      <vt:lpstr>汉语拼音</vt:lpstr>
      <vt:lpstr>华文楷体</vt:lpstr>
      <vt:lpstr>微软雅黑</vt:lpstr>
      <vt:lpstr>Calibri</vt:lpstr>
      <vt:lpstr>Times New Roman</vt:lpstr>
      <vt:lpstr>Arial Unicode MS</vt:lpstr>
      <vt:lpstr>Xingkai SC</vt:lpstr>
      <vt:lpstr>Impact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104</cp:revision>
  <dcterms:created xsi:type="dcterms:W3CDTF">2017-03-17T02:28:00Z</dcterms:created>
  <dcterms:modified xsi:type="dcterms:W3CDTF">2022-12-16T11:31:27Z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3F72574BECCB45EA887674C19EBCF76A</vt:lpwstr>
  </property>
</Properties>
</file>