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media/image30.svg" ContentType="image/svg+xml"/>
  <Override PartName="/ppt/media/image32.svg" ContentType="image/svg+xml"/>
  <Override PartName="/ppt/media/image34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8"/>
  </p:notesMasterIdLst>
  <p:sldIdLst>
    <p:sldId id="256" r:id="rId3"/>
    <p:sldId id="1460" r:id="rId4"/>
    <p:sldId id="1558" r:id="rId5"/>
    <p:sldId id="1559" r:id="rId6"/>
    <p:sldId id="1462" r:id="rId7"/>
    <p:sldId id="1410" r:id="rId8"/>
    <p:sldId id="264" r:id="rId9"/>
    <p:sldId id="1411" r:id="rId10"/>
    <p:sldId id="1463" r:id="rId11"/>
    <p:sldId id="1570" r:id="rId12"/>
    <p:sldId id="1572" r:id="rId13"/>
    <p:sldId id="1571" r:id="rId14"/>
    <p:sldId id="1573" r:id="rId15"/>
    <p:sldId id="1574" r:id="rId16"/>
    <p:sldId id="1575" r:id="rId17"/>
    <p:sldId id="1576" r:id="rId18"/>
    <p:sldId id="1577" r:id="rId19"/>
    <p:sldId id="1578" r:id="rId20"/>
    <p:sldId id="1564" r:id="rId21"/>
    <p:sldId id="1579" r:id="rId22"/>
    <p:sldId id="1580" r:id="rId23"/>
    <p:sldId id="1581" r:id="rId24"/>
    <p:sldId id="1565" r:id="rId25"/>
    <p:sldId id="1582" r:id="rId26"/>
    <p:sldId id="1530" r:id="rId27"/>
    <p:sldId id="1529" r:id="rId28"/>
    <p:sldId id="1433" r:id="rId29"/>
    <p:sldId id="1432" r:id="rId30"/>
    <p:sldId id="1394" r:id="rId31"/>
    <p:sldId id="1584" r:id="rId32"/>
    <p:sldId id="1585" r:id="rId33"/>
    <p:sldId id="1583" r:id="rId34"/>
    <p:sldId id="1490" r:id="rId35"/>
    <p:sldId id="1491" r:id="rId36"/>
    <p:sldId id="1492" r:id="rId37"/>
    <p:sldId id="301" r:id="rId38"/>
    <p:sldId id="1533" r:id="rId39"/>
    <p:sldId id="1557" r:id="rId40"/>
    <p:sldId id="1519" r:id="rId41"/>
    <p:sldId id="1494" r:id="rId42"/>
    <p:sldId id="1495" r:id="rId43"/>
    <p:sldId id="1496" r:id="rId44"/>
    <p:sldId id="1497" r:id="rId45"/>
    <p:sldId id="1498" r:id="rId46"/>
    <p:sldId id="1499" r:id="rId47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52"/>
    </p:embeddedFont>
    <p:embeddedFont>
      <p:font typeface="楷体" panose="02010609060101010101" pitchFamily="49" charset="-122"/>
      <p:regular r:id="rId53"/>
    </p:embeddedFont>
    <p:embeddedFont>
      <p:font typeface="等线" panose="02010600030101010101" charset="-122"/>
      <p:regular r:id="rId54"/>
    </p:embeddedFont>
    <p:embeddedFont>
      <p:font typeface="Calibri" panose="020F0502020204030204" charset="0"/>
      <p:regular r:id="rId55"/>
      <p:bold r:id="rId56"/>
      <p:italic r:id="rId57"/>
      <p:boldItalic r:id="rId58"/>
    </p:embeddedFont>
    <p:embeddedFont>
      <p:font typeface="华文楷体" panose="02010600040101010101" pitchFamily="2" charset="-122"/>
      <p:regular r:id="rId59"/>
    </p:embeddedFont>
    <p:embeddedFont>
      <p:font typeface="幼圆" panose="02010509060101010101" pitchFamily="49" charset="-122"/>
      <p:regular r:id="rId60"/>
    </p:embeddedFont>
    <p:embeddedFont>
      <p:font typeface="仿宋" panose="02010609060101010101" charset="-122"/>
      <p:regular r:id="rId61"/>
    </p:embeddedFont>
  </p:embeddedFontLst>
  <p:custDataLst>
    <p:tags r:id="rId62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0000FF"/>
    <a:srgbClr val="F6F6F6"/>
    <a:srgbClr val="FAC508"/>
    <a:srgbClr val="DBF1FE"/>
    <a:srgbClr val="B6D556"/>
    <a:srgbClr val="C68D41"/>
    <a:srgbClr val="4A2021"/>
    <a:srgbClr val="FFC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6" autoAdjust="0"/>
    <p:restoredTop sz="94227" autoAdjust="0"/>
  </p:normalViewPr>
  <p:slideViewPr>
    <p:cSldViewPr snapToGrid="0" showGuides="1">
      <p:cViewPr>
        <p:scale>
          <a:sx n="70" d="100"/>
          <a:sy n="70" d="100"/>
        </p:scale>
        <p:origin x="150" y="-80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2" Type="http://schemas.openxmlformats.org/officeDocument/2006/relationships/tags" Target="tags/tag1.xml"/><Relationship Id="rId61" Type="http://schemas.openxmlformats.org/officeDocument/2006/relationships/font" Target="fonts/font10.fntdata"/><Relationship Id="rId60" Type="http://schemas.openxmlformats.org/officeDocument/2006/relationships/font" Target="fonts/font9.fntdata"/><Relationship Id="rId6" Type="http://schemas.openxmlformats.org/officeDocument/2006/relationships/slide" Target="slides/slide4.xml"/><Relationship Id="rId59" Type="http://schemas.openxmlformats.org/officeDocument/2006/relationships/font" Target="fonts/font8.fntdata"/><Relationship Id="rId58" Type="http://schemas.openxmlformats.org/officeDocument/2006/relationships/font" Target="fonts/font7.fntdata"/><Relationship Id="rId57" Type="http://schemas.openxmlformats.org/officeDocument/2006/relationships/font" Target="fonts/font6.fntdata"/><Relationship Id="rId56" Type="http://schemas.openxmlformats.org/officeDocument/2006/relationships/font" Target="fonts/font5.fntdata"/><Relationship Id="rId55" Type="http://schemas.openxmlformats.org/officeDocument/2006/relationships/font" Target="fonts/font4.fntdata"/><Relationship Id="rId54" Type="http://schemas.openxmlformats.org/officeDocument/2006/relationships/font" Target="fonts/font3.fntdata"/><Relationship Id="rId53" Type="http://schemas.openxmlformats.org/officeDocument/2006/relationships/font" Target="fonts/font2.fntdata"/><Relationship Id="rId52" Type="http://schemas.openxmlformats.org/officeDocument/2006/relationships/font" Target="fonts/font1.fntdata"/><Relationship Id="rId51" Type="http://schemas.openxmlformats.org/officeDocument/2006/relationships/tableStyles" Target="tableStyles.xml"/><Relationship Id="rId50" Type="http://schemas.openxmlformats.org/officeDocument/2006/relationships/viewProps" Target="viewProps.xml"/><Relationship Id="rId5" Type="http://schemas.openxmlformats.org/officeDocument/2006/relationships/slide" Target="slides/slide3.xml"/><Relationship Id="rId49" Type="http://schemas.openxmlformats.org/officeDocument/2006/relationships/presProps" Target="presProps.xml"/><Relationship Id="rId48" Type="http://schemas.openxmlformats.org/officeDocument/2006/relationships/notesMaster" Target="notesMasters/notesMaster1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_rels/data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Relationship Id="rId3" Type="http://schemas.openxmlformats.org/officeDocument/2006/relationships/image" Target="../media/image31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/Relationships>
</file>

<file path=ppt/diagrams/_rels/drawing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Relationship Id="rId3" Type="http://schemas.openxmlformats.org/officeDocument/2006/relationships/image" Target="../media/image31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FE6D6E-ADF5-450C-9BCC-D2576740C9A4}" type="doc">
      <dgm:prSet loTypeId="urn:microsoft.com/office/officeart/2005/8/layout/bList2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560B475-A0C2-406B-8717-4124CF567C75}">
      <dgm:prSet/>
      <dgm:spPr/>
      <dgm:t>
        <a:bodyPr/>
        <a:lstStyle/>
        <a:p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1.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写出</a:t>
          </a:r>
          <a: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  <a:t/>
          </a:r>
          <a:b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</a:b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变化之处</a:t>
          </a:r>
        </a:p>
      </dgm:t>
    </dgm:pt>
    <dgm:pt modelId="{6AA79B07-8DCF-4666-B7AA-9607D9D11EB3}" cxnId="{1C6FB4D7-5161-4007-B6F5-3E7D85E4841D}" type="parTrans">
      <dgm:prSet/>
      <dgm:spPr/>
      <dgm:t>
        <a:bodyPr/>
        <a:lstStyle/>
        <a:p>
          <a:endParaRPr lang="zh-CN" altLang="en-US"/>
        </a:p>
      </dgm:t>
    </dgm:pt>
    <dgm:pt modelId="{36DD91FA-BCF8-44FF-99CA-7CD17EBE2EE6}" cxnId="{1C6FB4D7-5161-4007-B6F5-3E7D85E4841D}" type="sibTrans">
      <dgm:prSet/>
      <dgm:spPr/>
      <dgm:t>
        <a:bodyPr/>
        <a:lstStyle/>
        <a:p>
          <a:endParaRPr lang="zh-CN" altLang="en-US"/>
        </a:p>
      </dgm:t>
    </dgm:pt>
    <dgm:pt modelId="{9C233FAD-076B-4BAC-A383-9B9176905253}">
      <dgm:prSet/>
      <dgm:spPr/>
      <dgm:t>
        <a:bodyPr/>
        <a:lstStyle/>
        <a:p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本文的小作者大胆想象二十年的家乡的巨大变化。重点描述了两处景物，一是城市的变化，二是学校的变化。</a:t>
          </a:r>
        </a:p>
      </dgm:t>
    </dgm:pt>
    <dgm:pt modelId="{4C0FA46B-1E05-4484-8BCB-372BE7AA836D}" cxnId="{087A8BC7-DDAE-4A6A-890B-8FA1C900F94F}" type="parTrans">
      <dgm:prSet/>
      <dgm:spPr/>
      <dgm:t>
        <a:bodyPr/>
        <a:lstStyle/>
        <a:p>
          <a:endParaRPr lang="zh-CN" altLang="en-US"/>
        </a:p>
      </dgm:t>
    </dgm:pt>
    <dgm:pt modelId="{3BC728F3-395B-4C43-9E87-52812D1D6015}" cxnId="{087A8BC7-DDAE-4A6A-890B-8FA1C900F94F}" type="sibTrans">
      <dgm:prSet/>
      <dgm:spPr/>
      <dgm:t>
        <a:bodyPr/>
        <a:lstStyle/>
        <a:p>
          <a:endParaRPr lang="zh-CN" altLang="en-US"/>
        </a:p>
      </dgm:t>
    </dgm:pt>
    <dgm:pt modelId="{D11035C4-D766-4981-8DC9-525B8C329EEB}">
      <dgm:prSet/>
      <dgm:spPr/>
      <dgm:t>
        <a:bodyPr/>
        <a:lstStyle/>
        <a:p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2. 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运用</a:t>
          </a:r>
          <a: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  <a:t/>
          </a:r>
          <a:b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</a:b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对比手法</a:t>
          </a:r>
        </a:p>
      </dgm:t>
    </dgm:pt>
    <dgm:pt modelId="{0AEE3A71-DFD5-4174-8A5E-763CE3959276}" cxnId="{4E351FF5-5036-4F02-8A4C-2EC8CD56DE2E}" type="parTrans">
      <dgm:prSet/>
      <dgm:spPr/>
      <dgm:t>
        <a:bodyPr/>
        <a:lstStyle/>
        <a:p>
          <a:endParaRPr lang="zh-CN" altLang="en-US"/>
        </a:p>
      </dgm:t>
    </dgm:pt>
    <dgm:pt modelId="{B1A6FDA0-46F5-4A09-B26C-F6A7744CBA5A}" cxnId="{4E351FF5-5036-4F02-8A4C-2EC8CD56DE2E}" type="sibTrans">
      <dgm:prSet/>
      <dgm:spPr/>
      <dgm:t>
        <a:bodyPr/>
        <a:lstStyle/>
        <a:p>
          <a:endParaRPr lang="zh-CN" altLang="en-US"/>
        </a:p>
      </dgm:t>
    </dgm:pt>
    <dgm:pt modelId="{D3F23B3E-58D8-4900-917E-3E861012725D}">
      <dgm:prSet/>
      <dgm:spPr/>
      <dgm:t>
        <a:bodyPr/>
        <a:lstStyle/>
        <a:p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文中一开始，作者就表示疑虑：北京还有雾霾吗？……继而回到北京后发现空气是那么清新。通过对比，北京二十年后的变化一目了然。</a:t>
          </a:r>
        </a:p>
      </dgm:t>
    </dgm:pt>
    <dgm:pt modelId="{7D5AD6D1-CC13-40F4-A12F-E3E9A2ACA22A}" cxnId="{3ECFD4BD-0D93-4BAF-80ED-7F976AED67B8}" type="parTrans">
      <dgm:prSet/>
      <dgm:spPr/>
      <dgm:t>
        <a:bodyPr/>
        <a:lstStyle/>
        <a:p>
          <a:endParaRPr lang="zh-CN" altLang="en-US"/>
        </a:p>
      </dgm:t>
    </dgm:pt>
    <dgm:pt modelId="{266BB35F-4276-4469-A7A2-0AB3140E52BA}" cxnId="{3ECFD4BD-0D93-4BAF-80ED-7F976AED67B8}" type="sibTrans">
      <dgm:prSet/>
      <dgm:spPr/>
      <dgm:t>
        <a:bodyPr/>
        <a:lstStyle/>
        <a:p>
          <a:endParaRPr lang="zh-CN" altLang="en-US"/>
        </a:p>
      </dgm:t>
    </dgm:pt>
    <dgm:pt modelId="{654A359A-ABE7-480A-8405-CEF50AF12D7F}">
      <dgm:prSet/>
      <dgm:spPr/>
      <dgm:t>
        <a:bodyPr/>
        <a:lstStyle/>
        <a:p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3.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表达</a:t>
          </a:r>
          <a: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  <a:t/>
          </a:r>
          <a:b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</a:b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真挚情感</a:t>
          </a:r>
        </a:p>
      </dgm:t>
    </dgm:pt>
    <dgm:pt modelId="{CD1680B1-B15D-4EEC-BFD5-330871771A40}" cxnId="{DEAFFD2E-5AC6-4D06-961E-CF6F7EAEF1A1}" type="parTrans">
      <dgm:prSet/>
      <dgm:spPr/>
      <dgm:t>
        <a:bodyPr/>
        <a:lstStyle/>
        <a:p>
          <a:endParaRPr lang="zh-CN" altLang="en-US"/>
        </a:p>
      </dgm:t>
    </dgm:pt>
    <dgm:pt modelId="{12684EAF-7DCA-4E96-BCBC-BF4A3F1113EC}" cxnId="{DEAFFD2E-5AC6-4D06-961E-CF6F7EAEF1A1}" type="sibTrans">
      <dgm:prSet/>
      <dgm:spPr/>
      <dgm:t>
        <a:bodyPr/>
        <a:lstStyle/>
        <a:p>
          <a:endParaRPr lang="zh-CN" altLang="en-US"/>
        </a:p>
      </dgm:t>
    </dgm:pt>
    <dgm:pt modelId="{F1BD1735-E7D8-4BA9-B88D-3CE99986C56E}">
      <dgm:prSet/>
      <dgm:spPr/>
      <dgm:t>
        <a:bodyPr/>
        <a:lstStyle/>
        <a:p>
          <a:r>
            <a:rPr lang="zh-CN" altLang="en-US" b="1" dirty="0">
              <a:latin typeface="宋体" panose="02010600030101010101" pitchFamily="2" charset="-122"/>
              <a:ea typeface="宋体" panose="02010600030101010101" pitchFamily="2" charset="-122"/>
            </a:rPr>
            <a:t>作者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通过构思北京二十年后的样子，表达了希望北京城会变得越来越美好的良好愿望。文章结尾更是直抒胸臆，表达对家乡的赞美和热爱之情。</a:t>
          </a:r>
        </a:p>
      </dgm:t>
    </dgm:pt>
    <dgm:pt modelId="{0359B205-1EE2-4D05-9169-50D5006AFB1F}" cxnId="{AA54A4AA-C456-455B-BE65-4B42503FEC34}" type="parTrans">
      <dgm:prSet/>
      <dgm:spPr/>
      <dgm:t>
        <a:bodyPr/>
        <a:lstStyle/>
        <a:p>
          <a:endParaRPr lang="zh-CN" altLang="en-US"/>
        </a:p>
      </dgm:t>
    </dgm:pt>
    <dgm:pt modelId="{88DB79A2-DF7D-48FD-9D3B-F5837F07850E}" cxnId="{AA54A4AA-C456-455B-BE65-4B42503FEC34}" type="sibTrans">
      <dgm:prSet/>
      <dgm:spPr/>
      <dgm:t>
        <a:bodyPr/>
        <a:lstStyle/>
        <a:p>
          <a:endParaRPr lang="zh-CN" altLang="en-US"/>
        </a:p>
      </dgm:t>
    </dgm:pt>
    <dgm:pt modelId="{FADB183D-A3F4-4CB9-A133-A49FF8045717}" type="pres">
      <dgm:prSet presAssocID="{AFFE6D6E-ADF5-450C-9BCC-D2576740C9A4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5638AC9-6869-4180-8F60-D96C8CE533F6}" type="pres">
      <dgm:prSet presAssocID="{1560B475-A0C2-406B-8717-4124CF567C75}" presName="compNode" presStyleCnt="0"/>
      <dgm:spPr/>
    </dgm:pt>
    <dgm:pt modelId="{39500EAF-69D8-4D72-B2AA-67133E3A04ED}" type="pres">
      <dgm:prSet presAssocID="{1560B475-A0C2-406B-8717-4124CF567C75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86A600-8DDB-4B46-A376-5C5045D0AA7A}" type="pres">
      <dgm:prSet presAssocID="{1560B475-A0C2-406B-8717-4124CF567C7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1B8A9D-7321-4239-AD51-FEB84BC76224}" type="pres">
      <dgm:prSet presAssocID="{1560B475-A0C2-406B-8717-4124CF567C75}" presName="parentRect" presStyleLbl="alignNode1" presStyleIdx="0" presStyleCnt="3"/>
      <dgm:spPr/>
      <dgm:t>
        <a:bodyPr/>
        <a:lstStyle/>
        <a:p>
          <a:endParaRPr lang="zh-CN" altLang="en-US"/>
        </a:p>
      </dgm:t>
    </dgm:pt>
    <dgm:pt modelId="{03F38066-A1ED-4D59-8465-830F02F69D80}" type="pres">
      <dgm:prSet presAssocID="{1560B475-A0C2-406B-8717-4124CF567C75}" presName="adorn" presStyleLbl="fgAccFollow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0F8F3A15-1EC2-4C49-BE49-D5B03F7FCE5F}" type="pres">
      <dgm:prSet presAssocID="{36DD91FA-BCF8-44FF-99CA-7CD17EBE2EE6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3DF8D8B5-E62F-4C06-AD97-FCBE45801E6C}" type="pres">
      <dgm:prSet presAssocID="{D11035C4-D766-4981-8DC9-525B8C329EEB}" presName="compNode" presStyleCnt="0"/>
      <dgm:spPr/>
    </dgm:pt>
    <dgm:pt modelId="{11DFC98E-E12C-447B-948B-25DB3CD24C49}" type="pres">
      <dgm:prSet presAssocID="{D11035C4-D766-4981-8DC9-525B8C329EEB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3690B9-877B-4CD3-B8BC-066CB4773D8A}" type="pres">
      <dgm:prSet presAssocID="{D11035C4-D766-4981-8DC9-525B8C329EE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FFBD13C-C1B2-439F-995D-463FBDC68A3B}" type="pres">
      <dgm:prSet presAssocID="{D11035C4-D766-4981-8DC9-525B8C329EEB}" presName="parentRect" presStyleLbl="alignNode1" presStyleIdx="1" presStyleCnt="3"/>
      <dgm:spPr/>
      <dgm:t>
        <a:bodyPr/>
        <a:lstStyle/>
        <a:p>
          <a:endParaRPr lang="zh-CN" altLang="en-US"/>
        </a:p>
      </dgm:t>
    </dgm:pt>
    <dgm:pt modelId="{81B136B9-D847-4D29-B6D4-5A0179C465FE}" type="pres">
      <dgm:prSet presAssocID="{D11035C4-D766-4981-8DC9-525B8C329EEB}" presName="adorn" presStyleLbl="fgAccFollowNode1" presStyleIdx="1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2C992BED-A3F7-473A-9B4E-ED31C6BFC31A}" type="pres">
      <dgm:prSet presAssocID="{B1A6FDA0-46F5-4A09-B26C-F6A7744CBA5A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86ACBA5E-F861-463A-8488-8EA88F80234C}" type="pres">
      <dgm:prSet presAssocID="{654A359A-ABE7-480A-8405-CEF50AF12D7F}" presName="compNode" presStyleCnt="0"/>
      <dgm:spPr/>
    </dgm:pt>
    <dgm:pt modelId="{81CA3962-1DFE-422C-9862-437F9B0002F7}" type="pres">
      <dgm:prSet presAssocID="{654A359A-ABE7-480A-8405-CEF50AF12D7F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7792FF-6DB6-4DAF-9816-54ECF397FE43}" type="pres">
      <dgm:prSet presAssocID="{654A359A-ABE7-480A-8405-CEF50AF12D7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9E8C87-DCA9-4A89-84FE-DEC559AA794B}" type="pres">
      <dgm:prSet presAssocID="{654A359A-ABE7-480A-8405-CEF50AF12D7F}" presName="parentRect" presStyleLbl="alignNode1" presStyleIdx="2" presStyleCnt="3"/>
      <dgm:spPr/>
      <dgm:t>
        <a:bodyPr/>
        <a:lstStyle/>
        <a:p>
          <a:endParaRPr lang="zh-CN" altLang="en-US"/>
        </a:p>
      </dgm:t>
    </dgm:pt>
    <dgm:pt modelId="{C87FC5FB-CF3E-4344-8C19-E15AD9D6DBBC}" type="pres">
      <dgm:prSet presAssocID="{654A359A-ABE7-480A-8405-CEF50AF12D7F}" presName="adorn" presStyleLbl="fgAccFollowNode1" presStyleIdx="2" presStyleCnt="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</dgm:ptLst>
  <dgm:cxnLst>
    <dgm:cxn modelId="{1C6FB4D7-5161-4007-B6F5-3E7D85E4841D}" srcId="{AFFE6D6E-ADF5-450C-9BCC-D2576740C9A4}" destId="{1560B475-A0C2-406B-8717-4124CF567C75}" srcOrd="0" destOrd="0" parTransId="{6AA79B07-8DCF-4666-B7AA-9607D9D11EB3}" sibTransId="{36DD91FA-BCF8-44FF-99CA-7CD17EBE2EE6}"/>
    <dgm:cxn modelId="{3ECFD4BD-0D93-4BAF-80ED-7F976AED67B8}" srcId="{D11035C4-D766-4981-8DC9-525B8C329EEB}" destId="{D3F23B3E-58D8-4900-917E-3E861012725D}" srcOrd="0" destOrd="0" parTransId="{7D5AD6D1-CC13-40F4-A12F-E3E9A2ACA22A}" sibTransId="{266BB35F-4276-4469-A7A2-0AB3140E52BA}"/>
    <dgm:cxn modelId="{20AADB58-9D39-440F-A8FA-AAD0FDCC0777}" type="presOf" srcId="{36DD91FA-BCF8-44FF-99CA-7CD17EBE2EE6}" destId="{0F8F3A15-1EC2-4C49-BE49-D5B03F7FCE5F}" srcOrd="0" destOrd="0" presId="urn:microsoft.com/office/officeart/2005/8/layout/bList2#1"/>
    <dgm:cxn modelId="{720BF256-4849-4D11-8E83-5E202A539C6A}" type="presOf" srcId="{D11035C4-D766-4981-8DC9-525B8C329EEB}" destId="{B23690B9-877B-4CD3-B8BC-066CB4773D8A}" srcOrd="0" destOrd="0" presId="urn:microsoft.com/office/officeart/2005/8/layout/bList2#1"/>
    <dgm:cxn modelId="{F07F07F3-749B-435B-8EBB-35BD7D09F99D}" type="presOf" srcId="{B1A6FDA0-46F5-4A09-B26C-F6A7744CBA5A}" destId="{2C992BED-A3F7-473A-9B4E-ED31C6BFC31A}" srcOrd="0" destOrd="0" presId="urn:microsoft.com/office/officeart/2005/8/layout/bList2#1"/>
    <dgm:cxn modelId="{AC0AA3F5-DA59-4708-8CE3-21944CD0C193}" type="presOf" srcId="{D3F23B3E-58D8-4900-917E-3E861012725D}" destId="{11DFC98E-E12C-447B-948B-25DB3CD24C49}" srcOrd="0" destOrd="0" presId="urn:microsoft.com/office/officeart/2005/8/layout/bList2#1"/>
    <dgm:cxn modelId="{AA54A4AA-C456-455B-BE65-4B42503FEC34}" srcId="{654A359A-ABE7-480A-8405-CEF50AF12D7F}" destId="{F1BD1735-E7D8-4BA9-B88D-3CE99986C56E}" srcOrd="0" destOrd="0" parTransId="{0359B205-1EE2-4D05-9169-50D5006AFB1F}" sibTransId="{88DB79A2-DF7D-48FD-9D3B-F5837F07850E}"/>
    <dgm:cxn modelId="{8C381A9B-2F62-4B16-BADB-92EE960DB132}" type="presOf" srcId="{1560B475-A0C2-406B-8717-4124CF567C75}" destId="{3586A600-8DDB-4B46-A376-5C5045D0AA7A}" srcOrd="0" destOrd="0" presId="urn:microsoft.com/office/officeart/2005/8/layout/bList2#1"/>
    <dgm:cxn modelId="{AF9DD20D-A3FE-4938-A142-D82533633060}" type="presOf" srcId="{1560B475-A0C2-406B-8717-4124CF567C75}" destId="{1F1B8A9D-7321-4239-AD51-FEB84BC76224}" srcOrd="1" destOrd="0" presId="urn:microsoft.com/office/officeart/2005/8/layout/bList2#1"/>
    <dgm:cxn modelId="{96BD0702-3F4D-4BE9-9C48-54BDB3D3585F}" type="presOf" srcId="{F1BD1735-E7D8-4BA9-B88D-3CE99986C56E}" destId="{81CA3962-1DFE-422C-9862-437F9B0002F7}" srcOrd="0" destOrd="0" presId="urn:microsoft.com/office/officeart/2005/8/layout/bList2#1"/>
    <dgm:cxn modelId="{4E351FF5-5036-4F02-8A4C-2EC8CD56DE2E}" srcId="{AFFE6D6E-ADF5-450C-9BCC-D2576740C9A4}" destId="{D11035C4-D766-4981-8DC9-525B8C329EEB}" srcOrd="1" destOrd="0" parTransId="{0AEE3A71-DFD5-4174-8A5E-763CE3959276}" sibTransId="{B1A6FDA0-46F5-4A09-B26C-F6A7744CBA5A}"/>
    <dgm:cxn modelId="{087A8BC7-DDAE-4A6A-890B-8FA1C900F94F}" srcId="{1560B475-A0C2-406B-8717-4124CF567C75}" destId="{9C233FAD-076B-4BAC-A383-9B9176905253}" srcOrd="0" destOrd="0" parTransId="{4C0FA46B-1E05-4484-8BCB-372BE7AA836D}" sibTransId="{3BC728F3-395B-4C43-9E87-52812D1D6015}"/>
    <dgm:cxn modelId="{8DDE1758-813E-49B3-B85A-7ADD44391458}" type="presOf" srcId="{9C233FAD-076B-4BAC-A383-9B9176905253}" destId="{39500EAF-69D8-4D72-B2AA-67133E3A04ED}" srcOrd="0" destOrd="0" presId="urn:microsoft.com/office/officeart/2005/8/layout/bList2#1"/>
    <dgm:cxn modelId="{69E9A59B-A9B9-4DDB-A3DD-F6A15A90F4C7}" type="presOf" srcId="{AFFE6D6E-ADF5-450C-9BCC-D2576740C9A4}" destId="{FADB183D-A3F4-4CB9-A133-A49FF8045717}" srcOrd="0" destOrd="0" presId="urn:microsoft.com/office/officeart/2005/8/layout/bList2#1"/>
    <dgm:cxn modelId="{696922B0-5819-4D25-A740-E84A0F694CBC}" type="presOf" srcId="{D11035C4-D766-4981-8DC9-525B8C329EEB}" destId="{2FFBD13C-C1B2-439F-995D-463FBDC68A3B}" srcOrd="1" destOrd="0" presId="urn:microsoft.com/office/officeart/2005/8/layout/bList2#1"/>
    <dgm:cxn modelId="{DEAFFD2E-5AC6-4D06-961E-CF6F7EAEF1A1}" srcId="{AFFE6D6E-ADF5-450C-9BCC-D2576740C9A4}" destId="{654A359A-ABE7-480A-8405-CEF50AF12D7F}" srcOrd="2" destOrd="0" parTransId="{CD1680B1-B15D-4EEC-BFD5-330871771A40}" sibTransId="{12684EAF-7DCA-4E96-BCBC-BF4A3F1113EC}"/>
    <dgm:cxn modelId="{354B6655-2BAD-48B5-B43B-F80AF95F209F}" type="presOf" srcId="{654A359A-ABE7-480A-8405-CEF50AF12D7F}" destId="{747792FF-6DB6-4DAF-9816-54ECF397FE43}" srcOrd="0" destOrd="0" presId="urn:microsoft.com/office/officeart/2005/8/layout/bList2#1"/>
    <dgm:cxn modelId="{4B2F415C-A499-461C-82CE-3F4611D830A7}" type="presOf" srcId="{654A359A-ABE7-480A-8405-CEF50AF12D7F}" destId="{289E8C87-DCA9-4A89-84FE-DEC559AA794B}" srcOrd="1" destOrd="0" presId="urn:microsoft.com/office/officeart/2005/8/layout/bList2#1"/>
    <dgm:cxn modelId="{74B75B87-6FC9-47AC-9A17-69ADCBFAC92D}" type="presParOf" srcId="{FADB183D-A3F4-4CB9-A133-A49FF8045717}" destId="{35638AC9-6869-4180-8F60-D96C8CE533F6}" srcOrd="0" destOrd="0" presId="urn:microsoft.com/office/officeart/2005/8/layout/bList2#1"/>
    <dgm:cxn modelId="{DBF604CA-B5EB-4880-A349-EBE3AF78077E}" type="presParOf" srcId="{35638AC9-6869-4180-8F60-D96C8CE533F6}" destId="{39500EAF-69D8-4D72-B2AA-67133E3A04ED}" srcOrd="0" destOrd="0" presId="urn:microsoft.com/office/officeart/2005/8/layout/bList2#1"/>
    <dgm:cxn modelId="{E275EE69-DAF0-416F-BECF-E9901D702408}" type="presParOf" srcId="{35638AC9-6869-4180-8F60-D96C8CE533F6}" destId="{3586A600-8DDB-4B46-A376-5C5045D0AA7A}" srcOrd="1" destOrd="0" presId="urn:microsoft.com/office/officeart/2005/8/layout/bList2#1"/>
    <dgm:cxn modelId="{3C64E5C9-84D0-43FC-9C8B-DA8DDB9551F5}" type="presParOf" srcId="{35638AC9-6869-4180-8F60-D96C8CE533F6}" destId="{1F1B8A9D-7321-4239-AD51-FEB84BC76224}" srcOrd="2" destOrd="0" presId="urn:microsoft.com/office/officeart/2005/8/layout/bList2#1"/>
    <dgm:cxn modelId="{AC52346F-32AE-42A9-9255-C23A94C26711}" type="presParOf" srcId="{35638AC9-6869-4180-8F60-D96C8CE533F6}" destId="{03F38066-A1ED-4D59-8465-830F02F69D80}" srcOrd="3" destOrd="0" presId="urn:microsoft.com/office/officeart/2005/8/layout/bList2#1"/>
    <dgm:cxn modelId="{97313438-3C34-47CD-88DB-87DAFCD1297C}" type="presParOf" srcId="{FADB183D-A3F4-4CB9-A133-A49FF8045717}" destId="{0F8F3A15-1EC2-4C49-BE49-D5B03F7FCE5F}" srcOrd="1" destOrd="0" presId="urn:microsoft.com/office/officeart/2005/8/layout/bList2#1"/>
    <dgm:cxn modelId="{7AC3C26B-7FD3-4B43-BE51-298547B9EF7A}" type="presParOf" srcId="{FADB183D-A3F4-4CB9-A133-A49FF8045717}" destId="{3DF8D8B5-E62F-4C06-AD97-FCBE45801E6C}" srcOrd="2" destOrd="0" presId="urn:microsoft.com/office/officeart/2005/8/layout/bList2#1"/>
    <dgm:cxn modelId="{F02198C2-6767-4C86-9E6C-B2F1DC5DB92E}" type="presParOf" srcId="{3DF8D8B5-E62F-4C06-AD97-FCBE45801E6C}" destId="{11DFC98E-E12C-447B-948B-25DB3CD24C49}" srcOrd="0" destOrd="0" presId="urn:microsoft.com/office/officeart/2005/8/layout/bList2#1"/>
    <dgm:cxn modelId="{3EBA7A66-B5C4-4D05-86B9-06BB79B14E8A}" type="presParOf" srcId="{3DF8D8B5-E62F-4C06-AD97-FCBE45801E6C}" destId="{B23690B9-877B-4CD3-B8BC-066CB4773D8A}" srcOrd="1" destOrd="0" presId="urn:microsoft.com/office/officeart/2005/8/layout/bList2#1"/>
    <dgm:cxn modelId="{872DC231-89B7-4551-8C0B-B290F50A62C2}" type="presParOf" srcId="{3DF8D8B5-E62F-4C06-AD97-FCBE45801E6C}" destId="{2FFBD13C-C1B2-439F-995D-463FBDC68A3B}" srcOrd="2" destOrd="0" presId="urn:microsoft.com/office/officeart/2005/8/layout/bList2#1"/>
    <dgm:cxn modelId="{448EDEFA-2B3A-4D06-A36F-C0A321F0C885}" type="presParOf" srcId="{3DF8D8B5-E62F-4C06-AD97-FCBE45801E6C}" destId="{81B136B9-D847-4D29-B6D4-5A0179C465FE}" srcOrd="3" destOrd="0" presId="urn:microsoft.com/office/officeart/2005/8/layout/bList2#1"/>
    <dgm:cxn modelId="{B7CAA93C-4326-4FFF-BA9C-8B9F325C8E54}" type="presParOf" srcId="{FADB183D-A3F4-4CB9-A133-A49FF8045717}" destId="{2C992BED-A3F7-473A-9B4E-ED31C6BFC31A}" srcOrd="3" destOrd="0" presId="urn:microsoft.com/office/officeart/2005/8/layout/bList2#1"/>
    <dgm:cxn modelId="{AB162205-CB7F-4331-A256-C45157FB0059}" type="presParOf" srcId="{FADB183D-A3F4-4CB9-A133-A49FF8045717}" destId="{86ACBA5E-F861-463A-8488-8EA88F80234C}" srcOrd="4" destOrd="0" presId="urn:microsoft.com/office/officeart/2005/8/layout/bList2#1"/>
    <dgm:cxn modelId="{507664BC-68B8-4A66-8505-260507689FDB}" type="presParOf" srcId="{86ACBA5E-F861-463A-8488-8EA88F80234C}" destId="{81CA3962-1DFE-422C-9862-437F9B0002F7}" srcOrd="0" destOrd="0" presId="urn:microsoft.com/office/officeart/2005/8/layout/bList2#1"/>
    <dgm:cxn modelId="{9009BA03-7FFC-4371-8B3F-FCAD9DABEC1C}" type="presParOf" srcId="{86ACBA5E-F861-463A-8488-8EA88F80234C}" destId="{747792FF-6DB6-4DAF-9816-54ECF397FE43}" srcOrd="1" destOrd="0" presId="urn:microsoft.com/office/officeart/2005/8/layout/bList2#1"/>
    <dgm:cxn modelId="{67BACEF1-017D-4010-B5E7-236715F32276}" type="presParOf" srcId="{86ACBA5E-F861-463A-8488-8EA88F80234C}" destId="{289E8C87-DCA9-4A89-84FE-DEC559AA794B}" srcOrd="2" destOrd="0" presId="urn:microsoft.com/office/officeart/2005/8/layout/bList2#1"/>
    <dgm:cxn modelId="{FB6A234A-16B2-4F7A-8192-D4BDD64D30B5}" type="presParOf" srcId="{86ACBA5E-F861-463A-8488-8EA88F80234C}" destId="{C87FC5FB-CF3E-4344-8C19-E15AD9D6DBBC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302158" cy="3170099"/>
        <a:chOff x="0" y="0"/>
        <a:chExt cx="8302158" cy="3170099"/>
      </a:xfrm>
    </dsp:grpSpPr>
    <dsp:sp modelId="{39500EAF-69D8-4D72-B2AA-67133E3A04ED}">
      <dsp:nvSpPr>
        <dsp:cNvPr id="3" name="同侧圆角矩形 2"/>
        <dsp:cNvSpPr/>
      </dsp:nvSpPr>
      <dsp:spPr bwMode="white">
        <a:xfrm>
          <a:off x="703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19050" tIns="57150" rIns="19050" bIns="19050" anchor="t"/>
        <a:lstStyle>
          <a:lvl1pPr algn="l">
            <a:defRPr sz="1500"/>
          </a:lvl1pPr>
          <a:lvl2pPr marL="114300" indent="-114300" algn="l">
            <a:defRPr sz="1500"/>
          </a:lvl2pPr>
          <a:lvl3pPr marL="228600" indent="-114300" algn="l">
            <a:defRPr sz="1500"/>
          </a:lvl3pPr>
          <a:lvl4pPr marL="342900" indent="-114300" algn="l">
            <a:defRPr sz="1500"/>
          </a:lvl4pPr>
          <a:lvl5pPr marL="457200" indent="-114300" algn="l">
            <a:defRPr sz="1500"/>
          </a:lvl5pPr>
          <a:lvl6pPr marL="571500" indent="-114300" algn="l">
            <a:defRPr sz="1500"/>
          </a:lvl6pPr>
          <a:lvl7pPr marL="685800" indent="-114300" algn="l">
            <a:defRPr sz="1500"/>
          </a:lvl7pPr>
          <a:lvl8pPr marL="800100" indent="-114300" algn="l">
            <a:defRPr sz="1500"/>
          </a:lvl8pPr>
          <a:lvl9pPr marL="914400" indent="-114300" algn="l">
            <a:defRPr sz="1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b="1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本文的小作者大胆想象二十年的家乡的巨大变化。重点描述了两处景物，一是城市的变化，二是学校的变化。</a:t>
          </a:r>
          <a:endParaRPr>
            <a:solidFill>
              <a:schemeClr val="dk1"/>
            </a:solidFill>
          </a:endParaRPr>
        </a:p>
      </dsp:txBody>
      <dsp:txXfrm>
        <a:off x="703" y="192011"/>
        <a:ext cx="2424971" cy="1810950"/>
      </dsp:txXfrm>
    </dsp:sp>
    <dsp:sp modelId="{1F1B8A9D-7321-4239-AD51-FEB84BC76224}">
      <dsp:nvSpPr>
        <dsp:cNvPr id="4" name="矩形 3"/>
        <dsp:cNvSpPr/>
      </dsp:nvSpPr>
      <dsp:spPr bwMode="white">
        <a:xfrm>
          <a:off x="703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1.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写出</a:t>
          </a:r>
          <a:b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</a:b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变化之处</a:t>
          </a:r>
        </a:p>
      </dsp:txBody>
      <dsp:txXfrm>
        <a:off x="703" y="2002961"/>
        <a:ext cx="2424971" cy="778709"/>
      </dsp:txXfrm>
    </dsp:sp>
    <dsp:sp modelId="{03F38066-A1ED-4D59-8465-830F02F69D80}">
      <dsp:nvSpPr>
        <dsp:cNvPr id="5" name="椭圆 4"/>
        <dsp:cNvSpPr/>
      </dsp:nvSpPr>
      <dsp:spPr bwMode="white">
        <a:xfrm>
          <a:off x="1779234" y="2129348"/>
          <a:ext cx="848740" cy="848740"/>
        </a:xfrm>
        <a:prstGeom prst="ellipse">
          <a:avLst/>
        </a:prstGeom>
        <a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1779234" y="2129348"/>
        <a:ext cx="848740" cy="848740"/>
      </dsp:txXfrm>
    </dsp:sp>
    <dsp:sp modelId="{11DFC98E-E12C-447B-948B-25DB3CD24C49}">
      <dsp:nvSpPr>
        <dsp:cNvPr id="6" name="同侧圆角矩形 5"/>
        <dsp:cNvSpPr/>
      </dsp:nvSpPr>
      <dsp:spPr bwMode="white">
        <a:xfrm>
          <a:off x="2838244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19050" tIns="57150" rIns="19050" bIns="19050" anchor="t"/>
        <a:lstStyle>
          <a:lvl1pPr algn="l">
            <a:defRPr sz="1500"/>
          </a:lvl1pPr>
          <a:lvl2pPr marL="114300" indent="-114300" algn="l">
            <a:defRPr sz="1500"/>
          </a:lvl2pPr>
          <a:lvl3pPr marL="228600" indent="-114300" algn="l">
            <a:defRPr sz="1500"/>
          </a:lvl3pPr>
          <a:lvl4pPr marL="342900" indent="-114300" algn="l">
            <a:defRPr sz="1500"/>
          </a:lvl4pPr>
          <a:lvl5pPr marL="457200" indent="-114300" algn="l">
            <a:defRPr sz="1500"/>
          </a:lvl5pPr>
          <a:lvl6pPr marL="571500" indent="-114300" algn="l">
            <a:defRPr sz="1500"/>
          </a:lvl6pPr>
          <a:lvl7pPr marL="685800" indent="-114300" algn="l">
            <a:defRPr sz="1500"/>
          </a:lvl7pPr>
          <a:lvl8pPr marL="800100" indent="-114300" algn="l">
            <a:defRPr sz="1500"/>
          </a:lvl8pPr>
          <a:lvl9pPr marL="914400" indent="-114300" algn="l">
            <a:defRPr sz="1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b="1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文中一开始，作者就表示疑虑：北京还有雾霾吗？……继而回到北京后发现空气是那么清新。通过对比，北京二十年后的变化一目了然。</a:t>
          </a:r>
          <a:endParaRPr>
            <a:solidFill>
              <a:schemeClr val="dk1"/>
            </a:solidFill>
          </a:endParaRPr>
        </a:p>
      </dsp:txBody>
      <dsp:txXfrm>
        <a:off x="2838244" y="192011"/>
        <a:ext cx="2424971" cy="1810950"/>
      </dsp:txXfrm>
    </dsp:sp>
    <dsp:sp modelId="{2FFBD13C-C1B2-439F-995D-463FBDC68A3B}">
      <dsp:nvSpPr>
        <dsp:cNvPr id="7" name="矩形 6"/>
        <dsp:cNvSpPr/>
      </dsp:nvSpPr>
      <dsp:spPr bwMode="white">
        <a:xfrm>
          <a:off x="2838244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2. 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运用</a:t>
          </a:r>
          <a:b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</a:b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对比手法</a:t>
          </a:r>
        </a:p>
      </dsp:txBody>
      <dsp:txXfrm>
        <a:off x="2838244" y="2002961"/>
        <a:ext cx="2424971" cy="778709"/>
      </dsp:txXfrm>
    </dsp:sp>
    <dsp:sp modelId="{81B136B9-D847-4D29-B6D4-5A0179C465FE}">
      <dsp:nvSpPr>
        <dsp:cNvPr id="8" name="椭圆 7"/>
        <dsp:cNvSpPr/>
      </dsp:nvSpPr>
      <dsp:spPr bwMode="white">
        <a:xfrm>
          <a:off x="4616775" y="2129348"/>
          <a:ext cx="848740" cy="848740"/>
        </a:xfrm>
        <a:prstGeom prst="ellipse">
          <a:avLst/>
        </a:prstGeom>
        <a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4616775" y="2129348"/>
        <a:ext cx="848740" cy="848740"/>
      </dsp:txXfrm>
    </dsp:sp>
    <dsp:sp modelId="{81CA3962-1DFE-422C-9862-437F9B0002F7}">
      <dsp:nvSpPr>
        <dsp:cNvPr id="9" name="同侧圆角矩形 8"/>
        <dsp:cNvSpPr/>
      </dsp:nvSpPr>
      <dsp:spPr bwMode="white">
        <a:xfrm>
          <a:off x="5675785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19050" tIns="57150" rIns="19050" bIns="19050" anchor="t"/>
        <a:lstStyle>
          <a:lvl1pPr algn="l">
            <a:defRPr sz="1500"/>
          </a:lvl1pPr>
          <a:lvl2pPr marL="114300" indent="-114300" algn="l">
            <a:defRPr sz="1500"/>
          </a:lvl2pPr>
          <a:lvl3pPr marL="228600" indent="-114300" algn="l">
            <a:defRPr sz="1500"/>
          </a:lvl3pPr>
          <a:lvl4pPr marL="342900" indent="-114300" algn="l">
            <a:defRPr sz="1500"/>
          </a:lvl4pPr>
          <a:lvl5pPr marL="457200" indent="-114300" algn="l">
            <a:defRPr sz="1500"/>
          </a:lvl5pPr>
          <a:lvl6pPr marL="571500" indent="-114300" algn="l">
            <a:defRPr sz="1500"/>
          </a:lvl6pPr>
          <a:lvl7pPr marL="685800" indent="-114300" algn="l">
            <a:defRPr sz="1500"/>
          </a:lvl7pPr>
          <a:lvl8pPr marL="800100" indent="-114300" algn="l">
            <a:defRPr sz="1500"/>
          </a:lvl8pPr>
          <a:lvl9pPr marL="914400" indent="-114300" algn="l">
            <a:defRPr sz="1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b="1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作者</a:t>
          </a:r>
          <a:r>
            <a:rPr lang="zh-CN" b="1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通过构思北京二十年后的样子，表达了希望北京城会变得越来越美好的良好愿望。文章结尾更是直抒胸臆，表达对家乡的赞美和热爱之情。</a:t>
          </a:r>
          <a:endParaRPr>
            <a:solidFill>
              <a:schemeClr val="dk1"/>
            </a:solidFill>
          </a:endParaRPr>
        </a:p>
      </dsp:txBody>
      <dsp:txXfrm>
        <a:off x="5675785" y="192011"/>
        <a:ext cx="2424971" cy="1810950"/>
      </dsp:txXfrm>
    </dsp:sp>
    <dsp:sp modelId="{289E8C87-DCA9-4A89-84FE-DEC559AA794B}">
      <dsp:nvSpPr>
        <dsp:cNvPr id="10" name="矩形 9"/>
        <dsp:cNvSpPr/>
      </dsp:nvSpPr>
      <dsp:spPr bwMode="white">
        <a:xfrm>
          <a:off x="5675785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3.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表达</a:t>
          </a:r>
          <a:b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</a:b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真挚情感</a:t>
          </a:r>
        </a:p>
      </dsp:txBody>
      <dsp:txXfrm>
        <a:off x="5675785" y="2002961"/>
        <a:ext cx="2424971" cy="778709"/>
      </dsp:txXfrm>
    </dsp:sp>
    <dsp:sp modelId="{C87FC5FB-CF3E-4344-8C19-E15AD9D6DBBC}">
      <dsp:nvSpPr>
        <dsp:cNvPr id="11" name="椭圆 10"/>
        <dsp:cNvSpPr/>
      </dsp:nvSpPr>
      <dsp:spPr bwMode="white">
        <a:xfrm>
          <a:off x="7454316" y="2129348"/>
          <a:ext cx="848740" cy="848740"/>
        </a:xfrm>
        <a:prstGeom prst="ellipse">
          <a:avLst/>
        </a:prstGeom>
        <a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7454316" y="2129348"/>
        <a:ext cx="848740" cy="848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A3BF2-D4BB-4EDA-885A-E5849FFE16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339D0-63DA-4FD0-8A89-FE30BF4A17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3.jpeg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5001768"/>
            <a:ext cx="9144000" cy="141732"/>
          </a:xfrm>
          <a:prstGeom prst="rect">
            <a:avLst/>
          </a:prstGeom>
          <a:solidFill>
            <a:srgbClr val="FAC5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 flipH="1">
            <a:off x="35496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文本框 10"/>
          <p:cNvSpPr txBox="1"/>
          <p:nvPr userDrawn="1"/>
        </p:nvSpPr>
        <p:spPr>
          <a:xfrm>
            <a:off x="35496" y="67578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习作：二十年后的家乡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7"/>
          <a:stretch>
            <a:fillRect/>
          </a:stretch>
        </p:blipFill>
        <p:spPr>
          <a:xfrm>
            <a:off x="8028384" y="4072449"/>
            <a:ext cx="1151112" cy="107105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496" y="4072449"/>
            <a:ext cx="1175218" cy="11752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hdphoto" Target="../media/image21.wdp"/><Relationship Id="rId5" Type="http://schemas.openxmlformats.org/officeDocument/2006/relationships/image" Target="../media/image20.png"/><Relationship Id="rId4" Type="http://schemas.microsoft.com/office/2007/relationships/hdphoto" Target="../media/image19.wdp"/><Relationship Id="rId3" Type="http://schemas.openxmlformats.org/officeDocument/2006/relationships/image" Target="../media/image18.png"/><Relationship Id="rId2" Type="http://schemas.microsoft.com/office/2007/relationships/hdphoto" Target="../media/image17.wdp"/><Relationship Id="rId1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hdphoto" Target="../media/image21.wdp"/><Relationship Id="rId5" Type="http://schemas.openxmlformats.org/officeDocument/2006/relationships/image" Target="../media/image20.png"/><Relationship Id="rId4" Type="http://schemas.microsoft.com/office/2007/relationships/hdphoto" Target="../media/image19.wdp"/><Relationship Id="rId3" Type="http://schemas.openxmlformats.org/officeDocument/2006/relationships/image" Target="../media/image18.png"/><Relationship Id="rId2" Type="http://schemas.microsoft.com/office/2007/relationships/hdphoto" Target="../media/image17.wdp"/><Relationship Id="rId1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3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25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&#33539;&#25991;2&#65306;&#20108;&#21313;&#24180;&#21518;&#30340;&#23478;&#20065;.pptx" TargetMode="External"/><Relationship Id="rId3" Type="http://schemas.microsoft.com/office/2007/relationships/hdphoto" Target="../media/image28.wdp"/><Relationship Id="rId2" Type="http://schemas.openxmlformats.org/officeDocument/2006/relationships/image" Target="../media/image27.png"/><Relationship Id="rId1" Type="http://schemas.openxmlformats.org/officeDocument/2006/relationships/hyperlink" Target="&#33539;&#25991;1&#65306;&#20108;&#21313;&#24180;&#21518;&#30340;&#23478;&#20065;.ppt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4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slide" Target="slide35.xml"/><Relationship Id="rId3" Type="http://schemas.openxmlformats.org/officeDocument/2006/relationships/slide" Target="slide6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787983" y="1710645"/>
            <a:ext cx="7323630" cy="1962076"/>
          </a:xfrm>
          <a:prstGeom prst="rect">
            <a:avLst/>
          </a:prstGeom>
          <a:ln w="57150">
            <a:gradFill flip="none" rotWithShape="1">
              <a:gsLst>
                <a:gs pos="500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你</a:t>
            </a:r>
            <a:r>
              <a:rPr lang="zh-CN" altLang="en-US" sz="4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想知道中国过去和现在的对比吗？请随老师一起去看看！</a:t>
            </a:r>
            <a:endParaRPr lang="zh-CN" altLang="en-US" sz="41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5836" y="1207009"/>
            <a:ext cx="1907381" cy="48220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913628" y="1340645"/>
            <a:ext cx="2852843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913628" y="1340645"/>
            <a:ext cx="5705686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5400" b="1" dirty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5400" b="1">
                <a:latin typeface="黑体" panose="02010609060101010101" pitchFamily="49" charset="-122"/>
                <a:ea typeface="黑体" panose="02010609060101010101" pitchFamily="49" charset="-122"/>
              </a:rPr>
              <a:t>十</a:t>
            </a:r>
            <a:r>
              <a:rPr lang="zh-CN" altLang="en-US" sz="5400" b="1" smtClean="0">
                <a:latin typeface="黑体" panose="02010609060101010101" pitchFamily="49" charset="-122"/>
                <a:ea typeface="黑体" panose="02010609060101010101" pitchFamily="49" charset="-122"/>
              </a:rPr>
              <a:t>年后</a:t>
            </a:r>
            <a:r>
              <a:rPr lang="zh-CN" altLang="en-US" sz="5400" b="1" dirty="0">
                <a:latin typeface="黑体" panose="02010609060101010101" pitchFamily="49" charset="-122"/>
                <a:ea typeface="黑体" panose="02010609060101010101" pitchFamily="49" charset="-122"/>
              </a:rPr>
              <a:t>的家乡</a:t>
            </a:r>
            <a:endParaRPr lang="zh-CN" altLang="en-US" sz="5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20201" y="2629003"/>
            <a:ext cx="505212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要写出家乡的变化与发展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9969" y="1275605"/>
            <a:ext cx="5879131" cy="117724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36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二十年后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的变化我们该如何去推测呢？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3146" y="823430"/>
            <a:ext cx="3258082" cy="50013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从环境方面去推测：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60921" y="737193"/>
            <a:ext cx="672612" cy="67261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/>
              <a:t>1</a:t>
            </a:r>
            <a:endParaRPr lang="zh-CN" altLang="en-US" sz="3600" b="1" dirty="0"/>
          </a:p>
        </p:txBody>
      </p:sp>
      <p:sp>
        <p:nvSpPr>
          <p:cNvPr id="4" name="TextBox 1"/>
          <p:cNvSpPr txBox="1"/>
          <p:nvPr/>
        </p:nvSpPr>
        <p:spPr>
          <a:xfrm>
            <a:off x="1992497" y="2106238"/>
            <a:ext cx="5312654" cy="93102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空气变好了，山青水秀，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城市绿化面积加大（楼顶绿植）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3146" y="823430"/>
            <a:ext cx="3258082" cy="50013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从出行方面去推测：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60921" y="737193"/>
            <a:ext cx="672612" cy="67261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/>
              <a:t>2</a:t>
            </a:r>
            <a:endParaRPr lang="zh-CN" altLang="en-US" sz="3600" b="1" dirty="0"/>
          </a:p>
        </p:txBody>
      </p:sp>
      <p:sp>
        <p:nvSpPr>
          <p:cNvPr id="4" name="TextBox 1"/>
          <p:cNvSpPr txBox="1"/>
          <p:nvPr/>
        </p:nvSpPr>
        <p:spPr>
          <a:xfrm>
            <a:off x="1389596" y="1744497"/>
            <a:ext cx="5312654" cy="22236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无人驾驶汽车，智能导航系统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空中飞行器，多用行走器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海陆空三用汽车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能折叠的人造翅膀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3146" y="823430"/>
            <a:ext cx="3258082" cy="50013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从学习方面去推测：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60921" y="737193"/>
            <a:ext cx="672612" cy="67261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/>
              <a:t>3</a:t>
            </a:r>
            <a:endParaRPr lang="zh-CN" altLang="en-US" sz="3600" b="1" dirty="0"/>
          </a:p>
        </p:txBody>
      </p:sp>
      <p:sp>
        <p:nvSpPr>
          <p:cNvPr id="4" name="TextBox 1"/>
          <p:cNvSpPr txBox="1"/>
          <p:nvPr/>
        </p:nvSpPr>
        <p:spPr>
          <a:xfrm>
            <a:off x="1389596" y="1744497"/>
            <a:ext cx="5312654" cy="22236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学校里的智能教室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能自动推荐图书的机器人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虚拟空间漫游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电子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化学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习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私人智能家教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3146" y="823430"/>
            <a:ext cx="3258082" cy="50013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从饮食方面去推测：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60921" y="737193"/>
            <a:ext cx="672612" cy="67261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/>
              <a:t>4</a:t>
            </a:r>
            <a:endParaRPr lang="zh-CN" altLang="en-US" sz="3600" b="1" dirty="0"/>
          </a:p>
        </p:txBody>
      </p:sp>
      <p:sp>
        <p:nvSpPr>
          <p:cNvPr id="4" name="TextBox 1"/>
          <p:cNvSpPr txBox="1"/>
          <p:nvPr/>
        </p:nvSpPr>
        <p:spPr>
          <a:xfrm>
            <a:off x="1153146" y="2191044"/>
            <a:ext cx="6075181" cy="13619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智能冰箱，能告诉你</a:t>
            </a:r>
            <a:r>
              <a:rPr lang="zh-CN" altLang="en-US" sz="28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食</a:t>
            </a:r>
            <a:r>
              <a:rPr lang="zh-CN" altLang="en-US" sz="2800" b="1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品怎么搭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配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私人网上菜园，想吃什么随时点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自动炒菜机器人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2749" y="325964"/>
            <a:ext cx="7352109" cy="432223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406186" y="1274219"/>
            <a:ext cx="39489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这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次作文特别指出要列提纲，你知道提纲怎么列吗？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51520" y="752386"/>
            <a:ext cx="86934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800" b="1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列提纲就是写出作文的大致结构，开头结尾</a:t>
            </a:r>
            <a:br>
              <a:rPr lang="en-US" altLang="zh-CN" sz="2800" b="1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800" b="1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写什么，主题部分写什么。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51625" l="106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414" y="476622"/>
            <a:ext cx="1204586" cy="1774841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236265" y="1844774"/>
            <a:ext cx="8224167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en-US" altLang="zh-CN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提纲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要罗列清楚，每一部分写什么，要用概</a:t>
            </a:r>
            <a:br>
              <a:rPr lang="en-US" altLang="zh-CN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括的话写清楚，注意事项也要写清楚。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311" y="1772765"/>
            <a:ext cx="1269938" cy="109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254546" y="3212926"/>
            <a:ext cx="84939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提纲不要追求一次性写好，写过之后，要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经过多次斟酌修改。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290" b="53226" l="24663" r="743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7096" r="24759" b="46452"/>
          <a:stretch>
            <a:fillRect/>
          </a:stretch>
        </p:blipFill>
        <p:spPr bwMode="auto">
          <a:xfrm>
            <a:off x="8044628" y="3212926"/>
            <a:ext cx="930424" cy="10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4209" y="775469"/>
            <a:ext cx="6964573" cy="500137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下面就让我们一步步来列</a:t>
            </a:r>
            <a:r>
              <a:rPr lang="zh-CN" altLang="en-US" sz="28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</a:t>
            </a:r>
            <a:r>
              <a:rPr lang="zh-CN" altLang="en-US" sz="2800" b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纲。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63461" y="1386474"/>
            <a:ext cx="4461164" cy="2862322"/>
          </a:xfrm>
          <a:prstGeom prst="rect">
            <a:avLst/>
          </a:prstGeom>
          <a:solidFill>
            <a:srgbClr val="33CCFF">
              <a:alpha val="26000"/>
            </a:srgbClr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习作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提纲</a:t>
            </a:r>
            <a:endParaRPr lang="en-US" altLang="zh-CN" sz="1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题目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二十年后的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家乡</a:t>
            </a:r>
            <a:endParaRPr lang="en-US" altLang="zh-CN" sz="1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开头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穿越到二十年后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看到了我的家乡。</a:t>
            </a:r>
            <a:r>
              <a:rPr lang="zh-CN" altLang="en-US" sz="1800" smtClean="0">
                <a:latin typeface="楷体" panose="02010609060101010101" pitchFamily="49" charset="-122"/>
                <a:ea typeface="楷体" panose="02010609060101010101" pitchFamily="49" charset="-122"/>
              </a:rPr>
              <a:t>中</a:t>
            </a:r>
            <a:r>
              <a:rPr lang="zh-CN" altLang="en-US" sz="1800" smtClean="0">
                <a:latin typeface="楷体" panose="02010609060101010101" pitchFamily="49" charset="-122"/>
                <a:ea typeface="楷体" panose="02010609060101010101" pitchFamily="49" charset="-122"/>
              </a:rPr>
              <a:t>间：</a:t>
            </a:r>
            <a:endParaRPr lang="en-US" altLang="zh-CN" sz="1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800" smtClean="0">
                <a:latin typeface="楷体" panose="02010609060101010101" pitchFamily="49" charset="-122"/>
                <a:ea typeface="楷体" panose="02010609060101010101" pitchFamily="49" charset="-122"/>
              </a:rPr>
              <a:t>  1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环境的变化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河水清澈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绿树成荫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800" smtClean="0">
                <a:latin typeface="楷体" panose="02010609060101010101" pitchFamily="49" charset="-122"/>
                <a:ea typeface="楷体" panose="02010609060101010101" pitchFamily="49" charset="-122"/>
              </a:rPr>
              <a:t>  2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工作的变化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机器人在照料着果园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800" smtClean="0">
                <a:latin typeface="楷体" panose="02010609060101010101" pitchFamily="49" charset="-122"/>
                <a:ea typeface="楷体" panose="02010609060101010101" pitchFamily="49" charset="-122"/>
              </a:rPr>
              <a:t>  3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生活的变化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遇到老同学开着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3D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打印的汽车去郊游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结尾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表达我对二十年后家乡生活的向往之情。</a:t>
            </a:r>
            <a:endParaRPr lang="zh-CN" altLang="en-US" sz="1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"/>
          <p:cNvSpPr txBox="1"/>
          <p:nvPr/>
        </p:nvSpPr>
        <p:spPr>
          <a:xfrm>
            <a:off x="1193339" y="654889"/>
            <a:ext cx="7159319" cy="500137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第一步：写出题目和开头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TextBox 1"/>
          <p:cNvSpPr txBox="1"/>
          <p:nvPr/>
        </p:nvSpPr>
        <p:spPr>
          <a:xfrm>
            <a:off x="923256" y="2668603"/>
            <a:ext cx="7699484" cy="1915909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二十年后的家乡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/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开头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：现在是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2040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年，我回到了阔别已久的家乡。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/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开头</a:t>
            </a:r>
            <a:r>
              <a:rPr lang="en-US" altLang="zh-CN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20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年后，我的家乡会是什么样子呢？坐上时光飞船一起去看看吧！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/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对话气泡: 圆角矩形 1"/>
          <p:cNvSpPr/>
          <p:nvPr/>
        </p:nvSpPr>
        <p:spPr>
          <a:xfrm>
            <a:off x="5737608" y="1155026"/>
            <a:ext cx="1979525" cy="500137"/>
          </a:xfrm>
          <a:prstGeom prst="wedgeRoundRectCallout">
            <a:avLst>
              <a:gd name="adj1" fmla="val -63473"/>
              <a:gd name="adj2" fmla="val 13482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用其他方式表达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6260" y="1255773"/>
            <a:ext cx="4927889" cy="1015663"/>
          </a:xfrm>
          <a:prstGeom prst="rect">
            <a:avLst/>
          </a:prstGeom>
          <a:solidFill>
            <a:srgbClr val="33CCFF">
              <a:alpha val="26000"/>
            </a:srgbClr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习作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提纲</a:t>
            </a:r>
            <a:endParaRPr lang="en-US" altLang="zh-CN" sz="2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题目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二十年后的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家乡</a:t>
            </a:r>
            <a:endParaRPr lang="en-US" altLang="zh-CN" sz="2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开头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穿越到二十年后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看到了我的家乡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835" y="293282"/>
            <a:ext cx="3585001" cy="45569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"/>
          <p:cNvSpPr txBox="1"/>
          <p:nvPr/>
        </p:nvSpPr>
        <p:spPr>
          <a:xfrm>
            <a:off x="1193339" y="654889"/>
            <a:ext cx="7159319" cy="500137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第二步：写出几个变化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TextBox 1"/>
          <p:cNvSpPr txBox="1"/>
          <p:nvPr/>
        </p:nvSpPr>
        <p:spPr>
          <a:xfrm>
            <a:off x="1284997" y="3055679"/>
            <a:ext cx="7699484" cy="1546577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环境方面：城市到处都是绿植，智能灌溉。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/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出行方面：能飞的智能平衡车，踏上就飞。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/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学习方面：虚拟现实教学系统，亲身体验。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/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对话气泡: 圆角矩形 1"/>
          <p:cNvSpPr/>
          <p:nvPr/>
        </p:nvSpPr>
        <p:spPr>
          <a:xfrm>
            <a:off x="5358248" y="904957"/>
            <a:ext cx="2994410" cy="500137"/>
          </a:xfrm>
          <a:prstGeom prst="wedgeRoundRectCallout">
            <a:avLst>
              <a:gd name="adj1" fmla="val -42668"/>
              <a:gd name="adj2" fmla="val 16094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从我们之前的讨论结果挑选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96735" y="1301928"/>
            <a:ext cx="5613690" cy="1477328"/>
          </a:xfrm>
          <a:prstGeom prst="rect">
            <a:avLst/>
          </a:prstGeom>
          <a:solidFill>
            <a:srgbClr val="33CCFF">
              <a:alpha val="26000"/>
            </a:srgbClr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中间</a:t>
            </a:r>
            <a:endParaRPr lang="en-US" altLang="zh-CN" sz="1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环境的变化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河水清澈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绿树成荫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工作的变化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机器人在照料着果园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生活的变化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遇到老同学开着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3D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打印的汽车去郊游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结尾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表达我对二十年后家乡生活的向往之情。</a:t>
            </a:r>
            <a:endParaRPr lang="zh-CN" altLang="en-US" sz="1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"/>
          <p:cNvSpPr txBox="1"/>
          <p:nvPr/>
        </p:nvSpPr>
        <p:spPr>
          <a:xfrm>
            <a:off x="1193339" y="654889"/>
            <a:ext cx="7159319" cy="500137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第三步：</a:t>
            </a:r>
            <a:r>
              <a:rPr lang="zh-CN" altLang="en-US" sz="28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</a:t>
            </a:r>
            <a:r>
              <a:rPr lang="zh-CN" altLang="en-US" sz="2800" b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出结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尾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TextBox 1"/>
          <p:cNvSpPr txBox="1"/>
          <p:nvPr/>
        </p:nvSpPr>
        <p:spPr>
          <a:xfrm>
            <a:off x="1284997" y="3055679"/>
            <a:ext cx="7699484" cy="1546577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结尾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：我要离开家乡了，但是一点也不伤心，因为我可以随时回来看看！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/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结尾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：这就是二</a:t>
            </a:r>
            <a:r>
              <a:rPr lang="zh-CN" altLang="en-US" sz="24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十</a:t>
            </a:r>
            <a:r>
              <a:rPr lang="zh-CN" altLang="en-US" sz="2400" b="1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年后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的家乡，让我们现在就努力创造吧！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对话气泡: 圆角矩形 1"/>
          <p:cNvSpPr/>
          <p:nvPr/>
        </p:nvSpPr>
        <p:spPr>
          <a:xfrm>
            <a:off x="5134739" y="1222726"/>
            <a:ext cx="2994410" cy="500137"/>
          </a:xfrm>
          <a:prstGeom prst="wedgeRoundRectCallout">
            <a:avLst>
              <a:gd name="adj1" fmla="val -34950"/>
              <a:gd name="adj2" fmla="val 10469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呼应开头，表达感受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93339" y="1968421"/>
            <a:ext cx="6432840" cy="461665"/>
          </a:xfrm>
          <a:prstGeom prst="rect">
            <a:avLst/>
          </a:prstGeom>
          <a:solidFill>
            <a:srgbClr val="33CCFF">
              <a:alpha val="26000"/>
            </a:srgbClr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结尾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表达我对二十年后家乡生活的向往之情。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63225" y="325964"/>
            <a:ext cx="7404476" cy="435302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406186" y="1274219"/>
            <a:ext cx="39489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对于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文章的主体部分，我们该如何具体描述呢？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7538" y="1294477"/>
            <a:ext cx="7707086" cy="25545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下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了快车，我习惯性地招了招手，准备叫一辆全自动环保太阳能出租车，又转念一想，这不是在纽约。我这个念头刚在脑海里闪过，一辆全自动环保太阳能车出现在我眼前。我大吃一惊：祖国科技发展真快呀！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我赶紧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上车，刚坐好，耳旁便响起了优美的旋律，一个甜美的声音响起：“欢迎搭坐环保超车，请问您要去哪儿？”我又吃一惊，在美国，环保超车可没有这语音功能呢！我清了清嗓子：“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xx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小学。”“好的！十分钟后便可到达。”真没想到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20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年后北京街头交通工具比美国纽约还要先进，我心里真高兴啊！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4838" y="812716"/>
            <a:ext cx="739815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下面是优秀习作的一段，能够提供给我们哪些</a:t>
            </a:r>
            <a:r>
              <a:rPr lang="zh-CN" altLang="en-US" sz="2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借</a:t>
            </a:r>
            <a:r>
              <a:rPr lang="zh-CN" altLang="en-US" sz="2400" b="1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鉴？</a:t>
            </a:r>
            <a:endParaRPr lang="zh-CN" altLang="en-US" sz="2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26866" y="3925641"/>
            <a:ext cx="629026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通过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具体的事情表现变化，使用对比手法：现在和过去对比，国内和国外对比。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17973" y="1602254"/>
            <a:ext cx="7707086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000" b="1" dirty="0"/>
              <a:t>    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离开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西湖，我乘坐飞车，很快来到我的母校。我来到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505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教室门口，哇，教室不一样了！只见教室比之前扩大了好几倍，智能书桌让学生的学习更加便利。咦，我把目光定格在了墙壁上。墙面竟然可以根据天气、季节以及同学的心情变色，啧啧，真是不同凡响！离开学校前，我遇到曾经的江老师，我激动得说不出话来，虽然分别了二十年，可她还是那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么的和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蔼可亲、温柔活泼！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51168" y="812716"/>
            <a:ext cx="704389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下面让我们模仿范例，写一写校园</a:t>
            </a:r>
            <a:r>
              <a:rPr lang="en-US" altLang="zh-CN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年后的</a:t>
            </a:r>
            <a:r>
              <a:rPr lang="zh-CN" altLang="en-US" sz="2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变</a:t>
            </a:r>
            <a:r>
              <a:rPr lang="zh-CN" altLang="en-US" sz="2400" b="1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化。</a:t>
            </a:r>
            <a:endParaRPr lang="zh-CN" altLang="en-US" sz="2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5301" y="1535951"/>
            <a:ext cx="5783774" cy="117724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36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对于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这次习作，你还有什么要说的吗？</a:t>
            </a:r>
            <a:endParaRPr lang="en-US" altLang="zh-CN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51520" y="752386"/>
            <a:ext cx="86934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我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一定要了解一下当今的新科技和未来科技，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这样我知道文章中该写什么了。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51625" l="106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414" y="476622"/>
            <a:ext cx="1204586" cy="1774841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236265" y="1844774"/>
            <a:ext cx="8224167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写作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时我要使用巧妙的对比，突显现在的巨大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变化，过去简要概括，“现在”重点描写。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311" y="1772765"/>
            <a:ext cx="1269938" cy="109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254546" y="3212926"/>
            <a:ext cx="84939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想象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作文要想象得奇特，但是也不能过于夸张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写成科幻小说就不好啦。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290" b="53226" l="24663" r="743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7096" r="24759" b="46452"/>
          <a:stretch>
            <a:fillRect/>
          </a:stretch>
        </p:blipFill>
        <p:spPr bwMode="auto">
          <a:xfrm>
            <a:off x="8044628" y="3212926"/>
            <a:ext cx="930424" cy="10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写作提纲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824" y="1691225"/>
            <a:ext cx="1543976" cy="1301691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7075" y="156911"/>
            <a:ext cx="7866496" cy="462463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242737" y="844341"/>
            <a:ext cx="409151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你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想好自己的作文内容了吗？不要急于下笔，先好好构思，编写好写作提纲。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47412" y="1724517"/>
            <a:ext cx="4899861" cy="26776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1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你打算以怎样的方式“穿越”？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你打算从哪些方面写出变化？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这些方面，过去是什么样子的？现在又是什么样子的？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在具体论述中，你想通过什么事情串起这些变化？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你想在最后抒发怎样的情感？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91454" y="267494"/>
            <a:ext cx="34305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习作提纲要求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59325" y="1012343"/>
            <a:ext cx="544411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充分想象，</a:t>
            </a:r>
            <a:r>
              <a:rPr lang="zh-CN" altLang="en-US"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写</a:t>
            </a:r>
            <a:r>
              <a:rPr lang="zh-CN" altLang="en-US" sz="2400" b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出二十年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后家乡的变化。</a:t>
            </a:r>
            <a:endParaRPr lang="zh-CN" altLang="en-US" sz="11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一群人站在船上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206" y="659575"/>
            <a:ext cx="2990505" cy="2053480"/>
          </a:xfrm>
          <a:prstGeom prst="rect">
            <a:avLst/>
          </a:prstGeom>
        </p:spPr>
      </p:pic>
      <p:pic>
        <p:nvPicPr>
          <p:cNvPr id="6" name="图片 5" descr="河边的城市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205" y="2713054"/>
            <a:ext cx="2990505" cy="20136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10338" y="790036"/>
            <a:ext cx="1360615" cy="666511"/>
            <a:chOff x="2375756" y="2268826"/>
            <a:chExt cx="888357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63345" y="725857"/>
            <a:ext cx="630513" cy="3539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二十年后的家乡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36498"/>
            <a:ext cx="288032" cy="333422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10338" y="2072498"/>
            <a:ext cx="1318064" cy="733058"/>
            <a:chOff x="2098769" y="2334213"/>
            <a:chExt cx="860576" cy="73305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8605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763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93447" y="3785945"/>
            <a:ext cx="1277506" cy="666511"/>
            <a:chOff x="2375756" y="2268826"/>
            <a:chExt cx="834094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3409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387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948167" y="1757027"/>
            <a:ext cx="306264" cy="1584528"/>
          </a:xfrm>
          <a:prstGeom prst="leftBrace">
            <a:avLst>
              <a:gd name="adj1" fmla="val 8333"/>
              <a:gd name="adj2" fmla="val 3604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54431" y="1596609"/>
            <a:ext cx="5065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家乡的空气变得比以前好了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431" y="2162995"/>
            <a:ext cx="4010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学校里的环境也变得非常美丽了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54805" y="3796239"/>
            <a:ext cx="47967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表达对家乡的热爱之情。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54805" y="852947"/>
            <a:ext cx="5797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乘太空飞机回到了家乡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3254431" y="2791604"/>
            <a:ext cx="3276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美丽的家乡让我惊叹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6" grpId="0" animBg="1"/>
      <p:bldP spid="20" grpId="0"/>
      <p:bldP spid="22" grpId="0"/>
      <p:bldP spid="29" grpId="0"/>
      <p:bldP spid="24" grpId="0"/>
      <p:bldP spid="1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19" y="768099"/>
            <a:ext cx="1360615" cy="666511"/>
            <a:chOff x="2375756" y="2268826"/>
            <a:chExt cx="888357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63345" y="725857"/>
            <a:ext cx="630513" cy="3539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二十年后的家乡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36498"/>
            <a:ext cx="288032" cy="333422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90537" y="1923809"/>
            <a:ext cx="1318064" cy="730908"/>
            <a:chOff x="2182516" y="2391004"/>
            <a:chExt cx="860576" cy="730908"/>
          </a:xfrm>
        </p:grpSpPr>
        <p:sp>
          <p:nvSpPr>
            <p:cNvPr id="10" name="云形 9"/>
            <p:cNvSpPr/>
            <p:nvPr/>
          </p:nvSpPr>
          <p:spPr>
            <a:xfrm>
              <a:off x="2182516" y="2391004"/>
              <a:ext cx="8605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36777" y="2464071"/>
              <a:ext cx="763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73019" y="3762992"/>
            <a:ext cx="1277506" cy="666511"/>
            <a:chOff x="2375756" y="2268826"/>
            <a:chExt cx="834094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3409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387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948167" y="1590751"/>
            <a:ext cx="306264" cy="1584528"/>
          </a:xfrm>
          <a:prstGeom prst="leftBrace">
            <a:avLst>
              <a:gd name="adj1" fmla="val 8333"/>
              <a:gd name="adj2" fmla="val 3604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54431" y="1457433"/>
            <a:ext cx="5065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家里各种现代化科技的应用。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431" y="2140782"/>
            <a:ext cx="4010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学校教室里现代科技的变化。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01299" y="3803888"/>
            <a:ext cx="38432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表达对家乡的热爱之情。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54805" y="851590"/>
            <a:ext cx="5797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二十年后的某一天，我从国外回到了家乡。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3254431" y="2759330"/>
            <a:ext cx="5438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体育场上现代化设施的应用。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6" grpId="0" animBg="1"/>
      <p:bldP spid="20" grpId="0"/>
      <p:bldP spid="22" grpId="0"/>
      <p:bldP spid="29" grpId="0"/>
      <p:bldP spid="24" grpId="0"/>
      <p:bldP spid="1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19" y="768099"/>
            <a:ext cx="1360615" cy="666511"/>
            <a:chOff x="2375756" y="2268826"/>
            <a:chExt cx="888357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63345" y="725857"/>
            <a:ext cx="630513" cy="3539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二十年后的家乡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36498"/>
            <a:ext cx="288032" cy="333422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19099" y="1892270"/>
            <a:ext cx="1318064" cy="733058"/>
            <a:chOff x="2098769" y="2334213"/>
            <a:chExt cx="860576" cy="73305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8605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763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19099" y="3785945"/>
            <a:ext cx="1277506" cy="666511"/>
            <a:chOff x="2375756" y="2268826"/>
            <a:chExt cx="834094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3409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387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948167" y="1728454"/>
            <a:ext cx="306264" cy="1584528"/>
          </a:xfrm>
          <a:prstGeom prst="leftBrace">
            <a:avLst>
              <a:gd name="adj1" fmla="val 8333"/>
              <a:gd name="adj2" fmla="val 3604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54431" y="1617784"/>
            <a:ext cx="5065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家乡西湖景区的巨大变化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430" y="2225218"/>
            <a:ext cx="4010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学校里了使用很多现代化科技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01299" y="3803888"/>
            <a:ext cx="47967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表达对家乡的热爱留恋之情。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54805" y="811960"/>
            <a:ext cx="5797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引用古诗，说自己回到了家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乡。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3254431" y="2913653"/>
            <a:ext cx="3276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小区里很很多自动化设备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6" grpId="0" animBg="1"/>
      <p:bldP spid="20" grpId="0"/>
      <p:bldP spid="22" grpId="0"/>
      <p:bldP spid="29" grpId="0"/>
      <p:bldP spid="24" grpId="0"/>
      <p:bldP spid="1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576" y="1779663"/>
            <a:ext cx="5542989" cy="6847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快快写起来吧！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 descr="234757-160Z616032990[1]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</a:blip>
          <a:srcRect l="67163" t="48737"/>
          <a:stretch>
            <a:fillRect/>
          </a:stretch>
        </p:blipFill>
        <p:spPr>
          <a:xfrm>
            <a:off x="6156176" y="1541910"/>
            <a:ext cx="2085975" cy="302831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86582" y="3770259"/>
            <a:ext cx="7758290" cy="4385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写好之后，和同位交换一下，看看谁写的最好。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245" y="631284"/>
            <a:ext cx="4629510" cy="2925850"/>
          </a:xfrm>
          <a:prstGeom prst="roundRect">
            <a:avLst>
              <a:gd name="adj" fmla="val 5281"/>
            </a:avLst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作文修改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 descr="图片包含 游戏机, 标志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9" t="3514" r="24574" b="24134"/>
          <a:stretch>
            <a:fillRect/>
          </a:stretch>
        </p:blipFill>
        <p:spPr>
          <a:xfrm>
            <a:off x="2147776" y="1678691"/>
            <a:ext cx="1307805" cy="132675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89" y="431945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文本框 15"/>
          <p:cNvSpPr txBox="1"/>
          <p:nvPr/>
        </p:nvSpPr>
        <p:spPr>
          <a:xfrm>
            <a:off x="134189" y="416106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 smtClean="0">
                <a:solidFill>
                  <a:schemeClr val="bg1"/>
                </a:solidFill>
              </a:rPr>
              <a:t>第</a:t>
            </a:r>
            <a:r>
              <a:rPr kumimoji="1" lang="zh-CN" altLang="en-US" sz="1800" dirty="0">
                <a:solidFill>
                  <a:schemeClr val="bg1"/>
                </a:solidFill>
              </a:rPr>
              <a:t>二</a:t>
            </a:r>
            <a:r>
              <a:rPr kumimoji="1" lang="zh-CN" altLang="en-US" sz="1800" dirty="0" smtClean="0">
                <a:solidFill>
                  <a:schemeClr val="bg1"/>
                </a:solidFill>
              </a:rPr>
              <a:t>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97963" y="1260056"/>
            <a:ext cx="6575548" cy="380873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50419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光阴似箭，日月如梭，转眼间我已经长大了。</a:t>
            </a:r>
            <a:r>
              <a:rPr lang="zh-CN" altLang="zh-CN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二十年后的今天，我准备坐太空飞机回到我的家乡——北京，我是多么的迫切和期待啊！</a:t>
            </a:r>
            <a:endParaRPr lang="zh-CN" altLang="zh-CN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indent="50419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快到北京了，我突然有点担心：</a:t>
            </a:r>
            <a:r>
              <a:rPr lang="zh-CN" altLang="zh-CN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北京还有雾霾吗？北京还堵车吗？城市里还是</a:t>
            </a:r>
            <a:r>
              <a:rPr lang="zh-CN" altLang="zh-CN" sz="1800" b="1" kern="100" dirty="0" smtClean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到</a:t>
            </a:r>
            <a:r>
              <a:rPr lang="zh-CN" altLang="en-US" sz="1800" b="1" kern="100" dirty="0" smtClean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处</a:t>
            </a:r>
            <a:r>
              <a:rPr lang="zh-CN" altLang="zh-CN" sz="1800" b="1" kern="100" dirty="0" smtClean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飘</a:t>
            </a:r>
            <a:r>
              <a:rPr lang="zh-CN" altLang="zh-CN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飞着灰尘吗……带着这一串问号，我疑惑地下了飞机。</a:t>
            </a:r>
            <a:endParaRPr lang="zh-CN" altLang="zh-CN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indent="50419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出了机场，扑面而来的是新鲜的空气，空气里还夹杂着淡淡的花香。从机场到市区的交通状况也完全不一样了：</a:t>
            </a:r>
            <a:r>
              <a:rPr lang="zh-CN" altLang="zh-CN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所有的汽</a:t>
            </a:r>
            <a:endParaRPr lang="zh-CN" altLang="zh-CN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88040" y="760060"/>
            <a:ext cx="2831544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二十年后的家乡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702635" y="352397"/>
            <a:ext cx="2147372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例文赏析</a:t>
            </a:r>
            <a:endParaRPr lang="zh-CN" altLang="en-US" sz="2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1260056"/>
            <a:ext cx="171817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“太空飞机”，想象不一样。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设置悬念。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00" y="408359"/>
            <a:ext cx="417735" cy="4338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9961" y="635189"/>
            <a:ext cx="6575548" cy="376256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0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车都是太阳能汽车，既低碳环保，还不堵车，一眨眼就能到你想去的地方；所有的道路两旁栽着每个季节开花或长得茂盛的花草树木，一年四季都是五彩缤纷；马路宽敞整洁，没有一个人乱扔垃圾……</a:t>
            </a:r>
            <a:r>
              <a:rPr lang="en-US" altLang="zh-CN" sz="20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 </a:t>
            </a:r>
            <a:endParaRPr lang="zh-CN" altLang="zh-CN" sz="20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indent="50419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0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我去参观一下我原来的小学吧！</a:t>
            </a:r>
            <a:r>
              <a:rPr lang="zh-CN" altLang="zh-CN" sz="20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招手叫了辆太阳能时空穿梭出租汽车，眨眼间来到了我的母校。</a:t>
            </a:r>
            <a:r>
              <a:rPr lang="zh-CN" altLang="zh-CN" sz="20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一下车我就发现一条小溪环绕着我们学校，里面还有</a:t>
            </a:r>
            <a:r>
              <a:rPr lang="zh-CN" altLang="zh-CN" sz="2000" b="1" kern="1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活</a:t>
            </a:r>
            <a:r>
              <a:rPr lang="zh-CN" altLang="en-US" sz="2000" b="1" kern="1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蹦</a:t>
            </a:r>
            <a:r>
              <a:rPr lang="zh-CN" altLang="zh-CN" sz="2000" b="1" kern="1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乱</a:t>
            </a:r>
            <a:r>
              <a:rPr lang="zh-CN" altLang="zh-CN" sz="20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跳的小鱼虾。</a:t>
            </a:r>
            <a:r>
              <a:rPr lang="zh-CN" altLang="zh-CN" sz="20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小溪周围栽着柳树、银杏树，好像是传说中仙女在蔚蓝色</a:t>
            </a:r>
            <a:endParaRPr lang="zh-CN" altLang="zh-CN" sz="20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625260"/>
            <a:ext cx="171817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具体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描述北京的变化，形象可感，表达了作者美好的愿望。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校园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的变化也是家乡变化的一部分。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97963" y="715183"/>
            <a:ext cx="6575548" cy="325691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0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的纱巾上用彩锦织的点缀。我走进教学楼，发现每一层都有一个小花园，这样，下课了高层的同学也可以呼吸新鲜的空气了……</a:t>
            </a:r>
            <a:endParaRPr lang="zh-CN" altLang="zh-CN" sz="20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indent="50419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 sz="20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这是我曾经生活了很多年的北京吗？</a:t>
            </a:r>
            <a:r>
              <a:rPr lang="zh-CN" altLang="zh-CN" sz="20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没有了雾霾，空气清新；没有了堵车，你想到哪就立刻到哪儿；没有环境污染，到处是花香、溪流；甚至连学校的每一层楼上都有了花园！ </a:t>
            </a:r>
            <a:endParaRPr lang="zh-CN" altLang="zh-CN" sz="20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1959109"/>
            <a:ext cx="1718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对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上文内容作总结，总写家乡的变</a:t>
            </a:r>
            <a:r>
              <a:rPr lang="zh-CN" altLang="en-US" sz="18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化</a:t>
            </a:r>
            <a:r>
              <a:rPr lang="zh-CN" altLang="en-US" sz="1800" b="1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1267968" y="3300087"/>
            <a:ext cx="1872479" cy="896547"/>
            <a:chOff x="1879787" y="4876800"/>
            <a:chExt cx="2338645" cy="1165575"/>
          </a:xfrm>
        </p:grpSpPr>
        <p:sp>
          <p:nvSpPr>
            <p:cNvPr id="10" name="矩形: 圆角 9">
              <a:hlinkClick r:id="rId1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更多例文一</a:t>
              </a:r>
              <a:endPara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4572000" y="3300087"/>
            <a:ext cx="1872479" cy="896547"/>
            <a:chOff x="1879787" y="4876800"/>
            <a:chExt cx="2338645" cy="1165575"/>
          </a:xfrm>
        </p:grpSpPr>
        <p:sp>
          <p:nvSpPr>
            <p:cNvPr id="15" name="矩形: 圆角 14">
              <a:hlinkClick r:id="rId4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更多例文二</a:t>
              </a:r>
              <a:endPara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674561" y="1125131"/>
            <a:ext cx="61344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04190"/>
            <a:r>
              <a:rPr lang="zh-CN" altLang="zh-CN" sz="20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这是真的北京吗？是</a:t>
            </a:r>
            <a:r>
              <a:rPr lang="zh-CN" altLang="zh-CN" sz="2000" b="1" kern="1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我</a:t>
            </a:r>
            <a:r>
              <a:rPr lang="zh-CN" altLang="en-US" sz="2000" b="1" kern="1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魂</a:t>
            </a:r>
            <a:r>
              <a:rPr lang="zh-CN" altLang="zh-CN" sz="2000" b="1" kern="1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牵</a:t>
            </a:r>
            <a:r>
              <a:rPr lang="zh-CN" altLang="zh-CN" sz="20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梦绕的北京吗？是的，她就是美丽的北京城，二十年后，她如此美丽。我爱北京！我爱我的家乡！</a:t>
            </a:r>
            <a:endParaRPr lang="zh-CN" altLang="zh-CN" sz="20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191513" y="1125131"/>
            <a:ext cx="17036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结尾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表达对家乡的喜爱之情。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包含 建筑, 照片, 户外, 旧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91" b="9149"/>
          <a:stretch>
            <a:fillRect/>
          </a:stretch>
        </p:blipFill>
        <p:spPr>
          <a:xfrm>
            <a:off x="2483573" y="351064"/>
            <a:ext cx="3703517" cy="2220686"/>
          </a:xfrm>
          <a:prstGeom prst="rect">
            <a:avLst/>
          </a:prstGeom>
        </p:spPr>
      </p:pic>
      <p:pic>
        <p:nvPicPr>
          <p:cNvPr id="7" name="图片 6" descr="许多车在公路上行驶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573" y="2571750"/>
            <a:ext cx="3703517" cy="22221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/>
        </p:nvGraphicFramePr>
        <p:xfrm>
          <a:off x="419811" y="1028855"/>
          <a:ext cx="8302158" cy="3170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矩形 2"/>
          <p:cNvSpPr/>
          <p:nvPr/>
        </p:nvSpPr>
        <p:spPr>
          <a:xfrm>
            <a:off x="3401339" y="463480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优点借鉴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9448" y="273583"/>
            <a:ext cx="7964001" cy="468196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238284" y="737852"/>
            <a:ext cx="41435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请和同位交换作文，根据“评分标准”相互批改。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要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使用作文评改符号，最后得出总分，并写出评价。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endParaRPr lang="zh-CN" altLang="en-US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59269" y="763732"/>
            <a:ext cx="5439642" cy="36160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没有错别字，语句通顺，表达流畅。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用词准确生动，意思表达清楚明确。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文章结构清晰，详略得当，重点突出。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开头能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点明</a:t>
            </a: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主题，结尾能恰当呼应、升华。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文章立意较好，符合主流价值观。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文章主旨明确，有真情实感，抒发手法多样。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语言生动有个性，恰当使用修辞手法。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符合本次作文要求：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写出的是家乡。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写出了多个方面的变化。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使用了对比手法。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能抒发自己的感情。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59875" y="763732"/>
            <a:ext cx="399394" cy="3616036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     评   价   标   准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0439" y="1248311"/>
            <a:ext cx="80411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返乡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的飞机刚一落地，就看见爸爸乘着太阳能汽车来迎接我。在回家的路上，感觉这时的空气让人神清气爽。喜鹊们三五成群地围在一起“唧唧喳喳”地叫着！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209" y="563693"/>
            <a:ext cx="1361552" cy="4421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12761" y="492370"/>
            <a:ext cx="6777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下面</a:t>
            </a:r>
            <a:r>
              <a:rPr lang="zh-CN" altLang="en-US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  <a:r>
              <a:rPr lang="en-US" altLang="zh-CN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二十年后的家乡</a:t>
            </a:r>
            <a:r>
              <a:rPr lang="en-US" altLang="zh-CN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评</a:t>
            </a: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改前的段落，</a:t>
            </a: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读一读，看看有什么</a:t>
            </a:r>
            <a:r>
              <a:rPr lang="zh-CN" altLang="en-US" sz="1600" b="1">
                <a:latin typeface="黑体" panose="02010609060101010101" pitchFamily="49" charset="-122"/>
                <a:ea typeface="黑体" panose="02010609060101010101" pitchFamily="49" charset="-122"/>
              </a:rPr>
              <a:t>问</a:t>
            </a:r>
            <a:r>
              <a:rPr lang="zh-CN" altLang="en-US" sz="1600" b="1" smtClean="0">
                <a:latin typeface="黑体" panose="02010609060101010101" pitchFamily="49" charset="-122"/>
                <a:ea typeface="黑体" panose="02010609060101010101" pitchFamily="49" charset="-122"/>
              </a:rPr>
              <a:t>题。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15852" y="3023709"/>
            <a:ext cx="1361552" cy="44212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问题分析</a:t>
            </a:r>
            <a:endParaRPr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15852" y="3465836"/>
            <a:ext cx="6601766" cy="1015663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这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段话写了现在，但是没有和过去对比，没能显示出变化。此外对于喜鹊的描写也不太生动，可以使用修辞手法。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32287" y="2204065"/>
            <a:ext cx="7794359" cy="16312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返乡</a:t>
            </a: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的飞机刚一落地，就看见爸爸乘着太阳能汽车来迎接我。在回家的路上，我发现路上跑着的都是这种车，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以前的汽油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车再也没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有了</a:t>
            </a: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绿化也比当年我离别家乡时多了好几十倍</a:t>
            </a: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，这里的空气，让人感觉神清气爽。喜鹊们三五成群地围在一起“唧唧喳喳”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地唱歌，</a:t>
            </a: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那声音悦耳极了，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好像在欢迎我回家！</a:t>
            </a:r>
            <a:endParaRPr lang="zh-CN" altLang="zh-CN" sz="2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209" y="492370"/>
            <a:ext cx="1361552" cy="40193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1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12761" y="400949"/>
            <a:ext cx="6546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这是修改后的段落，和原段落对比一下，</a:t>
            </a: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说说为什么这么修改。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4818" y="1077145"/>
            <a:ext cx="7909295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1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返乡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的飞机刚一落地，就看见爸爸乘着太阳能汽车来迎接我。在回家的路上，感觉这时的空气让人神清气爽。喜鹊们三五成群地围在一起“唧唧喳喳”地叫着！</a:t>
            </a:r>
            <a:endParaRPr lang="zh-CN" alt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2894" y="1008279"/>
            <a:ext cx="399394" cy="1077218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原段落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2892" y="2199470"/>
            <a:ext cx="399394" cy="1631215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评改后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57840" y="3961186"/>
            <a:ext cx="641336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加入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了与过去的对比，显示出巨大变化。将喜鹊拟人化，一方面写出了环境的美好，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也写出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了作者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心里的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美好。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864158" y="657459"/>
            <a:ext cx="7174523" cy="3311640"/>
          </a:xfrm>
          <a:prstGeom prst="roundRect">
            <a:avLst>
              <a:gd name="adj" fmla="val 3952"/>
            </a:avLst>
          </a:prstGeom>
          <a:solidFill>
            <a:srgbClr val="222222"/>
          </a:solidFill>
          <a:ln w="76200">
            <a:solidFill>
              <a:srgbClr val="BC7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302854" y="882013"/>
            <a:ext cx="4297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2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技巧总结</a:t>
            </a:r>
            <a:endParaRPr lang="zh-CN" altLang="en-US" sz="32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14132" y="1528449"/>
            <a:ext cx="58924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要抓住现在人们最想改变的来写。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一定要注</a:t>
            </a:r>
            <a:r>
              <a:rPr lang="zh-CN" altLang="en-US" sz="2400" b="1" dirty="0" smtClean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意从多</a:t>
            </a: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个方面描写变化。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对比手法，对比中突显大变化。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语言上需要打磨，避免平铺直叙。</a:t>
            </a:r>
            <a:endParaRPr lang="zh-CN" altLang="en-US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7"/>
          <p:cNvSpPr txBox="1"/>
          <p:nvPr/>
        </p:nvSpPr>
        <p:spPr>
          <a:xfrm>
            <a:off x="1594402" y="1611242"/>
            <a:ext cx="6242166" cy="1107996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二十年后的家乡</a:t>
            </a:r>
            <a:endParaRPr lang="zh-CN" altLang="en-US" sz="6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 flipH="1">
            <a:off x="-10106" y="6450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文本框 1"/>
          <p:cNvSpPr txBox="1"/>
          <p:nvPr/>
        </p:nvSpPr>
        <p:spPr>
          <a:xfrm>
            <a:off x="187687" y="15682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语文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年级  上册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229384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514" y="3841895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文本框 15">
            <a:hlinkClick r:id="rId3" action="ppaction://hlinksldjump"/>
          </p:cNvPr>
          <p:cNvSpPr txBox="1"/>
          <p:nvPr/>
        </p:nvSpPr>
        <p:spPr>
          <a:xfrm>
            <a:off x="7306514" y="3826056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第一课时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22" name="文本框 14">
            <a:hlinkClick r:id="rId4" action="ppaction://hlinksldjump"/>
          </p:cNvPr>
          <p:cNvSpPr txBox="1"/>
          <p:nvPr/>
        </p:nvSpPr>
        <p:spPr>
          <a:xfrm>
            <a:off x="7306514" y="4217299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第二课时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审题指导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10000" r="90000">
                        <a14:foregroundMark x1="27600" y1="26000" x2="29800" y2="29000"/>
                        <a14:foregroundMark x1="15200" y1="49200" x2="21000" y2="49600"/>
                        <a14:foregroundMark x1="25000" y1="75400" x2="30800" y2="70200"/>
                        <a14:foregroundMark x1="72000" y1="70600" x2="74600" y2="73800"/>
                        <a14:foregroundMark x1="83000" y1="48800" x2="87600" y2="48800"/>
                        <a14:foregroundMark x1="74000" y1="26400" x2="77600" y2="23600"/>
                        <a14:foregroundMark x1="51400" y1="16200" x2="51800" y2="10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749" y="1464439"/>
            <a:ext cx="1996516" cy="19965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43" y="463294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文本框 15"/>
          <p:cNvSpPr txBox="1"/>
          <p:nvPr/>
        </p:nvSpPr>
        <p:spPr>
          <a:xfrm>
            <a:off x="212343" y="447455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第一课时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4581" y="438786"/>
            <a:ext cx="5585634" cy="18158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60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1600" smtClean="0">
                <a:latin typeface="楷体" panose="02010609060101010101" pitchFamily="49" charset="-122"/>
                <a:ea typeface="楷体" panose="02010609060101010101" pitchFamily="49" charset="-122"/>
              </a:rPr>
              <a:t>每个人都有自己的家乡，那是我们成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长的地方。二十年后我们的家乡会是什么样的呢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让我们来一次时空穿越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到二十年后的家乡去看一看</a:t>
            </a: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6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首先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要大胆想象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二十年后的家乡会发生什么</a:t>
            </a:r>
            <a:r>
              <a:rPr lang="zh-CN" altLang="en-US" sz="1600">
                <a:latin typeface="楷体" panose="02010609060101010101" pitchFamily="49" charset="-122"/>
                <a:ea typeface="楷体" panose="02010609060101010101" pitchFamily="49" charset="-122"/>
              </a:rPr>
              <a:t>巨</a:t>
            </a:r>
            <a:r>
              <a:rPr lang="zh-CN" altLang="en-US" sz="1600" smtClean="0">
                <a:latin typeface="楷体" panose="02010609060101010101" pitchFamily="49" charset="-122"/>
                <a:ea typeface="楷体" panose="02010609060101010101" pitchFamily="49" charset="-122"/>
              </a:rPr>
              <a:t>变。如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环境有什么变化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人们的工作、生活有什么变</a:t>
            </a:r>
            <a:r>
              <a:rPr lang="zh-CN" altLang="en-US" sz="1600">
                <a:latin typeface="楷体" panose="02010609060101010101" pitchFamily="49" charset="-122"/>
                <a:ea typeface="楷体" panose="02010609060101010101" pitchFamily="49" charset="-122"/>
              </a:rPr>
              <a:t>化</a:t>
            </a:r>
            <a:r>
              <a:rPr lang="en-US" altLang="zh-CN" sz="1600" smtClean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16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然后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参考下面的例子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把想象到的场景或者事件梳理一下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列一个习作提纲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明确自己要写什么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从哪些方面来写。</a:t>
            </a:r>
            <a:endParaRPr lang="zh-CN" altLang="en-US" sz="16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705970" y="469870"/>
            <a:ext cx="993822" cy="2748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对话气泡: 圆角矩形 18"/>
          <p:cNvSpPr/>
          <p:nvPr/>
        </p:nvSpPr>
        <p:spPr>
          <a:xfrm>
            <a:off x="5936253" y="365305"/>
            <a:ext cx="1306897" cy="367830"/>
          </a:xfrm>
          <a:prstGeom prst="wedgeRoundRectCallout">
            <a:avLst>
              <a:gd name="adj1" fmla="val -288445"/>
              <a:gd name="adj2" fmla="val -2781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写作对象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十边形 14"/>
          <p:cNvSpPr/>
          <p:nvPr/>
        </p:nvSpPr>
        <p:spPr>
          <a:xfrm>
            <a:off x="234514" y="482929"/>
            <a:ext cx="5427792" cy="788286"/>
          </a:xfrm>
          <a:custGeom>
            <a:avLst/>
            <a:gdLst>
              <a:gd name="connsiteX0" fmla="*/ 0 w 5455088"/>
              <a:gd name="connsiteY0" fmla="*/ 219106 h 748084"/>
              <a:gd name="connsiteX1" fmla="*/ 219106 w 5455088"/>
              <a:gd name="connsiteY1" fmla="*/ 0 h 748084"/>
              <a:gd name="connsiteX2" fmla="*/ 5235982 w 5455088"/>
              <a:gd name="connsiteY2" fmla="*/ 0 h 748084"/>
              <a:gd name="connsiteX3" fmla="*/ 5455088 w 5455088"/>
              <a:gd name="connsiteY3" fmla="*/ 219106 h 748084"/>
              <a:gd name="connsiteX4" fmla="*/ 5455088 w 5455088"/>
              <a:gd name="connsiteY4" fmla="*/ 528978 h 748084"/>
              <a:gd name="connsiteX5" fmla="*/ 5235982 w 5455088"/>
              <a:gd name="connsiteY5" fmla="*/ 748084 h 748084"/>
              <a:gd name="connsiteX6" fmla="*/ 219106 w 5455088"/>
              <a:gd name="connsiteY6" fmla="*/ 748084 h 748084"/>
              <a:gd name="connsiteX7" fmla="*/ 0 w 5455088"/>
              <a:gd name="connsiteY7" fmla="*/ 528978 h 748084"/>
              <a:gd name="connsiteX8" fmla="*/ 0 w 5455088"/>
              <a:gd name="connsiteY8" fmla="*/ 219106 h 748084"/>
              <a:gd name="connsiteX0-1" fmla="*/ 0 w 5455088"/>
              <a:gd name="connsiteY0-2" fmla="*/ 313899 h 842877"/>
              <a:gd name="connsiteX1-3" fmla="*/ 219106 w 5455088"/>
              <a:gd name="connsiteY1-4" fmla="*/ 94793 h 842877"/>
              <a:gd name="connsiteX2-5" fmla="*/ 5235982 w 5455088"/>
              <a:gd name="connsiteY2-6" fmla="*/ 94793 h 842877"/>
              <a:gd name="connsiteX3-7" fmla="*/ 5455088 w 5455088"/>
              <a:gd name="connsiteY3-8" fmla="*/ 0 h 842877"/>
              <a:gd name="connsiteX4-9" fmla="*/ 5455088 w 5455088"/>
              <a:gd name="connsiteY4-10" fmla="*/ 623771 h 842877"/>
              <a:gd name="connsiteX5-11" fmla="*/ 5235982 w 5455088"/>
              <a:gd name="connsiteY5-12" fmla="*/ 842877 h 842877"/>
              <a:gd name="connsiteX6-13" fmla="*/ 219106 w 5455088"/>
              <a:gd name="connsiteY6-14" fmla="*/ 842877 h 842877"/>
              <a:gd name="connsiteX7-15" fmla="*/ 0 w 5455088"/>
              <a:gd name="connsiteY7-16" fmla="*/ 623771 h 842877"/>
              <a:gd name="connsiteX8-17" fmla="*/ 0 w 5455088"/>
              <a:gd name="connsiteY8-18" fmla="*/ 313899 h 842877"/>
              <a:gd name="connsiteX0-19" fmla="*/ 0 w 5455088"/>
              <a:gd name="connsiteY0-20" fmla="*/ 313899 h 842877"/>
              <a:gd name="connsiteX1-21" fmla="*/ 219106 w 5455088"/>
              <a:gd name="connsiteY1-22" fmla="*/ 94793 h 842877"/>
              <a:gd name="connsiteX2-23" fmla="*/ 4771958 w 5455088"/>
              <a:gd name="connsiteY2-24" fmla="*/ 67497 h 842877"/>
              <a:gd name="connsiteX3-25" fmla="*/ 5455088 w 5455088"/>
              <a:gd name="connsiteY3-26" fmla="*/ 0 h 842877"/>
              <a:gd name="connsiteX4-27" fmla="*/ 5455088 w 5455088"/>
              <a:gd name="connsiteY4-28" fmla="*/ 623771 h 842877"/>
              <a:gd name="connsiteX5-29" fmla="*/ 5235982 w 5455088"/>
              <a:gd name="connsiteY5-30" fmla="*/ 842877 h 842877"/>
              <a:gd name="connsiteX6-31" fmla="*/ 219106 w 5455088"/>
              <a:gd name="connsiteY6-32" fmla="*/ 842877 h 842877"/>
              <a:gd name="connsiteX7-33" fmla="*/ 0 w 5455088"/>
              <a:gd name="connsiteY7-34" fmla="*/ 623771 h 842877"/>
              <a:gd name="connsiteX8-35" fmla="*/ 0 w 5455088"/>
              <a:gd name="connsiteY8-36" fmla="*/ 313899 h 842877"/>
              <a:gd name="connsiteX0-37" fmla="*/ 0 w 5455088"/>
              <a:gd name="connsiteY0-38" fmla="*/ 313899 h 842877"/>
              <a:gd name="connsiteX1-39" fmla="*/ 4695572 w 5455088"/>
              <a:gd name="connsiteY1-40" fmla="*/ 340453 h 842877"/>
              <a:gd name="connsiteX2-41" fmla="*/ 4771958 w 5455088"/>
              <a:gd name="connsiteY2-42" fmla="*/ 67497 h 842877"/>
              <a:gd name="connsiteX3-43" fmla="*/ 5455088 w 5455088"/>
              <a:gd name="connsiteY3-44" fmla="*/ 0 h 842877"/>
              <a:gd name="connsiteX4-45" fmla="*/ 5455088 w 5455088"/>
              <a:gd name="connsiteY4-46" fmla="*/ 623771 h 842877"/>
              <a:gd name="connsiteX5-47" fmla="*/ 5235982 w 5455088"/>
              <a:gd name="connsiteY5-48" fmla="*/ 842877 h 842877"/>
              <a:gd name="connsiteX6-49" fmla="*/ 219106 w 5455088"/>
              <a:gd name="connsiteY6-50" fmla="*/ 842877 h 842877"/>
              <a:gd name="connsiteX7-51" fmla="*/ 0 w 5455088"/>
              <a:gd name="connsiteY7-52" fmla="*/ 623771 h 842877"/>
              <a:gd name="connsiteX8-53" fmla="*/ 0 w 5455088"/>
              <a:gd name="connsiteY8-54" fmla="*/ 313899 h 842877"/>
              <a:gd name="connsiteX0-55" fmla="*/ 0 w 5455088"/>
              <a:gd name="connsiteY0-56" fmla="*/ 313899 h 978613"/>
              <a:gd name="connsiteX1-57" fmla="*/ 4695572 w 5455088"/>
              <a:gd name="connsiteY1-58" fmla="*/ 340453 h 978613"/>
              <a:gd name="connsiteX2-59" fmla="*/ 4771958 w 5455088"/>
              <a:gd name="connsiteY2-60" fmla="*/ 67497 h 978613"/>
              <a:gd name="connsiteX3-61" fmla="*/ 5455088 w 5455088"/>
              <a:gd name="connsiteY3-62" fmla="*/ 0 h 978613"/>
              <a:gd name="connsiteX4-63" fmla="*/ 5455088 w 5455088"/>
              <a:gd name="connsiteY4-64" fmla="*/ 623771 h 978613"/>
              <a:gd name="connsiteX5-65" fmla="*/ 5235982 w 5455088"/>
              <a:gd name="connsiteY5-66" fmla="*/ 842877 h 978613"/>
              <a:gd name="connsiteX6-67" fmla="*/ 219106 w 5455088"/>
              <a:gd name="connsiteY6-68" fmla="*/ 842877 h 978613"/>
              <a:gd name="connsiteX7-69" fmla="*/ 0 w 5455088"/>
              <a:gd name="connsiteY7-70" fmla="*/ 978613 h 978613"/>
              <a:gd name="connsiteX8-71" fmla="*/ 0 w 5455088"/>
              <a:gd name="connsiteY8-72" fmla="*/ 313899 h 978613"/>
              <a:gd name="connsiteX0-73" fmla="*/ 0 w 5455088"/>
              <a:gd name="connsiteY0-74" fmla="*/ 313899 h 978613"/>
              <a:gd name="connsiteX1-75" fmla="*/ 4695572 w 5455088"/>
              <a:gd name="connsiteY1-76" fmla="*/ 340453 h 978613"/>
              <a:gd name="connsiteX2-77" fmla="*/ 4771958 w 5455088"/>
              <a:gd name="connsiteY2-78" fmla="*/ 67497 h 978613"/>
              <a:gd name="connsiteX3-79" fmla="*/ 5455088 w 5455088"/>
              <a:gd name="connsiteY3-80" fmla="*/ 0 h 978613"/>
              <a:gd name="connsiteX4-81" fmla="*/ 5455088 w 5455088"/>
              <a:gd name="connsiteY4-82" fmla="*/ 623771 h 978613"/>
              <a:gd name="connsiteX5-83" fmla="*/ 5235982 w 5455088"/>
              <a:gd name="connsiteY5-84" fmla="*/ 842877 h 978613"/>
              <a:gd name="connsiteX6-85" fmla="*/ 3358091 w 5455088"/>
              <a:gd name="connsiteY6-86" fmla="*/ 733695 h 978613"/>
              <a:gd name="connsiteX7-87" fmla="*/ 0 w 5455088"/>
              <a:gd name="connsiteY7-88" fmla="*/ 978613 h 978613"/>
              <a:gd name="connsiteX8-89" fmla="*/ 0 w 5455088"/>
              <a:gd name="connsiteY8-90" fmla="*/ 313899 h 978613"/>
              <a:gd name="connsiteX0-91" fmla="*/ 0 w 5455088"/>
              <a:gd name="connsiteY0-92" fmla="*/ 313899 h 855783"/>
              <a:gd name="connsiteX1-93" fmla="*/ 4695572 w 5455088"/>
              <a:gd name="connsiteY1-94" fmla="*/ 340453 h 855783"/>
              <a:gd name="connsiteX2-95" fmla="*/ 4771958 w 5455088"/>
              <a:gd name="connsiteY2-96" fmla="*/ 67497 h 855783"/>
              <a:gd name="connsiteX3-97" fmla="*/ 5455088 w 5455088"/>
              <a:gd name="connsiteY3-98" fmla="*/ 0 h 855783"/>
              <a:gd name="connsiteX4-99" fmla="*/ 5455088 w 5455088"/>
              <a:gd name="connsiteY4-100" fmla="*/ 623771 h 855783"/>
              <a:gd name="connsiteX5-101" fmla="*/ 5235982 w 5455088"/>
              <a:gd name="connsiteY5-102" fmla="*/ 842877 h 855783"/>
              <a:gd name="connsiteX6-103" fmla="*/ 3358091 w 5455088"/>
              <a:gd name="connsiteY6-104" fmla="*/ 733695 h 855783"/>
              <a:gd name="connsiteX7-105" fmla="*/ 13648 w 5455088"/>
              <a:gd name="connsiteY7-106" fmla="*/ 855783 h 855783"/>
              <a:gd name="connsiteX8-107" fmla="*/ 0 w 5455088"/>
              <a:gd name="connsiteY8-108" fmla="*/ 313899 h 855783"/>
              <a:gd name="connsiteX0-109" fmla="*/ 0 w 5455088"/>
              <a:gd name="connsiteY0-110" fmla="*/ 313899 h 855783"/>
              <a:gd name="connsiteX1-111" fmla="*/ 4695572 w 5455088"/>
              <a:gd name="connsiteY1-112" fmla="*/ 340453 h 855783"/>
              <a:gd name="connsiteX2-113" fmla="*/ 4771958 w 5455088"/>
              <a:gd name="connsiteY2-114" fmla="*/ 67497 h 855783"/>
              <a:gd name="connsiteX3-115" fmla="*/ 5455088 w 5455088"/>
              <a:gd name="connsiteY3-116" fmla="*/ 0 h 855783"/>
              <a:gd name="connsiteX4-117" fmla="*/ 5455088 w 5455088"/>
              <a:gd name="connsiteY4-118" fmla="*/ 623771 h 855783"/>
              <a:gd name="connsiteX5-119" fmla="*/ 5235982 w 5455088"/>
              <a:gd name="connsiteY5-120" fmla="*/ 842877 h 855783"/>
              <a:gd name="connsiteX6-121" fmla="*/ 2116145 w 5455088"/>
              <a:gd name="connsiteY6-122" fmla="*/ 788286 h 855783"/>
              <a:gd name="connsiteX7-123" fmla="*/ 13648 w 5455088"/>
              <a:gd name="connsiteY7-124" fmla="*/ 855783 h 855783"/>
              <a:gd name="connsiteX8-125" fmla="*/ 0 w 5455088"/>
              <a:gd name="connsiteY8-126" fmla="*/ 313899 h 855783"/>
              <a:gd name="connsiteX0-127" fmla="*/ 0 w 5455088"/>
              <a:gd name="connsiteY0-128" fmla="*/ 313899 h 855783"/>
              <a:gd name="connsiteX1-129" fmla="*/ 4695572 w 5455088"/>
              <a:gd name="connsiteY1-130" fmla="*/ 340453 h 855783"/>
              <a:gd name="connsiteX2-131" fmla="*/ 4771958 w 5455088"/>
              <a:gd name="connsiteY2-132" fmla="*/ 67497 h 855783"/>
              <a:gd name="connsiteX3-133" fmla="*/ 5455088 w 5455088"/>
              <a:gd name="connsiteY3-134" fmla="*/ 0 h 855783"/>
              <a:gd name="connsiteX4-135" fmla="*/ 5455088 w 5455088"/>
              <a:gd name="connsiteY4-136" fmla="*/ 623771 h 855783"/>
              <a:gd name="connsiteX5-137" fmla="*/ 2206179 w 5455088"/>
              <a:gd name="connsiteY5-138" fmla="*/ 569922 h 855783"/>
              <a:gd name="connsiteX6-139" fmla="*/ 2116145 w 5455088"/>
              <a:gd name="connsiteY6-140" fmla="*/ 788286 h 855783"/>
              <a:gd name="connsiteX7-141" fmla="*/ 13648 w 5455088"/>
              <a:gd name="connsiteY7-142" fmla="*/ 855783 h 855783"/>
              <a:gd name="connsiteX8-143" fmla="*/ 0 w 5455088"/>
              <a:gd name="connsiteY8-144" fmla="*/ 313899 h 855783"/>
              <a:gd name="connsiteX0-145" fmla="*/ 0 w 5455088"/>
              <a:gd name="connsiteY0-146" fmla="*/ 313899 h 870172"/>
              <a:gd name="connsiteX1-147" fmla="*/ 4695572 w 5455088"/>
              <a:gd name="connsiteY1-148" fmla="*/ 340453 h 870172"/>
              <a:gd name="connsiteX2-149" fmla="*/ 4771958 w 5455088"/>
              <a:gd name="connsiteY2-150" fmla="*/ 67497 h 870172"/>
              <a:gd name="connsiteX3-151" fmla="*/ 5455088 w 5455088"/>
              <a:gd name="connsiteY3-152" fmla="*/ 0 h 870172"/>
              <a:gd name="connsiteX4-153" fmla="*/ 5455088 w 5455088"/>
              <a:gd name="connsiteY4-154" fmla="*/ 623771 h 870172"/>
              <a:gd name="connsiteX5-155" fmla="*/ 2206179 w 5455088"/>
              <a:gd name="connsiteY5-156" fmla="*/ 569922 h 870172"/>
              <a:gd name="connsiteX6-157" fmla="*/ 2225327 w 5455088"/>
              <a:gd name="connsiteY6-158" fmla="*/ 870172 h 870172"/>
              <a:gd name="connsiteX7-159" fmla="*/ 13648 w 5455088"/>
              <a:gd name="connsiteY7-160" fmla="*/ 855783 h 870172"/>
              <a:gd name="connsiteX8-161" fmla="*/ 0 w 5455088"/>
              <a:gd name="connsiteY8-162" fmla="*/ 313899 h 870172"/>
              <a:gd name="connsiteX0-163" fmla="*/ 0 w 5455088"/>
              <a:gd name="connsiteY0-164" fmla="*/ 313899 h 870172"/>
              <a:gd name="connsiteX1-165" fmla="*/ 4654629 w 5455088"/>
              <a:gd name="connsiteY1-166" fmla="*/ 340453 h 870172"/>
              <a:gd name="connsiteX2-167" fmla="*/ 4771958 w 5455088"/>
              <a:gd name="connsiteY2-168" fmla="*/ 67497 h 870172"/>
              <a:gd name="connsiteX3-169" fmla="*/ 5455088 w 5455088"/>
              <a:gd name="connsiteY3-170" fmla="*/ 0 h 870172"/>
              <a:gd name="connsiteX4-171" fmla="*/ 5455088 w 5455088"/>
              <a:gd name="connsiteY4-172" fmla="*/ 623771 h 870172"/>
              <a:gd name="connsiteX5-173" fmla="*/ 2206179 w 5455088"/>
              <a:gd name="connsiteY5-174" fmla="*/ 569922 h 870172"/>
              <a:gd name="connsiteX6-175" fmla="*/ 2225327 w 5455088"/>
              <a:gd name="connsiteY6-176" fmla="*/ 870172 h 870172"/>
              <a:gd name="connsiteX7-177" fmla="*/ 13648 w 5455088"/>
              <a:gd name="connsiteY7-178" fmla="*/ 855783 h 870172"/>
              <a:gd name="connsiteX8-179" fmla="*/ 0 w 5455088"/>
              <a:gd name="connsiteY8-180" fmla="*/ 313899 h 870172"/>
              <a:gd name="connsiteX0-181" fmla="*/ 0 w 5455088"/>
              <a:gd name="connsiteY0-182" fmla="*/ 313899 h 870172"/>
              <a:gd name="connsiteX1-183" fmla="*/ 4654629 w 5455088"/>
              <a:gd name="connsiteY1-184" fmla="*/ 340453 h 870172"/>
              <a:gd name="connsiteX2-185" fmla="*/ 4649128 w 5455088"/>
              <a:gd name="connsiteY2-186" fmla="*/ 67497 h 870172"/>
              <a:gd name="connsiteX3-187" fmla="*/ 5455088 w 5455088"/>
              <a:gd name="connsiteY3-188" fmla="*/ 0 h 870172"/>
              <a:gd name="connsiteX4-189" fmla="*/ 5455088 w 5455088"/>
              <a:gd name="connsiteY4-190" fmla="*/ 623771 h 870172"/>
              <a:gd name="connsiteX5-191" fmla="*/ 2206179 w 5455088"/>
              <a:gd name="connsiteY5-192" fmla="*/ 569922 h 870172"/>
              <a:gd name="connsiteX6-193" fmla="*/ 2225327 w 5455088"/>
              <a:gd name="connsiteY6-194" fmla="*/ 870172 h 870172"/>
              <a:gd name="connsiteX7-195" fmla="*/ 13648 w 5455088"/>
              <a:gd name="connsiteY7-196" fmla="*/ 855783 h 870172"/>
              <a:gd name="connsiteX8-197" fmla="*/ 0 w 5455088"/>
              <a:gd name="connsiteY8-198" fmla="*/ 313899 h 870172"/>
              <a:gd name="connsiteX0-199" fmla="*/ 0 w 5455088"/>
              <a:gd name="connsiteY0-200" fmla="*/ 246402 h 802675"/>
              <a:gd name="connsiteX1-201" fmla="*/ 4654629 w 5455088"/>
              <a:gd name="connsiteY1-202" fmla="*/ 272956 h 802675"/>
              <a:gd name="connsiteX2-203" fmla="*/ 4649128 w 5455088"/>
              <a:gd name="connsiteY2-204" fmla="*/ 0 h 802675"/>
              <a:gd name="connsiteX3-205" fmla="*/ 5427792 w 5455088"/>
              <a:gd name="connsiteY3-206" fmla="*/ 742 h 802675"/>
              <a:gd name="connsiteX4-207" fmla="*/ 5455088 w 5455088"/>
              <a:gd name="connsiteY4-208" fmla="*/ 556274 h 802675"/>
              <a:gd name="connsiteX5-209" fmla="*/ 2206179 w 5455088"/>
              <a:gd name="connsiteY5-210" fmla="*/ 502425 h 802675"/>
              <a:gd name="connsiteX6-211" fmla="*/ 2225327 w 5455088"/>
              <a:gd name="connsiteY6-212" fmla="*/ 802675 h 802675"/>
              <a:gd name="connsiteX7-213" fmla="*/ 13648 w 5455088"/>
              <a:gd name="connsiteY7-214" fmla="*/ 788286 h 802675"/>
              <a:gd name="connsiteX8-215" fmla="*/ 0 w 5455088"/>
              <a:gd name="connsiteY8-216" fmla="*/ 246402 h 802675"/>
              <a:gd name="connsiteX0-217" fmla="*/ 0 w 5427792"/>
              <a:gd name="connsiteY0-218" fmla="*/ 246402 h 802675"/>
              <a:gd name="connsiteX1-219" fmla="*/ 4654629 w 5427792"/>
              <a:gd name="connsiteY1-220" fmla="*/ 272956 h 802675"/>
              <a:gd name="connsiteX2-221" fmla="*/ 4649128 w 5427792"/>
              <a:gd name="connsiteY2-222" fmla="*/ 0 h 802675"/>
              <a:gd name="connsiteX3-223" fmla="*/ 5427792 w 5427792"/>
              <a:gd name="connsiteY3-224" fmla="*/ 742 h 802675"/>
              <a:gd name="connsiteX4-225" fmla="*/ 5400497 w 5427792"/>
              <a:gd name="connsiteY4-226" fmla="*/ 528979 h 802675"/>
              <a:gd name="connsiteX5-227" fmla="*/ 2206179 w 5427792"/>
              <a:gd name="connsiteY5-228" fmla="*/ 502425 h 802675"/>
              <a:gd name="connsiteX6-229" fmla="*/ 2225327 w 5427792"/>
              <a:gd name="connsiteY6-230" fmla="*/ 802675 h 802675"/>
              <a:gd name="connsiteX7-231" fmla="*/ 13648 w 5427792"/>
              <a:gd name="connsiteY7-232" fmla="*/ 788286 h 802675"/>
              <a:gd name="connsiteX8-233" fmla="*/ 0 w 5427792"/>
              <a:gd name="connsiteY8-234" fmla="*/ 246402 h 802675"/>
              <a:gd name="connsiteX0-235" fmla="*/ 0 w 5427792"/>
              <a:gd name="connsiteY0-236" fmla="*/ 246402 h 788286"/>
              <a:gd name="connsiteX1-237" fmla="*/ 4654629 w 5427792"/>
              <a:gd name="connsiteY1-238" fmla="*/ 272956 h 788286"/>
              <a:gd name="connsiteX2-239" fmla="*/ 4649128 w 5427792"/>
              <a:gd name="connsiteY2-240" fmla="*/ 0 h 788286"/>
              <a:gd name="connsiteX3-241" fmla="*/ 5427792 w 5427792"/>
              <a:gd name="connsiteY3-242" fmla="*/ 742 h 788286"/>
              <a:gd name="connsiteX4-243" fmla="*/ 5400497 w 5427792"/>
              <a:gd name="connsiteY4-244" fmla="*/ 528979 h 788286"/>
              <a:gd name="connsiteX5-245" fmla="*/ 2206179 w 5427792"/>
              <a:gd name="connsiteY5-246" fmla="*/ 502425 h 788286"/>
              <a:gd name="connsiteX6-247" fmla="*/ 2198031 w 5427792"/>
              <a:gd name="connsiteY6-248" fmla="*/ 761732 h 788286"/>
              <a:gd name="connsiteX7-249" fmla="*/ 13648 w 5427792"/>
              <a:gd name="connsiteY7-250" fmla="*/ 788286 h 788286"/>
              <a:gd name="connsiteX8-251" fmla="*/ 0 w 5427792"/>
              <a:gd name="connsiteY8-252" fmla="*/ 246402 h 7882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427792" h="788286">
                <a:moveTo>
                  <a:pt x="0" y="246402"/>
                </a:moveTo>
                <a:lnTo>
                  <a:pt x="4654629" y="272956"/>
                </a:lnTo>
                <a:lnTo>
                  <a:pt x="4649128" y="0"/>
                </a:lnTo>
                <a:lnTo>
                  <a:pt x="5427792" y="742"/>
                </a:lnTo>
                <a:lnTo>
                  <a:pt x="5400497" y="528979"/>
                </a:lnTo>
                <a:lnTo>
                  <a:pt x="2206179" y="502425"/>
                </a:lnTo>
                <a:lnTo>
                  <a:pt x="2198031" y="761732"/>
                </a:lnTo>
                <a:lnTo>
                  <a:pt x="13648" y="788286"/>
                </a:lnTo>
                <a:lnTo>
                  <a:pt x="0" y="246402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对话气泡: 圆角矩形 19"/>
          <p:cNvSpPr/>
          <p:nvPr/>
        </p:nvSpPr>
        <p:spPr>
          <a:xfrm>
            <a:off x="6468518" y="1044556"/>
            <a:ext cx="1306897" cy="367830"/>
          </a:xfrm>
          <a:prstGeom prst="wedgeRoundRectCallout">
            <a:avLst>
              <a:gd name="adj1" fmla="val -106764"/>
              <a:gd name="adj2" fmla="val -3523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写作内容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对话气泡: 圆角矩形 20"/>
          <p:cNvSpPr/>
          <p:nvPr/>
        </p:nvSpPr>
        <p:spPr>
          <a:xfrm>
            <a:off x="6468517" y="1923460"/>
            <a:ext cx="1306897" cy="367830"/>
          </a:xfrm>
          <a:prstGeom prst="wedgeRoundRectCallout">
            <a:avLst>
              <a:gd name="adj1" fmla="val -122428"/>
              <a:gd name="adj2" fmla="val 1869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写作步骤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37748" y="1992511"/>
            <a:ext cx="5327870" cy="2621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262657" y="4110763"/>
            <a:ext cx="558563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按照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自己编写的习作提纲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分段叙述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把重点部分写</a:t>
            </a: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具体。</a:t>
            </a:r>
            <a:endParaRPr lang="en-US" altLang="zh-CN" sz="16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写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完后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跟同学互换习作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提出</a:t>
            </a:r>
            <a:r>
              <a:rPr lang="zh-CN" altLang="en-US" sz="1600">
                <a:latin typeface="楷体" panose="02010609060101010101" pitchFamily="49" charset="-122"/>
                <a:ea typeface="楷体" panose="02010609060101010101" pitchFamily="49" charset="-122"/>
              </a:rPr>
              <a:t>修</a:t>
            </a:r>
            <a:r>
              <a:rPr lang="zh-CN" altLang="en-US" sz="1600" smtClean="0">
                <a:latin typeface="楷体" panose="02010609060101010101" pitchFamily="49" charset="-122"/>
                <a:ea typeface="楷体" panose="02010609060101010101" pitchFamily="49" charset="-122"/>
              </a:rPr>
              <a:t>改建议</a:t>
            </a:r>
            <a:r>
              <a:rPr lang="en-US" altLang="zh-CN" sz="1600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再根据同学的建议认真修改习作。</a:t>
            </a:r>
            <a:endParaRPr lang="zh-CN" altLang="en-US" sz="16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5251" y="2331126"/>
            <a:ext cx="4762995" cy="1815882"/>
          </a:xfrm>
          <a:prstGeom prst="rect">
            <a:avLst/>
          </a:prstGeom>
          <a:solidFill>
            <a:srgbClr val="33CCFF">
              <a:alpha val="26000"/>
            </a:srgbClr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习作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提纲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题目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二十年后的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家乡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开头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穿越到二十年后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看到了我的家乡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中间：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mtClean="0">
                <a:latin typeface="楷体" panose="02010609060101010101" pitchFamily="49" charset="-122"/>
                <a:ea typeface="楷体" panose="02010609060101010101" pitchFamily="49" charset="-122"/>
              </a:rPr>
              <a:t>  1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环境的变化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河水清澈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绿树成荫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mtClean="0">
                <a:latin typeface="楷体" panose="02010609060101010101" pitchFamily="49" charset="-122"/>
                <a:ea typeface="楷体" panose="02010609060101010101" pitchFamily="49" charset="-122"/>
              </a:rPr>
              <a:t>  2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工作的变化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机器人在照料着果园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mtClean="0">
                <a:latin typeface="楷体" panose="02010609060101010101" pitchFamily="49" charset="-122"/>
                <a:ea typeface="楷体" panose="02010609060101010101" pitchFamily="49" charset="-122"/>
              </a:rPr>
              <a:t>  3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生活的变化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遇到老同学开着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3D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打印的汽车去郊游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结尾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表达我对二十年后家乡生活的向往之情。</a:t>
            </a:r>
            <a:endPara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15" grpId="0" animBg="1"/>
      <p:bldP spid="20" grpId="0" animBg="1"/>
      <p:bldP spid="21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4199" y="325963"/>
            <a:ext cx="7375901" cy="433622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406186" y="1274219"/>
            <a:ext cx="3948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我们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先来看看这篇作文的要点吧！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184950" y="559299"/>
            <a:ext cx="1105318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333763" y="594463"/>
            <a:ext cx="476291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4400" b="1">
                <a:latin typeface="黑体" panose="02010609060101010101" pitchFamily="49" charset="-122"/>
                <a:ea typeface="黑体" panose="02010609060101010101" pitchFamily="49" charset="-122"/>
              </a:rPr>
              <a:t>十</a:t>
            </a:r>
            <a:r>
              <a:rPr lang="zh-CN" altLang="en-US" sz="4400" b="1" smtClean="0">
                <a:latin typeface="黑体" panose="02010609060101010101" pitchFamily="49" charset="-122"/>
                <a:ea typeface="黑体" panose="02010609060101010101" pitchFamily="49" charset="-122"/>
              </a:rPr>
              <a:t>年后</a:t>
            </a: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的家乡</a:t>
            </a:r>
            <a:endParaRPr lang="zh-CN" altLang="en-US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21758" y="1446793"/>
            <a:ext cx="3305909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要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写自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己的家乡，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不能写家乡之外的。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: 圆角 1"/>
          <p:cNvSpPr/>
          <p:nvPr/>
        </p:nvSpPr>
        <p:spPr>
          <a:xfrm>
            <a:off x="542260" y="3208013"/>
            <a:ext cx="1829150" cy="6029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小区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村庄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2642716" y="3208013"/>
            <a:ext cx="1065125" cy="6029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公园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矩形: 圆角 7"/>
          <p:cNvSpPr/>
          <p:nvPr/>
        </p:nvSpPr>
        <p:spPr>
          <a:xfrm>
            <a:off x="3979145" y="3208013"/>
            <a:ext cx="1065125" cy="6029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商场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: 圆角 9"/>
          <p:cNvSpPr/>
          <p:nvPr/>
        </p:nvSpPr>
        <p:spPr>
          <a:xfrm>
            <a:off x="5491424" y="3208013"/>
            <a:ext cx="1065125" cy="6029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学校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矩形: 圆角 10"/>
          <p:cNvSpPr/>
          <p:nvPr/>
        </p:nvSpPr>
        <p:spPr>
          <a:xfrm>
            <a:off x="7003703" y="3208013"/>
            <a:ext cx="1065125" cy="6029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小河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tags/tag1.xml><?xml version="1.0" encoding="utf-8"?>
<p:tagLst xmlns:p="http://schemas.openxmlformats.org/presentationml/2006/main">
  <p:tag name="KSO_WPP_MARK_KEY" val="e2050dc0-a2aa-4361-9681-91ae82fef46e"/>
  <p:tag name="COMMONDATA" val="eyJoZGlkIjoiMDUzMmRhYzhkNzM3Y2ZlODExZjhhYzliMDJjYzA0ZG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 anchor="ctr">
        <a:spAutoFit/>
      </a:bodyPr>
      <a:lstStyle>
        <a:defPPr algn="l">
          <a:defRPr sz="2400" b="1"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3920</Words>
  <Application>WPS 演示</Application>
  <PresentationFormat>全屏显示(16:9)</PresentationFormat>
  <Paragraphs>349</Paragraphs>
  <Slides>45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61" baseType="lpstr">
      <vt:lpstr>Arial</vt:lpstr>
      <vt:lpstr>宋体</vt:lpstr>
      <vt:lpstr>Wingdings</vt:lpstr>
      <vt:lpstr>黑体</vt:lpstr>
      <vt:lpstr>楷体</vt:lpstr>
      <vt:lpstr>微软雅黑</vt:lpstr>
      <vt:lpstr>等线</vt:lpstr>
      <vt:lpstr>Calibri</vt:lpstr>
      <vt:lpstr>Arial Unicode MS</vt:lpstr>
      <vt:lpstr>华文楷体</vt:lpstr>
      <vt:lpstr>Times New Roman</vt:lpstr>
      <vt:lpstr>幼圆</vt:lpstr>
      <vt:lpstr>仿宋</vt:lpstr>
      <vt:lpstr>Xingkai SC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232</cp:revision>
  <dcterms:created xsi:type="dcterms:W3CDTF">2020-01-30T03:27:00Z</dcterms:created>
  <dcterms:modified xsi:type="dcterms:W3CDTF">2022-12-16T11:33:31Z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52BDE45171EF4E578E7FA04687E771DD</vt:lpwstr>
  </property>
  <property fmtid="{D5CDD505-2E9C-101B-9397-08002B2CF9AE}" pid="3" name="KSOProductBuildVer">
    <vt:lpwstr>2052-11.1.0.12980</vt:lpwstr>
  </property>
</Properties>
</file>