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523" r:id="rId3"/>
    <p:sldId id="1140" r:id="rId5"/>
    <p:sldId id="1089" r:id="rId6"/>
    <p:sldId id="1142" r:id="rId7"/>
    <p:sldId id="1144" r:id="rId8"/>
    <p:sldId id="1146" r:id="rId9"/>
    <p:sldId id="1147" r:id="rId10"/>
    <p:sldId id="1090" r:id="rId11"/>
    <p:sldId id="1091" r:id="rId12"/>
    <p:sldId id="1149" r:id="rId13"/>
    <p:sldId id="1150" r:id="rId14"/>
    <p:sldId id="1151" r:id="rId15"/>
    <p:sldId id="1095" r:id="rId16"/>
    <p:sldId id="1118" r:id="rId17"/>
    <p:sldId id="1096" r:id="rId18"/>
    <p:sldId id="1097" r:id="rId19"/>
    <p:sldId id="1122" r:id="rId20"/>
    <p:sldId id="1123" r:id="rId21"/>
    <p:sldId id="1098" r:id="rId22"/>
    <p:sldId id="1099" r:id="rId23"/>
    <p:sldId id="1145" r:id="rId24"/>
    <p:sldId id="1100" r:id="rId25"/>
    <p:sldId id="1120" r:id="rId26"/>
    <p:sldId id="1124" r:id="rId27"/>
    <p:sldId id="1153" r:id="rId28"/>
    <p:sldId id="1143" r:id="rId29"/>
  </p:sldIdLst>
  <p:sldSz cx="9144000" cy="5143500" type="screen16x9"/>
  <p:notesSz cx="6858000" cy="9144000"/>
  <p:embeddedFontLst>
    <p:embeddedFont>
      <p:font typeface="黑体" panose="02010609060101010101" charset="-122"/>
      <p:regular r:id="rId35"/>
    </p:embeddedFont>
    <p:embeddedFont>
      <p:font typeface="隶书" panose="02010509060101010101" pitchFamily="49" charset="-122"/>
      <p:regular r:id="rId36"/>
    </p:embeddedFont>
    <p:embeddedFont>
      <p:font typeface="楷体" panose="02010609060101010101" pitchFamily="49" charset="-122"/>
      <p:regular r:id="rId37"/>
    </p:embeddedFont>
    <p:embeddedFont>
      <p:font typeface="微软雅黑" panose="020B0503020204020204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  <p:embeddedFont>
      <p:font typeface="幼圆" panose="02010509060101010101" pitchFamily="49" charset="-122"/>
      <p:regular r:id="rId43"/>
    </p:embeddedFont>
  </p:embeddedFontLst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57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7EB"/>
    <a:srgbClr val="0066FF"/>
    <a:srgbClr val="FF00FF"/>
    <a:srgbClr val="FFF9EF"/>
    <a:srgbClr val="F2EBF5"/>
    <a:srgbClr val="A38302"/>
    <a:srgbClr val="0000FF"/>
    <a:srgbClr val="FF0000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90" d="100"/>
          <a:sy n="90" d="100"/>
        </p:scale>
        <p:origin x="-1038" y="-462"/>
      </p:cViewPr>
      <p:guideLst>
        <p:guide orient="horz"/>
        <p:guide pos="573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656" y="82534"/>
            <a:ext cx="1190646" cy="46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8" r="16157" b="-128759"/>
          <a:stretch>
            <a:fillRect/>
          </a:stretch>
        </p:blipFill>
        <p:spPr bwMode="auto">
          <a:xfrm>
            <a:off x="-1" y="4992588"/>
            <a:ext cx="9144001" cy="3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slide" Target="slide1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29.wdp"/><Relationship Id="rId3" Type="http://schemas.openxmlformats.org/officeDocument/2006/relationships/image" Target="../media/image2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t01ea4dbc5bd3ab0436.jpg"/>
          <p:cNvPicPr>
            <a:picLocks noChangeAspect="1"/>
          </p:cNvPicPr>
          <p:nvPr/>
        </p:nvPicPr>
        <p:blipFill>
          <a:blip r:embed="rId1" cstate="print"/>
          <a:srcRect b="12201"/>
          <a:stretch>
            <a:fillRect/>
          </a:stretch>
        </p:blipFill>
        <p:spPr>
          <a:xfrm>
            <a:off x="0" y="-1"/>
            <a:ext cx="9144000" cy="5153257"/>
          </a:xfrm>
          <a:prstGeom prst="rect">
            <a:avLst/>
          </a:prstGeom>
        </p:spPr>
      </p:pic>
      <p:sp>
        <p:nvSpPr>
          <p:cNvPr id="12" name="文本框 1"/>
          <p:cNvSpPr txBox="1"/>
          <p:nvPr/>
        </p:nvSpPr>
        <p:spPr>
          <a:xfrm>
            <a:off x="161281" y="110686"/>
            <a:ext cx="27414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200" b="1" smtClean="0">
                <a:latin typeface="黑体" panose="02010609060101010101" charset="-122"/>
                <a:ea typeface="黑体" panose="02010609060101010101" charset="-122"/>
              </a:rPr>
              <a:t>语</a:t>
            </a:r>
            <a:r>
              <a:rPr kumimoji="1" lang="zh-CN" altLang="en-US" sz="2200" b="1" dirty="0" smtClean="0">
                <a:latin typeface="黑体" panose="02010609060101010101" charset="-122"/>
                <a:ea typeface="黑体" panose="02010609060101010101" charset="-122"/>
              </a:rPr>
              <a:t>文  </a:t>
            </a:r>
            <a:r>
              <a:rPr kumimoji="1" lang="zh-CN" altLang="en-US" sz="2200" b="1" dirty="0">
                <a:latin typeface="黑体" panose="02010609060101010101" charset="-122"/>
                <a:ea typeface="黑体" panose="02010609060101010101" charset="-122"/>
              </a:rPr>
              <a:t>五年级  上册</a:t>
            </a:r>
            <a:endParaRPr kumimoji="1" lang="zh-CN" altLang="en-US" sz="2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77734" y="1563638"/>
            <a:ext cx="4788532" cy="117724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7200" b="1" dirty="0" smtClean="0">
                <a:ln w="0"/>
                <a:latin typeface="+mn-ea"/>
              </a:rPr>
              <a:t> 语文</a:t>
            </a:r>
            <a:r>
              <a:rPr lang="zh-CN" altLang="en-US" sz="7200" b="1" dirty="0">
                <a:ln w="0"/>
                <a:latin typeface="+mn-ea"/>
              </a:rPr>
              <a:t>园地</a:t>
            </a:r>
            <a:endParaRPr lang="zh-CN" altLang="en-US" sz="7200" b="1" dirty="0">
              <a:ln w="0"/>
              <a:latin typeface="+mn-ea"/>
            </a:endParaRPr>
          </a:p>
        </p:txBody>
      </p:sp>
      <p:sp>
        <p:nvSpPr>
          <p:cNvPr id="6" name="文本框 15">
            <a:hlinkClick r:id="" action="ppaction://hlinkshowjump?jump=nextslide"/>
          </p:cNvPr>
          <p:cNvSpPr txBox="1"/>
          <p:nvPr/>
        </p:nvSpPr>
        <p:spPr>
          <a:xfrm>
            <a:off x="2978268" y="297720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iconfont-1191-870150"/>
          <p:cNvSpPr>
            <a:spLocks noChangeAspect="1"/>
          </p:cNvSpPr>
          <p:nvPr/>
        </p:nvSpPr>
        <p:spPr bwMode="auto">
          <a:xfrm>
            <a:off x="5377603" y="311543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 rot="10800000">
            <a:off x="2843809" y="311543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0" name="文本框 15">
            <a:hlinkClick r:id="rId2" action="ppaction://hlinksldjump"/>
          </p:cNvPr>
          <p:cNvSpPr txBox="1"/>
          <p:nvPr/>
        </p:nvSpPr>
        <p:spPr>
          <a:xfrm>
            <a:off x="2978268" y="3725619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>
            <a:off x="5377603" y="387750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 rot="10800000">
            <a:off x="2843809" y="387750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41786" y="1436566"/>
            <a:ext cx="5236945" cy="1783256"/>
            <a:chOff x="1619672" y="1563638"/>
            <a:chExt cx="5760640" cy="1783256"/>
          </a:xfrm>
        </p:grpSpPr>
        <p:sp>
          <p:nvSpPr>
            <p:cNvPr id="12" name="任意多边形 11"/>
            <p:cNvSpPr/>
            <p:nvPr/>
          </p:nvSpPr>
          <p:spPr>
            <a:xfrm>
              <a:off x="1619672" y="1563638"/>
              <a:ext cx="2863904" cy="1783256"/>
            </a:xfrm>
            <a:custGeom>
              <a:avLst/>
              <a:gdLst>
                <a:gd name="connsiteX0" fmla="*/ 187316 w 1838749"/>
                <a:gd name="connsiteY0" fmla="*/ 0 h 1123671"/>
                <a:gd name="connsiteX1" fmla="*/ 1651433 w 1838749"/>
                <a:gd name="connsiteY1" fmla="*/ 0 h 1123671"/>
                <a:gd name="connsiteX2" fmla="*/ 1838749 w 1838749"/>
                <a:gd name="connsiteY2" fmla="*/ 187316 h 1123671"/>
                <a:gd name="connsiteX3" fmla="*/ 1838749 w 1838749"/>
                <a:gd name="connsiteY3" fmla="*/ 1123671 h 1123671"/>
                <a:gd name="connsiteX4" fmla="*/ 1838749 w 1838749"/>
                <a:gd name="connsiteY4" fmla="*/ 1123671 h 1123671"/>
                <a:gd name="connsiteX5" fmla="*/ 0 w 1838749"/>
                <a:gd name="connsiteY5" fmla="*/ 1123671 h 1123671"/>
                <a:gd name="connsiteX6" fmla="*/ 0 w 1838749"/>
                <a:gd name="connsiteY6" fmla="*/ 1123671 h 1123671"/>
                <a:gd name="connsiteX7" fmla="*/ 0 w 1838749"/>
                <a:gd name="connsiteY7" fmla="*/ 187316 h 1123671"/>
                <a:gd name="connsiteX8" fmla="*/ 187316 w 1838749"/>
                <a:gd name="connsiteY8" fmla="*/ 0 h 1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749" h="1123671">
                  <a:moveTo>
                    <a:pt x="0" y="1009201"/>
                  </a:moveTo>
                  <a:lnTo>
                    <a:pt x="0" y="114470"/>
                  </a:lnTo>
                  <a:cubicBezTo>
                    <a:pt x="0" y="51250"/>
                    <a:pt x="137233" y="0"/>
                    <a:pt x="306520" y="0"/>
                  </a:cubicBezTo>
                  <a:lnTo>
                    <a:pt x="1838749" y="0"/>
                  </a:lnTo>
                  <a:lnTo>
                    <a:pt x="1838749" y="0"/>
                  </a:lnTo>
                  <a:lnTo>
                    <a:pt x="1838749" y="1123671"/>
                  </a:lnTo>
                  <a:lnTo>
                    <a:pt x="1838749" y="1123671"/>
                  </a:lnTo>
                  <a:lnTo>
                    <a:pt x="306520" y="1123671"/>
                  </a:lnTo>
                  <a:cubicBezTo>
                    <a:pt x="137233" y="1123671"/>
                    <a:pt x="0" y="1072421"/>
                    <a:pt x="0" y="100920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9633" tIns="162814" rIns="97155" bIns="162812" numCol="1" spcCol="1270" anchor="t" anchorCtr="0">
              <a:noAutofit/>
            </a:bodyPr>
            <a:lstStyle/>
            <a:p>
              <a:pPr lvl="0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兴高采烈</a:t>
              </a:r>
              <a:endPara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400" dirty="0">
                  <a:solidFill>
                    <a:schemeClr val="tx1"/>
                  </a:solidFill>
                </a:rPr>
                <a:t>多形容兴致高，精神饱满。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516408" y="1563638"/>
              <a:ext cx="2863904" cy="1783256"/>
            </a:xfrm>
            <a:custGeom>
              <a:avLst/>
              <a:gdLst>
                <a:gd name="connsiteX0" fmla="*/ 187316 w 1838749"/>
                <a:gd name="connsiteY0" fmla="*/ 0 h 1123671"/>
                <a:gd name="connsiteX1" fmla="*/ 1651433 w 1838749"/>
                <a:gd name="connsiteY1" fmla="*/ 0 h 1123671"/>
                <a:gd name="connsiteX2" fmla="*/ 1838749 w 1838749"/>
                <a:gd name="connsiteY2" fmla="*/ 187316 h 1123671"/>
                <a:gd name="connsiteX3" fmla="*/ 1838749 w 1838749"/>
                <a:gd name="connsiteY3" fmla="*/ 1123671 h 1123671"/>
                <a:gd name="connsiteX4" fmla="*/ 1838749 w 1838749"/>
                <a:gd name="connsiteY4" fmla="*/ 1123671 h 1123671"/>
                <a:gd name="connsiteX5" fmla="*/ 0 w 1838749"/>
                <a:gd name="connsiteY5" fmla="*/ 1123671 h 1123671"/>
                <a:gd name="connsiteX6" fmla="*/ 0 w 1838749"/>
                <a:gd name="connsiteY6" fmla="*/ 1123671 h 1123671"/>
                <a:gd name="connsiteX7" fmla="*/ 0 w 1838749"/>
                <a:gd name="connsiteY7" fmla="*/ 187316 h 1123671"/>
                <a:gd name="connsiteX8" fmla="*/ 187316 w 1838749"/>
                <a:gd name="connsiteY8" fmla="*/ 0 h 1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749" h="1123671">
                  <a:moveTo>
                    <a:pt x="1838749" y="114470"/>
                  </a:moveTo>
                  <a:lnTo>
                    <a:pt x="1838749" y="1009201"/>
                  </a:lnTo>
                  <a:cubicBezTo>
                    <a:pt x="1838749" y="1072421"/>
                    <a:pt x="1701516" y="1123671"/>
                    <a:pt x="1532229" y="1123671"/>
                  </a:cubicBezTo>
                  <a:lnTo>
                    <a:pt x="0" y="1123671"/>
                  </a:lnTo>
                  <a:lnTo>
                    <a:pt x="0" y="11236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32229" y="0"/>
                  </a:lnTo>
                  <a:cubicBezTo>
                    <a:pt x="1701516" y="0"/>
                    <a:pt x="1838749" y="51250"/>
                    <a:pt x="1838749" y="11447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14887477"/>
                <a:satOff val="-91582"/>
                <a:lumOff val="3605"/>
                <a:alphaOff val="0"/>
              </a:schemeClr>
            </a:fillRef>
            <a:effectRef idx="0">
              <a:schemeClr val="accent3">
                <a:tint val="50000"/>
                <a:hueOff val="14887477"/>
                <a:satOff val="-91582"/>
                <a:lumOff val="3605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7155" tIns="162814" rIns="119633" bIns="162812" numCol="1" spcCol="1270" anchor="t" anchorCtr="0">
              <a:noAutofit/>
            </a:bodyPr>
            <a:lstStyle/>
            <a:p>
              <a:pPr lvl="0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得意忘形</a:t>
              </a:r>
              <a:endParaRPr lang="zh-CN" sz="3200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400" dirty="0" smtClean="0">
                  <a:solidFill>
                    <a:schemeClr val="tx1"/>
                  </a:solidFill>
                </a:rPr>
                <a:t>形容</a:t>
              </a:r>
              <a:r>
                <a:rPr lang="zh-CN" altLang="en-US" sz="2400" dirty="0">
                  <a:solidFill>
                    <a:schemeClr val="tx1"/>
                  </a:solidFill>
                </a:rPr>
                <a:t>高</a:t>
              </a:r>
              <a:r>
                <a:rPr lang="zh-CN" altLang="en-US" sz="2400">
                  <a:solidFill>
                    <a:schemeClr val="tx1"/>
                  </a:solidFill>
                </a:rPr>
                <a:t>兴</a:t>
              </a:r>
              <a:r>
                <a:rPr lang="zh-CN" altLang="en-US" sz="2400" smtClean="0">
                  <a:solidFill>
                    <a:schemeClr val="tx1"/>
                  </a:solidFill>
                </a:rPr>
                <a:t>得控制不住自己。 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001425" y="3651870"/>
            <a:ext cx="3116781" cy="584775"/>
          </a:xfrm>
          <a:prstGeom prst="rect">
            <a:avLst/>
          </a:prstGeom>
          <a:solidFill>
            <a:srgbClr val="FFF9EF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都有高兴的意思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771514" y="428454"/>
            <a:ext cx="1622824" cy="936104"/>
            <a:chOff x="2699792" y="747346"/>
            <a:chExt cx="1622824" cy="936104"/>
          </a:xfrm>
        </p:grpSpPr>
        <p:sp>
          <p:nvSpPr>
            <p:cNvPr id="2" name="圆角矩形标注 1"/>
            <p:cNvSpPr/>
            <p:nvPr/>
          </p:nvSpPr>
          <p:spPr>
            <a:xfrm>
              <a:off x="2699792" y="747346"/>
              <a:ext cx="1622824" cy="936104"/>
            </a:xfrm>
            <a:prstGeom prst="wedgeRoundRectCallout">
              <a:avLst>
                <a:gd name="adj1" fmla="val 65873"/>
                <a:gd name="adj2" fmla="val 56447"/>
                <a:gd name="adj3" fmla="val 16667"/>
              </a:avLst>
            </a:prstGeom>
            <a:ln w="3175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800220" y="810167"/>
              <a:ext cx="14219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兴致高，非常高兴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77241" y="428454"/>
            <a:ext cx="1719095" cy="936104"/>
            <a:chOff x="2832066" y="3400233"/>
            <a:chExt cx="1719095" cy="936104"/>
          </a:xfrm>
        </p:grpSpPr>
        <p:sp>
          <p:nvSpPr>
            <p:cNvPr id="18" name="圆角矩形标注 17"/>
            <p:cNvSpPr/>
            <p:nvPr/>
          </p:nvSpPr>
          <p:spPr>
            <a:xfrm>
              <a:off x="2832066" y="3400233"/>
              <a:ext cx="1719095" cy="936104"/>
            </a:xfrm>
            <a:prstGeom prst="wedgeRoundRectCallout">
              <a:avLst>
                <a:gd name="adj1" fmla="val -73070"/>
                <a:gd name="adj2" fmla="val 59161"/>
                <a:gd name="adj3" fmla="val 16667"/>
              </a:avLst>
            </a:prstGeom>
            <a:ln w="31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04074" y="3455297"/>
              <a:ext cx="16470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高兴得忘乎所以了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30" y="1436566"/>
            <a:ext cx="2160240" cy="1503410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86967" y="3795886"/>
            <a:ext cx="1677121" cy="584775"/>
          </a:xfrm>
          <a:prstGeom prst="rect">
            <a:avLst/>
          </a:prstGeom>
          <a:solidFill>
            <a:srgbClr val="FFF9EF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主意多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547664" y="411510"/>
            <a:ext cx="1622824" cy="936104"/>
            <a:chOff x="2699792" y="747346"/>
            <a:chExt cx="1622824" cy="936104"/>
          </a:xfrm>
        </p:grpSpPr>
        <p:sp>
          <p:nvSpPr>
            <p:cNvPr id="2" name="圆角矩形标注 1"/>
            <p:cNvSpPr/>
            <p:nvPr/>
          </p:nvSpPr>
          <p:spPr>
            <a:xfrm>
              <a:off x="2699792" y="747346"/>
              <a:ext cx="1622824" cy="936104"/>
            </a:xfrm>
            <a:prstGeom prst="wedgeRoundRectCallout">
              <a:avLst>
                <a:gd name="adj1" fmla="val 69786"/>
                <a:gd name="adj2" fmla="val 55091"/>
                <a:gd name="adj3" fmla="val 16667"/>
              </a:avLst>
            </a:prstGeom>
            <a:ln w="3175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800220" y="810167"/>
              <a:ext cx="14219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富有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智慧善于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谋划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43367" y="1402256"/>
            <a:ext cx="5236945" cy="1961582"/>
            <a:chOff x="1619672" y="1563638"/>
            <a:chExt cx="5760640" cy="1783256"/>
          </a:xfrm>
        </p:grpSpPr>
        <p:sp>
          <p:nvSpPr>
            <p:cNvPr id="14" name="任意多边形 13"/>
            <p:cNvSpPr/>
            <p:nvPr/>
          </p:nvSpPr>
          <p:spPr>
            <a:xfrm>
              <a:off x="4516408" y="1563638"/>
              <a:ext cx="2863904" cy="1783256"/>
            </a:xfrm>
            <a:custGeom>
              <a:avLst/>
              <a:gdLst>
                <a:gd name="connsiteX0" fmla="*/ 187316 w 1838749"/>
                <a:gd name="connsiteY0" fmla="*/ 0 h 1123671"/>
                <a:gd name="connsiteX1" fmla="*/ 1651433 w 1838749"/>
                <a:gd name="connsiteY1" fmla="*/ 0 h 1123671"/>
                <a:gd name="connsiteX2" fmla="*/ 1838749 w 1838749"/>
                <a:gd name="connsiteY2" fmla="*/ 187316 h 1123671"/>
                <a:gd name="connsiteX3" fmla="*/ 1838749 w 1838749"/>
                <a:gd name="connsiteY3" fmla="*/ 1123671 h 1123671"/>
                <a:gd name="connsiteX4" fmla="*/ 1838749 w 1838749"/>
                <a:gd name="connsiteY4" fmla="*/ 1123671 h 1123671"/>
                <a:gd name="connsiteX5" fmla="*/ 0 w 1838749"/>
                <a:gd name="connsiteY5" fmla="*/ 1123671 h 1123671"/>
                <a:gd name="connsiteX6" fmla="*/ 0 w 1838749"/>
                <a:gd name="connsiteY6" fmla="*/ 1123671 h 1123671"/>
                <a:gd name="connsiteX7" fmla="*/ 0 w 1838749"/>
                <a:gd name="connsiteY7" fmla="*/ 187316 h 1123671"/>
                <a:gd name="connsiteX8" fmla="*/ 187316 w 1838749"/>
                <a:gd name="connsiteY8" fmla="*/ 0 h 1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749" h="1123671">
                  <a:moveTo>
                    <a:pt x="1838749" y="114470"/>
                  </a:moveTo>
                  <a:lnTo>
                    <a:pt x="1838749" y="1009201"/>
                  </a:lnTo>
                  <a:cubicBezTo>
                    <a:pt x="1838749" y="1072421"/>
                    <a:pt x="1701516" y="1123671"/>
                    <a:pt x="1532229" y="1123671"/>
                  </a:cubicBezTo>
                  <a:lnTo>
                    <a:pt x="0" y="1123671"/>
                  </a:lnTo>
                  <a:lnTo>
                    <a:pt x="0" y="11236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32229" y="0"/>
                  </a:lnTo>
                  <a:cubicBezTo>
                    <a:pt x="1701516" y="0"/>
                    <a:pt x="1838749" y="51250"/>
                    <a:pt x="1838749" y="11447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14887477"/>
                <a:satOff val="-91582"/>
                <a:lumOff val="3605"/>
                <a:alphaOff val="0"/>
              </a:schemeClr>
            </a:fillRef>
            <a:effectRef idx="0">
              <a:schemeClr val="accent3">
                <a:tint val="50000"/>
                <a:hueOff val="14887477"/>
                <a:satOff val="-91582"/>
                <a:lumOff val="3605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7155" tIns="162814" rIns="119633" bIns="162812" numCol="1" spcCol="1270" anchor="t" anchorCtr="0">
              <a:noAutofit/>
            </a:bodyPr>
            <a:lstStyle/>
            <a:p>
              <a:pPr lvl="0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诡计多端</a:t>
              </a:r>
              <a:endParaRPr lang="zh-CN" sz="3200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400" dirty="0">
                  <a:solidFill>
                    <a:schemeClr val="tx1"/>
                  </a:solidFill>
                </a:rPr>
                <a:t>形容坏主意很多。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619672" y="1563638"/>
              <a:ext cx="2863904" cy="1783256"/>
            </a:xfrm>
            <a:custGeom>
              <a:avLst/>
              <a:gdLst>
                <a:gd name="connsiteX0" fmla="*/ 187316 w 1838749"/>
                <a:gd name="connsiteY0" fmla="*/ 0 h 1123671"/>
                <a:gd name="connsiteX1" fmla="*/ 1651433 w 1838749"/>
                <a:gd name="connsiteY1" fmla="*/ 0 h 1123671"/>
                <a:gd name="connsiteX2" fmla="*/ 1838749 w 1838749"/>
                <a:gd name="connsiteY2" fmla="*/ 187316 h 1123671"/>
                <a:gd name="connsiteX3" fmla="*/ 1838749 w 1838749"/>
                <a:gd name="connsiteY3" fmla="*/ 1123671 h 1123671"/>
                <a:gd name="connsiteX4" fmla="*/ 1838749 w 1838749"/>
                <a:gd name="connsiteY4" fmla="*/ 1123671 h 1123671"/>
                <a:gd name="connsiteX5" fmla="*/ 0 w 1838749"/>
                <a:gd name="connsiteY5" fmla="*/ 1123671 h 1123671"/>
                <a:gd name="connsiteX6" fmla="*/ 0 w 1838749"/>
                <a:gd name="connsiteY6" fmla="*/ 1123671 h 1123671"/>
                <a:gd name="connsiteX7" fmla="*/ 0 w 1838749"/>
                <a:gd name="connsiteY7" fmla="*/ 187316 h 1123671"/>
                <a:gd name="connsiteX8" fmla="*/ 187316 w 1838749"/>
                <a:gd name="connsiteY8" fmla="*/ 0 h 1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749" h="1123671">
                  <a:moveTo>
                    <a:pt x="0" y="1009201"/>
                  </a:moveTo>
                  <a:lnTo>
                    <a:pt x="0" y="114470"/>
                  </a:lnTo>
                  <a:cubicBezTo>
                    <a:pt x="0" y="51250"/>
                    <a:pt x="137233" y="0"/>
                    <a:pt x="306520" y="0"/>
                  </a:cubicBezTo>
                  <a:lnTo>
                    <a:pt x="1838749" y="0"/>
                  </a:lnTo>
                  <a:lnTo>
                    <a:pt x="1838749" y="0"/>
                  </a:lnTo>
                  <a:lnTo>
                    <a:pt x="1838749" y="1123671"/>
                  </a:lnTo>
                  <a:lnTo>
                    <a:pt x="1838749" y="1123671"/>
                  </a:lnTo>
                  <a:lnTo>
                    <a:pt x="306520" y="1123671"/>
                  </a:lnTo>
                  <a:cubicBezTo>
                    <a:pt x="137233" y="1123671"/>
                    <a:pt x="0" y="1072421"/>
                    <a:pt x="0" y="100920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9633" tIns="162814" rIns="97155" bIns="162812" numCol="1" spcCol="1270" anchor="t" anchorCtr="0">
              <a:noAutofit/>
            </a:bodyPr>
            <a:lstStyle/>
            <a:p>
              <a:pPr lvl="0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足智多谋</a:t>
              </a:r>
              <a:endPara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400" dirty="0">
                  <a:solidFill>
                    <a:schemeClr val="tx1"/>
                  </a:solidFill>
                </a:rPr>
                <a:t>富有智慧，善于谋划。形容人善于料事和用计。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419622"/>
            <a:ext cx="1213297" cy="181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468829" y="627534"/>
            <a:ext cx="1839475" cy="640617"/>
            <a:chOff x="2753433" y="3452787"/>
            <a:chExt cx="1839475" cy="775147"/>
          </a:xfrm>
        </p:grpSpPr>
        <p:sp>
          <p:nvSpPr>
            <p:cNvPr id="18" name="圆角矩形标注 17"/>
            <p:cNvSpPr/>
            <p:nvPr/>
          </p:nvSpPr>
          <p:spPr>
            <a:xfrm>
              <a:off x="2760058" y="3452787"/>
              <a:ext cx="1719095" cy="775147"/>
            </a:xfrm>
            <a:prstGeom prst="wedgeRoundRectCallout">
              <a:avLst>
                <a:gd name="adj1" fmla="val -40564"/>
                <a:gd name="adj2" fmla="val 78124"/>
                <a:gd name="adj3" fmla="val 16667"/>
              </a:avLst>
            </a:prstGeom>
            <a:ln w="31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53433" y="3513901"/>
              <a:ext cx="1839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坏主意很多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7" name="Picture 5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4308" r="100000">
                        <a14:foregroundMark x1="34462" y1="25397" x2="44000" y2="0"/>
                        <a14:foregroundMark x1="52000" y1="19444" x2="52000" y2="0"/>
                        <a14:foregroundMark x1="45538" y1="6151" x2="45538" y2="0"/>
                        <a14:backgroundMark x1="91692" y1="82738" x2="91692" y2="0"/>
                        <a14:backgroundMark x1="77538" y1="68849" x2="77538" y2="0"/>
                        <a14:backgroundMark x1="75692" y1="58730" x2="75692" y2="0"/>
                        <a14:backgroundMark x1="75385" y1="63690" x2="75385" y2="0"/>
                        <a14:backgroundMark x1="75385" y1="60317" x2="75385" y2="0"/>
                        <a14:backgroundMark x1="75077" y1="54960" x2="75077" y2="0"/>
                        <a14:backgroundMark x1="75692" y1="52778" x2="75692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387" y="1233860"/>
            <a:ext cx="1651017" cy="256202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99351" y="1563638"/>
            <a:ext cx="5236945" cy="1783256"/>
            <a:chOff x="1619672" y="1563638"/>
            <a:chExt cx="5760640" cy="1783256"/>
          </a:xfrm>
        </p:grpSpPr>
        <p:sp>
          <p:nvSpPr>
            <p:cNvPr id="13" name="任意多边形 12"/>
            <p:cNvSpPr/>
            <p:nvPr/>
          </p:nvSpPr>
          <p:spPr>
            <a:xfrm>
              <a:off x="1619672" y="1563638"/>
              <a:ext cx="2863904" cy="1783256"/>
            </a:xfrm>
            <a:custGeom>
              <a:avLst/>
              <a:gdLst>
                <a:gd name="connsiteX0" fmla="*/ 187316 w 1838749"/>
                <a:gd name="connsiteY0" fmla="*/ 0 h 1123671"/>
                <a:gd name="connsiteX1" fmla="*/ 1651433 w 1838749"/>
                <a:gd name="connsiteY1" fmla="*/ 0 h 1123671"/>
                <a:gd name="connsiteX2" fmla="*/ 1838749 w 1838749"/>
                <a:gd name="connsiteY2" fmla="*/ 187316 h 1123671"/>
                <a:gd name="connsiteX3" fmla="*/ 1838749 w 1838749"/>
                <a:gd name="connsiteY3" fmla="*/ 1123671 h 1123671"/>
                <a:gd name="connsiteX4" fmla="*/ 1838749 w 1838749"/>
                <a:gd name="connsiteY4" fmla="*/ 1123671 h 1123671"/>
                <a:gd name="connsiteX5" fmla="*/ 0 w 1838749"/>
                <a:gd name="connsiteY5" fmla="*/ 1123671 h 1123671"/>
                <a:gd name="connsiteX6" fmla="*/ 0 w 1838749"/>
                <a:gd name="connsiteY6" fmla="*/ 1123671 h 1123671"/>
                <a:gd name="connsiteX7" fmla="*/ 0 w 1838749"/>
                <a:gd name="connsiteY7" fmla="*/ 187316 h 1123671"/>
                <a:gd name="connsiteX8" fmla="*/ 187316 w 1838749"/>
                <a:gd name="connsiteY8" fmla="*/ 0 h 1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749" h="1123671">
                  <a:moveTo>
                    <a:pt x="0" y="1009201"/>
                  </a:moveTo>
                  <a:lnTo>
                    <a:pt x="0" y="114470"/>
                  </a:lnTo>
                  <a:cubicBezTo>
                    <a:pt x="0" y="51250"/>
                    <a:pt x="137233" y="0"/>
                    <a:pt x="306520" y="0"/>
                  </a:cubicBezTo>
                  <a:lnTo>
                    <a:pt x="1838749" y="0"/>
                  </a:lnTo>
                  <a:lnTo>
                    <a:pt x="1838749" y="0"/>
                  </a:lnTo>
                  <a:lnTo>
                    <a:pt x="1838749" y="1123671"/>
                  </a:lnTo>
                  <a:lnTo>
                    <a:pt x="1838749" y="1123671"/>
                  </a:lnTo>
                  <a:lnTo>
                    <a:pt x="306520" y="1123671"/>
                  </a:lnTo>
                  <a:cubicBezTo>
                    <a:pt x="137233" y="1123671"/>
                    <a:pt x="0" y="1072421"/>
                    <a:pt x="0" y="100920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9633" tIns="162814" rIns="97155" bIns="162812" numCol="1" spcCol="1270" anchor="ctr" anchorCtr="0">
              <a:noAutofit/>
            </a:bodyPr>
            <a:lstStyle/>
            <a:p>
              <a:pPr lvl="0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呕心沥血</a:t>
              </a:r>
              <a:endPara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400" dirty="0">
                  <a:solidFill>
                    <a:schemeClr val="tx1"/>
                  </a:solidFill>
                </a:rPr>
                <a:t>比喻用尽心思。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516408" y="1563638"/>
              <a:ext cx="2863904" cy="1783256"/>
            </a:xfrm>
            <a:custGeom>
              <a:avLst/>
              <a:gdLst>
                <a:gd name="connsiteX0" fmla="*/ 187316 w 1838749"/>
                <a:gd name="connsiteY0" fmla="*/ 0 h 1123671"/>
                <a:gd name="connsiteX1" fmla="*/ 1651433 w 1838749"/>
                <a:gd name="connsiteY1" fmla="*/ 0 h 1123671"/>
                <a:gd name="connsiteX2" fmla="*/ 1838749 w 1838749"/>
                <a:gd name="connsiteY2" fmla="*/ 187316 h 1123671"/>
                <a:gd name="connsiteX3" fmla="*/ 1838749 w 1838749"/>
                <a:gd name="connsiteY3" fmla="*/ 1123671 h 1123671"/>
                <a:gd name="connsiteX4" fmla="*/ 1838749 w 1838749"/>
                <a:gd name="connsiteY4" fmla="*/ 1123671 h 1123671"/>
                <a:gd name="connsiteX5" fmla="*/ 0 w 1838749"/>
                <a:gd name="connsiteY5" fmla="*/ 1123671 h 1123671"/>
                <a:gd name="connsiteX6" fmla="*/ 0 w 1838749"/>
                <a:gd name="connsiteY6" fmla="*/ 1123671 h 1123671"/>
                <a:gd name="connsiteX7" fmla="*/ 0 w 1838749"/>
                <a:gd name="connsiteY7" fmla="*/ 187316 h 1123671"/>
                <a:gd name="connsiteX8" fmla="*/ 187316 w 1838749"/>
                <a:gd name="connsiteY8" fmla="*/ 0 h 1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749" h="1123671">
                  <a:moveTo>
                    <a:pt x="1838749" y="114470"/>
                  </a:moveTo>
                  <a:lnTo>
                    <a:pt x="1838749" y="1009201"/>
                  </a:lnTo>
                  <a:cubicBezTo>
                    <a:pt x="1838749" y="1072421"/>
                    <a:pt x="1701516" y="1123671"/>
                    <a:pt x="1532229" y="1123671"/>
                  </a:cubicBezTo>
                  <a:lnTo>
                    <a:pt x="0" y="1123671"/>
                  </a:lnTo>
                  <a:lnTo>
                    <a:pt x="0" y="11236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32229" y="0"/>
                  </a:lnTo>
                  <a:cubicBezTo>
                    <a:pt x="1701516" y="0"/>
                    <a:pt x="1838749" y="51250"/>
                    <a:pt x="1838749" y="11447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14887477"/>
                <a:satOff val="-91582"/>
                <a:lumOff val="3605"/>
                <a:alphaOff val="0"/>
              </a:schemeClr>
            </a:fillRef>
            <a:effectRef idx="0">
              <a:schemeClr val="accent3">
                <a:tint val="50000"/>
                <a:hueOff val="14887477"/>
                <a:satOff val="-91582"/>
                <a:lumOff val="3605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7155" tIns="162814" rIns="119633" bIns="162812" numCol="1" spcCol="1270" anchor="ctr" anchorCtr="0">
              <a:noAutofit/>
            </a:bodyPr>
            <a:lstStyle/>
            <a:p>
              <a:pPr lvl="0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处心积虑</a:t>
              </a:r>
              <a:endParaRPr lang="zh-CN" sz="3200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400" dirty="0">
                  <a:solidFill>
                    <a:schemeClr val="tx1"/>
                  </a:solidFill>
                </a:rPr>
                <a:t>形容蓄谋已久。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941569" y="3795886"/>
            <a:ext cx="3502639" cy="584775"/>
          </a:xfrm>
          <a:prstGeom prst="rect">
            <a:avLst/>
          </a:prstGeom>
          <a:solidFill>
            <a:srgbClr val="FFF9EF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想尽办法谋划好久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187624" y="696532"/>
            <a:ext cx="2592289" cy="651082"/>
            <a:chOff x="2395934" y="1088340"/>
            <a:chExt cx="2592289" cy="651082"/>
          </a:xfrm>
        </p:grpSpPr>
        <p:sp>
          <p:nvSpPr>
            <p:cNvPr id="2" name="圆角矩形标注 1"/>
            <p:cNvSpPr/>
            <p:nvPr/>
          </p:nvSpPr>
          <p:spPr>
            <a:xfrm>
              <a:off x="2395934" y="1088340"/>
              <a:ext cx="2592289" cy="651082"/>
            </a:xfrm>
            <a:prstGeom prst="wedgeRoundRectCallout">
              <a:avLst>
                <a:gd name="adj1" fmla="val 42930"/>
                <a:gd name="adj2" fmla="val 86126"/>
                <a:gd name="adj3" fmla="val 16667"/>
              </a:avLst>
            </a:prstGeom>
            <a:ln w="3175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2172" y="1183048"/>
              <a:ext cx="2516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费尽心血做好事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74633" y="699541"/>
            <a:ext cx="2532022" cy="648073"/>
            <a:chOff x="2456201" y="3579860"/>
            <a:chExt cx="2532022" cy="648073"/>
          </a:xfrm>
        </p:grpSpPr>
        <p:sp>
          <p:nvSpPr>
            <p:cNvPr id="18" name="圆角矩形标注 17"/>
            <p:cNvSpPr/>
            <p:nvPr/>
          </p:nvSpPr>
          <p:spPr>
            <a:xfrm>
              <a:off x="2456201" y="3579860"/>
              <a:ext cx="2532022" cy="648073"/>
            </a:xfrm>
            <a:prstGeom prst="wedgeRoundRectCallout">
              <a:avLst>
                <a:gd name="adj1" fmla="val -50467"/>
                <a:gd name="adj2" fmla="val 88103"/>
                <a:gd name="adj3" fmla="val 16667"/>
              </a:avLst>
            </a:prstGeom>
            <a:ln w="31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32437" y="3673063"/>
              <a:ext cx="2379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挖空心思做坏事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6815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>
              <a:buClr>
                <a:schemeClr val="accent5"/>
              </a:buClr>
              <a:buFont typeface="黑体" panose="02010609060101010101" charset="-122"/>
              <a:buChar char="◎"/>
              <a:defRPr sz="28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marL="0" indent="0">
              <a:buNone/>
            </a:pPr>
            <a:r>
              <a:rPr lang="zh-CN" altLang="en-US" sz="3200" dirty="0"/>
              <a:t>选择其中一个词语写一段话。</a:t>
            </a:r>
            <a:endParaRPr lang="zh-CN" altLang="en-US" sz="3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483530" y="2039136"/>
            <a:ext cx="6256822" cy="2332814"/>
            <a:chOff x="827584" y="1889649"/>
            <a:chExt cx="6256822" cy="2332814"/>
          </a:xfrm>
        </p:grpSpPr>
        <p:sp>
          <p:nvSpPr>
            <p:cNvPr id="4" name="TextBox 3"/>
            <p:cNvSpPr txBox="1"/>
            <p:nvPr/>
          </p:nvSpPr>
          <p:spPr>
            <a:xfrm>
              <a:off x="827584" y="1889649"/>
              <a:ext cx="4464496" cy="2308324"/>
            </a:xfrm>
            <a:prstGeom prst="rect">
              <a:avLst/>
            </a:prstGeom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说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起诸葛亮，我相信没有一个人不为他的智慧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所折服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的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。他运筹帷幄，足智多谋，深受刘备的器重。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580112" y="1889649"/>
              <a:ext cx="1504294" cy="2332814"/>
            </a:xfrm>
            <a:prstGeom prst="rect">
              <a:avLst/>
            </a:prstGeom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2123728" y="119488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足智多谋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0989" y="1794178"/>
            <a:ext cx="8137475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见义勇为  奋不顾身  舍身取义  临危不惧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为虎作伥  为非作歹  胡作非为  贪生怕死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0800" y="762839"/>
            <a:ext cx="2025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我的积累</a:t>
            </a:r>
            <a:endParaRPr lang="zh-CN" altLang="en-US" sz="32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699542"/>
            <a:ext cx="1046583" cy="74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8236" y="527162"/>
            <a:ext cx="8124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>
              <a:buClr>
                <a:schemeClr val="accent5"/>
              </a:buClr>
              <a:buFont typeface="黑体" panose="02010609060101010101" charset="-122"/>
              <a:buChar char="◎"/>
              <a:defRPr sz="28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>
              <a:buClr>
                <a:schemeClr val="accent2">
                  <a:lumMod val="75000"/>
                </a:schemeClr>
              </a:buClr>
            </a:pPr>
            <a:r>
              <a:rPr lang="zh-CN" altLang="en-US" dirty="0" smtClean="0"/>
              <a:t>读</a:t>
            </a:r>
            <a:r>
              <a:rPr lang="zh-CN" altLang="en-US" dirty="0"/>
              <a:t>前两个句子，体会顿号的</a:t>
            </a:r>
            <a:r>
              <a:rPr lang="zh-CN" altLang="en-US" dirty="0" smtClean="0"/>
              <a:t>用法。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40284" y="1059582"/>
            <a:ext cx="7620148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它由圆明园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、绮春园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和长春园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组成，所以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也叫圆明三园。此外，还有许多小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园，分布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在圆明园东、西、南三面，众星拱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般环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绕在圆明园周围。 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20000"/>
              </a:lnSpc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它的果实埋在地里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不像桃子、石榴、苹果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那样，把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鲜红嫩绿的果实高高地挂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枝上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人一见就生爱慕之心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58372" y="1694238"/>
            <a:ext cx="297554" cy="270504"/>
          </a:xfrm>
          <a:prstGeom prst="ellipse">
            <a:avLst/>
          </a:prstGeom>
          <a:grp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681044" y="1694238"/>
            <a:ext cx="297554" cy="270504"/>
          </a:xfrm>
          <a:prstGeom prst="ellipse">
            <a:avLst/>
          </a:prstGeom>
          <a:grp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061084" y="2574714"/>
            <a:ext cx="297554" cy="297554"/>
          </a:xfrm>
          <a:prstGeom prst="ellipse">
            <a:avLst/>
          </a:prstGeom>
          <a:grp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024860" y="2574714"/>
            <a:ext cx="297554" cy="297554"/>
          </a:xfrm>
          <a:prstGeom prst="ellipse">
            <a:avLst/>
          </a:prstGeom>
          <a:grp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思想气泡: 云 2"/>
          <p:cNvSpPr/>
          <p:nvPr/>
        </p:nvSpPr>
        <p:spPr>
          <a:xfrm>
            <a:off x="1490357" y="3867894"/>
            <a:ext cx="6754051" cy="936104"/>
          </a:xfrm>
          <a:prstGeom prst="roundRect">
            <a:avLst/>
          </a:prstGeom>
          <a:solidFill>
            <a:srgbClr val="9BBB59">
              <a:lumMod val="50000"/>
            </a:srgbClr>
          </a:solidFill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defTabSz="914400"/>
            <a:r>
              <a: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顿号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表示句中停顿，一般而言，并列词语之间，不需要较长的停顿则用顿号。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376997"/>
            <a:ext cx="7776864" cy="10577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20000"/>
              </a:lnSpc>
              <a:buClr>
                <a:schemeClr val="accent5"/>
              </a:buClr>
              <a:buSzPct val="80000"/>
              <a:buFont typeface="宋体" panose="02010600030101010101" pitchFamily="2" charset="-122"/>
              <a:buChar char="◇"/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buClr>
                <a:schemeClr val="accent2">
                  <a:lumMod val="75000"/>
                </a:schemeClr>
              </a:buClr>
            </a:pPr>
            <a:r>
              <a:rPr lang="zh-CN" altLang="en-US" sz="2800" dirty="0"/>
              <a:t>毽子越做越讲究  有黑鸡毛  白鸡毛</a:t>
            </a:r>
            <a:r>
              <a:rPr lang="en-US" altLang="zh-CN" sz="2800" dirty="0"/>
              <a:t>  </a:t>
            </a:r>
            <a:r>
              <a:rPr lang="zh-CN" altLang="en-US" sz="2800" dirty="0"/>
              <a:t>芦花鸡毛等  各种颜色的毽子满院子飞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699542"/>
            <a:ext cx="5603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>
              <a:buClr>
                <a:schemeClr val="accent5"/>
              </a:buClr>
              <a:buFont typeface="黑体" panose="02010609060101010101" charset="-122"/>
              <a:buChar char="◎"/>
              <a:defRPr sz="28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>
              <a:buClr>
                <a:schemeClr val="accent2">
                  <a:lumMod val="75000"/>
                </a:schemeClr>
              </a:buClr>
            </a:pPr>
            <a:r>
              <a:rPr lang="zh-CN" altLang="en-US" dirty="0" smtClean="0"/>
              <a:t>给下面一句话加上</a:t>
            </a:r>
            <a:r>
              <a:rPr lang="zh-CN" altLang="en-US" dirty="0"/>
              <a:t>标点。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5711428" y="1535768"/>
            <a:ext cx="360040" cy="360040"/>
          </a:xfrm>
          <a:prstGeom prst="ellipse">
            <a:avLst/>
          </a:prstGeom>
          <a:grp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151588" y="1535768"/>
            <a:ext cx="360040" cy="360040"/>
          </a:xfrm>
          <a:prstGeom prst="ellipse">
            <a:avLst/>
          </a:prstGeom>
          <a:grp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82642" y="141962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682842" y="141962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17716" y="141962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102520" y="192664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392318" y="192787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思想气泡: 云 2"/>
          <p:cNvSpPr/>
          <p:nvPr/>
        </p:nvSpPr>
        <p:spPr>
          <a:xfrm>
            <a:off x="539552" y="483518"/>
            <a:ext cx="8066360" cy="4320480"/>
          </a:xfrm>
          <a:prstGeom prst="roundRect">
            <a:avLst>
              <a:gd name="adj" fmla="val 5362"/>
            </a:avLst>
          </a:prstGeom>
          <a:solidFill>
            <a:srgbClr val="9BBB59">
              <a:lumMod val="50000"/>
            </a:srgbClr>
          </a:solidFill>
          <a:ln w="38100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1492" y="1176590"/>
            <a:ext cx="7598940" cy="3339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顿号表示句内停顿。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顿号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用来隔开并列的词或短语，表示的停顿比逗号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小。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句子里，一个顿号相当于一个连词，停顿时间比逗号短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有时也用来表示次序语之后的停顿，如一、二、三等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8116" y="55552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顿号的用法</a:t>
            </a:r>
            <a:endParaRPr lang="zh-CN" altLang="en-US" sz="3200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80378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练一练，在空白处填写合适的标点。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836" y="1347614"/>
            <a:ext cx="8424936" cy="2677656"/>
          </a:xfrm>
          <a:prstGeom prst="rect">
            <a:avLst/>
          </a:prstGeom>
          <a:ln>
            <a:noFill/>
            <a:prstDash val="lgDashDotDot"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桃树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杏树  梨树  你不让我  我不让你  都开满了花赶趟儿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  各种山果子都熟了  榛子  野枣  山里红 野葡萄 说也说不完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54689" y="14921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32372" y="14921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0629" y="14921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52120" y="14921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12033" y="14921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64761" y="34019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20149" y="20955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0032" y="27519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61869" y="27519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20272" y="27519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40152" y="27519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22332" y="27519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96030" y="33894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6" grpId="0"/>
      <p:bldP spid="14" grpId="0"/>
      <p:bldP spid="15" grpId="0"/>
      <p:bldP spid="7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59" y="1805492"/>
            <a:ext cx="4438597" cy="312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75238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书写提示</a:t>
            </a:r>
            <a:endParaRPr lang="zh-CN" altLang="en-US" sz="28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23528" y="798994"/>
            <a:ext cx="0" cy="43204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79712" y="798994"/>
            <a:ext cx="0" cy="43204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2056" y="1785636"/>
            <a:ext cx="3088416" cy="2375297"/>
          </a:xfrm>
          <a:prstGeom prst="roundRect">
            <a:avLst>
              <a:gd name="adj" fmla="val 5295"/>
            </a:avLst>
          </a:prstGeom>
          <a:solidFill>
            <a:srgbClr val="FFF7EB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Clr>
                <a:schemeClr val="accent3">
                  <a:lumMod val="7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一行诗句都居中写，注意上下、左右文字要对齐。</a:t>
            </a:r>
            <a:endParaRPr lang="en-US" altLang="zh-CN" sz="24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buClr>
                <a:schemeClr val="accent3">
                  <a:lumMod val="7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笔画、结构等方面的细节。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3667935" y="1043559"/>
            <a:ext cx="3712377" cy="526053"/>
          </a:xfrm>
          <a:prstGeom prst="callout2">
            <a:avLst>
              <a:gd name="adj1" fmla="val 52177"/>
              <a:gd name="adj2" fmla="val -281"/>
              <a:gd name="adj3" fmla="val 52177"/>
              <a:gd name="adj4" fmla="val -10983"/>
              <a:gd name="adj5" fmla="val 132557"/>
              <a:gd name="adj6" fmla="val -21089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写从左往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右，从上到下书写。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072532" y="4399628"/>
            <a:ext cx="1080120" cy="482352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841005" y="4369132"/>
            <a:ext cx="1099148" cy="57888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落款</a:t>
            </a:r>
            <a:endParaRPr lang="zh-CN" altLang="en-US" dirty="0"/>
          </a:p>
        </p:txBody>
      </p:sp>
      <p:sp>
        <p:nvSpPr>
          <p:cNvPr id="10" name="燕尾形箭头 9"/>
          <p:cNvSpPr/>
          <p:nvPr/>
        </p:nvSpPr>
        <p:spPr>
          <a:xfrm>
            <a:off x="4283968" y="4530885"/>
            <a:ext cx="489204" cy="186847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163618" y="51470"/>
            <a:ext cx="2816764" cy="646331"/>
            <a:chOff x="2947904" y="51470"/>
            <a:chExt cx="2816764" cy="646331"/>
          </a:xfrm>
        </p:grpSpPr>
        <p:sp>
          <p:nvSpPr>
            <p:cNvPr id="20" name="文本框 15"/>
            <p:cNvSpPr txBox="1"/>
            <p:nvPr/>
          </p:nvSpPr>
          <p:spPr>
            <a:xfrm>
              <a:off x="3082363" y="51470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iconfont-1191-870150"/>
            <p:cNvSpPr>
              <a:spLocks noChangeAspect="1"/>
            </p:cNvSpPr>
            <p:nvPr/>
          </p:nvSpPr>
          <p:spPr bwMode="auto">
            <a:xfrm>
              <a:off x="5481698" y="203352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22" name="iconfont-1191-870150"/>
            <p:cNvSpPr>
              <a:spLocks noChangeAspect="1"/>
            </p:cNvSpPr>
            <p:nvPr/>
          </p:nvSpPr>
          <p:spPr bwMode="auto">
            <a:xfrm rot="10800000">
              <a:off x="2947904" y="203353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1800" y="47662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交流平台</a:t>
            </a:r>
            <a:endParaRPr lang="zh-CN" altLang="en-US" sz="28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251520" y="525046"/>
            <a:ext cx="0" cy="43204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882304" y="525046"/>
            <a:ext cx="0" cy="43204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/>
        </p:nvSpPr>
        <p:spPr>
          <a:xfrm>
            <a:off x="3131840" y="966863"/>
            <a:ext cx="3117752" cy="542822"/>
          </a:xfrm>
          <a:custGeom>
            <a:avLst/>
            <a:gdLst>
              <a:gd name="connsiteX0" fmla="*/ 0 w 2201292"/>
              <a:gd name="connsiteY0" fmla="*/ 0 h 200117"/>
              <a:gd name="connsiteX1" fmla="*/ 2201292 w 2201292"/>
              <a:gd name="connsiteY1" fmla="*/ 0 h 200117"/>
              <a:gd name="connsiteX2" fmla="*/ 2201292 w 2201292"/>
              <a:gd name="connsiteY2" fmla="*/ 200117 h 200117"/>
              <a:gd name="connsiteX3" fmla="*/ 0 w 2201292"/>
              <a:gd name="connsiteY3" fmla="*/ 200117 h 200117"/>
              <a:gd name="connsiteX4" fmla="*/ 0 w 2201292"/>
              <a:gd name="connsiteY4" fmla="*/ 0 h 20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1292" h="200117">
                <a:moveTo>
                  <a:pt x="0" y="0"/>
                </a:moveTo>
                <a:lnTo>
                  <a:pt x="2201292" y="0"/>
                </a:lnTo>
                <a:lnTo>
                  <a:pt x="2201292" y="200117"/>
                </a:lnTo>
                <a:lnTo>
                  <a:pt x="0" y="20011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066800" rtl="0">
              <a:spcBef>
                <a:spcPct val="0"/>
              </a:spcBef>
              <a:spcAft>
                <a:spcPct val="35000"/>
              </a:spcAft>
            </a:pPr>
            <a:r>
              <a:rPr lang="zh-CN" altLang="en-US" sz="3200" kern="1200" dirty="0" smtClean="0">
                <a:ln w="12700">
                  <a:noFill/>
                </a:ln>
                <a:solidFill>
                  <a:schemeClr val="accent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读一读  找规律</a:t>
            </a:r>
            <a:endParaRPr lang="zh-CN" altLang="en-US" sz="3200" kern="1200" dirty="0">
              <a:ln w="12700">
                <a:noFill/>
              </a:ln>
              <a:solidFill>
                <a:schemeClr val="accent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8992" y="1428130"/>
            <a:ext cx="8539472" cy="1221480"/>
            <a:chOff x="1108274" y="1713598"/>
            <a:chExt cx="8539472" cy="1221480"/>
          </a:xfrm>
        </p:grpSpPr>
        <p:sp>
          <p:nvSpPr>
            <p:cNvPr id="17" name="任意多边形 16"/>
            <p:cNvSpPr/>
            <p:nvPr/>
          </p:nvSpPr>
          <p:spPr>
            <a:xfrm>
              <a:off x="1324298" y="1854958"/>
              <a:ext cx="8323448" cy="983406"/>
            </a:xfrm>
            <a:custGeom>
              <a:avLst/>
              <a:gdLst>
                <a:gd name="connsiteX0" fmla="*/ 0 w 3287210"/>
                <a:gd name="connsiteY0" fmla="*/ 0 h 1027253"/>
                <a:gd name="connsiteX1" fmla="*/ 3287210 w 3287210"/>
                <a:gd name="connsiteY1" fmla="*/ 0 h 1027253"/>
                <a:gd name="connsiteX2" fmla="*/ 3287210 w 3287210"/>
                <a:gd name="connsiteY2" fmla="*/ 1027253 h 1027253"/>
                <a:gd name="connsiteX3" fmla="*/ 0 w 3287210"/>
                <a:gd name="connsiteY3" fmla="*/ 1027253 h 1027253"/>
                <a:gd name="connsiteX4" fmla="*/ 0 w 3287210"/>
                <a:gd name="connsiteY4" fmla="*/ 0 h 102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7210" h="1027253">
                  <a:moveTo>
                    <a:pt x="0" y="0"/>
                  </a:moveTo>
                  <a:lnTo>
                    <a:pt x="3287210" y="0"/>
                  </a:lnTo>
                  <a:lnTo>
                    <a:pt x="3287210" y="1027253"/>
                  </a:lnTo>
                  <a:lnTo>
                    <a:pt x="0" y="102725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5793" tIns="80010" rIns="80010" bIns="80010" numCol="1" spcCol="1270" anchor="ctr" anchorCtr="0">
              <a:noAutofit/>
            </a:bodyPr>
            <a:lstStyle/>
            <a:p>
              <a:pPr lvl="0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读本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单元的课文，我们可以借助资料了解写作背景，从而更深入地理解课文蕴含的情感。</a:t>
              </a:r>
              <a:endParaRPr lang="zh-CN" sz="28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Picture 3" descr="C:\Users\Administrator\Downloads\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8274" y="1713598"/>
              <a:ext cx="750362" cy="1221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矩形 18"/>
          <p:cNvSpPr/>
          <p:nvPr/>
        </p:nvSpPr>
        <p:spPr>
          <a:xfrm>
            <a:off x="5364088" y="3553461"/>
            <a:ext cx="2974787" cy="460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南宋统治者偏安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一隅</a:t>
            </a:r>
            <a:endParaRPr lang="zh-CN" altLang="en-US" dirty="0"/>
          </a:p>
        </p:txBody>
      </p:sp>
      <p:grpSp>
        <p:nvGrpSpPr>
          <p:cNvPr id="2049" name="组合 2048"/>
          <p:cNvGrpSpPr/>
          <p:nvPr/>
        </p:nvGrpSpPr>
        <p:grpSpPr>
          <a:xfrm>
            <a:off x="1259632" y="2713110"/>
            <a:ext cx="3861656" cy="2155630"/>
            <a:chOff x="1259632" y="2713110"/>
            <a:chExt cx="3861656" cy="2155630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2713110"/>
              <a:ext cx="1837488" cy="2152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5708" y="2713110"/>
              <a:ext cx="1825580" cy="2141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48" name="直接连接符 2047"/>
            <p:cNvCxnSpPr/>
            <p:nvPr/>
          </p:nvCxnSpPr>
          <p:spPr>
            <a:xfrm>
              <a:off x="1314579" y="4155926"/>
              <a:ext cx="1670444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360180" y="4868740"/>
              <a:ext cx="1670444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63618" y="112514"/>
            <a:ext cx="2816764" cy="646331"/>
            <a:chOff x="3055338" y="112514"/>
            <a:chExt cx="2816764" cy="646331"/>
          </a:xfrm>
        </p:grpSpPr>
        <p:sp>
          <p:nvSpPr>
            <p:cNvPr id="15" name="文本框 15"/>
            <p:cNvSpPr txBox="1"/>
            <p:nvPr/>
          </p:nvSpPr>
          <p:spPr>
            <a:xfrm>
              <a:off x="3189797" y="112514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iconfont-1191-870150"/>
            <p:cNvSpPr>
              <a:spLocks noChangeAspect="1"/>
            </p:cNvSpPr>
            <p:nvPr/>
          </p:nvSpPr>
          <p:spPr bwMode="auto">
            <a:xfrm>
              <a:off x="5589132" y="264396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22" name="iconfont-1191-870150"/>
            <p:cNvSpPr>
              <a:spLocks noChangeAspect="1"/>
            </p:cNvSpPr>
            <p:nvPr/>
          </p:nvSpPr>
          <p:spPr bwMode="auto">
            <a:xfrm rot="10800000">
              <a:off x="3055338" y="26439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15889" y="1334616"/>
            <a:ext cx="4203510" cy="2757600"/>
            <a:chOff x="1415889" y="1334616"/>
            <a:chExt cx="4203510" cy="2757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5889" y="1334616"/>
              <a:ext cx="4203510" cy="2757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6111" b="83889" l="9957" r="89177">
                          <a14:foregroundMark x1="35498" y1="37778" x2="35498" y2="37778"/>
                          <a14:foregroundMark x1="30303" y1="49444" x2="30303" y2="49444"/>
                          <a14:foregroundMark x1="32900" y1="59444" x2="32900" y2="59444"/>
                          <a14:foregroundMark x1="40693" y1="62778" x2="40693" y2="62778"/>
                          <a14:foregroundMark x1="49784" y1="59444" x2="49784" y2="59444"/>
                          <a14:foregroundMark x1="62771" y1="68889" x2="62771" y2="68889"/>
                          <a14:foregroundMark x1="56277" y1="42778" x2="56277" y2="42778"/>
                          <a14:foregroundMark x1="51082" y1="31111" x2="51082" y2="31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02" b="20922"/>
            <a:stretch>
              <a:fillRect/>
            </a:stretch>
          </p:blipFill>
          <p:spPr>
            <a:xfrm>
              <a:off x="3419873" y="3234906"/>
              <a:ext cx="668486" cy="319178"/>
            </a:xfrm>
            <a:prstGeom prst="rect">
              <a:avLst/>
            </a:prstGeom>
          </p:spPr>
        </p:pic>
      </p:grpSp>
      <p:sp>
        <p:nvSpPr>
          <p:cNvPr id="6" name="椭圆 5"/>
          <p:cNvSpPr/>
          <p:nvPr/>
        </p:nvSpPr>
        <p:spPr>
          <a:xfrm>
            <a:off x="1945804" y="2259107"/>
            <a:ext cx="504056" cy="1468410"/>
          </a:xfrm>
          <a:prstGeom prst="ellipse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93729" y="2764139"/>
            <a:ext cx="981927" cy="57888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落款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燕尾形箭头 1"/>
          <p:cNvSpPr/>
          <p:nvPr/>
        </p:nvSpPr>
        <p:spPr>
          <a:xfrm flipH="1">
            <a:off x="1477715" y="2963115"/>
            <a:ext cx="387524" cy="169861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5"/>
          <p:cNvSpPr/>
          <p:nvPr/>
        </p:nvSpPr>
        <p:spPr>
          <a:xfrm>
            <a:off x="3739943" y="555526"/>
            <a:ext cx="3280329" cy="526053"/>
          </a:xfrm>
          <a:prstGeom prst="callout2">
            <a:avLst>
              <a:gd name="adj1" fmla="val 52177"/>
              <a:gd name="adj2" fmla="val -281"/>
              <a:gd name="adj3" fmla="val 52177"/>
              <a:gd name="adj4" fmla="val -10983"/>
              <a:gd name="adj5" fmla="val 132557"/>
              <a:gd name="adj6" fmla="val -21089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竖写从上到下，从右往左。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32056" y="1347614"/>
            <a:ext cx="3088416" cy="2375297"/>
          </a:xfrm>
          <a:prstGeom prst="roundRect">
            <a:avLst>
              <a:gd name="adj" fmla="val 5295"/>
            </a:avLst>
          </a:prstGeom>
          <a:solidFill>
            <a:srgbClr val="FFF7EB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Clr>
                <a:schemeClr val="accent3">
                  <a:lumMod val="7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一行诗句都居中写，注意上下、左右文字要对齐。</a:t>
            </a:r>
            <a:endParaRPr lang="en-US" altLang="zh-CN" sz="24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buClr>
                <a:schemeClr val="accent3">
                  <a:lumMod val="7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笔画、结构等方面的细节。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6784" y="428980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我会写</a:t>
            </a:r>
            <a:endParaRPr lang="zh-CN" altLang="en-US" sz="32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15" y="1818506"/>
            <a:ext cx="5943421" cy="2841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30521" y="1131590"/>
            <a:ext cx="6869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试着写一写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题临安邸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己亥杂诗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74" name="Picture 2" descr="E:\20秋\图库\全国版一年级小册子图3.11\P8笔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20" y="365683"/>
            <a:ext cx="836626" cy="83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55552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日积月累</a:t>
            </a:r>
            <a:endParaRPr lang="zh-CN" altLang="en-US" sz="28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323528" y="618742"/>
            <a:ext cx="0" cy="43204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979712" y="618742"/>
            <a:ext cx="0" cy="43204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191511" y="1347614"/>
            <a:ext cx="7278529" cy="1425178"/>
          </a:xfrm>
          <a:prstGeom prst="roundRect">
            <a:avLst>
              <a:gd name="adj" fmla="val 5092"/>
            </a:avLst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太平盛世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国泰民安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丰衣足食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安居乐业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政通人和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人寿年丰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夜不闭户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路不拾遗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1511" y="2863974"/>
            <a:ext cx="7278529" cy="1438573"/>
          </a:xfrm>
          <a:prstGeom prst="roundRect">
            <a:avLst>
              <a:gd name="adj" fmla="val 6807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多事之秋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兵荒马乱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流离失所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生灵涂炭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家破人亡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哀鸿遍野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民不聊生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内忧外患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0136" y="1721805"/>
            <a:ext cx="389384" cy="36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0136" y="3317823"/>
            <a:ext cx="365571" cy="338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43608" y="3867894"/>
            <a:ext cx="6997475" cy="852163"/>
            <a:chOff x="432274" y="3769677"/>
            <a:chExt cx="6997475" cy="852163"/>
          </a:xfrm>
        </p:grpSpPr>
        <p:sp>
          <p:nvSpPr>
            <p:cNvPr id="12" name="任意多边形 11"/>
            <p:cNvSpPr/>
            <p:nvPr/>
          </p:nvSpPr>
          <p:spPr>
            <a:xfrm>
              <a:off x="432274" y="3769677"/>
              <a:ext cx="1949937" cy="830997"/>
            </a:xfrm>
            <a:custGeom>
              <a:avLst/>
              <a:gdLst>
                <a:gd name="connsiteX0" fmla="*/ 0 w 1435865"/>
                <a:gd name="connsiteY0" fmla="*/ 0 h 830997"/>
                <a:gd name="connsiteX1" fmla="*/ 1435865 w 1435865"/>
                <a:gd name="connsiteY1" fmla="*/ 0 h 830997"/>
                <a:gd name="connsiteX2" fmla="*/ 1435865 w 1435865"/>
                <a:gd name="connsiteY2" fmla="*/ 830997 h 830997"/>
                <a:gd name="connsiteX3" fmla="*/ 0 w 1435865"/>
                <a:gd name="connsiteY3" fmla="*/ 830997 h 830997"/>
                <a:gd name="connsiteX4" fmla="*/ 0 w 1435865"/>
                <a:gd name="connsiteY4" fmla="*/ 0 h 8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5865" h="830997">
                  <a:moveTo>
                    <a:pt x="0" y="0"/>
                  </a:moveTo>
                  <a:lnTo>
                    <a:pt x="1435865" y="0"/>
                  </a:lnTo>
                  <a:lnTo>
                    <a:pt x="1435865" y="830997"/>
                  </a:lnTo>
                  <a:lnTo>
                    <a:pt x="0" y="83099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t" anchorCtr="0">
              <a:noAutofit/>
            </a:bodyPr>
            <a:lstStyle/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1" kern="1200" dirty="0" smtClean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太平盛世</a:t>
              </a:r>
              <a:r>
                <a:rPr lang="zh-CN" altLang="en-US" sz="3200" b="1" kern="1200" dirty="0" smtClean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endParaRPr lang="zh-CN" sz="3200" kern="12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382046" y="3867126"/>
              <a:ext cx="5047703" cy="754714"/>
            </a:xfrm>
            <a:custGeom>
              <a:avLst/>
              <a:gdLst>
                <a:gd name="connsiteX0" fmla="*/ 0 w 5635772"/>
                <a:gd name="connsiteY0" fmla="*/ 0 h 754714"/>
                <a:gd name="connsiteX1" fmla="*/ 5635772 w 5635772"/>
                <a:gd name="connsiteY1" fmla="*/ 0 h 754714"/>
                <a:gd name="connsiteX2" fmla="*/ 5635772 w 5635772"/>
                <a:gd name="connsiteY2" fmla="*/ 754714 h 754714"/>
                <a:gd name="connsiteX3" fmla="*/ 0 w 5635772"/>
                <a:gd name="connsiteY3" fmla="*/ 754714 h 754714"/>
                <a:gd name="connsiteX4" fmla="*/ 0 w 5635772"/>
                <a:gd name="connsiteY4" fmla="*/ 0 h 75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5772" h="754714">
                  <a:moveTo>
                    <a:pt x="0" y="0"/>
                  </a:moveTo>
                  <a:lnTo>
                    <a:pt x="5635772" y="0"/>
                  </a:lnTo>
                  <a:lnTo>
                    <a:pt x="5635772" y="754714"/>
                  </a:lnTo>
                  <a:lnTo>
                    <a:pt x="0" y="75471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t" anchorCtr="0">
              <a:noAutofit/>
            </a:bodyPr>
            <a:lstStyle/>
            <a:p>
              <a:pPr lvl="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400" kern="1200" dirty="0" smtClean="0"/>
                <a:t>比喻非常兴盛安定的社会。国家政治清明；人民安居乐业。</a:t>
              </a:r>
              <a:endParaRPr lang="zh-CN" sz="2400" kern="1200" dirty="0"/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509071"/>
            <a:ext cx="1448322" cy="13782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3871" y="555526"/>
            <a:ext cx="7278529" cy="1425178"/>
          </a:xfrm>
          <a:prstGeom prst="roundRect">
            <a:avLst>
              <a:gd name="adj" fmla="val 5092"/>
            </a:avLst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太平盛世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国泰民安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丰衣足食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安居乐业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政通人和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人寿年丰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夜不闭户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路不拾遗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65924"/>
            <a:ext cx="1646314" cy="12612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5" name="组合 14"/>
          <p:cNvGrpSpPr/>
          <p:nvPr/>
        </p:nvGrpSpPr>
        <p:grpSpPr>
          <a:xfrm>
            <a:off x="1400000" y="2014767"/>
            <a:ext cx="4540152" cy="1514080"/>
            <a:chOff x="1400000" y="2014767"/>
            <a:chExt cx="4540152" cy="1514080"/>
          </a:xfrm>
        </p:grpSpPr>
        <p:sp>
          <p:nvSpPr>
            <p:cNvPr id="2" name="云形标注 1"/>
            <p:cNvSpPr/>
            <p:nvPr/>
          </p:nvSpPr>
          <p:spPr>
            <a:xfrm>
              <a:off x="1400000" y="2014767"/>
              <a:ext cx="4540152" cy="1514080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602385 w 4377178"/>
                <a:gd name="connsiteY0-2" fmla="*/ -143973 h 1328290"/>
                <a:gd name="connsiteX1-3" fmla="*/ 565488 w 4377178"/>
                <a:gd name="connsiteY1-4" fmla="*/ -107076 h 1328290"/>
                <a:gd name="connsiteX2-5" fmla="*/ 528591 w 4377178"/>
                <a:gd name="connsiteY2-6" fmla="*/ -143973 h 1328290"/>
                <a:gd name="connsiteX3-7" fmla="*/ 565488 w 4377178"/>
                <a:gd name="connsiteY3-8" fmla="*/ -180870 h 1328290"/>
                <a:gd name="connsiteX4-9" fmla="*/ 602385 w 4377178"/>
                <a:gd name="connsiteY4-10" fmla="*/ -143973 h 1328290"/>
                <a:gd name="connsiteX0-11" fmla="*/ 778616 w 4377178"/>
                <a:gd name="connsiteY0-12" fmla="*/ -74601 h 1328290"/>
                <a:gd name="connsiteX1-13" fmla="*/ 704822 w 4377178"/>
                <a:gd name="connsiteY1-14" fmla="*/ -807 h 1328290"/>
                <a:gd name="connsiteX2-15" fmla="*/ 631028 w 4377178"/>
                <a:gd name="connsiteY2-16" fmla="*/ -74601 h 1328290"/>
                <a:gd name="connsiteX3-17" fmla="*/ 704822 w 4377178"/>
                <a:gd name="connsiteY3-18" fmla="*/ -148395 h 1328290"/>
                <a:gd name="connsiteX4-19" fmla="*/ 778616 w 4377178"/>
                <a:gd name="connsiteY4-20" fmla="*/ -74601 h 1328290"/>
                <a:gd name="connsiteX0-21" fmla="*/ 1020907 w 4377178"/>
                <a:gd name="connsiteY0-22" fmla="*/ 27662 h 1328290"/>
                <a:gd name="connsiteX1-23" fmla="*/ 910216 w 4377178"/>
                <a:gd name="connsiteY1-24" fmla="*/ 138353 h 1328290"/>
                <a:gd name="connsiteX2-25" fmla="*/ 799525 w 4377178"/>
                <a:gd name="connsiteY2-26" fmla="*/ 27662 h 1328290"/>
                <a:gd name="connsiteX3-27" fmla="*/ 910216 w 4377178"/>
                <a:gd name="connsiteY3-28" fmla="*/ -83029 h 1328290"/>
                <a:gd name="connsiteX4-29" fmla="*/ 1020907 w 4377178"/>
                <a:gd name="connsiteY4-30" fmla="*/ 27662 h 1328290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3256"/>
                <a:gd name="connsiteY0-76" fmla="*/ 20252 h 49242"/>
                <a:gd name="connsiteX1-77" fmla="*/ 5659 w 43256"/>
                <a:gd name="connsiteY1-78" fmla="*/ 12789 h 49242"/>
                <a:gd name="connsiteX2-79" fmla="*/ 14041 w 43256"/>
                <a:gd name="connsiteY2-80" fmla="*/ 11084 h 49242"/>
                <a:gd name="connsiteX3-81" fmla="*/ 22492 w 43256"/>
                <a:gd name="connsiteY3-82" fmla="*/ 9314 h 49242"/>
                <a:gd name="connsiteX4-83" fmla="*/ 25785 w 43256"/>
                <a:gd name="connsiteY4-84" fmla="*/ 6082 h 49242"/>
                <a:gd name="connsiteX5-85" fmla="*/ 29869 w 43256"/>
                <a:gd name="connsiteY5-86" fmla="*/ 8363 h 49242"/>
                <a:gd name="connsiteX6-87" fmla="*/ 35499 w 43256"/>
                <a:gd name="connsiteY6-88" fmla="*/ 6572 h 49242"/>
                <a:gd name="connsiteX7-89" fmla="*/ 38354 w 43256"/>
                <a:gd name="connsiteY7-90" fmla="*/ 11458 h 49242"/>
                <a:gd name="connsiteX8-91" fmla="*/ 42018 w 43256"/>
                <a:gd name="connsiteY8-92" fmla="*/ 16200 h 49242"/>
                <a:gd name="connsiteX9-93" fmla="*/ 41854 w 43256"/>
                <a:gd name="connsiteY9-94" fmla="*/ 21342 h 49242"/>
                <a:gd name="connsiteX10-95" fmla="*/ 43052 w 43256"/>
                <a:gd name="connsiteY10-96" fmla="*/ 29204 h 49242"/>
                <a:gd name="connsiteX11-97" fmla="*/ 37440 w 43256"/>
                <a:gd name="connsiteY11-98" fmla="*/ 36086 h 49242"/>
                <a:gd name="connsiteX12-99" fmla="*/ 35431 w 43256"/>
                <a:gd name="connsiteY12-100" fmla="*/ 41983 h 49242"/>
                <a:gd name="connsiteX13-101" fmla="*/ 28591 w 43256"/>
                <a:gd name="connsiteY13-102" fmla="*/ 42697 h 49242"/>
                <a:gd name="connsiteX14-103" fmla="*/ 23703 w 43256"/>
                <a:gd name="connsiteY14-104" fmla="*/ 48988 h 49242"/>
                <a:gd name="connsiteX15-105" fmla="*/ 16516 w 43256"/>
                <a:gd name="connsiteY15-106" fmla="*/ 45148 h 49242"/>
                <a:gd name="connsiteX16-107" fmla="*/ 5840 w 43256"/>
                <a:gd name="connsiteY16-108" fmla="*/ 41354 h 49242"/>
                <a:gd name="connsiteX17-109" fmla="*/ 1146 w 43256"/>
                <a:gd name="connsiteY17-110" fmla="*/ 37132 h 49242"/>
                <a:gd name="connsiteX18-111" fmla="*/ 2149 w 43256"/>
                <a:gd name="connsiteY18-112" fmla="*/ 31433 h 49242"/>
                <a:gd name="connsiteX19-113" fmla="*/ 31 w 43256"/>
                <a:gd name="connsiteY19-114" fmla="*/ 25586 h 49242"/>
                <a:gd name="connsiteX20-115" fmla="*/ 3899 w 43256"/>
                <a:gd name="connsiteY20-116" fmla="*/ 20389 h 49242"/>
                <a:gd name="connsiteX21-117" fmla="*/ 3936 w 43256"/>
                <a:gd name="connsiteY21-118" fmla="*/ 20252 h 49242"/>
                <a:gd name="connsiteX0-119" fmla="*/ 606033 w 4382852"/>
                <a:gd name="connsiteY0-120" fmla="*/ 36897 h 1514080"/>
                <a:gd name="connsiteX1-121" fmla="*/ 569136 w 4382852"/>
                <a:gd name="connsiteY1-122" fmla="*/ 73794 h 1514080"/>
                <a:gd name="connsiteX2-123" fmla="*/ 532239 w 4382852"/>
                <a:gd name="connsiteY2-124" fmla="*/ 36897 h 1514080"/>
                <a:gd name="connsiteX3-125" fmla="*/ 569136 w 4382852"/>
                <a:gd name="connsiteY3-126" fmla="*/ 0 h 1514080"/>
                <a:gd name="connsiteX4-127" fmla="*/ 606033 w 4382852"/>
                <a:gd name="connsiteY4-128" fmla="*/ 36897 h 1514080"/>
                <a:gd name="connsiteX0-129" fmla="*/ 782264 w 4382852"/>
                <a:gd name="connsiteY0-130" fmla="*/ 106269 h 1514080"/>
                <a:gd name="connsiteX1-131" fmla="*/ 708470 w 4382852"/>
                <a:gd name="connsiteY1-132" fmla="*/ 180063 h 1514080"/>
                <a:gd name="connsiteX2-133" fmla="*/ 634676 w 4382852"/>
                <a:gd name="connsiteY2-134" fmla="*/ 106269 h 1514080"/>
                <a:gd name="connsiteX3-135" fmla="*/ 708470 w 4382852"/>
                <a:gd name="connsiteY3-136" fmla="*/ 32475 h 1514080"/>
                <a:gd name="connsiteX4-137" fmla="*/ 782264 w 4382852"/>
                <a:gd name="connsiteY4-138" fmla="*/ 106269 h 1514080"/>
                <a:gd name="connsiteX0-139" fmla="*/ 1024555 w 4382852"/>
                <a:gd name="connsiteY0-140" fmla="*/ 208532 h 1514080"/>
                <a:gd name="connsiteX1-141" fmla="*/ 913864 w 4382852"/>
                <a:gd name="connsiteY1-142" fmla="*/ 319223 h 1514080"/>
                <a:gd name="connsiteX2-143" fmla="*/ 803173 w 4382852"/>
                <a:gd name="connsiteY2-144" fmla="*/ 208532 h 1514080"/>
                <a:gd name="connsiteX3-145" fmla="*/ 913864 w 4382852"/>
                <a:gd name="connsiteY3-146" fmla="*/ 97841 h 1514080"/>
                <a:gd name="connsiteX4-147" fmla="*/ 1024555 w 4382852"/>
                <a:gd name="connsiteY4-148" fmla="*/ 208532 h 1514080"/>
                <a:gd name="connsiteX0-149" fmla="*/ 4729 w 43256"/>
                <a:gd name="connsiteY0-150" fmla="*/ 32059 h 49242"/>
                <a:gd name="connsiteX1-151" fmla="*/ 2196 w 43256"/>
                <a:gd name="connsiteY1-152" fmla="*/ 31262 h 49242"/>
                <a:gd name="connsiteX2-153" fmla="*/ 6964 w 43256"/>
                <a:gd name="connsiteY2-154" fmla="*/ 40781 h 49242"/>
                <a:gd name="connsiteX3-155" fmla="*/ 5856 w 43256"/>
                <a:gd name="connsiteY3-156" fmla="*/ 41162 h 49242"/>
                <a:gd name="connsiteX4-157" fmla="*/ 16514 w 43256"/>
                <a:gd name="connsiteY4-158" fmla="*/ 44972 h 49242"/>
                <a:gd name="connsiteX5-159" fmla="*/ 15846 w 43256"/>
                <a:gd name="connsiteY5-160" fmla="*/ 43232 h 49242"/>
                <a:gd name="connsiteX6-161" fmla="*/ 28863 w 43256"/>
                <a:gd name="connsiteY6-162" fmla="*/ 40633 h 49242"/>
                <a:gd name="connsiteX7-163" fmla="*/ 28596 w 43256"/>
                <a:gd name="connsiteY7-164" fmla="*/ 42542 h 49242"/>
                <a:gd name="connsiteX8-165" fmla="*/ 40307 w 43256"/>
                <a:gd name="connsiteY8-166" fmla="*/ 35032 h 49242"/>
                <a:gd name="connsiteX9-167" fmla="*/ 37416 w 43256"/>
                <a:gd name="connsiteY9-168" fmla="*/ 35972 h 49242"/>
                <a:gd name="connsiteX10-169" fmla="*/ 41834 w 43256"/>
                <a:gd name="connsiteY10-170" fmla="*/ 21236 h 49242"/>
                <a:gd name="connsiteX11-171" fmla="*/ 40386 w 43256"/>
                <a:gd name="connsiteY11-172" fmla="*/ 23912 h 49242"/>
                <a:gd name="connsiteX12-173" fmla="*/ 38360 w 43256"/>
                <a:gd name="connsiteY12-174" fmla="*/ 11308 h 49242"/>
                <a:gd name="connsiteX13-175" fmla="*/ 38436 w 43256"/>
                <a:gd name="connsiteY13-176" fmla="*/ 12572 h 49242"/>
                <a:gd name="connsiteX14-177" fmla="*/ 29114 w 43256"/>
                <a:gd name="connsiteY14-178" fmla="*/ 9834 h 49242"/>
                <a:gd name="connsiteX15-179" fmla="*/ 29856 w 43256"/>
                <a:gd name="connsiteY15-180" fmla="*/ 8222 h 49242"/>
                <a:gd name="connsiteX16-181" fmla="*/ 22177 w 43256"/>
                <a:gd name="connsiteY16-182" fmla="*/ 10602 h 49242"/>
                <a:gd name="connsiteX17-183" fmla="*/ 22536 w 43256"/>
                <a:gd name="connsiteY17-184" fmla="*/ 9212 h 49242"/>
                <a:gd name="connsiteX18-185" fmla="*/ 14036 w 43256"/>
                <a:gd name="connsiteY18-186" fmla="*/ 11074 h 49242"/>
                <a:gd name="connsiteX19-187" fmla="*/ 15336 w 43256"/>
                <a:gd name="connsiteY19-188" fmla="*/ 12422 h 49242"/>
                <a:gd name="connsiteX20-189" fmla="*/ 4163 w 43256"/>
                <a:gd name="connsiteY20-190" fmla="*/ 21671 h 49242"/>
                <a:gd name="connsiteX21-191" fmla="*/ 3936 w 43256"/>
                <a:gd name="connsiteY21-192" fmla="*/ 20252 h 49242"/>
                <a:gd name="connsiteX0-193" fmla="*/ 3936 w 43256"/>
                <a:gd name="connsiteY0-194" fmla="*/ 20252 h 49242"/>
                <a:gd name="connsiteX1-195" fmla="*/ 5659 w 43256"/>
                <a:gd name="connsiteY1-196" fmla="*/ 12789 h 49242"/>
                <a:gd name="connsiteX2-197" fmla="*/ 14041 w 43256"/>
                <a:gd name="connsiteY2-198" fmla="*/ 11084 h 49242"/>
                <a:gd name="connsiteX3-199" fmla="*/ 22492 w 43256"/>
                <a:gd name="connsiteY3-200" fmla="*/ 9314 h 49242"/>
                <a:gd name="connsiteX4-201" fmla="*/ 25785 w 43256"/>
                <a:gd name="connsiteY4-202" fmla="*/ 6082 h 49242"/>
                <a:gd name="connsiteX5-203" fmla="*/ 29869 w 43256"/>
                <a:gd name="connsiteY5-204" fmla="*/ 8363 h 49242"/>
                <a:gd name="connsiteX6-205" fmla="*/ 35499 w 43256"/>
                <a:gd name="connsiteY6-206" fmla="*/ 6572 h 49242"/>
                <a:gd name="connsiteX7-207" fmla="*/ 38354 w 43256"/>
                <a:gd name="connsiteY7-208" fmla="*/ 11458 h 49242"/>
                <a:gd name="connsiteX8-209" fmla="*/ 42018 w 43256"/>
                <a:gd name="connsiteY8-210" fmla="*/ 16200 h 49242"/>
                <a:gd name="connsiteX9-211" fmla="*/ 41854 w 43256"/>
                <a:gd name="connsiteY9-212" fmla="*/ 21342 h 49242"/>
                <a:gd name="connsiteX10-213" fmla="*/ 43052 w 43256"/>
                <a:gd name="connsiteY10-214" fmla="*/ 29204 h 49242"/>
                <a:gd name="connsiteX11-215" fmla="*/ 37440 w 43256"/>
                <a:gd name="connsiteY11-216" fmla="*/ 36086 h 49242"/>
                <a:gd name="connsiteX12-217" fmla="*/ 35431 w 43256"/>
                <a:gd name="connsiteY12-218" fmla="*/ 41983 h 49242"/>
                <a:gd name="connsiteX13-219" fmla="*/ 28591 w 43256"/>
                <a:gd name="connsiteY13-220" fmla="*/ 42697 h 49242"/>
                <a:gd name="connsiteX14-221" fmla="*/ 23703 w 43256"/>
                <a:gd name="connsiteY14-222" fmla="*/ 48988 h 49242"/>
                <a:gd name="connsiteX15-223" fmla="*/ 16516 w 43256"/>
                <a:gd name="connsiteY15-224" fmla="*/ 45148 h 49242"/>
                <a:gd name="connsiteX16-225" fmla="*/ 5840 w 43256"/>
                <a:gd name="connsiteY16-226" fmla="*/ 41354 h 49242"/>
                <a:gd name="connsiteX17-227" fmla="*/ 1146 w 43256"/>
                <a:gd name="connsiteY17-228" fmla="*/ 37132 h 49242"/>
                <a:gd name="connsiteX18-229" fmla="*/ 2149 w 43256"/>
                <a:gd name="connsiteY18-230" fmla="*/ 31433 h 49242"/>
                <a:gd name="connsiteX19-231" fmla="*/ 31 w 43256"/>
                <a:gd name="connsiteY19-232" fmla="*/ 25586 h 49242"/>
                <a:gd name="connsiteX20-233" fmla="*/ 3899 w 43256"/>
                <a:gd name="connsiteY20-234" fmla="*/ 20389 h 49242"/>
                <a:gd name="connsiteX21-235" fmla="*/ 3936 w 43256"/>
                <a:gd name="connsiteY21-236" fmla="*/ 20252 h 49242"/>
                <a:gd name="connsiteX0-237" fmla="*/ 606033 w 4382852"/>
                <a:gd name="connsiteY0-238" fmla="*/ 36897 h 1514080"/>
                <a:gd name="connsiteX1-239" fmla="*/ 569136 w 4382852"/>
                <a:gd name="connsiteY1-240" fmla="*/ 73794 h 1514080"/>
                <a:gd name="connsiteX2-241" fmla="*/ 532239 w 4382852"/>
                <a:gd name="connsiteY2-242" fmla="*/ 36897 h 1514080"/>
                <a:gd name="connsiteX3-243" fmla="*/ 569136 w 4382852"/>
                <a:gd name="connsiteY3-244" fmla="*/ 0 h 1514080"/>
                <a:gd name="connsiteX4-245" fmla="*/ 606033 w 4382852"/>
                <a:gd name="connsiteY4-246" fmla="*/ 36897 h 1514080"/>
                <a:gd name="connsiteX0-247" fmla="*/ 782264 w 4382852"/>
                <a:gd name="connsiteY0-248" fmla="*/ 106269 h 1514080"/>
                <a:gd name="connsiteX1-249" fmla="*/ 708470 w 4382852"/>
                <a:gd name="connsiteY1-250" fmla="*/ 180063 h 1514080"/>
                <a:gd name="connsiteX2-251" fmla="*/ 634676 w 4382852"/>
                <a:gd name="connsiteY2-252" fmla="*/ 106269 h 1514080"/>
                <a:gd name="connsiteX3-253" fmla="*/ 708470 w 4382852"/>
                <a:gd name="connsiteY3-254" fmla="*/ 32475 h 1514080"/>
                <a:gd name="connsiteX4-255" fmla="*/ 782264 w 4382852"/>
                <a:gd name="connsiteY4-256" fmla="*/ 106269 h 1514080"/>
                <a:gd name="connsiteX0-257" fmla="*/ 1024555 w 4382852"/>
                <a:gd name="connsiteY0-258" fmla="*/ 208532 h 1514080"/>
                <a:gd name="connsiteX1-259" fmla="*/ 913864 w 4382852"/>
                <a:gd name="connsiteY1-260" fmla="*/ 319223 h 1514080"/>
                <a:gd name="connsiteX2-261" fmla="*/ 803173 w 4382852"/>
                <a:gd name="connsiteY2-262" fmla="*/ 208532 h 1514080"/>
                <a:gd name="connsiteX3-263" fmla="*/ 913864 w 4382852"/>
                <a:gd name="connsiteY3-264" fmla="*/ 97841 h 1514080"/>
                <a:gd name="connsiteX4-265" fmla="*/ 1024555 w 4382852"/>
                <a:gd name="connsiteY4-266" fmla="*/ 208532 h 1514080"/>
                <a:gd name="connsiteX0-267" fmla="*/ 4729 w 43256"/>
                <a:gd name="connsiteY0-268" fmla="*/ 32059 h 49242"/>
                <a:gd name="connsiteX1-269" fmla="*/ 2196 w 43256"/>
                <a:gd name="connsiteY1-270" fmla="*/ 31262 h 49242"/>
                <a:gd name="connsiteX2-271" fmla="*/ 6964 w 43256"/>
                <a:gd name="connsiteY2-272" fmla="*/ 40781 h 49242"/>
                <a:gd name="connsiteX3-273" fmla="*/ 5856 w 43256"/>
                <a:gd name="connsiteY3-274" fmla="*/ 41162 h 49242"/>
                <a:gd name="connsiteX4-275" fmla="*/ 16514 w 43256"/>
                <a:gd name="connsiteY4-276" fmla="*/ 44972 h 49242"/>
                <a:gd name="connsiteX5-277" fmla="*/ 15846 w 43256"/>
                <a:gd name="connsiteY5-278" fmla="*/ 43232 h 49242"/>
                <a:gd name="connsiteX6-279" fmla="*/ 28863 w 43256"/>
                <a:gd name="connsiteY6-280" fmla="*/ 40633 h 49242"/>
                <a:gd name="connsiteX7-281" fmla="*/ 28596 w 43256"/>
                <a:gd name="connsiteY7-282" fmla="*/ 42542 h 49242"/>
                <a:gd name="connsiteX8-283" fmla="*/ 41834 w 43256"/>
                <a:gd name="connsiteY8-284" fmla="*/ 21236 h 49242"/>
                <a:gd name="connsiteX9-285" fmla="*/ 40386 w 43256"/>
                <a:gd name="connsiteY9-286" fmla="*/ 23912 h 49242"/>
                <a:gd name="connsiteX10-287" fmla="*/ 38360 w 43256"/>
                <a:gd name="connsiteY10-288" fmla="*/ 11308 h 49242"/>
                <a:gd name="connsiteX11-289" fmla="*/ 38436 w 43256"/>
                <a:gd name="connsiteY11-290" fmla="*/ 12572 h 49242"/>
                <a:gd name="connsiteX12-291" fmla="*/ 29114 w 43256"/>
                <a:gd name="connsiteY12-292" fmla="*/ 9834 h 49242"/>
                <a:gd name="connsiteX13-293" fmla="*/ 29856 w 43256"/>
                <a:gd name="connsiteY13-294" fmla="*/ 8222 h 49242"/>
                <a:gd name="connsiteX14-295" fmla="*/ 22177 w 43256"/>
                <a:gd name="connsiteY14-296" fmla="*/ 10602 h 49242"/>
                <a:gd name="connsiteX15-297" fmla="*/ 22536 w 43256"/>
                <a:gd name="connsiteY15-298" fmla="*/ 9212 h 49242"/>
                <a:gd name="connsiteX16-299" fmla="*/ 14036 w 43256"/>
                <a:gd name="connsiteY16-300" fmla="*/ 11074 h 49242"/>
                <a:gd name="connsiteX17-301" fmla="*/ 15336 w 43256"/>
                <a:gd name="connsiteY17-302" fmla="*/ 12422 h 49242"/>
                <a:gd name="connsiteX18-303" fmla="*/ 4163 w 43256"/>
                <a:gd name="connsiteY18-304" fmla="*/ 21671 h 49242"/>
                <a:gd name="connsiteX19-305" fmla="*/ 3936 w 43256"/>
                <a:gd name="connsiteY19-306" fmla="*/ 20252 h 492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</a:cxnLst>
              <a:rect l="l" t="t" r="r" b="b"/>
              <a:pathLst>
                <a:path w="43256" h="49242">
                  <a:moveTo>
                    <a:pt x="3936" y="20252"/>
                  </a:moveTo>
                  <a:cubicBezTo>
                    <a:pt x="3665" y="17539"/>
                    <a:pt x="4297" y="14803"/>
                    <a:pt x="5659" y="12789"/>
                  </a:cubicBezTo>
                  <a:cubicBezTo>
                    <a:pt x="7811" y="9608"/>
                    <a:pt x="11300" y="8899"/>
                    <a:pt x="14041" y="11084"/>
                  </a:cubicBezTo>
                  <a:cubicBezTo>
                    <a:pt x="15714" y="6791"/>
                    <a:pt x="19950" y="5904"/>
                    <a:pt x="22492" y="9314"/>
                  </a:cubicBezTo>
                  <a:cubicBezTo>
                    <a:pt x="23133" y="7565"/>
                    <a:pt x="24364" y="6356"/>
                    <a:pt x="25785" y="6082"/>
                  </a:cubicBezTo>
                  <a:cubicBezTo>
                    <a:pt x="27349" y="5780"/>
                    <a:pt x="28911" y="6652"/>
                    <a:pt x="29869" y="8363"/>
                  </a:cubicBezTo>
                  <a:cubicBezTo>
                    <a:pt x="31251" y="6149"/>
                    <a:pt x="33537" y="5422"/>
                    <a:pt x="35499" y="6572"/>
                  </a:cubicBezTo>
                  <a:cubicBezTo>
                    <a:pt x="36994" y="7448"/>
                    <a:pt x="38066" y="9282"/>
                    <a:pt x="38354" y="11458"/>
                  </a:cubicBezTo>
                  <a:cubicBezTo>
                    <a:pt x="40082" y="12100"/>
                    <a:pt x="41458" y="13880"/>
                    <a:pt x="42018" y="16200"/>
                  </a:cubicBezTo>
                  <a:cubicBezTo>
                    <a:pt x="42425" y="17884"/>
                    <a:pt x="42367" y="19713"/>
                    <a:pt x="41854" y="21342"/>
                  </a:cubicBezTo>
                  <a:cubicBezTo>
                    <a:pt x="43115" y="23576"/>
                    <a:pt x="43556" y="26472"/>
                    <a:pt x="43052" y="29204"/>
                  </a:cubicBezTo>
                  <a:cubicBezTo>
                    <a:pt x="42382" y="32836"/>
                    <a:pt x="40164" y="35556"/>
                    <a:pt x="37440" y="36086"/>
                  </a:cubicBezTo>
                  <a:cubicBezTo>
                    <a:pt x="37427" y="38353"/>
                    <a:pt x="36694" y="40503"/>
                    <a:pt x="35431" y="41983"/>
                  </a:cubicBezTo>
                  <a:cubicBezTo>
                    <a:pt x="33512" y="44232"/>
                    <a:pt x="30740" y="44521"/>
                    <a:pt x="28591" y="42697"/>
                  </a:cubicBezTo>
                  <a:cubicBezTo>
                    <a:pt x="27896" y="45830"/>
                    <a:pt x="26035" y="48225"/>
                    <a:pt x="23703" y="48988"/>
                  </a:cubicBezTo>
                  <a:cubicBezTo>
                    <a:pt x="20955" y="49887"/>
                    <a:pt x="18087" y="48355"/>
                    <a:pt x="16516" y="45148"/>
                  </a:cubicBezTo>
                  <a:cubicBezTo>
                    <a:pt x="12808" y="48192"/>
                    <a:pt x="7992" y="46481"/>
                    <a:pt x="5840" y="41354"/>
                  </a:cubicBezTo>
                  <a:cubicBezTo>
                    <a:pt x="3726" y="41691"/>
                    <a:pt x="1741" y="39906"/>
                    <a:pt x="1146" y="37132"/>
                  </a:cubicBezTo>
                  <a:cubicBezTo>
                    <a:pt x="715" y="35125"/>
                    <a:pt x="1096" y="32959"/>
                    <a:pt x="2149" y="31433"/>
                  </a:cubicBezTo>
                  <a:cubicBezTo>
                    <a:pt x="655" y="30236"/>
                    <a:pt x="-177" y="27939"/>
                    <a:pt x="31" y="25586"/>
                  </a:cubicBezTo>
                  <a:cubicBezTo>
                    <a:pt x="275" y="22831"/>
                    <a:pt x="1881" y="20673"/>
                    <a:pt x="3899" y="20389"/>
                  </a:cubicBezTo>
                  <a:cubicBezTo>
                    <a:pt x="3911" y="20343"/>
                    <a:pt x="3924" y="20298"/>
                    <a:pt x="3936" y="20252"/>
                  </a:cubicBezTo>
                  <a:close/>
                </a:path>
                <a:path w="4382852" h="1514080">
                  <a:moveTo>
                    <a:pt x="606033" y="36897"/>
                  </a:moveTo>
                  <a:cubicBezTo>
                    <a:pt x="606033" y="57275"/>
                    <a:pt x="589514" y="73794"/>
                    <a:pt x="569136" y="73794"/>
                  </a:cubicBezTo>
                  <a:cubicBezTo>
                    <a:pt x="548758" y="73794"/>
                    <a:pt x="532239" y="57275"/>
                    <a:pt x="532239" y="36897"/>
                  </a:cubicBezTo>
                  <a:cubicBezTo>
                    <a:pt x="532239" y="16519"/>
                    <a:pt x="548758" y="0"/>
                    <a:pt x="569136" y="0"/>
                  </a:cubicBezTo>
                  <a:cubicBezTo>
                    <a:pt x="589514" y="0"/>
                    <a:pt x="606033" y="16519"/>
                    <a:pt x="606033" y="36897"/>
                  </a:cubicBezTo>
                  <a:close/>
                </a:path>
                <a:path w="4382852" h="1514080">
                  <a:moveTo>
                    <a:pt x="782264" y="106269"/>
                  </a:moveTo>
                  <a:cubicBezTo>
                    <a:pt x="782264" y="147024"/>
                    <a:pt x="749225" y="180063"/>
                    <a:pt x="708470" y="180063"/>
                  </a:cubicBezTo>
                  <a:cubicBezTo>
                    <a:pt x="667715" y="180063"/>
                    <a:pt x="634676" y="147024"/>
                    <a:pt x="634676" y="106269"/>
                  </a:cubicBezTo>
                  <a:cubicBezTo>
                    <a:pt x="634676" y="65514"/>
                    <a:pt x="667715" y="32475"/>
                    <a:pt x="708470" y="32475"/>
                  </a:cubicBezTo>
                  <a:cubicBezTo>
                    <a:pt x="749225" y="32475"/>
                    <a:pt x="782264" y="65514"/>
                    <a:pt x="782264" y="106269"/>
                  </a:cubicBezTo>
                  <a:close/>
                </a:path>
                <a:path w="4382852" h="1514080">
                  <a:moveTo>
                    <a:pt x="1024555" y="208532"/>
                  </a:moveTo>
                  <a:cubicBezTo>
                    <a:pt x="1024555" y="269665"/>
                    <a:pt x="974997" y="319223"/>
                    <a:pt x="913864" y="319223"/>
                  </a:cubicBezTo>
                  <a:cubicBezTo>
                    <a:pt x="852731" y="319223"/>
                    <a:pt x="803173" y="269665"/>
                    <a:pt x="803173" y="208532"/>
                  </a:cubicBezTo>
                  <a:cubicBezTo>
                    <a:pt x="803173" y="147399"/>
                    <a:pt x="852731" y="97841"/>
                    <a:pt x="913864" y="97841"/>
                  </a:cubicBezTo>
                  <a:cubicBezTo>
                    <a:pt x="974997" y="97841"/>
                    <a:pt x="1024555" y="147399"/>
                    <a:pt x="1024555" y="208532"/>
                  </a:cubicBezTo>
                  <a:close/>
                </a:path>
                <a:path w="43256" h="49242" fill="none" extrusionOk="0">
                  <a:moveTo>
                    <a:pt x="4729" y="32059"/>
                  </a:moveTo>
                  <a:cubicBezTo>
                    <a:pt x="3845" y="32153"/>
                    <a:pt x="2961" y="31875"/>
                    <a:pt x="2196" y="31262"/>
                  </a:cubicBezTo>
                  <a:moveTo>
                    <a:pt x="6964" y="40781"/>
                  </a:moveTo>
                  <a:cubicBezTo>
                    <a:pt x="6609" y="40974"/>
                    <a:pt x="6236" y="41102"/>
                    <a:pt x="5856" y="41162"/>
                  </a:cubicBezTo>
                  <a:moveTo>
                    <a:pt x="16514" y="44972"/>
                  </a:moveTo>
                  <a:cubicBezTo>
                    <a:pt x="16247" y="44426"/>
                    <a:pt x="16023" y="43843"/>
                    <a:pt x="15846" y="43232"/>
                  </a:cubicBezTo>
                  <a:moveTo>
                    <a:pt x="28863" y="40633"/>
                  </a:moveTo>
                  <a:cubicBezTo>
                    <a:pt x="28824" y="41280"/>
                    <a:pt x="28734" y="41920"/>
                    <a:pt x="28596" y="42542"/>
                  </a:cubicBezTo>
                  <a:moveTo>
                    <a:pt x="41834" y="21236"/>
                  </a:moveTo>
                  <a:cubicBezTo>
                    <a:pt x="41509" y="22268"/>
                    <a:pt x="41014" y="23184"/>
                    <a:pt x="40386" y="23912"/>
                  </a:cubicBezTo>
                  <a:moveTo>
                    <a:pt x="38360" y="11308"/>
                  </a:moveTo>
                  <a:cubicBezTo>
                    <a:pt x="38415" y="11725"/>
                    <a:pt x="38441" y="12148"/>
                    <a:pt x="38436" y="12572"/>
                  </a:cubicBezTo>
                  <a:moveTo>
                    <a:pt x="29114" y="9834"/>
                  </a:moveTo>
                  <a:cubicBezTo>
                    <a:pt x="29303" y="9251"/>
                    <a:pt x="29552" y="8708"/>
                    <a:pt x="29856" y="8222"/>
                  </a:cubicBezTo>
                  <a:moveTo>
                    <a:pt x="22177" y="10602"/>
                  </a:moveTo>
                  <a:cubicBezTo>
                    <a:pt x="22254" y="10120"/>
                    <a:pt x="22375" y="9653"/>
                    <a:pt x="22536" y="9212"/>
                  </a:cubicBezTo>
                  <a:moveTo>
                    <a:pt x="14036" y="11074"/>
                  </a:moveTo>
                  <a:cubicBezTo>
                    <a:pt x="14508" y="11450"/>
                    <a:pt x="14944" y="11903"/>
                    <a:pt x="15336" y="12422"/>
                  </a:cubicBezTo>
                  <a:moveTo>
                    <a:pt x="4163" y="21671"/>
                  </a:moveTo>
                  <a:cubicBezTo>
                    <a:pt x="4060" y="21207"/>
                    <a:pt x="3984" y="20733"/>
                    <a:pt x="3936" y="20252"/>
                  </a:cubicBezTo>
                </a:path>
              </a:pathLst>
            </a:custGeom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63688" y="2355726"/>
              <a:ext cx="370041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    这些</a:t>
              </a:r>
              <a:r>
                <a:rPr lang="zh-CN" altLang="en-US" sz="28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词语</a:t>
              </a:r>
              <a:r>
                <a:rPr lang="zh-CN" altLang="en-US" sz="28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表现了太平盛世的繁荣景象。</a:t>
              </a:r>
              <a:endPara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547536"/>
            <a:ext cx="7278529" cy="1438573"/>
          </a:xfrm>
          <a:prstGeom prst="roundRect">
            <a:avLst>
              <a:gd name="adj" fmla="val 6807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多事之秋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兵荒马乱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流离失所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生灵涂炭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家破人亡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哀鸿遍野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民不聊生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内忧外患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88032" y="1921766"/>
            <a:ext cx="4468144" cy="1514080"/>
            <a:chOff x="1361900" y="2137790"/>
            <a:chExt cx="4468144" cy="1514080"/>
          </a:xfrm>
        </p:grpSpPr>
        <p:sp>
          <p:nvSpPr>
            <p:cNvPr id="9" name="云形标注 1"/>
            <p:cNvSpPr/>
            <p:nvPr/>
          </p:nvSpPr>
          <p:spPr>
            <a:xfrm>
              <a:off x="1361900" y="2137790"/>
              <a:ext cx="4468144" cy="1514080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602385 w 4377178"/>
                <a:gd name="connsiteY0-2" fmla="*/ -143973 h 1328290"/>
                <a:gd name="connsiteX1-3" fmla="*/ 565488 w 4377178"/>
                <a:gd name="connsiteY1-4" fmla="*/ -107076 h 1328290"/>
                <a:gd name="connsiteX2-5" fmla="*/ 528591 w 4377178"/>
                <a:gd name="connsiteY2-6" fmla="*/ -143973 h 1328290"/>
                <a:gd name="connsiteX3-7" fmla="*/ 565488 w 4377178"/>
                <a:gd name="connsiteY3-8" fmla="*/ -180870 h 1328290"/>
                <a:gd name="connsiteX4-9" fmla="*/ 602385 w 4377178"/>
                <a:gd name="connsiteY4-10" fmla="*/ -143973 h 1328290"/>
                <a:gd name="connsiteX0-11" fmla="*/ 778616 w 4377178"/>
                <a:gd name="connsiteY0-12" fmla="*/ -74601 h 1328290"/>
                <a:gd name="connsiteX1-13" fmla="*/ 704822 w 4377178"/>
                <a:gd name="connsiteY1-14" fmla="*/ -807 h 1328290"/>
                <a:gd name="connsiteX2-15" fmla="*/ 631028 w 4377178"/>
                <a:gd name="connsiteY2-16" fmla="*/ -74601 h 1328290"/>
                <a:gd name="connsiteX3-17" fmla="*/ 704822 w 4377178"/>
                <a:gd name="connsiteY3-18" fmla="*/ -148395 h 1328290"/>
                <a:gd name="connsiteX4-19" fmla="*/ 778616 w 4377178"/>
                <a:gd name="connsiteY4-20" fmla="*/ -74601 h 1328290"/>
                <a:gd name="connsiteX0-21" fmla="*/ 1020907 w 4377178"/>
                <a:gd name="connsiteY0-22" fmla="*/ 27662 h 1328290"/>
                <a:gd name="connsiteX1-23" fmla="*/ 910216 w 4377178"/>
                <a:gd name="connsiteY1-24" fmla="*/ 138353 h 1328290"/>
                <a:gd name="connsiteX2-25" fmla="*/ 799525 w 4377178"/>
                <a:gd name="connsiteY2-26" fmla="*/ 27662 h 1328290"/>
                <a:gd name="connsiteX3-27" fmla="*/ 910216 w 4377178"/>
                <a:gd name="connsiteY3-28" fmla="*/ -83029 h 1328290"/>
                <a:gd name="connsiteX4-29" fmla="*/ 1020907 w 4377178"/>
                <a:gd name="connsiteY4-30" fmla="*/ 27662 h 1328290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3256"/>
                <a:gd name="connsiteY0-76" fmla="*/ 20252 h 49242"/>
                <a:gd name="connsiteX1-77" fmla="*/ 5659 w 43256"/>
                <a:gd name="connsiteY1-78" fmla="*/ 12789 h 49242"/>
                <a:gd name="connsiteX2-79" fmla="*/ 14041 w 43256"/>
                <a:gd name="connsiteY2-80" fmla="*/ 11084 h 49242"/>
                <a:gd name="connsiteX3-81" fmla="*/ 22492 w 43256"/>
                <a:gd name="connsiteY3-82" fmla="*/ 9314 h 49242"/>
                <a:gd name="connsiteX4-83" fmla="*/ 25785 w 43256"/>
                <a:gd name="connsiteY4-84" fmla="*/ 6082 h 49242"/>
                <a:gd name="connsiteX5-85" fmla="*/ 29869 w 43256"/>
                <a:gd name="connsiteY5-86" fmla="*/ 8363 h 49242"/>
                <a:gd name="connsiteX6-87" fmla="*/ 35499 w 43256"/>
                <a:gd name="connsiteY6-88" fmla="*/ 6572 h 49242"/>
                <a:gd name="connsiteX7-89" fmla="*/ 38354 w 43256"/>
                <a:gd name="connsiteY7-90" fmla="*/ 11458 h 49242"/>
                <a:gd name="connsiteX8-91" fmla="*/ 42018 w 43256"/>
                <a:gd name="connsiteY8-92" fmla="*/ 16200 h 49242"/>
                <a:gd name="connsiteX9-93" fmla="*/ 41854 w 43256"/>
                <a:gd name="connsiteY9-94" fmla="*/ 21342 h 49242"/>
                <a:gd name="connsiteX10-95" fmla="*/ 43052 w 43256"/>
                <a:gd name="connsiteY10-96" fmla="*/ 29204 h 49242"/>
                <a:gd name="connsiteX11-97" fmla="*/ 37440 w 43256"/>
                <a:gd name="connsiteY11-98" fmla="*/ 36086 h 49242"/>
                <a:gd name="connsiteX12-99" fmla="*/ 35431 w 43256"/>
                <a:gd name="connsiteY12-100" fmla="*/ 41983 h 49242"/>
                <a:gd name="connsiteX13-101" fmla="*/ 28591 w 43256"/>
                <a:gd name="connsiteY13-102" fmla="*/ 42697 h 49242"/>
                <a:gd name="connsiteX14-103" fmla="*/ 23703 w 43256"/>
                <a:gd name="connsiteY14-104" fmla="*/ 48988 h 49242"/>
                <a:gd name="connsiteX15-105" fmla="*/ 16516 w 43256"/>
                <a:gd name="connsiteY15-106" fmla="*/ 45148 h 49242"/>
                <a:gd name="connsiteX16-107" fmla="*/ 5840 w 43256"/>
                <a:gd name="connsiteY16-108" fmla="*/ 41354 h 49242"/>
                <a:gd name="connsiteX17-109" fmla="*/ 1146 w 43256"/>
                <a:gd name="connsiteY17-110" fmla="*/ 37132 h 49242"/>
                <a:gd name="connsiteX18-111" fmla="*/ 2149 w 43256"/>
                <a:gd name="connsiteY18-112" fmla="*/ 31433 h 49242"/>
                <a:gd name="connsiteX19-113" fmla="*/ 31 w 43256"/>
                <a:gd name="connsiteY19-114" fmla="*/ 25586 h 49242"/>
                <a:gd name="connsiteX20-115" fmla="*/ 3899 w 43256"/>
                <a:gd name="connsiteY20-116" fmla="*/ 20389 h 49242"/>
                <a:gd name="connsiteX21-117" fmla="*/ 3936 w 43256"/>
                <a:gd name="connsiteY21-118" fmla="*/ 20252 h 49242"/>
                <a:gd name="connsiteX0-119" fmla="*/ 606033 w 4382852"/>
                <a:gd name="connsiteY0-120" fmla="*/ 36897 h 1514080"/>
                <a:gd name="connsiteX1-121" fmla="*/ 569136 w 4382852"/>
                <a:gd name="connsiteY1-122" fmla="*/ 73794 h 1514080"/>
                <a:gd name="connsiteX2-123" fmla="*/ 532239 w 4382852"/>
                <a:gd name="connsiteY2-124" fmla="*/ 36897 h 1514080"/>
                <a:gd name="connsiteX3-125" fmla="*/ 569136 w 4382852"/>
                <a:gd name="connsiteY3-126" fmla="*/ 0 h 1514080"/>
                <a:gd name="connsiteX4-127" fmla="*/ 606033 w 4382852"/>
                <a:gd name="connsiteY4-128" fmla="*/ 36897 h 1514080"/>
                <a:gd name="connsiteX0-129" fmla="*/ 782264 w 4382852"/>
                <a:gd name="connsiteY0-130" fmla="*/ 106269 h 1514080"/>
                <a:gd name="connsiteX1-131" fmla="*/ 708470 w 4382852"/>
                <a:gd name="connsiteY1-132" fmla="*/ 180063 h 1514080"/>
                <a:gd name="connsiteX2-133" fmla="*/ 634676 w 4382852"/>
                <a:gd name="connsiteY2-134" fmla="*/ 106269 h 1514080"/>
                <a:gd name="connsiteX3-135" fmla="*/ 708470 w 4382852"/>
                <a:gd name="connsiteY3-136" fmla="*/ 32475 h 1514080"/>
                <a:gd name="connsiteX4-137" fmla="*/ 782264 w 4382852"/>
                <a:gd name="connsiteY4-138" fmla="*/ 106269 h 1514080"/>
                <a:gd name="connsiteX0-139" fmla="*/ 1024555 w 4382852"/>
                <a:gd name="connsiteY0-140" fmla="*/ 208532 h 1514080"/>
                <a:gd name="connsiteX1-141" fmla="*/ 913864 w 4382852"/>
                <a:gd name="connsiteY1-142" fmla="*/ 319223 h 1514080"/>
                <a:gd name="connsiteX2-143" fmla="*/ 803173 w 4382852"/>
                <a:gd name="connsiteY2-144" fmla="*/ 208532 h 1514080"/>
                <a:gd name="connsiteX3-145" fmla="*/ 913864 w 4382852"/>
                <a:gd name="connsiteY3-146" fmla="*/ 97841 h 1514080"/>
                <a:gd name="connsiteX4-147" fmla="*/ 1024555 w 4382852"/>
                <a:gd name="connsiteY4-148" fmla="*/ 208532 h 1514080"/>
                <a:gd name="connsiteX0-149" fmla="*/ 4729 w 43256"/>
                <a:gd name="connsiteY0-150" fmla="*/ 32059 h 49242"/>
                <a:gd name="connsiteX1-151" fmla="*/ 2196 w 43256"/>
                <a:gd name="connsiteY1-152" fmla="*/ 31262 h 49242"/>
                <a:gd name="connsiteX2-153" fmla="*/ 6964 w 43256"/>
                <a:gd name="connsiteY2-154" fmla="*/ 40781 h 49242"/>
                <a:gd name="connsiteX3-155" fmla="*/ 5856 w 43256"/>
                <a:gd name="connsiteY3-156" fmla="*/ 41162 h 49242"/>
                <a:gd name="connsiteX4-157" fmla="*/ 16514 w 43256"/>
                <a:gd name="connsiteY4-158" fmla="*/ 44972 h 49242"/>
                <a:gd name="connsiteX5-159" fmla="*/ 15846 w 43256"/>
                <a:gd name="connsiteY5-160" fmla="*/ 43232 h 49242"/>
                <a:gd name="connsiteX6-161" fmla="*/ 28863 w 43256"/>
                <a:gd name="connsiteY6-162" fmla="*/ 40633 h 49242"/>
                <a:gd name="connsiteX7-163" fmla="*/ 28596 w 43256"/>
                <a:gd name="connsiteY7-164" fmla="*/ 42542 h 49242"/>
                <a:gd name="connsiteX8-165" fmla="*/ 40307 w 43256"/>
                <a:gd name="connsiteY8-166" fmla="*/ 35032 h 49242"/>
                <a:gd name="connsiteX9-167" fmla="*/ 37416 w 43256"/>
                <a:gd name="connsiteY9-168" fmla="*/ 35972 h 49242"/>
                <a:gd name="connsiteX10-169" fmla="*/ 41834 w 43256"/>
                <a:gd name="connsiteY10-170" fmla="*/ 21236 h 49242"/>
                <a:gd name="connsiteX11-171" fmla="*/ 40386 w 43256"/>
                <a:gd name="connsiteY11-172" fmla="*/ 23912 h 49242"/>
                <a:gd name="connsiteX12-173" fmla="*/ 38360 w 43256"/>
                <a:gd name="connsiteY12-174" fmla="*/ 11308 h 49242"/>
                <a:gd name="connsiteX13-175" fmla="*/ 38436 w 43256"/>
                <a:gd name="connsiteY13-176" fmla="*/ 12572 h 49242"/>
                <a:gd name="connsiteX14-177" fmla="*/ 29114 w 43256"/>
                <a:gd name="connsiteY14-178" fmla="*/ 9834 h 49242"/>
                <a:gd name="connsiteX15-179" fmla="*/ 29856 w 43256"/>
                <a:gd name="connsiteY15-180" fmla="*/ 8222 h 49242"/>
                <a:gd name="connsiteX16-181" fmla="*/ 22177 w 43256"/>
                <a:gd name="connsiteY16-182" fmla="*/ 10602 h 49242"/>
                <a:gd name="connsiteX17-183" fmla="*/ 22536 w 43256"/>
                <a:gd name="connsiteY17-184" fmla="*/ 9212 h 49242"/>
                <a:gd name="connsiteX18-185" fmla="*/ 14036 w 43256"/>
                <a:gd name="connsiteY18-186" fmla="*/ 11074 h 49242"/>
                <a:gd name="connsiteX19-187" fmla="*/ 15336 w 43256"/>
                <a:gd name="connsiteY19-188" fmla="*/ 12422 h 49242"/>
                <a:gd name="connsiteX20-189" fmla="*/ 4163 w 43256"/>
                <a:gd name="connsiteY20-190" fmla="*/ 21671 h 49242"/>
                <a:gd name="connsiteX21-191" fmla="*/ 3936 w 43256"/>
                <a:gd name="connsiteY21-192" fmla="*/ 20252 h 49242"/>
                <a:gd name="connsiteX0-193" fmla="*/ 3936 w 43256"/>
                <a:gd name="connsiteY0-194" fmla="*/ 20252 h 49242"/>
                <a:gd name="connsiteX1-195" fmla="*/ 5659 w 43256"/>
                <a:gd name="connsiteY1-196" fmla="*/ 12789 h 49242"/>
                <a:gd name="connsiteX2-197" fmla="*/ 14041 w 43256"/>
                <a:gd name="connsiteY2-198" fmla="*/ 11084 h 49242"/>
                <a:gd name="connsiteX3-199" fmla="*/ 22492 w 43256"/>
                <a:gd name="connsiteY3-200" fmla="*/ 9314 h 49242"/>
                <a:gd name="connsiteX4-201" fmla="*/ 25785 w 43256"/>
                <a:gd name="connsiteY4-202" fmla="*/ 6082 h 49242"/>
                <a:gd name="connsiteX5-203" fmla="*/ 29869 w 43256"/>
                <a:gd name="connsiteY5-204" fmla="*/ 8363 h 49242"/>
                <a:gd name="connsiteX6-205" fmla="*/ 35499 w 43256"/>
                <a:gd name="connsiteY6-206" fmla="*/ 6572 h 49242"/>
                <a:gd name="connsiteX7-207" fmla="*/ 38354 w 43256"/>
                <a:gd name="connsiteY7-208" fmla="*/ 11458 h 49242"/>
                <a:gd name="connsiteX8-209" fmla="*/ 42018 w 43256"/>
                <a:gd name="connsiteY8-210" fmla="*/ 16200 h 49242"/>
                <a:gd name="connsiteX9-211" fmla="*/ 41854 w 43256"/>
                <a:gd name="connsiteY9-212" fmla="*/ 21342 h 49242"/>
                <a:gd name="connsiteX10-213" fmla="*/ 43052 w 43256"/>
                <a:gd name="connsiteY10-214" fmla="*/ 29204 h 49242"/>
                <a:gd name="connsiteX11-215" fmla="*/ 37440 w 43256"/>
                <a:gd name="connsiteY11-216" fmla="*/ 36086 h 49242"/>
                <a:gd name="connsiteX12-217" fmla="*/ 35431 w 43256"/>
                <a:gd name="connsiteY12-218" fmla="*/ 41983 h 49242"/>
                <a:gd name="connsiteX13-219" fmla="*/ 28591 w 43256"/>
                <a:gd name="connsiteY13-220" fmla="*/ 42697 h 49242"/>
                <a:gd name="connsiteX14-221" fmla="*/ 23703 w 43256"/>
                <a:gd name="connsiteY14-222" fmla="*/ 48988 h 49242"/>
                <a:gd name="connsiteX15-223" fmla="*/ 16516 w 43256"/>
                <a:gd name="connsiteY15-224" fmla="*/ 45148 h 49242"/>
                <a:gd name="connsiteX16-225" fmla="*/ 5840 w 43256"/>
                <a:gd name="connsiteY16-226" fmla="*/ 41354 h 49242"/>
                <a:gd name="connsiteX17-227" fmla="*/ 1146 w 43256"/>
                <a:gd name="connsiteY17-228" fmla="*/ 37132 h 49242"/>
                <a:gd name="connsiteX18-229" fmla="*/ 2149 w 43256"/>
                <a:gd name="connsiteY18-230" fmla="*/ 31433 h 49242"/>
                <a:gd name="connsiteX19-231" fmla="*/ 31 w 43256"/>
                <a:gd name="connsiteY19-232" fmla="*/ 25586 h 49242"/>
                <a:gd name="connsiteX20-233" fmla="*/ 3899 w 43256"/>
                <a:gd name="connsiteY20-234" fmla="*/ 20389 h 49242"/>
                <a:gd name="connsiteX21-235" fmla="*/ 3936 w 43256"/>
                <a:gd name="connsiteY21-236" fmla="*/ 20252 h 49242"/>
                <a:gd name="connsiteX0-237" fmla="*/ 606033 w 4382852"/>
                <a:gd name="connsiteY0-238" fmla="*/ 36897 h 1514080"/>
                <a:gd name="connsiteX1-239" fmla="*/ 569136 w 4382852"/>
                <a:gd name="connsiteY1-240" fmla="*/ 73794 h 1514080"/>
                <a:gd name="connsiteX2-241" fmla="*/ 532239 w 4382852"/>
                <a:gd name="connsiteY2-242" fmla="*/ 36897 h 1514080"/>
                <a:gd name="connsiteX3-243" fmla="*/ 569136 w 4382852"/>
                <a:gd name="connsiteY3-244" fmla="*/ 0 h 1514080"/>
                <a:gd name="connsiteX4-245" fmla="*/ 606033 w 4382852"/>
                <a:gd name="connsiteY4-246" fmla="*/ 36897 h 1514080"/>
                <a:gd name="connsiteX0-247" fmla="*/ 782264 w 4382852"/>
                <a:gd name="connsiteY0-248" fmla="*/ 106269 h 1514080"/>
                <a:gd name="connsiteX1-249" fmla="*/ 708470 w 4382852"/>
                <a:gd name="connsiteY1-250" fmla="*/ 180063 h 1514080"/>
                <a:gd name="connsiteX2-251" fmla="*/ 634676 w 4382852"/>
                <a:gd name="connsiteY2-252" fmla="*/ 106269 h 1514080"/>
                <a:gd name="connsiteX3-253" fmla="*/ 708470 w 4382852"/>
                <a:gd name="connsiteY3-254" fmla="*/ 32475 h 1514080"/>
                <a:gd name="connsiteX4-255" fmla="*/ 782264 w 4382852"/>
                <a:gd name="connsiteY4-256" fmla="*/ 106269 h 1514080"/>
                <a:gd name="connsiteX0-257" fmla="*/ 1024555 w 4382852"/>
                <a:gd name="connsiteY0-258" fmla="*/ 208532 h 1514080"/>
                <a:gd name="connsiteX1-259" fmla="*/ 913864 w 4382852"/>
                <a:gd name="connsiteY1-260" fmla="*/ 319223 h 1514080"/>
                <a:gd name="connsiteX2-261" fmla="*/ 803173 w 4382852"/>
                <a:gd name="connsiteY2-262" fmla="*/ 208532 h 1514080"/>
                <a:gd name="connsiteX3-263" fmla="*/ 913864 w 4382852"/>
                <a:gd name="connsiteY3-264" fmla="*/ 97841 h 1514080"/>
                <a:gd name="connsiteX4-265" fmla="*/ 1024555 w 4382852"/>
                <a:gd name="connsiteY4-266" fmla="*/ 208532 h 1514080"/>
                <a:gd name="connsiteX0-267" fmla="*/ 4729 w 43256"/>
                <a:gd name="connsiteY0-268" fmla="*/ 32059 h 49242"/>
                <a:gd name="connsiteX1-269" fmla="*/ 2196 w 43256"/>
                <a:gd name="connsiteY1-270" fmla="*/ 31262 h 49242"/>
                <a:gd name="connsiteX2-271" fmla="*/ 6964 w 43256"/>
                <a:gd name="connsiteY2-272" fmla="*/ 40781 h 49242"/>
                <a:gd name="connsiteX3-273" fmla="*/ 5856 w 43256"/>
                <a:gd name="connsiteY3-274" fmla="*/ 41162 h 49242"/>
                <a:gd name="connsiteX4-275" fmla="*/ 16514 w 43256"/>
                <a:gd name="connsiteY4-276" fmla="*/ 44972 h 49242"/>
                <a:gd name="connsiteX5-277" fmla="*/ 15846 w 43256"/>
                <a:gd name="connsiteY5-278" fmla="*/ 43232 h 49242"/>
                <a:gd name="connsiteX6-279" fmla="*/ 28863 w 43256"/>
                <a:gd name="connsiteY6-280" fmla="*/ 40633 h 49242"/>
                <a:gd name="connsiteX7-281" fmla="*/ 28596 w 43256"/>
                <a:gd name="connsiteY7-282" fmla="*/ 42542 h 49242"/>
                <a:gd name="connsiteX8-283" fmla="*/ 41834 w 43256"/>
                <a:gd name="connsiteY8-284" fmla="*/ 21236 h 49242"/>
                <a:gd name="connsiteX9-285" fmla="*/ 40386 w 43256"/>
                <a:gd name="connsiteY9-286" fmla="*/ 23912 h 49242"/>
                <a:gd name="connsiteX10-287" fmla="*/ 38360 w 43256"/>
                <a:gd name="connsiteY10-288" fmla="*/ 11308 h 49242"/>
                <a:gd name="connsiteX11-289" fmla="*/ 38436 w 43256"/>
                <a:gd name="connsiteY11-290" fmla="*/ 12572 h 49242"/>
                <a:gd name="connsiteX12-291" fmla="*/ 29114 w 43256"/>
                <a:gd name="connsiteY12-292" fmla="*/ 9834 h 49242"/>
                <a:gd name="connsiteX13-293" fmla="*/ 29856 w 43256"/>
                <a:gd name="connsiteY13-294" fmla="*/ 8222 h 49242"/>
                <a:gd name="connsiteX14-295" fmla="*/ 22177 w 43256"/>
                <a:gd name="connsiteY14-296" fmla="*/ 10602 h 49242"/>
                <a:gd name="connsiteX15-297" fmla="*/ 22536 w 43256"/>
                <a:gd name="connsiteY15-298" fmla="*/ 9212 h 49242"/>
                <a:gd name="connsiteX16-299" fmla="*/ 14036 w 43256"/>
                <a:gd name="connsiteY16-300" fmla="*/ 11074 h 49242"/>
                <a:gd name="connsiteX17-301" fmla="*/ 15336 w 43256"/>
                <a:gd name="connsiteY17-302" fmla="*/ 12422 h 49242"/>
                <a:gd name="connsiteX18-303" fmla="*/ 4163 w 43256"/>
                <a:gd name="connsiteY18-304" fmla="*/ 21671 h 49242"/>
                <a:gd name="connsiteX19-305" fmla="*/ 3936 w 43256"/>
                <a:gd name="connsiteY19-306" fmla="*/ 20252 h 492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</a:cxnLst>
              <a:rect l="l" t="t" r="r" b="b"/>
              <a:pathLst>
                <a:path w="43256" h="49242">
                  <a:moveTo>
                    <a:pt x="3936" y="20252"/>
                  </a:moveTo>
                  <a:cubicBezTo>
                    <a:pt x="3665" y="17539"/>
                    <a:pt x="4297" y="14803"/>
                    <a:pt x="5659" y="12789"/>
                  </a:cubicBezTo>
                  <a:cubicBezTo>
                    <a:pt x="7811" y="9608"/>
                    <a:pt x="11300" y="8899"/>
                    <a:pt x="14041" y="11084"/>
                  </a:cubicBezTo>
                  <a:cubicBezTo>
                    <a:pt x="15714" y="6791"/>
                    <a:pt x="19950" y="5904"/>
                    <a:pt x="22492" y="9314"/>
                  </a:cubicBezTo>
                  <a:cubicBezTo>
                    <a:pt x="23133" y="7565"/>
                    <a:pt x="24364" y="6356"/>
                    <a:pt x="25785" y="6082"/>
                  </a:cubicBezTo>
                  <a:cubicBezTo>
                    <a:pt x="27349" y="5780"/>
                    <a:pt x="28911" y="6652"/>
                    <a:pt x="29869" y="8363"/>
                  </a:cubicBezTo>
                  <a:cubicBezTo>
                    <a:pt x="31251" y="6149"/>
                    <a:pt x="33537" y="5422"/>
                    <a:pt x="35499" y="6572"/>
                  </a:cubicBezTo>
                  <a:cubicBezTo>
                    <a:pt x="36994" y="7448"/>
                    <a:pt x="38066" y="9282"/>
                    <a:pt x="38354" y="11458"/>
                  </a:cubicBezTo>
                  <a:cubicBezTo>
                    <a:pt x="40082" y="12100"/>
                    <a:pt x="41458" y="13880"/>
                    <a:pt x="42018" y="16200"/>
                  </a:cubicBezTo>
                  <a:cubicBezTo>
                    <a:pt x="42425" y="17884"/>
                    <a:pt x="42367" y="19713"/>
                    <a:pt x="41854" y="21342"/>
                  </a:cubicBezTo>
                  <a:cubicBezTo>
                    <a:pt x="43115" y="23576"/>
                    <a:pt x="43556" y="26472"/>
                    <a:pt x="43052" y="29204"/>
                  </a:cubicBezTo>
                  <a:cubicBezTo>
                    <a:pt x="42382" y="32836"/>
                    <a:pt x="40164" y="35556"/>
                    <a:pt x="37440" y="36086"/>
                  </a:cubicBezTo>
                  <a:cubicBezTo>
                    <a:pt x="37427" y="38353"/>
                    <a:pt x="36694" y="40503"/>
                    <a:pt x="35431" y="41983"/>
                  </a:cubicBezTo>
                  <a:cubicBezTo>
                    <a:pt x="33512" y="44232"/>
                    <a:pt x="30740" y="44521"/>
                    <a:pt x="28591" y="42697"/>
                  </a:cubicBezTo>
                  <a:cubicBezTo>
                    <a:pt x="27896" y="45830"/>
                    <a:pt x="26035" y="48225"/>
                    <a:pt x="23703" y="48988"/>
                  </a:cubicBezTo>
                  <a:cubicBezTo>
                    <a:pt x="20955" y="49887"/>
                    <a:pt x="18087" y="48355"/>
                    <a:pt x="16516" y="45148"/>
                  </a:cubicBezTo>
                  <a:cubicBezTo>
                    <a:pt x="12808" y="48192"/>
                    <a:pt x="7992" y="46481"/>
                    <a:pt x="5840" y="41354"/>
                  </a:cubicBezTo>
                  <a:cubicBezTo>
                    <a:pt x="3726" y="41691"/>
                    <a:pt x="1741" y="39906"/>
                    <a:pt x="1146" y="37132"/>
                  </a:cubicBezTo>
                  <a:cubicBezTo>
                    <a:pt x="715" y="35125"/>
                    <a:pt x="1096" y="32959"/>
                    <a:pt x="2149" y="31433"/>
                  </a:cubicBezTo>
                  <a:cubicBezTo>
                    <a:pt x="655" y="30236"/>
                    <a:pt x="-177" y="27939"/>
                    <a:pt x="31" y="25586"/>
                  </a:cubicBezTo>
                  <a:cubicBezTo>
                    <a:pt x="275" y="22831"/>
                    <a:pt x="1881" y="20673"/>
                    <a:pt x="3899" y="20389"/>
                  </a:cubicBezTo>
                  <a:cubicBezTo>
                    <a:pt x="3911" y="20343"/>
                    <a:pt x="3924" y="20298"/>
                    <a:pt x="3936" y="20252"/>
                  </a:cubicBezTo>
                  <a:close/>
                </a:path>
                <a:path w="4382852" h="1514080">
                  <a:moveTo>
                    <a:pt x="606033" y="36897"/>
                  </a:moveTo>
                  <a:cubicBezTo>
                    <a:pt x="606033" y="57275"/>
                    <a:pt x="589514" y="73794"/>
                    <a:pt x="569136" y="73794"/>
                  </a:cubicBezTo>
                  <a:cubicBezTo>
                    <a:pt x="548758" y="73794"/>
                    <a:pt x="532239" y="57275"/>
                    <a:pt x="532239" y="36897"/>
                  </a:cubicBezTo>
                  <a:cubicBezTo>
                    <a:pt x="532239" y="16519"/>
                    <a:pt x="548758" y="0"/>
                    <a:pt x="569136" y="0"/>
                  </a:cubicBezTo>
                  <a:cubicBezTo>
                    <a:pt x="589514" y="0"/>
                    <a:pt x="606033" y="16519"/>
                    <a:pt x="606033" y="36897"/>
                  </a:cubicBezTo>
                  <a:close/>
                </a:path>
                <a:path w="4382852" h="1514080">
                  <a:moveTo>
                    <a:pt x="782264" y="106269"/>
                  </a:moveTo>
                  <a:cubicBezTo>
                    <a:pt x="782264" y="147024"/>
                    <a:pt x="749225" y="180063"/>
                    <a:pt x="708470" y="180063"/>
                  </a:cubicBezTo>
                  <a:cubicBezTo>
                    <a:pt x="667715" y="180063"/>
                    <a:pt x="634676" y="147024"/>
                    <a:pt x="634676" y="106269"/>
                  </a:cubicBezTo>
                  <a:cubicBezTo>
                    <a:pt x="634676" y="65514"/>
                    <a:pt x="667715" y="32475"/>
                    <a:pt x="708470" y="32475"/>
                  </a:cubicBezTo>
                  <a:cubicBezTo>
                    <a:pt x="749225" y="32475"/>
                    <a:pt x="782264" y="65514"/>
                    <a:pt x="782264" y="106269"/>
                  </a:cubicBezTo>
                  <a:close/>
                </a:path>
                <a:path w="4382852" h="1514080">
                  <a:moveTo>
                    <a:pt x="1024555" y="208532"/>
                  </a:moveTo>
                  <a:cubicBezTo>
                    <a:pt x="1024555" y="269665"/>
                    <a:pt x="974997" y="319223"/>
                    <a:pt x="913864" y="319223"/>
                  </a:cubicBezTo>
                  <a:cubicBezTo>
                    <a:pt x="852731" y="319223"/>
                    <a:pt x="803173" y="269665"/>
                    <a:pt x="803173" y="208532"/>
                  </a:cubicBezTo>
                  <a:cubicBezTo>
                    <a:pt x="803173" y="147399"/>
                    <a:pt x="852731" y="97841"/>
                    <a:pt x="913864" y="97841"/>
                  </a:cubicBezTo>
                  <a:cubicBezTo>
                    <a:pt x="974997" y="97841"/>
                    <a:pt x="1024555" y="147399"/>
                    <a:pt x="1024555" y="208532"/>
                  </a:cubicBezTo>
                  <a:close/>
                </a:path>
                <a:path w="43256" h="49242" fill="none" extrusionOk="0">
                  <a:moveTo>
                    <a:pt x="4729" y="32059"/>
                  </a:moveTo>
                  <a:cubicBezTo>
                    <a:pt x="3845" y="32153"/>
                    <a:pt x="2961" y="31875"/>
                    <a:pt x="2196" y="31262"/>
                  </a:cubicBezTo>
                  <a:moveTo>
                    <a:pt x="6964" y="40781"/>
                  </a:moveTo>
                  <a:cubicBezTo>
                    <a:pt x="6609" y="40974"/>
                    <a:pt x="6236" y="41102"/>
                    <a:pt x="5856" y="41162"/>
                  </a:cubicBezTo>
                  <a:moveTo>
                    <a:pt x="16514" y="44972"/>
                  </a:moveTo>
                  <a:cubicBezTo>
                    <a:pt x="16247" y="44426"/>
                    <a:pt x="16023" y="43843"/>
                    <a:pt x="15846" y="43232"/>
                  </a:cubicBezTo>
                  <a:moveTo>
                    <a:pt x="28863" y="40633"/>
                  </a:moveTo>
                  <a:cubicBezTo>
                    <a:pt x="28824" y="41280"/>
                    <a:pt x="28734" y="41920"/>
                    <a:pt x="28596" y="42542"/>
                  </a:cubicBezTo>
                  <a:moveTo>
                    <a:pt x="41834" y="21236"/>
                  </a:moveTo>
                  <a:cubicBezTo>
                    <a:pt x="41509" y="22268"/>
                    <a:pt x="41014" y="23184"/>
                    <a:pt x="40386" y="23912"/>
                  </a:cubicBezTo>
                  <a:moveTo>
                    <a:pt x="38360" y="11308"/>
                  </a:moveTo>
                  <a:cubicBezTo>
                    <a:pt x="38415" y="11725"/>
                    <a:pt x="38441" y="12148"/>
                    <a:pt x="38436" y="12572"/>
                  </a:cubicBezTo>
                  <a:moveTo>
                    <a:pt x="29114" y="9834"/>
                  </a:moveTo>
                  <a:cubicBezTo>
                    <a:pt x="29303" y="9251"/>
                    <a:pt x="29552" y="8708"/>
                    <a:pt x="29856" y="8222"/>
                  </a:cubicBezTo>
                  <a:moveTo>
                    <a:pt x="22177" y="10602"/>
                  </a:moveTo>
                  <a:cubicBezTo>
                    <a:pt x="22254" y="10120"/>
                    <a:pt x="22375" y="9653"/>
                    <a:pt x="22536" y="9212"/>
                  </a:cubicBezTo>
                  <a:moveTo>
                    <a:pt x="14036" y="11074"/>
                  </a:moveTo>
                  <a:cubicBezTo>
                    <a:pt x="14508" y="11450"/>
                    <a:pt x="14944" y="11903"/>
                    <a:pt x="15336" y="12422"/>
                  </a:cubicBezTo>
                  <a:moveTo>
                    <a:pt x="4163" y="21671"/>
                  </a:moveTo>
                  <a:cubicBezTo>
                    <a:pt x="4060" y="21207"/>
                    <a:pt x="3984" y="20733"/>
                    <a:pt x="3936" y="20252"/>
                  </a:cubicBezTo>
                </a:path>
              </a:pathLst>
            </a:custGeom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91680" y="2356308"/>
              <a:ext cx="38884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 </a:t>
              </a:r>
              <a:r>
                <a:rPr lang="zh-CN" altLang="en-US" sz="24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   这些</a:t>
              </a:r>
              <a:r>
                <a:rPr lang="zh-CN" altLang="en-US" sz="24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是形容国家衰落，战争频繁，内忧外患，人民生活痛苦不堪的词语。</a:t>
              </a:r>
              <a:endPara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23563" y="3867894"/>
            <a:ext cx="6244781" cy="852163"/>
            <a:chOff x="432274" y="3769677"/>
            <a:chExt cx="6244781" cy="852163"/>
          </a:xfrm>
        </p:grpSpPr>
        <p:sp>
          <p:nvSpPr>
            <p:cNvPr id="12" name="任意多边形 11"/>
            <p:cNvSpPr/>
            <p:nvPr/>
          </p:nvSpPr>
          <p:spPr>
            <a:xfrm>
              <a:off x="432274" y="3769677"/>
              <a:ext cx="1949937" cy="830997"/>
            </a:xfrm>
            <a:custGeom>
              <a:avLst/>
              <a:gdLst>
                <a:gd name="connsiteX0" fmla="*/ 0 w 1435865"/>
                <a:gd name="connsiteY0" fmla="*/ 0 h 830997"/>
                <a:gd name="connsiteX1" fmla="*/ 1435865 w 1435865"/>
                <a:gd name="connsiteY1" fmla="*/ 0 h 830997"/>
                <a:gd name="connsiteX2" fmla="*/ 1435865 w 1435865"/>
                <a:gd name="connsiteY2" fmla="*/ 830997 h 830997"/>
                <a:gd name="connsiteX3" fmla="*/ 0 w 1435865"/>
                <a:gd name="connsiteY3" fmla="*/ 830997 h 830997"/>
                <a:gd name="connsiteX4" fmla="*/ 0 w 1435865"/>
                <a:gd name="connsiteY4" fmla="*/ 0 h 8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5865" h="830997">
                  <a:moveTo>
                    <a:pt x="0" y="0"/>
                  </a:moveTo>
                  <a:lnTo>
                    <a:pt x="1435865" y="0"/>
                  </a:lnTo>
                  <a:lnTo>
                    <a:pt x="1435865" y="830997"/>
                  </a:lnTo>
                  <a:lnTo>
                    <a:pt x="0" y="83099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t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dirty="0" smtClean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多事之秋：</a:t>
              </a:r>
              <a:endParaRPr lang="zh-CN" sz="3200" kern="12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382047" y="3867126"/>
              <a:ext cx="4295008" cy="754714"/>
            </a:xfrm>
            <a:custGeom>
              <a:avLst/>
              <a:gdLst>
                <a:gd name="connsiteX0" fmla="*/ 0 w 5635772"/>
                <a:gd name="connsiteY0" fmla="*/ 0 h 754714"/>
                <a:gd name="connsiteX1" fmla="*/ 5635772 w 5635772"/>
                <a:gd name="connsiteY1" fmla="*/ 0 h 754714"/>
                <a:gd name="connsiteX2" fmla="*/ 5635772 w 5635772"/>
                <a:gd name="connsiteY2" fmla="*/ 754714 h 754714"/>
                <a:gd name="connsiteX3" fmla="*/ 0 w 5635772"/>
                <a:gd name="connsiteY3" fmla="*/ 754714 h 754714"/>
                <a:gd name="connsiteX4" fmla="*/ 0 w 5635772"/>
                <a:gd name="connsiteY4" fmla="*/ 0 h 75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5772" h="754714">
                  <a:moveTo>
                    <a:pt x="0" y="0"/>
                  </a:moveTo>
                  <a:lnTo>
                    <a:pt x="5635772" y="0"/>
                  </a:lnTo>
                  <a:lnTo>
                    <a:pt x="5635772" y="754714"/>
                  </a:lnTo>
                  <a:lnTo>
                    <a:pt x="0" y="75471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t" anchorCtr="0">
              <a:noAutofit/>
            </a:bodyPr>
            <a:lstStyle/>
            <a:p>
              <a:pPr lvl="0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 smtClean="0"/>
                <a:t>指</a:t>
              </a:r>
              <a:r>
                <a:rPr lang="zh-CN" altLang="en-US" sz="2400" dirty="0"/>
                <a:t>的是事故或事变很多的时期，多指动荡不安的政局。</a:t>
              </a:r>
              <a:endParaRPr lang="zh-CN" sz="2400" kern="12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83518"/>
            <a:ext cx="8460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    联系本单元学过的课文，结合每篇课文的内容和时代背景，用上其中的成语说说自己的阅读感受吧。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6233" y="1766302"/>
            <a:ext cx="8288164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我们现在虽然生活在国泰民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安、丰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衣足食的太平盛世，人们安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居乐业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，但我们不能忘记英法联军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在圆明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园内的掠夺、毁坏、放火的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罪恶行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径。要牢记我们国家曾经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遭受侵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略者入侵的屈辱历史，发愤图强，让我们的祖国更加强大。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05254" y="1909594"/>
            <a:ext cx="6179114" cy="14542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国富民丰  普天同庆  民康物阜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祸乱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滔天  颠沛流离  十室九空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2406" y="778768"/>
            <a:ext cx="2025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我的积累</a:t>
            </a:r>
            <a:endParaRPr lang="zh-CN" altLang="en-US" sz="32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94" y="715471"/>
            <a:ext cx="1046583" cy="74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797995" y="-1468412"/>
            <a:ext cx="6120680" cy="2376264"/>
          </a:xfrm>
          <a:prstGeom prst="wedgeRoundRectCallout">
            <a:avLst>
              <a:gd name="adj1" fmla="val 58749"/>
              <a:gd name="adj2" fmla="val 22539"/>
              <a:gd name="adj3" fmla="val 16667"/>
            </a:avLst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187624" y="843558"/>
            <a:ext cx="6857506" cy="1214039"/>
            <a:chOff x="1806055" y="2356325"/>
            <a:chExt cx="6857506" cy="1214039"/>
          </a:xfrm>
        </p:grpSpPr>
        <p:sp>
          <p:nvSpPr>
            <p:cNvPr id="14" name="矩形 13"/>
            <p:cNvSpPr/>
            <p:nvPr/>
          </p:nvSpPr>
          <p:spPr>
            <a:xfrm>
              <a:off x="1806055" y="2423284"/>
              <a:ext cx="6450739" cy="10801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E6E6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我们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还可以结合更多的资料来丰富对课文内容的认识。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8805" y="2356325"/>
              <a:ext cx="684756" cy="12140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2319592" y="2477051"/>
            <a:ext cx="4484656" cy="1780269"/>
            <a:chOff x="2103568" y="2477051"/>
            <a:chExt cx="4484656" cy="1780269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3568" y="2477051"/>
              <a:ext cx="2411761" cy="1780269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4547281" y="3147814"/>
              <a:ext cx="20409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圆明园的毁灭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5576" y="472874"/>
            <a:ext cx="7181910" cy="1306788"/>
            <a:chOff x="4566692" y="1499984"/>
            <a:chExt cx="7900100" cy="1306788"/>
          </a:xfrm>
        </p:grpSpPr>
        <p:sp>
          <p:nvSpPr>
            <p:cNvPr id="9" name="任意多边形 8"/>
            <p:cNvSpPr/>
            <p:nvPr/>
          </p:nvSpPr>
          <p:spPr>
            <a:xfrm>
              <a:off x="4963252" y="1804806"/>
              <a:ext cx="7503540" cy="848969"/>
            </a:xfrm>
            <a:custGeom>
              <a:avLst/>
              <a:gdLst>
                <a:gd name="connsiteX0" fmla="*/ 0 w 3287210"/>
                <a:gd name="connsiteY0" fmla="*/ 0 h 1027253"/>
                <a:gd name="connsiteX1" fmla="*/ 3287210 w 3287210"/>
                <a:gd name="connsiteY1" fmla="*/ 0 h 1027253"/>
                <a:gd name="connsiteX2" fmla="*/ 3287210 w 3287210"/>
                <a:gd name="connsiteY2" fmla="*/ 1027253 h 1027253"/>
                <a:gd name="connsiteX3" fmla="*/ 0 w 3287210"/>
                <a:gd name="connsiteY3" fmla="*/ 1027253 h 1027253"/>
                <a:gd name="connsiteX4" fmla="*/ 0 w 3287210"/>
                <a:gd name="connsiteY4" fmla="*/ 0 h 102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7210" h="1027253">
                  <a:moveTo>
                    <a:pt x="0" y="0"/>
                  </a:moveTo>
                  <a:lnTo>
                    <a:pt x="3287210" y="0"/>
                  </a:lnTo>
                  <a:lnTo>
                    <a:pt x="3287210" y="1027253"/>
                  </a:lnTo>
                  <a:lnTo>
                    <a:pt x="0" y="102725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5793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通过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朗读，我们可以把课文中丰富的情感表达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出来。</a:t>
              </a:r>
              <a:endParaRPr lang="zh-CN" sz="2400" b="1" kern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Picture 3" descr="C:\Users\Administrator\Downloads\七彩课堂语文一年级上册出片文件7(1)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>
              <a:fillRect/>
            </a:stretch>
          </p:blipFill>
          <p:spPr bwMode="auto">
            <a:xfrm>
              <a:off x="4566692" y="1499984"/>
              <a:ext cx="854053" cy="1306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1835696" y="1966069"/>
            <a:ext cx="5670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《圆明园的毁灭》</a:t>
            </a:r>
            <a:r>
              <a:rPr lang="en-US" altLang="zh-CN" sz="28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痛惜</a:t>
            </a:r>
            <a:endParaRPr lang="zh-CN" altLang="en-US" sz="2800" dirty="0">
              <a:solidFill>
                <a:srgbClr val="0066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5790" y="2614141"/>
            <a:ext cx="6965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《少年中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》（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节选）</a:t>
            </a:r>
            <a:r>
              <a:rPr lang="en-US" altLang="zh-CN" sz="2800" b="1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壮志豪情</a:t>
            </a:r>
            <a:endParaRPr lang="zh-CN" altLang="en-US" sz="2800" dirty="0">
              <a:solidFill>
                <a:srgbClr val="0066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27584" y="3137170"/>
            <a:ext cx="7200800" cy="1306788"/>
            <a:chOff x="827584" y="3137170"/>
            <a:chExt cx="7200800" cy="1306788"/>
          </a:xfrm>
        </p:grpSpPr>
        <p:sp>
          <p:nvSpPr>
            <p:cNvPr id="15" name="任意多边形 14"/>
            <p:cNvSpPr/>
            <p:nvPr/>
          </p:nvSpPr>
          <p:spPr>
            <a:xfrm>
              <a:off x="1206984" y="3497210"/>
              <a:ext cx="6821400" cy="771790"/>
            </a:xfrm>
            <a:custGeom>
              <a:avLst/>
              <a:gdLst>
                <a:gd name="connsiteX0" fmla="*/ 0 w 3287210"/>
                <a:gd name="connsiteY0" fmla="*/ 0 h 1027253"/>
                <a:gd name="connsiteX1" fmla="*/ 3287210 w 3287210"/>
                <a:gd name="connsiteY1" fmla="*/ 0 h 1027253"/>
                <a:gd name="connsiteX2" fmla="*/ 3287210 w 3287210"/>
                <a:gd name="connsiteY2" fmla="*/ 1027253 h 1027253"/>
                <a:gd name="connsiteX3" fmla="*/ 0 w 3287210"/>
                <a:gd name="connsiteY3" fmla="*/ 1027253 h 1027253"/>
                <a:gd name="connsiteX4" fmla="*/ 0 w 3287210"/>
                <a:gd name="connsiteY4" fmla="*/ 0 h 102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7210" h="1027253">
                  <a:moveTo>
                    <a:pt x="0" y="0"/>
                  </a:moveTo>
                  <a:lnTo>
                    <a:pt x="3287210" y="0"/>
                  </a:lnTo>
                  <a:lnTo>
                    <a:pt x="3287210" y="1027253"/>
                  </a:lnTo>
                  <a:lnTo>
                    <a:pt x="0" y="102725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5793" tIns="80010" rIns="80010" bIns="80010" numCol="1" spcCol="1270" anchor="ctr" anchorCtr="0">
              <a:noAutofit/>
            </a:bodyPr>
            <a:lstStyle/>
            <a:p>
              <a:pPr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朗读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是可以通过调整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语速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语调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节奏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来表现课文的情感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sz="2400" b="1" kern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Picture 3" descr="C:\Users\Administrator\Downloads\七彩课堂语文一年级上册出片文件7(1)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>
              <a:fillRect/>
            </a:stretch>
          </p:blipFill>
          <p:spPr bwMode="auto">
            <a:xfrm>
              <a:off x="827584" y="3137170"/>
              <a:ext cx="776412" cy="1306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79333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通过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朗读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，把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课文中丰富的情感表达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出来的方法：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43808" y="2097644"/>
            <a:ext cx="5472608" cy="720081"/>
            <a:chOff x="1258027" y="2097644"/>
            <a:chExt cx="5472608" cy="720081"/>
          </a:xfrm>
          <a:effectLst/>
        </p:grpSpPr>
        <p:sp>
          <p:nvSpPr>
            <p:cNvPr id="5" name="圆角矩形 4"/>
            <p:cNvSpPr/>
            <p:nvPr/>
          </p:nvSpPr>
          <p:spPr>
            <a:xfrm>
              <a:off x="1258027" y="2097644"/>
              <a:ext cx="5472608" cy="720081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2D050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424771" y="2196075"/>
              <a:ext cx="5305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准确地把握课文的感情基调。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0984" y="3049321"/>
            <a:ext cx="5507440" cy="965482"/>
            <a:chOff x="669860" y="3049321"/>
            <a:chExt cx="5507440" cy="965482"/>
          </a:xfrm>
          <a:effectLst/>
        </p:grpSpPr>
        <p:sp>
          <p:nvSpPr>
            <p:cNvPr id="6" name="圆角矩形 5"/>
            <p:cNvSpPr/>
            <p:nvPr/>
          </p:nvSpPr>
          <p:spPr>
            <a:xfrm>
              <a:off x="669860" y="3049321"/>
              <a:ext cx="5507440" cy="965481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2D050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79040" y="3060696"/>
              <a:ext cx="5326251" cy="95410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通过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调整语速、语调和节奏来表现课文的情感。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30" y="2077454"/>
            <a:ext cx="2104317" cy="1966484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339502"/>
            <a:ext cx="3168352" cy="55278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>
            <a:defPPr>
              <a:defRPr lang="zh-CN"/>
            </a:defPPr>
            <a:lvl1pPr lvl="0" algn="ctr" defTabSz="1066800">
              <a:spcBef>
                <a:spcPct val="0"/>
              </a:spcBef>
              <a:spcAft>
                <a:spcPct val="35000"/>
              </a:spcAft>
              <a:defRPr sz="3200">
                <a:ln w="12700">
                  <a:noFill/>
                </a:ln>
                <a:solidFill>
                  <a:schemeClr val="accent5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lvl2pPr>
            <a:lvl3pPr>
              <a:defRPr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lvl3pPr>
            <a:lvl4pPr>
              <a:defRPr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lvl4pPr>
            <a:lvl5pPr>
              <a:defRPr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lvl5pPr>
            <a:lvl6pPr>
              <a:defRPr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lvl6pPr>
            <a:lvl7pPr>
              <a:defRPr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lvl7pPr>
            <a:lvl8pPr>
              <a:defRPr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lvl8pPr>
            <a:lvl9pPr>
              <a:defRPr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</a:defRPr>
            </a:lvl9pPr>
          </a:lstStyle>
          <a:p>
            <a:r>
              <a:rPr lang="zh-CN" altLang="en-US" dirty="0"/>
              <a:t>练一练  学运用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83568" y="915566"/>
            <a:ext cx="48965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圆明园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的毁灭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是中国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文化史上不可估量的损失，也是世界文化史上不可估量的损失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94741" y="3154360"/>
            <a:ext cx="6361635" cy="1505622"/>
            <a:chOff x="1475656" y="2716912"/>
            <a:chExt cx="6361635" cy="1505622"/>
          </a:xfrm>
          <a:effectLst/>
        </p:grpSpPr>
        <p:sp>
          <p:nvSpPr>
            <p:cNvPr id="5" name="横卷形 4"/>
            <p:cNvSpPr/>
            <p:nvPr/>
          </p:nvSpPr>
          <p:spPr>
            <a:xfrm>
              <a:off x="1475656" y="2716912"/>
              <a:ext cx="6289627" cy="1505622"/>
            </a:xfrm>
            <a:prstGeom prst="horizontalScroll">
              <a:avLst/>
            </a:prstGeom>
            <a:solidFill>
              <a:srgbClr val="F2EBF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666749" y="3031497"/>
              <a:ext cx="61705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读这个自然段的时候，要读得慢一些，语调低沉一些，以体现沉痛的心情。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307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17" y="1131590"/>
            <a:ext cx="2843915" cy="161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005" y="568871"/>
            <a:ext cx="2012009" cy="13312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27472" y="514618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今日之责任，不在他人，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全在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我少年。少年智则国智，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少年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富则国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富，少年强则国强，少年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国独立，少年自由则国自由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，少年进步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则国进步，少年胜于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欧洲则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国胜于欧洲，少年雄于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地球则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国雄于地球。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85039" y="3455312"/>
            <a:ext cx="5783305" cy="772622"/>
            <a:chOff x="1475656" y="2716912"/>
            <a:chExt cx="6361635" cy="1505622"/>
          </a:xfrm>
          <a:effectLst/>
        </p:grpSpPr>
        <p:sp>
          <p:nvSpPr>
            <p:cNvPr id="8" name="横卷形 7"/>
            <p:cNvSpPr/>
            <p:nvPr/>
          </p:nvSpPr>
          <p:spPr>
            <a:xfrm>
              <a:off x="1475656" y="2716912"/>
              <a:ext cx="6289627" cy="1505622"/>
            </a:xfrm>
            <a:prstGeom prst="horizontalScroll">
              <a:avLst/>
            </a:prstGeom>
            <a:solidFill>
              <a:srgbClr val="F2EBF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66749" y="3031497"/>
              <a:ext cx="6170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语调高一点，读出节奏，才有气势。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6819461" y="2355726"/>
            <a:ext cx="1564399" cy="11272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836413" y="2355726"/>
            <a:ext cx="1564399" cy="11272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817709" y="2355726"/>
            <a:ext cx="1564399" cy="11272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860061" y="2355726"/>
            <a:ext cx="1564399" cy="11272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95536" y="55552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词句段运用</a:t>
            </a:r>
            <a:endParaRPr lang="zh-CN" altLang="en-US" sz="28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323528" y="627534"/>
            <a:ext cx="0" cy="43204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411760" y="627534"/>
            <a:ext cx="0" cy="43204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23528" y="120359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2">
                  <a:lumMod val="75000"/>
                </a:schemeClr>
              </a:buClr>
              <a:buFont typeface="黑体" panose="02010609060101010101" charset="-122"/>
              <a:buChar char="◎"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下面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每组词语的意思有什么相同和不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同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7361" y="2199010"/>
            <a:ext cx="7562271" cy="1284006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举世闻名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兴高采烈   足智多谋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呕心沥血臭名远扬   得意忘形   诡计多端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处心积虑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192" y="3721060"/>
            <a:ext cx="2136936" cy="105560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赞赏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嘉许  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褒扬  喜爱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63653" y="3676382"/>
            <a:ext cx="2224771" cy="1055608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accent5">
                    <a:lumMod val="75000"/>
                  </a:schemeClr>
                </a:solidFill>
              </a:rPr>
              <a:t>贬斥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</a:rPr>
              <a:t>  </a:t>
            </a:r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</a:rPr>
              <a:t>否定</a:t>
            </a:r>
            <a:endParaRPr lang="en-US" altLang="zh-CN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</a:rPr>
              <a:t>憎恨  轻蔑</a:t>
            </a:r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左弧形箭头 13"/>
          <p:cNvSpPr/>
          <p:nvPr/>
        </p:nvSpPr>
        <p:spPr>
          <a:xfrm>
            <a:off x="508432" y="2723750"/>
            <a:ext cx="365760" cy="1216152"/>
          </a:xfrm>
          <a:prstGeom prst="curvedRightArrow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右弧形箭头 14"/>
          <p:cNvSpPr/>
          <p:nvPr/>
        </p:nvSpPr>
        <p:spPr>
          <a:xfrm>
            <a:off x="8406696" y="3219822"/>
            <a:ext cx="394072" cy="1216152"/>
          </a:xfrm>
          <a:prstGeom prst="curvedLeftArrow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74192" y="2859782"/>
            <a:ext cx="751004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47361" y="3483016"/>
            <a:ext cx="751004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051720" y="1580582"/>
            <a:ext cx="5236945" cy="1783256"/>
            <a:chOff x="1619672" y="1563638"/>
            <a:chExt cx="5760640" cy="1783256"/>
          </a:xfrm>
        </p:grpSpPr>
        <p:sp>
          <p:nvSpPr>
            <p:cNvPr id="14" name="任意多边形 13"/>
            <p:cNvSpPr/>
            <p:nvPr/>
          </p:nvSpPr>
          <p:spPr>
            <a:xfrm>
              <a:off x="1619672" y="1563638"/>
              <a:ext cx="2863904" cy="1783256"/>
            </a:xfrm>
            <a:custGeom>
              <a:avLst/>
              <a:gdLst>
                <a:gd name="connsiteX0" fmla="*/ 187316 w 1838749"/>
                <a:gd name="connsiteY0" fmla="*/ 0 h 1123671"/>
                <a:gd name="connsiteX1" fmla="*/ 1651433 w 1838749"/>
                <a:gd name="connsiteY1" fmla="*/ 0 h 1123671"/>
                <a:gd name="connsiteX2" fmla="*/ 1838749 w 1838749"/>
                <a:gd name="connsiteY2" fmla="*/ 187316 h 1123671"/>
                <a:gd name="connsiteX3" fmla="*/ 1838749 w 1838749"/>
                <a:gd name="connsiteY3" fmla="*/ 1123671 h 1123671"/>
                <a:gd name="connsiteX4" fmla="*/ 1838749 w 1838749"/>
                <a:gd name="connsiteY4" fmla="*/ 1123671 h 1123671"/>
                <a:gd name="connsiteX5" fmla="*/ 0 w 1838749"/>
                <a:gd name="connsiteY5" fmla="*/ 1123671 h 1123671"/>
                <a:gd name="connsiteX6" fmla="*/ 0 w 1838749"/>
                <a:gd name="connsiteY6" fmla="*/ 1123671 h 1123671"/>
                <a:gd name="connsiteX7" fmla="*/ 0 w 1838749"/>
                <a:gd name="connsiteY7" fmla="*/ 187316 h 1123671"/>
                <a:gd name="connsiteX8" fmla="*/ 187316 w 1838749"/>
                <a:gd name="connsiteY8" fmla="*/ 0 h 1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749" h="1123671">
                  <a:moveTo>
                    <a:pt x="0" y="1009201"/>
                  </a:moveTo>
                  <a:lnTo>
                    <a:pt x="0" y="114470"/>
                  </a:lnTo>
                  <a:cubicBezTo>
                    <a:pt x="0" y="51250"/>
                    <a:pt x="137233" y="0"/>
                    <a:pt x="306520" y="0"/>
                  </a:cubicBezTo>
                  <a:lnTo>
                    <a:pt x="1838749" y="0"/>
                  </a:lnTo>
                  <a:lnTo>
                    <a:pt x="1838749" y="0"/>
                  </a:lnTo>
                  <a:lnTo>
                    <a:pt x="1838749" y="1123671"/>
                  </a:lnTo>
                  <a:lnTo>
                    <a:pt x="1838749" y="1123671"/>
                  </a:lnTo>
                  <a:lnTo>
                    <a:pt x="306520" y="1123671"/>
                  </a:lnTo>
                  <a:cubicBezTo>
                    <a:pt x="137233" y="1123671"/>
                    <a:pt x="0" y="1072421"/>
                    <a:pt x="0" y="1009201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9633" tIns="162814" rIns="97155" bIns="162812" numCol="1" spcCol="1270" anchor="t" anchorCtr="0">
              <a:noAutofit/>
            </a:bodyPr>
            <a:lstStyle/>
            <a:p>
              <a:pPr lvl="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1" kern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举世闻名</a:t>
              </a:r>
              <a:endParaRPr lang="zh-CN" sz="32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sz="2400" kern="1200" dirty="0" smtClean="0">
                  <a:solidFill>
                    <a:schemeClr val="tx1"/>
                  </a:solidFill>
                </a:rPr>
                <a:t>全世界都知道。形容非常著名。</a:t>
              </a:r>
              <a:endParaRPr lang="zh-CN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516408" y="1563638"/>
              <a:ext cx="2863904" cy="1783256"/>
            </a:xfrm>
            <a:custGeom>
              <a:avLst/>
              <a:gdLst>
                <a:gd name="connsiteX0" fmla="*/ 187316 w 1838749"/>
                <a:gd name="connsiteY0" fmla="*/ 0 h 1123671"/>
                <a:gd name="connsiteX1" fmla="*/ 1651433 w 1838749"/>
                <a:gd name="connsiteY1" fmla="*/ 0 h 1123671"/>
                <a:gd name="connsiteX2" fmla="*/ 1838749 w 1838749"/>
                <a:gd name="connsiteY2" fmla="*/ 187316 h 1123671"/>
                <a:gd name="connsiteX3" fmla="*/ 1838749 w 1838749"/>
                <a:gd name="connsiteY3" fmla="*/ 1123671 h 1123671"/>
                <a:gd name="connsiteX4" fmla="*/ 1838749 w 1838749"/>
                <a:gd name="connsiteY4" fmla="*/ 1123671 h 1123671"/>
                <a:gd name="connsiteX5" fmla="*/ 0 w 1838749"/>
                <a:gd name="connsiteY5" fmla="*/ 1123671 h 1123671"/>
                <a:gd name="connsiteX6" fmla="*/ 0 w 1838749"/>
                <a:gd name="connsiteY6" fmla="*/ 1123671 h 1123671"/>
                <a:gd name="connsiteX7" fmla="*/ 0 w 1838749"/>
                <a:gd name="connsiteY7" fmla="*/ 187316 h 1123671"/>
                <a:gd name="connsiteX8" fmla="*/ 187316 w 1838749"/>
                <a:gd name="connsiteY8" fmla="*/ 0 h 112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749" h="1123671">
                  <a:moveTo>
                    <a:pt x="1838749" y="114470"/>
                  </a:moveTo>
                  <a:lnTo>
                    <a:pt x="1838749" y="1009201"/>
                  </a:lnTo>
                  <a:cubicBezTo>
                    <a:pt x="1838749" y="1072421"/>
                    <a:pt x="1701516" y="1123671"/>
                    <a:pt x="1532229" y="1123671"/>
                  </a:cubicBezTo>
                  <a:lnTo>
                    <a:pt x="0" y="1123671"/>
                  </a:lnTo>
                  <a:lnTo>
                    <a:pt x="0" y="11236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32229" y="0"/>
                  </a:lnTo>
                  <a:cubicBezTo>
                    <a:pt x="1701516" y="0"/>
                    <a:pt x="1838749" y="51250"/>
                    <a:pt x="1838749" y="11447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14887477"/>
                <a:satOff val="-91582"/>
                <a:lumOff val="3605"/>
                <a:alphaOff val="0"/>
              </a:schemeClr>
            </a:fillRef>
            <a:effectRef idx="0">
              <a:schemeClr val="accent3">
                <a:tint val="50000"/>
                <a:hueOff val="14887477"/>
                <a:satOff val="-91582"/>
                <a:lumOff val="3605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7155" tIns="162814" rIns="119633" bIns="162812" numCol="1" spcCol="1270" anchor="t" anchorCtr="0">
              <a:noAutofit/>
            </a:bodyPr>
            <a:lstStyle/>
            <a:p>
              <a:pPr lvl="0" algn="l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1" kern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臭名远扬</a:t>
              </a:r>
              <a:endParaRPr lang="zh-CN" sz="3200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sz="2400" kern="1200" dirty="0" smtClean="0">
                  <a:solidFill>
                    <a:schemeClr val="tx1"/>
                  </a:solidFill>
                </a:rPr>
                <a:t>坏名声传得很远。</a:t>
              </a:r>
              <a:endParaRPr lang="zh-CN" sz="24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347864" y="3651870"/>
            <a:ext cx="2672504" cy="584775"/>
          </a:xfrm>
          <a:prstGeom prst="rect">
            <a:avLst/>
          </a:prstGeom>
          <a:solidFill>
            <a:srgbClr val="FFF9E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名声影响很大</a:t>
            </a: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75656" y="555526"/>
            <a:ext cx="2160240" cy="936104"/>
            <a:chOff x="2699792" y="747346"/>
            <a:chExt cx="2160240" cy="936104"/>
          </a:xfrm>
        </p:grpSpPr>
        <p:sp>
          <p:nvSpPr>
            <p:cNvPr id="2" name="圆角矩形标注 1"/>
            <p:cNvSpPr/>
            <p:nvPr/>
          </p:nvSpPr>
          <p:spPr>
            <a:xfrm>
              <a:off x="2699792" y="747346"/>
              <a:ext cx="2016224" cy="936104"/>
            </a:xfrm>
            <a:prstGeom prst="wedgeRoundRectCallout">
              <a:avLst>
                <a:gd name="adj1" fmla="val 68127"/>
                <a:gd name="adj2" fmla="val 48307"/>
                <a:gd name="adj3" fmla="val 16667"/>
              </a:avLst>
            </a:prstGeom>
            <a:ln w="9525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99792" y="831192"/>
              <a:ext cx="21602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用在非常著名的人或事物上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68144" y="627534"/>
            <a:ext cx="2016224" cy="936104"/>
            <a:chOff x="2699792" y="3576582"/>
            <a:chExt cx="2016224" cy="936104"/>
          </a:xfrm>
        </p:grpSpPr>
        <p:sp>
          <p:nvSpPr>
            <p:cNvPr id="18" name="圆角矩形标注 17"/>
            <p:cNvSpPr/>
            <p:nvPr/>
          </p:nvSpPr>
          <p:spPr>
            <a:xfrm>
              <a:off x="2699792" y="3576582"/>
              <a:ext cx="2016224" cy="936104"/>
            </a:xfrm>
            <a:prstGeom prst="wedgeRoundRectCallout">
              <a:avLst>
                <a:gd name="adj1" fmla="val -67930"/>
                <a:gd name="adj2" fmla="val 55090"/>
                <a:gd name="adj3" fmla="val 16667"/>
              </a:avLst>
            </a:prstGeom>
            <a:ln w="952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71800" y="3626073"/>
              <a:ext cx="18722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用在做了坏事的人身上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6" y="1742119"/>
            <a:ext cx="2025404" cy="13336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439e3fc3-1c51-4eef-aa0b-88c96960b305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1918</Words>
  <Application>WPS 演示</Application>
  <PresentationFormat>全屏显示(16:9)</PresentationFormat>
  <Paragraphs>236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黑体</vt:lpstr>
      <vt:lpstr>隶书</vt:lpstr>
      <vt:lpstr>楷体</vt:lpstr>
      <vt:lpstr>微软雅黑</vt:lpstr>
      <vt:lpstr>Calibri</vt:lpstr>
      <vt:lpstr>Times New Roman</vt:lpstr>
      <vt:lpstr>Arial Unicode MS</vt:lpstr>
      <vt:lpstr>幼圆</vt:lpstr>
      <vt:lpstr>Calibri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105</cp:revision>
  <dcterms:created xsi:type="dcterms:W3CDTF">2017-03-17T02:28:00Z</dcterms:created>
  <dcterms:modified xsi:type="dcterms:W3CDTF">2022-12-16T11:36:55Z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E44290470F6D4E26AB9293C95E9F946D</vt:lpwstr>
  </property>
</Properties>
</file>