
<file path=[Content_Types].xml><?xml version="1.0" encoding="utf-8"?>
<Types xmlns="http://schemas.openxmlformats.org/package/2006/content-types">
  <Default Extension="wav" ContentType="audio/x-wav"/>
  <Default Extension="jpeg" ContentType="image/jpeg"/>
  <Default Extension="JPG" ContentType="image/.jpg"/>
  <Default Extension="png" ContentType="image/png"/>
  <Default Extension="emf" ContentType="image/x-emf"/>
  <Default Extension="wdp" ContentType="image/vnd.ms-photo"/>
  <Default Extension="tiff" ContentType="image/tiff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4"/>
  </p:notesMasterIdLst>
  <p:handoutMasterIdLst>
    <p:handoutMasterId r:id="rId47"/>
  </p:handoutMasterIdLst>
  <p:sldIdLst>
    <p:sldId id="523" r:id="rId3"/>
    <p:sldId id="323" r:id="rId5"/>
    <p:sldId id="1308" r:id="rId6"/>
    <p:sldId id="1307" r:id="rId7"/>
    <p:sldId id="1012" r:id="rId8"/>
    <p:sldId id="1043" r:id="rId9"/>
    <p:sldId id="1259" r:id="rId10"/>
    <p:sldId id="1260" r:id="rId11"/>
    <p:sldId id="1167" r:id="rId12"/>
    <p:sldId id="1264" r:id="rId13"/>
    <p:sldId id="1293" r:id="rId14"/>
    <p:sldId id="1294" r:id="rId15"/>
    <p:sldId id="1309" r:id="rId16"/>
    <p:sldId id="1317" r:id="rId17"/>
    <p:sldId id="1302" r:id="rId18"/>
    <p:sldId id="1273" r:id="rId19"/>
    <p:sldId id="1290" r:id="rId20"/>
    <p:sldId id="1274" r:id="rId21"/>
    <p:sldId id="1090" r:id="rId22"/>
    <p:sldId id="1292" r:id="rId23"/>
    <p:sldId id="1305" r:id="rId24"/>
    <p:sldId id="1102" r:id="rId25"/>
    <p:sldId id="1289" r:id="rId26"/>
    <p:sldId id="1125" r:id="rId27"/>
    <p:sldId id="1126" r:id="rId28"/>
    <p:sldId id="1286" r:id="rId29"/>
    <p:sldId id="1316" r:id="rId30"/>
    <p:sldId id="1310" r:id="rId31"/>
    <p:sldId id="1311" r:id="rId32"/>
    <p:sldId id="1284" r:id="rId33"/>
    <p:sldId id="1266" r:id="rId34"/>
    <p:sldId id="1267" r:id="rId35"/>
    <p:sldId id="1268" r:id="rId36"/>
    <p:sldId id="1315" r:id="rId37"/>
    <p:sldId id="991" r:id="rId38"/>
    <p:sldId id="1278" r:id="rId39"/>
    <p:sldId id="1313" r:id="rId40"/>
    <p:sldId id="1314" r:id="rId41"/>
    <p:sldId id="1287" r:id="rId42"/>
    <p:sldId id="939" r:id="rId43"/>
    <p:sldId id="940" r:id="rId44"/>
    <p:sldId id="1127" r:id="rId45"/>
    <p:sldId id="1306" r:id="rId46"/>
  </p:sldIdLst>
  <p:sldSz cx="9144000" cy="5143500" type="screen16x9"/>
  <p:notesSz cx="6858000" cy="9144000"/>
  <p:embeddedFontLst>
    <p:embeddedFont>
      <p:font typeface="微软雅黑" panose="020B0503020204020204" pitchFamily="34" charset="-122"/>
      <p:regular r:id="rId52"/>
    </p:embeddedFont>
    <p:embeddedFont>
      <p:font typeface="黑体" panose="02010609060101010101" pitchFamily="49" charset="-122"/>
      <p:regular r:id="rId53"/>
    </p:embeddedFont>
    <p:embeddedFont>
      <p:font typeface="楷体" panose="02010609060101010101" pitchFamily="49" charset="-122"/>
      <p:regular r:id="rId54"/>
    </p:embeddedFont>
    <p:embeddedFont>
      <p:font typeface="汉语拼音" panose="000B0604020202020204" pitchFamily="34" charset="0"/>
      <p:regular r:id="rId55"/>
    </p:embeddedFont>
    <p:embeddedFont>
      <p:font typeface="汉语拼音" panose="000B0604020202020204"/>
      <p:regular r:id="rId56"/>
    </p:embeddedFont>
    <p:embeddedFont>
      <p:font typeface="Calibri" panose="020F0502020204030204" charset="0"/>
      <p:regular r:id="rId57"/>
      <p:bold r:id="rId58"/>
      <p:italic r:id="rId59"/>
      <p:boldItalic r:id="rId60"/>
    </p:embeddedFont>
  </p:embeddedFontLst>
  <p:custDataLst>
    <p:tags r:id="rId61"/>
  </p:custDataLst>
  <p:defaultTextStyle>
    <a:defPPr>
      <a:defRPr lang="zh-CN"/>
    </a:defPPr>
    <a:lvl1pPr algn="l" defTabSz="685800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342900" indent="114300" algn="l" defTabSz="685800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685800" indent="228600" algn="l" defTabSz="685800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028700" indent="342900" algn="l" defTabSz="685800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371600" indent="457200" algn="l" defTabSz="685800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1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1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1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23" userDrawn="1">
          <p15:clr>
            <a:srgbClr val="A4A3A4"/>
          </p15:clr>
        </p15:guide>
        <p15:guide id="2" pos="576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作者" initials="A" lastIdx="0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6FF"/>
    <a:srgbClr val="FEFCDE"/>
    <a:srgbClr val="FF0000"/>
    <a:srgbClr val="FFFFFF"/>
    <a:srgbClr val="0000FF"/>
    <a:srgbClr val="A38302"/>
    <a:srgbClr val="00B050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346" autoAdjust="0"/>
    <p:restoredTop sz="98963" autoAdjust="0"/>
  </p:normalViewPr>
  <p:slideViewPr>
    <p:cSldViewPr>
      <p:cViewPr varScale="1">
        <p:scale>
          <a:sx n="62" d="100"/>
          <a:sy n="62" d="100"/>
        </p:scale>
        <p:origin x="-90" y="-948"/>
      </p:cViewPr>
      <p:guideLst>
        <p:guide orient="horz" pos="123"/>
        <p:guide pos="5760"/>
      </p:guideLst>
    </p:cSldViewPr>
  </p:slideViewPr>
  <p:outlineViewPr>
    <p:cViewPr>
      <p:scale>
        <a:sx n="33" d="100"/>
        <a:sy n="33" d="100"/>
      </p:scale>
      <p:origin x="0" y="112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4578"/>
    </p:cViewPr>
  </p:sorterViewPr>
  <p:notesViewPr>
    <p:cSldViewPr>
      <p:cViewPr varScale="1">
        <p:scale>
          <a:sx n="53" d="100"/>
          <a:sy n="53" d="100"/>
        </p:scale>
        <p:origin x="-2952" y="-102"/>
      </p:cViewPr>
      <p:guideLst>
        <p:guide orient="horz" pos="3173"/>
        <p:guide pos="22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1" Type="http://schemas.openxmlformats.org/officeDocument/2006/relationships/tags" Target="tags/tag1.xml"/><Relationship Id="rId60" Type="http://schemas.openxmlformats.org/officeDocument/2006/relationships/font" Target="fonts/font9.fntdata"/><Relationship Id="rId6" Type="http://schemas.openxmlformats.org/officeDocument/2006/relationships/slide" Target="slides/slide3.xml"/><Relationship Id="rId59" Type="http://schemas.openxmlformats.org/officeDocument/2006/relationships/font" Target="fonts/font8.fntdata"/><Relationship Id="rId58" Type="http://schemas.openxmlformats.org/officeDocument/2006/relationships/font" Target="fonts/font7.fntdata"/><Relationship Id="rId57" Type="http://schemas.openxmlformats.org/officeDocument/2006/relationships/font" Target="fonts/font6.fntdata"/><Relationship Id="rId56" Type="http://schemas.openxmlformats.org/officeDocument/2006/relationships/font" Target="fonts/font5.fntdata"/><Relationship Id="rId55" Type="http://schemas.openxmlformats.org/officeDocument/2006/relationships/font" Target="fonts/font4.fntdata"/><Relationship Id="rId54" Type="http://schemas.openxmlformats.org/officeDocument/2006/relationships/font" Target="fonts/font3.fntdata"/><Relationship Id="rId53" Type="http://schemas.openxmlformats.org/officeDocument/2006/relationships/font" Target="fonts/font2.fntdata"/><Relationship Id="rId52" Type="http://schemas.openxmlformats.org/officeDocument/2006/relationships/font" Target="fonts/font1.fntdata"/><Relationship Id="rId51" Type="http://schemas.openxmlformats.org/officeDocument/2006/relationships/commentAuthors" Target="commentAuthors.xml"/><Relationship Id="rId50" Type="http://schemas.openxmlformats.org/officeDocument/2006/relationships/tableStyles" Target="tableStyles.xml"/><Relationship Id="rId5" Type="http://schemas.openxmlformats.org/officeDocument/2006/relationships/slide" Target="slides/slide2.xml"/><Relationship Id="rId49" Type="http://schemas.openxmlformats.org/officeDocument/2006/relationships/viewProps" Target="viewProps.xml"/><Relationship Id="rId48" Type="http://schemas.openxmlformats.org/officeDocument/2006/relationships/presProps" Target="presProps.xml"/><Relationship Id="rId47" Type="http://schemas.openxmlformats.org/officeDocument/2006/relationships/handoutMaster" Target="handoutMasters/handoutMaster1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notesMaster" Target="notesMasters/notesMaster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11BABD2D-FF55-4DE5-9262-A9500BA9F9BB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0E841903-4F2A-4FAD-847A-1A15F4476484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27ED56AB-43C8-414D-93FC-24BEB1DCF3C3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98003AC3-3BFC-498A-8611-256DB568C370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defTabSz="685800" rtl="0" fontAlgn="base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fontAlgn="base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fontAlgn="base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fontAlgn="base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fontAlgn="base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2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13314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3315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 wrap="square" numCol="1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0BBFF059-1E3D-4CC3-80A7-AC63897EBF93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11266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1267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 wrap="square" numCol="1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FB3A098C-3D73-4B23-B138-BAAC295E06E3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28674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8675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 wrap="square" numCol="1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6EC10D19-4CA1-400B-9428-D24CD2E7B668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18434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8435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 wrap="square" numCol="1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F60DEC9F-1F31-4E56-98F5-EBC40BCD2A5E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8003AC3-3BFC-498A-8611-256DB568C37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34818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34819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 wrap="square" numCol="1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CC534804-B91A-4A9B-A264-BE64924E1E89}" type="slidenum">
              <a:rPr lang="zh-CN" altLang="en-US">
                <a:solidFill>
                  <a:srgbClr val="000000"/>
                </a:solidFill>
              </a:rPr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36866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36867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 wrap="square" numCol="1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8EA2D271-C9B9-4F0B-BB29-CCFB792CC362}" type="slidenum">
              <a:rPr lang="zh-CN" altLang="en-US">
                <a:solidFill>
                  <a:srgbClr val="000000"/>
                </a:solidFill>
              </a:rPr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38914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38915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 wrap="square" numCol="1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5BC704B3-39A1-4A75-86DB-70A42180DCD5}" type="slidenum">
              <a:rPr lang="zh-CN" altLang="en-US">
                <a:solidFill>
                  <a:srgbClr val="000000"/>
                </a:solidFill>
              </a:rPr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40962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0963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 wrap="square" numCol="1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6FC1DDB4-90A4-408D-8D99-2A1B10C25D51}" type="slidenum">
              <a:rPr lang="zh-CN" altLang="en-US">
                <a:solidFill>
                  <a:srgbClr val="000000"/>
                </a:solidFill>
              </a:rPr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4684713"/>
            <a:ext cx="2133600" cy="35718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黑体" panose="02010609060101010101" pitchFamily="49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4684713"/>
            <a:ext cx="2895600" cy="35718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黑体" panose="02010609060101010101" pitchFamily="49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4684713"/>
            <a:ext cx="2133600" cy="35718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黑体" panose="02010609060101010101" pitchFamily="49" charset="-122"/>
              </a:defRPr>
            </a:lvl1pPr>
          </a:lstStyle>
          <a:p>
            <a:pPr>
              <a:defRPr/>
            </a:pPr>
            <a:fld id="{AA5FE471-EF8E-4C4C-BE11-7CCB412F172F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image" Target="../media/image2.png"/><Relationship Id="rId8" Type="http://schemas.openxmlformats.org/officeDocument/2006/relationships/image" Target="../media/image1.jpeg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0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8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3"/>
          <p:cNvPicPr>
            <a:picLocks noChangeAspect="1"/>
          </p:cNvPicPr>
          <p:nvPr userDrawn="1"/>
        </p:nvPicPr>
        <p:blipFill>
          <a:blip r:embed="rId9"/>
          <a:srcRect/>
          <a:stretch>
            <a:fillRect/>
          </a:stretch>
        </p:blipFill>
        <p:spPr bwMode="auto">
          <a:xfrm>
            <a:off x="8027988" y="123825"/>
            <a:ext cx="915987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  <p:txStyles>
    <p:titleStyle>
      <a:lvl1pPr algn="ctr" defTabSz="685800" rtl="0" fontAlgn="base"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2pPr>
      <a:lvl3pPr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3pPr>
      <a:lvl4pPr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4pPr>
      <a:lvl5pPr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5pPr>
      <a:lvl6pPr marL="4572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6pPr>
      <a:lvl7pPr marL="9144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7pPr>
      <a:lvl8pPr marL="13716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8pPr>
      <a:lvl9pPr marL="18288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9pPr>
    </p:titleStyle>
    <p:bodyStyle>
      <a:lvl1pPr marL="257175" indent="-257175" algn="l" defTabSz="685800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.xml"/><Relationship Id="rId6" Type="http://schemas.openxmlformats.org/officeDocument/2006/relationships/slideLayout" Target="../slideLayouts/slideLayout5.xml"/><Relationship Id="rId5" Type="http://schemas.openxmlformats.org/officeDocument/2006/relationships/image" Target="../media/image4.png"/><Relationship Id="rId4" Type="http://schemas.openxmlformats.org/officeDocument/2006/relationships/slide" Target="slide27.xml"/><Relationship Id="rId3" Type="http://schemas.openxmlformats.org/officeDocument/2006/relationships/slide" Target="slide2.xml"/><Relationship Id="rId2" Type="http://schemas.openxmlformats.org/officeDocument/2006/relationships/image" Target="../media/image2.png"/><Relationship Id="rId1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4.png"/><Relationship Id="rId1" Type="http://schemas.openxmlformats.org/officeDocument/2006/relationships/image" Target="../media/image13.emf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audio" Target="../media/audio1.wav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microsoft.com/office/2007/relationships/hdphoto" Target="../media/image16.wdp"/><Relationship Id="rId1" Type="http://schemas.openxmlformats.org/officeDocument/2006/relationships/image" Target="../media/image15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8.png"/><Relationship Id="rId1" Type="http://schemas.openxmlformats.org/officeDocument/2006/relationships/image" Target="../media/image17.em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6.png"/><Relationship Id="rId1" Type="http://schemas.openxmlformats.org/officeDocument/2006/relationships/image" Target="../media/image5.emf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image" Target="../media/image19.jpe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2.png"/></Relationships>
</file>

<file path=ppt/slides/_rels/slide2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4.xml"/><Relationship Id="rId5" Type="http://schemas.openxmlformats.org/officeDocument/2006/relationships/image" Target="../media/image27.png"/><Relationship Id="rId4" Type="http://schemas.openxmlformats.org/officeDocument/2006/relationships/image" Target="../media/image26.jpeg"/><Relationship Id="rId3" Type="http://schemas.openxmlformats.org/officeDocument/2006/relationships/image" Target="../media/image25.png"/><Relationship Id="rId2" Type="http://schemas.openxmlformats.org/officeDocument/2006/relationships/image" Target="../media/image24.jpeg"/><Relationship Id="rId1" Type="http://schemas.openxmlformats.org/officeDocument/2006/relationships/image" Target="../media/image23.jpeg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.xml"/><Relationship Id="rId5" Type="http://schemas.openxmlformats.org/officeDocument/2006/relationships/slideLayout" Target="../slideLayouts/slideLayout4.xml"/><Relationship Id="rId4" Type="http://schemas.openxmlformats.org/officeDocument/2006/relationships/image" Target="../media/image7.GIF"/><Relationship Id="rId3" Type="http://schemas.openxmlformats.org/officeDocument/2006/relationships/image" Target="../media/image6.png"/><Relationship Id="rId2" Type="http://schemas.openxmlformats.org/officeDocument/2006/relationships/hyperlink" Target="&#36164;&#26009;&#38142;&#25509;/&#35270;&#39057;/&#19971;&#24425;-&#35838;&#25991;&#26391;&#35835;-&#20116;&#19978;-16%20&#22826;&#38451;.mp4" TargetMode="External"/><Relationship Id="rId1" Type="http://schemas.openxmlformats.org/officeDocument/2006/relationships/image" Target="../media/image5.emf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3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.xml"/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30.tiff"/><Relationship Id="rId1" Type="http://schemas.openxmlformats.org/officeDocument/2006/relationships/image" Target="../media/image29.png"/></Relationships>
</file>

<file path=ppt/slides/_rels/slide3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.xml"/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29.png"/><Relationship Id="rId1" Type="http://schemas.openxmlformats.org/officeDocument/2006/relationships/image" Target="../media/image31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32.pn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3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5.png"/><Relationship Id="rId1" Type="http://schemas.openxmlformats.org/officeDocument/2006/relationships/image" Target="../media/image34.emf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8.png"/><Relationship Id="rId1" Type="http://schemas.openxmlformats.org/officeDocument/2006/relationships/image" Target="../media/image17.emf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7.png"/><Relationship Id="rId1" Type="http://schemas.openxmlformats.org/officeDocument/2006/relationships/image" Target="../media/image36.em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8.emf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6.png"/><Relationship Id="rId1" Type="http://schemas.openxmlformats.org/officeDocument/2006/relationships/image" Target="../media/image5.emf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9.png"/><Relationship Id="rId1" Type="http://schemas.openxmlformats.org/officeDocument/2006/relationships/image" Target="../media/image38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8.emf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8.em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8.emf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hyperlink" Target="&#36164;&#26009;&#38142;&#25509;/&#35270;&#39057;/&#21306;.mp4" TargetMode="External"/><Relationship Id="rId8" Type="http://schemas.openxmlformats.org/officeDocument/2006/relationships/hyperlink" Target="&#36164;&#26009;&#38142;&#25509;/&#35270;&#39057;/&#26432;.mp4" TargetMode="External"/><Relationship Id="rId7" Type="http://schemas.openxmlformats.org/officeDocument/2006/relationships/hyperlink" Target="&#36164;&#26009;&#38142;&#25509;/&#35270;&#39057;/&#33740;.mp4" TargetMode="External"/><Relationship Id="rId6" Type="http://schemas.openxmlformats.org/officeDocument/2006/relationships/hyperlink" Target="&#36164;&#26009;&#38142;&#25509;/&#35270;&#39057;/&#30103;.mp4" TargetMode="External"/><Relationship Id="rId5" Type="http://schemas.openxmlformats.org/officeDocument/2006/relationships/hyperlink" Target="&#36164;&#26009;&#38142;&#25509;/&#35270;&#39057;/&#31918;.mp4" TargetMode="External"/><Relationship Id="rId4" Type="http://schemas.openxmlformats.org/officeDocument/2006/relationships/hyperlink" Target="&#36164;&#26009;&#38142;&#25509;/&#35270;&#39057;/&#27542;.mp4" TargetMode="External"/><Relationship Id="rId3" Type="http://schemas.openxmlformats.org/officeDocument/2006/relationships/hyperlink" Target="&#36164;&#26009;&#38142;&#25509;/&#35270;&#39057;/&#27663;.mp4" TargetMode="External"/><Relationship Id="rId2" Type="http://schemas.openxmlformats.org/officeDocument/2006/relationships/image" Target="../media/image10.png"/><Relationship Id="rId13" Type="http://schemas.openxmlformats.org/officeDocument/2006/relationships/notesSlide" Target="../notesSlides/notesSlide4.xml"/><Relationship Id="rId12" Type="http://schemas.openxmlformats.org/officeDocument/2006/relationships/slideLayout" Target="../slideLayouts/slideLayout4.xml"/><Relationship Id="rId11" Type="http://schemas.openxmlformats.org/officeDocument/2006/relationships/image" Target="../media/image11.png"/><Relationship Id="rId10" Type="http://schemas.openxmlformats.org/officeDocument/2006/relationships/hyperlink" Target="&#36164;&#26009;&#38142;&#25509;/&#35270;&#39057;/&#28845;.mp4" TargetMode="External"/><Relationship Id="rId1" Type="http://schemas.openxmlformats.org/officeDocument/2006/relationships/hyperlink" Target="&#36164;&#26009;&#38142;&#25509;/&#35270;&#39057;/&#25668;.mp4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8" name="文本框 7"/>
          <p:cNvSpPr txBox="1">
            <a:spLocks noChangeArrowheads="1"/>
          </p:cNvSpPr>
          <p:nvPr/>
        </p:nvSpPr>
        <p:spPr bwMode="auto">
          <a:xfrm>
            <a:off x="3611573" y="1563638"/>
            <a:ext cx="3228702" cy="120032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7200" b="1" dirty="0" smtClean="0">
                <a:effectLst>
                  <a:outerShdw dist="38100" dir="5400000" algn="ctr" rotWithShape="0">
                    <a:schemeClr val="bg1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太  阳</a:t>
            </a:r>
            <a:endParaRPr lang="zh-CN" altLang="en-US" sz="7200" b="1" dirty="0">
              <a:effectLst>
                <a:outerShdw dist="38100" dir="5400000" algn="ctr" rotWithShape="0">
                  <a:schemeClr val="bg1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2" name="图片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027988" y="123825"/>
            <a:ext cx="915987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文本框 15">
            <a:hlinkClick r:id="rId3" action="ppaction://hlinksldjump"/>
          </p:cNvPr>
          <p:cNvSpPr txBox="1"/>
          <p:nvPr/>
        </p:nvSpPr>
        <p:spPr>
          <a:xfrm>
            <a:off x="5715676" y="3363838"/>
            <a:ext cx="2770305" cy="715089"/>
          </a:xfrm>
          <a:prstGeom prst="flowChartAlternateProcess">
            <a:avLst/>
          </a:prstGeom>
          <a:solidFill>
            <a:schemeClr val="bg1">
              <a:alpha val="50000"/>
            </a:schemeClr>
          </a:solidFill>
        </p:spPr>
        <p:txBody>
          <a:bodyPr wrap="squar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kumimoji="1" lang="zh-CN" altLang="en-US" sz="36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第一课时</a:t>
            </a:r>
            <a:endParaRPr kumimoji="1" lang="zh-CN" altLang="en-US" sz="3600" b="1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4" name="iconfont-1191-870150"/>
          <p:cNvSpPr>
            <a:spLocks noChangeAspect="1"/>
          </p:cNvSpPr>
          <p:nvPr/>
        </p:nvSpPr>
        <p:spPr bwMode="auto">
          <a:xfrm>
            <a:off x="8172400" y="3515448"/>
            <a:ext cx="282970" cy="424454"/>
          </a:xfrm>
          <a:custGeom>
            <a:avLst/>
            <a:gdLst>
              <a:gd name="T0" fmla="*/ 2486 w 2486"/>
              <a:gd name="T1" fmla="*/ 1865 h 3729"/>
              <a:gd name="T2" fmla="*/ 0 w 2486"/>
              <a:gd name="T3" fmla="*/ 0 h 3729"/>
              <a:gd name="T4" fmla="*/ 0 w 2486"/>
              <a:gd name="T5" fmla="*/ 3729 h 3729"/>
              <a:gd name="T6" fmla="*/ 2486 w 2486"/>
              <a:gd name="T7" fmla="*/ 1865 h 37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486" h="3729">
                <a:moveTo>
                  <a:pt x="2486" y="1865"/>
                </a:moveTo>
                <a:lnTo>
                  <a:pt x="0" y="0"/>
                </a:lnTo>
                <a:lnTo>
                  <a:pt x="0" y="3729"/>
                </a:lnTo>
                <a:lnTo>
                  <a:pt x="2486" y="1865"/>
                </a:lnTo>
                <a:close/>
              </a:path>
            </a:pathLst>
          </a:custGeom>
          <a:solidFill>
            <a:srgbClr val="FF9300"/>
          </a:solidFill>
          <a:ln>
            <a:noFill/>
          </a:ln>
        </p:spPr>
      </p:sp>
      <p:sp>
        <p:nvSpPr>
          <p:cNvPr id="15" name="iconfont-1191-870150"/>
          <p:cNvSpPr>
            <a:spLocks noChangeAspect="1"/>
          </p:cNvSpPr>
          <p:nvPr/>
        </p:nvSpPr>
        <p:spPr bwMode="auto">
          <a:xfrm rot="10800000">
            <a:off x="5715676" y="3515448"/>
            <a:ext cx="282970" cy="424454"/>
          </a:xfrm>
          <a:custGeom>
            <a:avLst/>
            <a:gdLst>
              <a:gd name="T0" fmla="*/ 2486 w 2486"/>
              <a:gd name="T1" fmla="*/ 1865 h 3729"/>
              <a:gd name="T2" fmla="*/ 0 w 2486"/>
              <a:gd name="T3" fmla="*/ 0 h 3729"/>
              <a:gd name="T4" fmla="*/ 0 w 2486"/>
              <a:gd name="T5" fmla="*/ 3729 h 3729"/>
              <a:gd name="T6" fmla="*/ 2486 w 2486"/>
              <a:gd name="T7" fmla="*/ 1865 h 37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486" h="3729">
                <a:moveTo>
                  <a:pt x="2486" y="1865"/>
                </a:moveTo>
                <a:lnTo>
                  <a:pt x="0" y="0"/>
                </a:lnTo>
                <a:lnTo>
                  <a:pt x="0" y="3729"/>
                </a:lnTo>
                <a:lnTo>
                  <a:pt x="2486" y="1865"/>
                </a:lnTo>
                <a:close/>
              </a:path>
            </a:pathLst>
          </a:custGeom>
          <a:solidFill>
            <a:srgbClr val="FF9300"/>
          </a:solidFill>
          <a:ln>
            <a:noFill/>
          </a:ln>
        </p:spPr>
      </p:sp>
      <p:sp>
        <p:nvSpPr>
          <p:cNvPr id="16" name="文本框 15">
            <a:hlinkClick r:id="rId4" action="ppaction://hlinksldjump"/>
          </p:cNvPr>
          <p:cNvSpPr txBox="1"/>
          <p:nvPr/>
        </p:nvSpPr>
        <p:spPr>
          <a:xfrm>
            <a:off x="5715676" y="4125901"/>
            <a:ext cx="2816764" cy="715089"/>
          </a:xfrm>
          <a:prstGeom prst="flowChartAlternateProcess">
            <a:avLst/>
          </a:prstGeom>
          <a:solidFill>
            <a:schemeClr val="bg1">
              <a:alpha val="50000"/>
            </a:schemeClr>
          </a:solidFill>
        </p:spPr>
        <p:txBody>
          <a:bodyPr wrap="squar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kumimoji="1" lang="zh-CN" altLang="en-US" sz="36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第二课时</a:t>
            </a:r>
            <a:endParaRPr kumimoji="1" lang="zh-CN" altLang="en-US" sz="3600" b="1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7" name="iconfont-1191-870150"/>
          <p:cNvSpPr>
            <a:spLocks noChangeAspect="1"/>
          </p:cNvSpPr>
          <p:nvPr/>
        </p:nvSpPr>
        <p:spPr bwMode="auto">
          <a:xfrm>
            <a:off x="8249470" y="4307534"/>
            <a:ext cx="282970" cy="424454"/>
          </a:xfrm>
          <a:custGeom>
            <a:avLst/>
            <a:gdLst>
              <a:gd name="T0" fmla="*/ 2486 w 2486"/>
              <a:gd name="T1" fmla="*/ 1865 h 3729"/>
              <a:gd name="T2" fmla="*/ 0 w 2486"/>
              <a:gd name="T3" fmla="*/ 0 h 3729"/>
              <a:gd name="T4" fmla="*/ 0 w 2486"/>
              <a:gd name="T5" fmla="*/ 3729 h 3729"/>
              <a:gd name="T6" fmla="*/ 2486 w 2486"/>
              <a:gd name="T7" fmla="*/ 1865 h 37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486" h="3729">
                <a:moveTo>
                  <a:pt x="2486" y="1865"/>
                </a:moveTo>
                <a:lnTo>
                  <a:pt x="0" y="0"/>
                </a:lnTo>
                <a:lnTo>
                  <a:pt x="0" y="3729"/>
                </a:lnTo>
                <a:lnTo>
                  <a:pt x="2486" y="1865"/>
                </a:lnTo>
                <a:close/>
              </a:path>
            </a:pathLst>
          </a:custGeom>
          <a:solidFill>
            <a:srgbClr val="FF9300"/>
          </a:solidFill>
          <a:ln>
            <a:noFill/>
          </a:ln>
        </p:spPr>
      </p:sp>
      <p:sp>
        <p:nvSpPr>
          <p:cNvPr id="18" name="iconfont-1191-870150"/>
          <p:cNvSpPr>
            <a:spLocks noChangeAspect="1"/>
          </p:cNvSpPr>
          <p:nvPr/>
        </p:nvSpPr>
        <p:spPr bwMode="auto">
          <a:xfrm rot="10800000">
            <a:off x="5715676" y="4307535"/>
            <a:ext cx="282970" cy="424454"/>
          </a:xfrm>
          <a:custGeom>
            <a:avLst/>
            <a:gdLst>
              <a:gd name="T0" fmla="*/ 2486 w 2486"/>
              <a:gd name="T1" fmla="*/ 1865 h 3729"/>
              <a:gd name="T2" fmla="*/ 0 w 2486"/>
              <a:gd name="T3" fmla="*/ 0 h 3729"/>
              <a:gd name="T4" fmla="*/ 0 w 2486"/>
              <a:gd name="T5" fmla="*/ 3729 h 3729"/>
              <a:gd name="T6" fmla="*/ 2486 w 2486"/>
              <a:gd name="T7" fmla="*/ 1865 h 37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486" h="3729">
                <a:moveTo>
                  <a:pt x="2486" y="1865"/>
                </a:moveTo>
                <a:lnTo>
                  <a:pt x="0" y="0"/>
                </a:lnTo>
                <a:lnTo>
                  <a:pt x="0" y="3729"/>
                </a:lnTo>
                <a:lnTo>
                  <a:pt x="2486" y="1865"/>
                </a:lnTo>
                <a:close/>
              </a:path>
            </a:pathLst>
          </a:custGeom>
          <a:solidFill>
            <a:srgbClr val="FF9300"/>
          </a:solidFill>
          <a:ln>
            <a:noFill/>
          </a:ln>
        </p:spPr>
      </p:sp>
      <p:grpSp>
        <p:nvGrpSpPr>
          <p:cNvPr id="19" name="组合 18"/>
          <p:cNvGrpSpPr/>
          <p:nvPr/>
        </p:nvGrpSpPr>
        <p:grpSpPr>
          <a:xfrm>
            <a:off x="2051720" y="1683668"/>
            <a:ext cx="1131231" cy="1131232"/>
            <a:chOff x="1292443" y="876655"/>
            <a:chExt cx="1366459" cy="1366460"/>
          </a:xfrm>
        </p:grpSpPr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92443" y="876655"/>
              <a:ext cx="1366459" cy="1366460"/>
            </a:xfrm>
            <a:prstGeom prst="rect">
              <a:avLst/>
            </a:prstGeom>
          </p:spPr>
        </p:pic>
        <p:sp>
          <p:nvSpPr>
            <p:cNvPr id="21" name="文本框 6"/>
            <p:cNvSpPr txBox="1"/>
            <p:nvPr/>
          </p:nvSpPr>
          <p:spPr>
            <a:xfrm>
              <a:off x="1422943" y="929273"/>
              <a:ext cx="1067303" cy="122686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kumimoji="1" lang="en-US" altLang="zh-CN" sz="6000" b="1" spc="-300" dirty="0" smtClean="0">
                  <a:solidFill>
                    <a:srgbClr val="FF6E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16</a:t>
              </a:r>
              <a:endParaRPr kumimoji="1" lang="zh-CN" altLang="en-US" sz="6600" b="1" spc="-300" dirty="0">
                <a:solidFill>
                  <a:srgbClr val="FF6E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2" name="TextBox 20"/>
          <p:cNvSpPr txBox="1"/>
          <p:nvPr/>
        </p:nvSpPr>
        <p:spPr>
          <a:xfrm>
            <a:off x="174936" y="195486"/>
            <a:ext cx="2456122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l" defTabSz="685800" rtl="0" fontAlgn="base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342900" indent="114300" algn="l" defTabSz="685800" rtl="0" fontAlgn="base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685800" indent="228600" algn="l" defTabSz="685800" rtl="0" fontAlgn="base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028700" indent="342900" algn="l" defTabSz="685800" rtl="0" fontAlgn="base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371600" indent="457200" algn="l" defTabSz="685800" rtl="0" fontAlgn="base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sz="1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sz="1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sz="1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sz="1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zh-CN" altLang="en-US" sz="2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语文 </a:t>
            </a:r>
            <a:r>
              <a:rPr lang="zh-CN" altLang="en-US" sz="2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五年</a:t>
            </a:r>
            <a:r>
              <a:rPr lang="zh-CN" altLang="en-US" sz="2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级 上册</a:t>
            </a:r>
            <a:endParaRPr lang="zh-CN" altLang="en-US" sz="22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图片 5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3357563" y="1285875"/>
            <a:ext cx="1800225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线形标注 2 5"/>
          <p:cNvSpPr/>
          <p:nvPr/>
        </p:nvSpPr>
        <p:spPr>
          <a:xfrm>
            <a:off x="4860032" y="3373363"/>
            <a:ext cx="2815722" cy="654149"/>
          </a:xfrm>
          <a:prstGeom prst="borderCallout2">
            <a:avLst>
              <a:gd name="adj1" fmla="val 28184"/>
              <a:gd name="adj2" fmla="val -398"/>
              <a:gd name="adj3" fmla="val 30612"/>
              <a:gd name="adj4" fmla="val -15589"/>
              <a:gd name="adj5" fmla="val -104982"/>
              <a:gd name="adj6" fmla="val -28833"/>
            </a:avLst>
          </a:prstGeom>
          <a:solidFill>
            <a:schemeClr val="bg1"/>
          </a:solidFill>
          <a:ln w="952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最后一笔是竖折。</a:t>
            </a:r>
            <a:endParaRPr lang="zh-CN" altLang="en-US" sz="28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343850" y="1059582"/>
            <a:ext cx="508070" cy="20159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500" dirty="0">
                <a:latin typeface="楷体" panose="02010609060101010101" pitchFamily="49" charset="-122"/>
                <a:ea typeface="楷体" panose="02010609060101010101" pitchFamily="49" charset="-122"/>
              </a:rPr>
              <a:t>区</a:t>
            </a:r>
            <a:endParaRPr lang="zh-CN" altLang="en-US" sz="125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任意多边形 4"/>
          <p:cNvSpPr/>
          <p:nvPr/>
        </p:nvSpPr>
        <p:spPr>
          <a:xfrm rot="-60000">
            <a:off x="3826218" y="2550754"/>
            <a:ext cx="1053445" cy="164998"/>
          </a:xfrm>
          <a:custGeom>
            <a:avLst/>
            <a:gdLst>
              <a:gd name="connsiteX0" fmla="*/ 1187697 w 1408170"/>
              <a:gd name="connsiteY0" fmla="*/ 0 h 238941"/>
              <a:gd name="connsiteX1" fmla="*/ 1200295 w 1408170"/>
              <a:gd name="connsiteY1" fmla="*/ 0 h 238941"/>
              <a:gd name="connsiteX2" fmla="*/ 1208694 w 1408170"/>
              <a:gd name="connsiteY2" fmla="*/ 0 h 238941"/>
              <a:gd name="connsiteX3" fmla="*/ 1210794 w 1408170"/>
              <a:gd name="connsiteY3" fmla="*/ 0 h 238941"/>
              <a:gd name="connsiteX4" fmla="*/ 1231792 w 1408170"/>
              <a:gd name="connsiteY4" fmla="*/ 4190 h 238941"/>
              <a:gd name="connsiteX5" fmla="*/ 1254889 w 1408170"/>
              <a:gd name="connsiteY5" fmla="*/ 8380 h 238941"/>
              <a:gd name="connsiteX6" fmla="*/ 1267487 w 1408170"/>
              <a:gd name="connsiteY6" fmla="*/ 12570 h 238941"/>
              <a:gd name="connsiteX7" fmla="*/ 1280086 w 1408170"/>
              <a:gd name="connsiteY7" fmla="*/ 16760 h 238941"/>
              <a:gd name="connsiteX8" fmla="*/ 1292684 w 1408170"/>
              <a:gd name="connsiteY8" fmla="*/ 20950 h 238941"/>
              <a:gd name="connsiteX9" fmla="*/ 1307382 w 1408170"/>
              <a:gd name="connsiteY9" fmla="*/ 29329 h 238941"/>
              <a:gd name="connsiteX10" fmla="*/ 1332579 w 1408170"/>
              <a:gd name="connsiteY10" fmla="*/ 39804 h 238941"/>
              <a:gd name="connsiteX11" fmla="*/ 1355677 w 1408170"/>
              <a:gd name="connsiteY11" fmla="*/ 60754 h 238941"/>
              <a:gd name="connsiteX12" fmla="*/ 1372475 w 1408170"/>
              <a:gd name="connsiteY12" fmla="*/ 77513 h 238941"/>
              <a:gd name="connsiteX13" fmla="*/ 1389272 w 1408170"/>
              <a:gd name="connsiteY13" fmla="*/ 96368 h 238941"/>
              <a:gd name="connsiteX14" fmla="*/ 1395572 w 1408170"/>
              <a:gd name="connsiteY14" fmla="*/ 113127 h 238941"/>
              <a:gd name="connsiteX15" fmla="*/ 1399771 w 1408170"/>
              <a:gd name="connsiteY15" fmla="*/ 121507 h 238941"/>
              <a:gd name="connsiteX16" fmla="*/ 1403971 w 1408170"/>
              <a:gd name="connsiteY16" fmla="*/ 131982 h 238941"/>
              <a:gd name="connsiteX17" fmla="*/ 1408170 w 1408170"/>
              <a:gd name="connsiteY17" fmla="*/ 140362 h 238941"/>
              <a:gd name="connsiteX18" fmla="*/ 1408170 w 1408170"/>
              <a:gd name="connsiteY18" fmla="*/ 144552 h 238941"/>
              <a:gd name="connsiteX19" fmla="*/ 1408170 w 1408170"/>
              <a:gd name="connsiteY19" fmla="*/ 152932 h 238941"/>
              <a:gd name="connsiteX20" fmla="*/ 1408170 w 1408170"/>
              <a:gd name="connsiteY20" fmla="*/ 157121 h 238941"/>
              <a:gd name="connsiteX21" fmla="*/ 1403971 w 1408170"/>
              <a:gd name="connsiteY21" fmla="*/ 161311 h 238941"/>
              <a:gd name="connsiteX22" fmla="*/ 1399771 w 1408170"/>
              <a:gd name="connsiteY22" fmla="*/ 161311 h 238941"/>
              <a:gd name="connsiteX23" fmla="*/ 1393472 w 1408170"/>
              <a:gd name="connsiteY23" fmla="*/ 165501 h 238941"/>
              <a:gd name="connsiteX24" fmla="*/ 1385073 w 1408170"/>
              <a:gd name="connsiteY24" fmla="*/ 165501 h 238941"/>
              <a:gd name="connsiteX25" fmla="*/ 1376674 w 1408170"/>
              <a:gd name="connsiteY25" fmla="*/ 165501 h 238941"/>
              <a:gd name="connsiteX26" fmla="*/ 1368275 w 1408170"/>
              <a:gd name="connsiteY26" fmla="*/ 165501 h 238941"/>
              <a:gd name="connsiteX27" fmla="*/ 1351477 w 1408170"/>
              <a:gd name="connsiteY27" fmla="*/ 165501 h 238941"/>
              <a:gd name="connsiteX28" fmla="*/ 1340978 w 1408170"/>
              <a:gd name="connsiteY28" fmla="*/ 161311 h 238941"/>
              <a:gd name="connsiteX29" fmla="*/ 1324180 w 1408170"/>
              <a:gd name="connsiteY29" fmla="*/ 161311 h 238941"/>
              <a:gd name="connsiteX30" fmla="*/ 1307382 w 1408170"/>
              <a:gd name="connsiteY30" fmla="*/ 161311 h 238941"/>
              <a:gd name="connsiteX31" fmla="*/ 1288485 w 1408170"/>
              <a:gd name="connsiteY31" fmla="*/ 161311 h 238941"/>
              <a:gd name="connsiteX32" fmla="*/ 1267487 w 1408170"/>
              <a:gd name="connsiteY32" fmla="*/ 157121 h 238941"/>
              <a:gd name="connsiteX33" fmla="*/ 1244390 w 1408170"/>
              <a:gd name="connsiteY33" fmla="*/ 157121 h 238941"/>
              <a:gd name="connsiteX34" fmla="*/ 1219193 w 1408170"/>
              <a:gd name="connsiteY34" fmla="*/ 152932 h 238941"/>
              <a:gd name="connsiteX35" fmla="*/ 1196096 w 1408170"/>
              <a:gd name="connsiteY35" fmla="*/ 152932 h 238941"/>
              <a:gd name="connsiteX36" fmla="*/ 1166700 w 1408170"/>
              <a:gd name="connsiteY36" fmla="*/ 152932 h 238941"/>
              <a:gd name="connsiteX37" fmla="*/ 1112106 w 1408170"/>
              <a:gd name="connsiteY37" fmla="*/ 148742 h 238941"/>
              <a:gd name="connsiteX38" fmla="*/ 1051214 w 1408170"/>
              <a:gd name="connsiteY38" fmla="*/ 144552 h 238941"/>
              <a:gd name="connsiteX39" fmla="*/ 990321 w 1408170"/>
              <a:gd name="connsiteY39" fmla="*/ 144552 h 238941"/>
              <a:gd name="connsiteX40" fmla="*/ 929428 w 1408170"/>
              <a:gd name="connsiteY40" fmla="*/ 144552 h 238941"/>
              <a:gd name="connsiteX41" fmla="*/ 866436 w 1408170"/>
              <a:gd name="connsiteY41" fmla="*/ 144552 h 238941"/>
              <a:gd name="connsiteX42" fmla="*/ 801344 w 1408170"/>
              <a:gd name="connsiteY42" fmla="*/ 144552 h 238941"/>
              <a:gd name="connsiteX43" fmla="*/ 738352 w 1408170"/>
              <a:gd name="connsiteY43" fmla="*/ 148742 h 238941"/>
              <a:gd name="connsiteX44" fmla="*/ 673260 w 1408170"/>
              <a:gd name="connsiteY44" fmla="*/ 152932 h 238941"/>
              <a:gd name="connsiteX45" fmla="*/ 603968 w 1408170"/>
              <a:gd name="connsiteY45" fmla="*/ 157121 h 238941"/>
              <a:gd name="connsiteX46" fmla="*/ 540976 w 1408170"/>
              <a:gd name="connsiteY46" fmla="*/ 161311 h 238941"/>
              <a:gd name="connsiteX47" fmla="*/ 480083 w 1408170"/>
              <a:gd name="connsiteY47" fmla="*/ 165501 h 238941"/>
              <a:gd name="connsiteX48" fmla="*/ 419191 w 1408170"/>
              <a:gd name="connsiteY48" fmla="*/ 169691 h 238941"/>
              <a:gd name="connsiteX49" fmla="*/ 364597 w 1408170"/>
              <a:gd name="connsiteY49" fmla="*/ 171786 h 238941"/>
              <a:gd name="connsiteX50" fmla="*/ 312103 w 1408170"/>
              <a:gd name="connsiteY50" fmla="*/ 175976 h 238941"/>
              <a:gd name="connsiteX51" fmla="*/ 259610 w 1408170"/>
              <a:gd name="connsiteY51" fmla="*/ 180166 h 238941"/>
              <a:gd name="connsiteX52" fmla="*/ 215515 w 1408170"/>
              <a:gd name="connsiteY52" fmla="*/ 184356 h 238941"/>
              <a:gd name="connsiteX53" fmla="*/ 190318 w 1408170"/>
              <a:gd name="connsiteY53" fmla="*/ 188546 h 238941"/>
              <a:gd name="connsiteX54" fmla="*/ 167221 w 1408170"/>
              <a:gd name="connsiteY54" fmla="*/ 192736 h 238941"/>
              <a:gd name="connsiteX55" fmla="*/ 142024 w 1408170"/>
              <a:gd name="connsiteY55" fmla="*/ 196925 h 238941"/>
              <a:gd name="connsiteX56" fmla="*/ 123126 w 1408170"/>
              <a:gd name="connsiteY56" fmla="*/ 201115 h 238941"/>
              <a:gd name="connsiteX57" fmla="*/ 106329 w 1408170"/>
              <a:gd name="connsiteY57" fmla="*/ 205305 h 238941"/>
              <a:gd name="connsiteX58" fmla="*/ 87431 w 1408170"/>
              <a:gd name="connsiteY58" fmla="*/ 209495 h 238941"/>
              <a:gd name="connsiteX59" fmla="*/ 70633 w 1408170"/>
              <a:gd name="connsiteY59" fmla="*/ 213685 h 238941"/>
              <a:gd name="connsiteX60" fmla="*/ 53835 w 1408170"/>
              <a:gd name="connsiteY60" fmla="*/ 217875 h 238941"/>
              <a:gd name="connsiteX61" fmla="*/ 39137 w 1408170"/>
              <a:gd name="connsiteY61" fmla="*/ 224160 h 238941"/>
              <a:gd name="connsiteX62" fmla="*/ 26538 w 1408170"/>
              <a:gd name="connsiteY62" fmla="*/ 228350 h 238941"/>
              <a:gd name="connsiteX63" fmla="*/ 13940 w 1408170"/>
              <a:gd name="connsiteY63" fmla="*/ 232540 h 238941"/>
              <a:gd name="connsiteX64" fmla="*/ 5541 w 1408170"/>
              <a:gd name="connsiteY64" fmla="*/ 236730 h 238941"/>
              <a:gd name="connsiteX65" fmla="*/ 0 w 1408170"/>
              <a:gd name="connsiteY65" fmla="*/ 238941 h 238941"/>
              <a:gd name="connsiteX66" fmla="*/ 7677 w 1408170"/>
              <a:gd name="connsiteY66" fmla="*/ 213779 h 238941"/>
              <a:gd name="connsiteX67" fmla="*/ 18182 w 1408170"/>
              <a:gd name="connsiteY67" fmla="*/ 184749 h 238941"/>
              <a:gd name="connsiteX68" fmla="*/ 27910 w 1408170"/>
              <a:gd name="connsiteY68" fmla="*/ 145838 h 238941"/>
              <a:gd name="connsiteX69" fmla="*/ 37637 w 1408170"/>
              <a:gd name="connsiteY69" fmla="*/ 116655 h 238941"/>
              <a:gd name="connsiteX70" fmla="*/ 38293 w 1408170"/>
              <a:gd name="connsiteY70" fmla="*/ 113127 h 238941"/>
              <a:gd name="connsiteX71" fmla="*/ 39137 w 1408170"/>
              <a:gd name="connsiteY71" fmla="*/ 113127 h 238941"/>
              <a:gd name="connsiteX72" fmla="*/ 45436 w 1408170"/>
              <a:gd name="connsiteY72" fmla="*/ 113127 h 238941"/>
              <a:gd name="connsiteX73" fmla="*/ 58034 w 1408170"/>
              <a:gd name="connsiteY73" fmla="*/ 113127 h 238941"/>
              <a:gd name="connsiteX74" fmla="*/ 74832 w 1408170"/>
              <a:gd name="connsiteY74" fmla="*/ 108938 h 238941"/>
              <a:gd name="connsiteX75" fmla="*/ 91630 w 1408170"/>
              <a:gd name="connsiteY75" fmla="*/ 108938 h 238941"/>
              <a:gd name="connsiteX76" fmla="*/ 97930 w 1408170"/>
              <a:gd name="connsiteY76" fmla="*/ 104748 h 238941"/>
              <a:gd name="connsiteX77" fmla="*/ 106329 w 1408170"/>
              <a:gd name="connsiteY77" fmla="*/ 104748 h 238941"/>
              <a:gd name="connsiteX78" fmla="*/ 118927 w 1408170"/>
              <a:gd name="connsiteY78" fmla="*/ 100558 h 238941"/>
              <a:gd name="connsiteX79" fmla="*/ 131525 w 1408170"/>
              <a:gd name="connsiteY79" fmla="*/ 100558 h 238941"/>
              <a:gd name="connsiteX80" fmla="*/ 142024 w 1408170"/>
              <a:gd name="connsiteY80" fmla="*/ 96368 h 238941"/>
              <a:gd name="connsiteX81" fmla="*/ 158822 w 1408170"/>
              <a:gd name="connsiteY81" fmla="*/ 96368 h 238941"/>
              <a:gd name="connsiteX82" fmla="*/ 175620 w 1408170"/>
              <a:gd name="connsiteY82" fmla="*/ 96368 h 238941"/>
              <a:gd name="connsiteX83" fmla="*/ 190318 w 1408170"/>
              <a:gd name="connsiteY83" fmla="*/ 92178 h 238941"/>
              <a:gd name="connsiteX84" fmla="*/ 207116 w 1408170"/>
              <a:gd name="connsiteY84" fmla="*/ 92178 h 238941"/>
              <a:gd name="connsiteX85" fmla="*/ 223914 w 1408170"/>
              <a:gd name="connsiteY85" fmla="*/ 87988 h 238941"/>
              <a:gd name="connsiteX86" fmla="*/ 242812 w 1408170"/>
              <a:gd name="connsiteY86" fmla="*/ 83798 h 238941"/>
              <a:gd name="connsiteX87" fmla="*/ 263809 w 1408170"/>
              <a:gd name="connsiteY87" fmla="*/ 83798 h 238941"/>
              <a:gd name="connsiteX88" fmla="*/ 282707 w 1408170"/>
              <a:gd name="connsiteY88" fmla="*/ 81703 h 238941"/>
              <a:gd name="connsiteX89" fmla="*/ 307904 w 1408170"/>
              <a:gd name="connsiteY89" fmla="*/ 77513 h 238941"/>
              <a:gd name="connsiteX90" fmla="*/ 331001 w 1408170"/>
              <a:gd name="connsiteY90" fmla="*/ 77513 h 238941"/>
              <a:gd name="connsiteX91" fmla="*/ 356198 w 1408170"/>
              <a:gd name="connsiteY91" fmla="*/ 73323 h 238941"/>
              <a:gd name="connsiteX92" fmla="*/ 379295 w 1408170"/>
              <a:gd name="connsiteY92" fmla="*/ 69133 h 238941"/>
              <a:gd name="connsiteX93" fmla="*/ 404492 w 1408170"/>
              <a:gd name="connsiteY93" fmla="*/ 64944 h 238941"/>
              <a:gd name="connsiteX94" fmla="*/ 427590 w 1408170"/>
              <a:gd name="connsiteY94" fmla="*/ 60754 h 238941"/>
              <a:gd name="connsiteX95" fmla="*/ 456986 w 1408170"/>
              <a:gd name="connsiteY95" fmla="*/ 56564 h 238941"/>
              <a:gd name="connsiteX96" fmla="*/ 484283 w 1408170"/>
              <a:gd name="connsiteY96" fmla="*/ 56564 h 238941"/>
              <a:gd name="connsiteX97" fmla="*/ 511579 w 1408170"/>
              <a:gd name="connsiteY97" fmla="*/ 52374 h 238941"/>
              <a:gd name="connsiteX98" fmla="*/ 540976 w 1408170"/>
              <a:gd name="connsiteY98" fmla="*/ 48184 h 238941"/>
              <a:gd name="connsiteX99" fmla="*/ 572472 w 1408170"/>
              <a:gd name="connsiteY99" fmla="*/ 43994 h 238941"/>
              <a:gd name="connsiteX100" fmla="*/ 603968 w 1408170"/>
              <a:gd name="connsiteY100" fmla="*/ 39804 h 238941"/>
              <a:gd name="connsiteX101" fmla="*/ 637564 w 1408170"/>
              <a:gd name="connsiteY101" fmla="*/ 39804 h 238941"/>
              <a:gd name="connsiteX102" fmla="*/ 673260 w 1408170"/>
              <a:gd name="connsiteY102" fmla="*/ 35614 h 238941"/>
              <a:gd name="connsiteX103" fmla="*/ 708955 w 1408170"/>
              <a:gd name="connsiteY103" fmla="*/ 33519 h 238941"/>
              <a:gd name="connsiteX104" fmla="*/ 744651 w 1408170"/>
              <a:gd name="connsiteY104" fmla="*/ 29329 h 238941"/>
              <a:gd name="connsiteX105" fmla="*/ 782446 w 1408170"/>
              <a:gd name="connsiteY105" fmla="*/ 25140 h 238941"/>
              <a:gd name="connsiteX106" fmla="*/ 818142 w 1408170"/>
              <a:gd name="connsiteY106" fmla="*/ 20950 h 238941"/>
              <a:gd name="connsiteX107" fmla="*/ 858037 w 1408170"/>
              <a:gd name="connsiteY107" fmla="*/ 20950 h 238941"/>
              <a:gd name="connsiteX108" fmla="*/ 897932 w 1408170"/>
              <a:gd name="connsiteY108" fmla="*/ 16760 h 238941"/>
              <a:gd name="connsiteX109" fmla="*/ 933628 w 1408170"/>
              <a:gd name="connsiteY109" fmla="*/ 16760 h 238941"/>
              <a:gd name="connsiteX110" fmla="*/ 967224 w 1408170"/>
              <a:gd name="connsiteY110" fmla="*/ 12570 h 238941"/>
              <a:gd name="connsiteX111" fmla="*/ 998720 w 1408170"/>
              <a:gd name="connsiteY111" fmla="*/ 12570 h 238941"/>
              <a:gd name="connsiteX112" fmla="*/ 1030216 w 1408170"/>
              <a:gd name="connsiteY112" fmla="*/ 12570 h 238941"/>
              <a:gd name="connsiteX113" fmla="*/ 1055413 w 1408170"/>
              <a:gd name="connsiteY113" fmla="*/ 8380 h 238941"/>
              <a:gd name="connsiteX114" fmla="*/ 1082710 w 1408170"/>
              <a:gd name="connsiteY114" fmla="*/ 8380 h 238941"/>
              <a:gd name="connsiteX115" fmla="*/ 1103707 w 1408170"/>
              <a:gd name="connsiteY115" fmla="*/ 8380 h 238941"/>
              <a:gd name="connsiteX116" fmla="*/ 1126804 w 1408170"/>
              <a:gd name="connsiteY116" fmla="*/ 4190 h 238941"/>
              <a:gd name="connsiteX117" fmla="*/ 1143602 w 1408170"/>
              <a:gd name="connsiteY117" fmla="*/ 4190 h 238941"/>
              <a:gd name="connsiteX118" fmla="*/ 1160400 w 1408170"/>
              <a:gd name="connsiteY118" fmla="*/ 4190 h 238941"/>
              <a:gd name="connsiteX119" fmla="*/ 1175099 w 1408170"/>
              <a:gd name="connsiteY119" fmla="*/ 4190 h 238941"/>
              <a:gd name="connsiteX120" fmla="*/ 1187697 w 1408170"/>
              <a:gd name="connsiteY120" fmla="*/ 0 h 2389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</a:cxnLst>
            <a:rect l="l" t="t" r="r" b="b"/>
            <a:pathLst>
              <a:path w="1408170" h="238941">
                <a:moveTo>
                  <a:pt x="1187697" y="0"/>
                </a:moveTo>
                <a:lnTo>
                  <a:pt x="1200295" y="0"/>
                </a:lnTo>
                <a:lnTo>
                  <a:pt x="1208694" y="0"/>
                </a:lnTo>
                <a:lnTo>
                  <a:pt x="1210794" y="0"/>
                </a:lnTo>
                <a:lnTo>
                  <a:pt x="1231792" y="4190"/>
                </a:lnTo>
                <a:lnTo>
                  <a:pt x="1254889" y="8380"/>
                </a:lnTo>
                <a:lnTo>
                  <a:pt x="1267487" y="12570"/>
                </a:lnTo>
                <a:lnTo>
                  <a:pt x="1280086" y="16760"/>
                </a:lnTo>
                <a:lnTo>
                  <a:pt x="1292684" y="20950"/>
                </a:lnTo>
                <a:lnTo>
                  <a:pt x="1307382" y="29329"/>
                </a:lnTo>
                <a:lnTo>
                  <a:pt x="1332579" y="39804"/>
                </a:lnTo>
                <a:lnTo>
                  <a:pt x="1355677" y="60754"/>
                </a:lnTo>
                <a:lnTo>
                  <a:pt x="1372475" y="77513"/>
                </a:lnTo>
                <a:lnTo>
                  <a:pt x="1389272" y="96368"/>
                </a:lnTo>
                <a:lnTo>
                  <a:pt x="1395572" y="113127"/>
                </a:lnTo>
                <a:lnTo>
                  <a:pt x="1399771" y="121507"/>
                </a:lnTo>
                <a:lnTo>
                  <a:pt x="1403971" y="131982"/>
                </a:lnTo>
                <a:lnTo>
                  <a:pt x="1408170" y="140362"/>
                </a:lnTo>
                <a:lnTo>
                  <a:pt x="1408170" y="144552"/>
                </a:lnTo>
                <a:lnTo>
                  <a:pt x="1408170" y="152932"/>
                </a:lnTo>
                <a:lnTo>
                  <a:pt x="1408170" y="157121"/>
                </a:lnTo>
                <a:lnTo>
                  <a:pt x="1403971" y="161311"/>
                </a:lnTo>
                <a:lnTo>
                  <a:pt x="1399771" y="161311"/>
                </a:lnTo>
                <a:lnTo>
                  <a:pt x="1393472" y="165501"/>
                </a:lnTo>
                <a:lnTo>
                  <a:pt x="1385073" y="165501"/>
                </a:lnTo>
                <a:lnTo>
                  <a:pt x="1376674" y="165501"/>
                </a:lnTo>
                <a:lnTo>
                  <a:pt x="1368275" y="165501"/>
                </a:lnTo>
                <a:lnTo>
                  <a:pt x="1351477" y="165501"/>
                </a:lnTo>
                <a:lnTo>
                  <a:pt x="1340978" y="161311"/>
                </a:lnTo>
                <a:lnTo>
                  <a:pt x="1324180" y="161311"/>
                </a:lnTo>
                <a:lnTo>
                  <a:pt x="1307382" y="161311"/>
                </a:lnTo>
                <a:lnTo>
                  <a:pt x="1288485" y="161311"/>
                </a:lnTo>
                <a:lnTo>
                  <a:pt x="1267487" y="157121"/>
                </a:lnTo>
                <a:lnTo>
                  <a:pt x="1244390" y="157121"/>
                </a:lnTo>
                <a:lnTo>
                  <a:pt x="1219193" y="152932"/>
                </a:lnTo>
                <a:lnTo>
                  <a:pt x="1196096" y="152932"/>
                </a:lnTo>
                <a:lnTo>
                  <a:pt x="1166700" y="152932"/>
                </a:lnTo>
                <a:lnTo>
                  <a:pt x="1112106" y="148742"/>
                </a:lnTo>
                <a:lnTo>
                  <a:pt x="1051214" y="144552"/>
                </a:lnTo>
                <a:lnTo>
                  <a:pt x="990321" y="144552"/>
                </a:lnTo>
                <a:lnTo>
                  <a:pt x="929428" y="144552"/>
                </a:lnTo>
                <a:lnTo>
                  <a:pt x="866436" y="144552"/>
                </a:lnTo>
                <a:lnTo>
                  <a:pt x="801344" y="144552"/>
                </a:lnTo>
                <a:lnTo>
                  <a:pt x="738352" y="148742"/>
                </a:lnTo>
                <a:lnTo>
                  <a:pt x="673260" y="152932"/>
                </a:lnTo>
                <a:lnTo>
                  <a:pt x="603968" y="157121"/>
                </a:lnTo>
                <a:lnTo>
                  <a:pt x="540976" y="161311"/>
                </a:lnTo>
                <a:lnTo>
                  <a:pt x="480083" y="165501"/>
                </a:lnTo>
                <a:lnTo>
                  <a:pt x="419191" y="169691"/>
                </a:lnTo>
                <a:lnTo>
                  <a:pt x="364597" y="171786"/>
                </a:lnTo>
                <a:lnTo>
                  <a:pt x="312103" y="175976"/>
                </a:lnTo>
                <a:lnTo>
                  <a:pt x="259610" y="180166"/>
                </a:lnTo>
                <a:lnTo>
                  <a:pt x="215515" y="184356"/>
                </a:lnTo>
                <a:lnTo>
                  <a:pt x="190318" y="188546"/>
                </a:lnTo>
                <a:lnTo>
                  <a:pt x="167221" y="192736"/>
                </a:lnTo>
                <a:lnTo>
                  <a:pt x="142024" y="196925"/>
                </a:lnTo>
                <a:lnTo>
                  <a:pt x="123126" y="201115"/>
                </a:lnTo>
                <a:lnTo>
                  <a:pt x="106329" y="205305"/>
                </a:lnTo>
                <a:lnTo>
                  <a:pt x="87431" y="209495"/>
                </a:lnTo>
                <a:lnTo>
                  <a:pt x="70633" y="213685"/>
                </a:lnTo>
                <a:lnTo>
                  <a:pt x="53835" y="217875"/>
                </a:lnTo>
                <a:lnTo>
                  <a:pt x="39137" y="224160"/>
                </a:lnTo>
                <a:lnTo>
                  <a:pt x="26538" y="228350"/>
                </a:lnTo>
                <a:lnTo>
                  <a:pt x="13940" y="232540"/>
                </a:lnTo>
                <a:lnTo>
                  <a:pt x="5541" y="236730"/>
                </a:lnTo>
                <a:lnTo>
                  <a:pt x="0" y="238941"/>
                </a:lnTo>
                <a:lnTo>
                  <a:pt x="7677" y="213779"/>
                </a:lnTo>
                <a:cubicBezTo>
                  <a:pt x="11556" y="204213"/>
                  <a:pt x="15695" y="194697"/>
                  <a:pt x="18182" y="184749"/>
                </a:cubicBezTo>
                <a:cubicBezTo>
                  <a:pt x="21425" y="171779"/>
                  <a:pt x="24237" y="158693"/>
                  <a:pt x="27910" y="145838"/>
                </a:cubicBezTo>
                <a:cubicBezTo>
                  <a:pt x="30727" y="135979"/>
                  <a:pt x="35150" y="126603"/>
                  <a:pt x="37637" y="116655"/>
                </a:cubicBezTo>
                <a:lnTo>
                  <a:pt x="38293" y="113127"/>
                </a:lnTo>
                <a:lnTo>
                  <a:pt x="39137" y="113127"/>
                </a:lnTo>
                <a:lnTo>
                  <a:pt x="45436" y="113127"/>
                </a:lnTo>
                <a:lnTo>
                  <a:pt x="58034" y="113127"/>
                </a:lnTo>
                <a:lnTo>
                  <a:pt x="74832" y="108938"/>
                </a:lnTo>
                <a:lnTo>
                  <a:pt x="91630" y="108938"/>
                </a:lnTo>
                <a:lnTo>
                  <a:pt x="97930" y="104748"/>
                </a:lnTo>
                <a:lnTo>
                  <a:pt x="106329" y="104748"/>
                </a:lnTo>
                <a:lnTo>
                  <a:pt x="118927" y="100558"/>
                </a:lnTo>
                <a:lnTo>
                  <a:pt x="131525" y="100558"/>
                </a:lnTo>
                <a:lnTo>
                  <a:pt x="142024" y="96368"/>
                </a:lnTo>
                <a:lnTo>
                  <a:pt x="158822" y="96368"/>
                </a:lnTo>
                <a:lnTo>
                  <a:pt x="175620" y="96368"/>
                </a:lnTo>
                <a:lnTo>
                  <a:pt x="190318" y="92178"/>
                </a:lnTo>
                <a:lnTo>
                  <a:pt x="207116" y="92178"/>
                </a:lnTo>
                <a:lnTo>
                  <a:pt x="223914" y="87988"/>
                </a:lnTo>
                <a:lnTo>
                  <a:pt x="242812" y="83798"/>
                </a:lnTo>
                <a:lnTo>
                  <a:pt x="263809" y="83798"/>
                </a:lnTo>
                <a:lnTo>
                  <a:pt x="282707" y="81703"/>
                </a:lnTo>
                <a:lnTo>
                  <a:pt x="307904" y="77513"/>
                </a:lnTo>
                <a:lnTo>
                  <a:pt x="331001" y="77513"/>
                </a:lnTo>
                <a:lnTo>
                  <a:pt x="356198" y="73323"/>
                </a:lnTo>
                <a:lnTo>
                  <a:pt x="379295" y="69133"/>
                </a:lnTo>
                <a:lnTo>
                  <a:pt x="404492" y="64944"/>
                </a:lnTo>
                <a:lnTo>
                  <a:pt x="427590" y="60754"/>
                </a:lnTo>
                <a:lnTo>
                  <a:pt x="456986" y="56564"/>
                </a:lnTo>
                <a:lnTo>
                  <a:pt x="484283" y="56564"/>
                </a:lnTo>
                <a:lnTo>
                  <a:pt x="511579" y="52374"/>
                </a:lnTo>
                <a:lnTo>
                  <a:pt x="540976" y="48184"/>
                </a:lnTo>
                <a:lnTo>
                  <a:pt x="572472" y="43994"/>
                </a:lnTo>
                <a:lnTo>
                  <a:pt x="603968" y="39804"/>
                </a:lnTo>
                <a:lnTo>
                  <a:pt x="637564" y="39804"/>
                </a:lnTo>
                <a:lnTo>
                  <a:pt x="673260" y="35614"/>
                </a:lnTo>
                <a:lnTo>
                  <a:pt x="708955" y="33519"/>
                </a:lnTo>
                <a:lnTo>
                  <a:pt x="744651" y="29329"/>
                </a:lnTo>
                <a:lnTo>
                  <a:pt x="782446" y="25140"/>
                </a:lnTo>
                <a:lnTo>
                  <a:pt x="818142" y="20950"/>
                </a:lnTo>
                <a:lnTo>
                  <a:pt x="858037" y="20950"/>
                </a:lnTo>
                <a:lnTo>
                  <a:pt x="897932" y="16760"/>
                </a:lnTo>
                <a:lnTo>
                  <a:pt x="933628" y="16760"/>
                </a:lnTo>
                <a:lnTo>
                  <a:pt x="967224" y="12570"/>
                </a:lnTo>
                <a:lnTo>
                  <a:pt x="998720" y="12570"/>
                </a:lnTo>
                <a:lnTo>
                  <a:pt x="1030216" y="12570"/>
                </a:lnTo>
                <a:lnTo>
                  <a:pt x="1055413" y="8380"/>
                </a:lnTo>
                <a:lnTo>
                  <a:pt x="1082710" y="8380"/>
                </a:lnTo>
                <a:lnTo>
                  <a:pt x="1103707" y="8380"/>
                </a:lnTo>
                <a:lnTo>
                  <a:pt x="1126804" y="4190"/>
                </a:lnTo>
                <a:lnTo>
                  <a:pt x="1143602" y="4190"/>
                </a:lnTo>
                <a:lnTo>
                  <a:pt x="1160400" y="4190"/>
                </a:lnTo>
                <a:lnTo>
                  <a:pt x="1175099" y="4190"/>
                </a:lnTo>
                <a:lnTo>
                  <a:pt x="1187697" y="0"/>
                </a:lnTo>
                <a:close/>
              </a:path>
            </a:pathLst>
          </a:cu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任意多边形 6"/>
          <p:cNvSpPr/>
          <p:nvPr/>
        </p:nvSpPr>
        <p:spPr>
          <a:xfrm>
            <a:off x="3724392" y="1635646"/>
            <a:ext cx="154990" cy="1110295"/>
          </a:xfrm>
          <a:custGeom>
            <a:avLst/>
            <a:gdLst>
              <a:gd name="connsiteX0" fmla="*/ 71391 w 239371"/>
              <a:gd name="connsiteY0" fmla="*/ 0 h 1694815"/>
              <a:gd name="connsiteX1" fmla="*/ 75591 w 239371"/>
              <a:gd name="connsiteY1" fmla="*/ 0 h 1694815"/>
              <a:gd name="connsiteX2" fmla="*/ 83990 w 239371"/>
              <a:gd name="connsiteY2" fmla="*/ 0 h 1694815"/>
              <a:gd name="connsiteX3" fmla="*/ 88189 w 239371"/>
              <a:gd name="connsiteY3" fmla="*/ 0 h 1694815"/>
              <a:gd name="connsiteX4" fmla="*/ 96588 w 239371"/>
              <a:gd name="connsiteY4" fmla="*/ 0 h 1694815"/>
              <a:gd name="connsiteX5" fmla="*/ 102888 w 239371"/>
              <a:gd name="connsiteY5" fmla="*/ 0 h 1694815"/>
              <a:gd name="connsiteX6" fmla="*/ 111287 w 239371"/>
              <a:gd name="connsiteY6" fmla="*/ 0 h 1694815"/>
              <a:gd name="connsiteX7" fmla="*/ 123885 w 239371"/>
              <a:gd name="connsiteY7" fmla="*/ 4190 h 1694815"/>
              <a:gd name="connsiteX8" fmla="*/ 132284 w 239371"/>
              <a:gd name="connsiteY8" fmla="*/ 4190 h 1694815"/>
              <a:gd name="connsiteX9" fmla="*/ 146982 w 239371"/>
              <a:gd name="connsiteY9" fmla="*/ 8380 h 1694815"/>
              <a:gd name="connsiteX10" fmla="*/ 172179 w 239371"/>
              <a:gd name="connsiteY10" fmla="*/ 16760 h 1694815"/>
              <a:gd name="connsiteX11" fmla="*/ 203675 w 239371"/>
              <a:gd name="connsiteY11" fmla="*/ 23045 h 1694815"/>
              <a:gd name="connsiteX12" fmla="*/ 239371 w 239371"/>
              <a:gd name="connsiteY12" fmla="*/ 35614 h 1694815"/>
              <a:gd name="connsiteX13" fmla="*/ 239371 w 239371"/>
              <a:gd name="connsiteY13" fmla="*/ 64944 h 1694815"/>
              <a:gd name="connsiteX14" fmla="*/ 239371 w 239371"/>
              <a:gd name="connsiteY14" fmla="*/ 92178 h 1694815"/>
              <a:gd name="connsiteX15" fmla="*/ 239371 w 239371"/>
              <a:gd name="connsiteY15" fmla="*/ 123602 h 1694815"/>
              <a:gd name="connsiteX16" fmla="*/ 237271 w 239371"/>
              <a:gd name="connsiteY16" fmla="*/ 163406 h 1694815"/>
              <a:gd name="connsiteX17" fmla="*/ 237271 w 239371"/>
              <a:gd name="connsiteY17" fmla="*/ 201115 h 1694815"/>
              <a:gd name="connsiteX18" fmla="*/ 237271 w 239371"/>
              <a:gd name="connsiteY18" fmla="*/ 245109 h 1694815"/>
              <a:gd name="connsiteX19" fmla="*/ 233072 w 239371"/>
              <a:gd name="connsiteY19" fmla="*/ 293293 h 1694815"/>
              <a:gd name="connsiteX20" fmla="*/ 233072 w 239371"/>
              <a:gd name="connsiteY20" fmla="*/ 341477 h 1694815"/>
              <a:gd name="connsiteX21" fmla="*/ 233072 w 239371"/>
              <a:gd name="connsiteY21" fmla="*/ 395946 h 1694815"/>
              <a:gd name="connsiteX22" fmla="*/ 228872 w 239371"/>
              <a:gd name="connsiteY22" fmla="*/ 452509 h 1694815"/>
              <a:gd name="connsiteX23" fmla="*/ 228872 w 239371"/>
              <a:gd name="connsiteY23" fmla="*/ 513263 h 1694815"/>
              <a:gd name="connsiteX24" fmla="*/ 224673 w 239371"/>
              <a:gd name="connsiteY24" fmla="*/ 576112 h 1694815"/>
              <a:gd name="connsiteX25" fmla="*/ 220473 w 239371"/>
              <a:gd name="connsiteY25" fmla="*/ 645245 h 1694815"/>
              <a:gd name="connsiteX26" fmla="*/ 220473 w 239371"/>
              <a:gd name="connsiteY26" fmla="*/ 712283 h 1694815"/>
              <a:gd name="connsiteX27" fmla="*/ 216274 w 239371"/>
              <a:gd name="connsiteY27" fmla="*/ 789797 h 1694815"/>
              <a:gd name="connsiteX28" fmla="*/ 212074 w 239371"/>
              <a:gd name="connsiteY28" fmla="*/ 865215 h 1694815"/>
              <a:gd name="connsiteX29" fmla="*/ 212074 w 239371"/>
              <a:gd name="connsiteY29" fmla="*/ 905019 h 1694815"/>
              <a:gd name="connsiteX30" fmla="*/ 212074 w 239371"/>
              <a:gd name="connsiteY30" fmla="*/ 940633 h 1694815"/>
              <a:gd name="connsiteX31" fmla="*/ 207875 w 239371"/>
              <a:gd name="connsiteY31" fmla="*/ 978342 h 1694815"/>
              <a:gd name="connsiteX32" fmla="*/ 207875 w 239371"/>
              <a:gd name="connsiteY32" fmla="*/ 1013956 h 1694815"/>
              <a:gd name="connsiteX33" fmla="*/ 207875 w 239371"/>
              <a:gd name="connsiteY33" fmla="*/ 1049570 h 1694815"/>
              <a:gd name="connsiteX34" fmla="*/ 203675 w 239371"/>
              <a:gd name="connsiteY34" fmla="*/ 1080995 h 1694815"/>
              <a:gd name="connsiteX35" fmla="*/ 203675 w 239371"/>
              <a:gd name="connsiteY35" fmla="*/ 1114514 h 1694815"/>
              <a:gd name="connsiteX36" fmla="*/ 203675 w 239371"/>
              <a:gd name="connsiteY36" fmla="*/ 1141748 h 1694815"/>
              <a:gd name="connsiteX37" fmla="*/ 203675 w 239371"/>
              <a:gd name="connsiteY37" fmla="*/ 1173172 h 1694815"/>
              <a:gd name="connsiteX38" fmla="*/ 199476 w 239371"/>
              <a:gd name="connsiteY38" fmla="*/ 1202502 h 1694815"/>
              <a:gd name="connsiteX39" fmla="*/ 199476 w 239371"/>
              <a:gd name="connsiteY39" fmla="*/ 1225546 h 1694815"/>
              <a:gd name="connsiteX40" fmla="*/ 199476 w 239371"/>
              <a:gd name="connsiteY40" fmla="*/ 1254876 h 1694815"/>
              <a:gd name="connsiteX41" fmla="*/ 199476 w 239371"/>
              <a:gd name="connsiteY41" fmla="*/ 1277920 h 1694815"/>
              <a:gd name="connsiteX42" fmla="*/ 199476 w 239371"/>
              <a:gd name="connsiteY42" fmla="*/ 1298870 h 1694815"/>
              <a:gd name="connsiteX43" fmla="*/ 199476 w 239371"/>
              <a:gd name="connsiteY43" fmla="*/ 1321914 h 1694815"/>
              <a:gd name="connsiteX44" fmla="*/ 199476 w 239371"/>
              <a:gd name="connsiteY44" fmla="*/ 1342863 h 1694815"/>
              <a:gd name="connsiteX45" fmla="*/ 199476 w 239371"/>
              <a:gd name="connsiteY45" fmla="*/ 1361718 h 1694815"/>
              <a:gd name="connsiteX46" fmla="*/ 199476 w 239371"/>
              <a:gd name="connsiteY46" fmla="*/ 1378478 h 1694815"/>
              <a:gd name="connsiteX47" fmla="*/ 199476 w 239371"/>
              <a:gd name="connsiteY47" fmla="*/ 1397332 h 1694815"/>
              <a:gd name="connsiteX48" fmla="*/ 199476 w 239371"/>
              <a:gd name="connsiteY48" fmla="*/ 1414092 h 1694815"/>
              <a:gd name="connsiteX49" fmla="*/ 199476 w 239371"/>
              <a:gd name="connsiteY49" fmla="*/ 1426662 h 1694815"/>
              <a:gd name="connsiteX50" fmla="*/ 199476 w 239371"/>
              <a:gd name="connsiteY50" fmla="*/ 1441326 h 1694815"/>
              <a:gd name="connsiteX51" fmla="*/ 199476 w 239371"/>
              <a:gd name="connsiteY51" fmla="*/ 1453896 h 1694815"/>
              <a:gd name="connsiteX52" fmla="*/ 199476 w 239371"/>
              <a:gd name="connsiteY52" fmla="*/ 1462276 h 1694815"/>
              <a:gd name="connsiteX53" fmla="*/ 199476 w 239371"/>
              <a:gd name="connsiteY53" fmla="*/ 1474845 h 1694815"/>
              <a:gd name="connsiteX54" fmla="*/ 199476 w 239371"/>
              <a:gd name="connsiteY54" fmla="*/ 1483225 h 1694815"/>
              <a:gd name="connsiteX55" fmla="*/ 199476 w 239371"/>
              <a:gd name="connsiteY55" fmla="*/ 1489510 h 1694815"/>
              <a:gd name="connsiteX56" fmla="*/ 199476 w 239371"/>
              <a:gd name="connsiteY56" fmla="*/ 1493700 h 1694815"/>
              <a:gd name="connsiteX57" fmla="*/ 199476 w 239371"/>
              <a:gd name="connsiteY57" fmla="*/ 1502080 h 1694815"/>
              <a:gd name="connsiteX58" fmla="*/ 203675 w 239371"/>
              <a:gd name="connsiteY58" fmla="*/ 1506270 h 1694815"/>
              <a:gd name="connsiteX59" fmla="*/ 203675 w 239371"/>
              <a:gd name="connsiteY59" fmla="*/ 1510460 h 1694815"/>
              <a:gd name="connsiteX60" fmla="*/ 207875 w 239371"/>
              <a:gd name="connsiteY60" fmla="*/ 1510460 h 1694815"/>
              <a:gd name="connsiteX61" fmla="*/ 216274 w 239371"/>
              <a:gd name="connsiteY61" fmla="*/ 1514649 h 1694815"/>
              <a:gd name="connsiteX62" fmla="*/ 220473 w 239371"/>
              <a:gd name="connsiteY62" fmla="*/ 1514649 h 1694815"/>
              <a:gd name="connsiteX63" fmla="*/ 232228 w 239371"/>
              <a:gd name="connsiteY63" fmla="*/ 1514649 h 1694815"/>
              <a:gd name="connsiteX64" fmla="*/ 231572 w 239371"/>
              <a:gd name="connsiteY64" fmla="*/ 1518177 h 1694815"/>
              <a:gd name="connsiteX65" fmla="*/ 221845 w 239371"/>
              <a:gd name="connsiteY65" fmla="*/ 1547360 h 1694815"/>
              <a:gd name="connsiteX66" fmla="*/ 212117 w 239371"/>
              <a:gd name="connsiteY66" fmla="*/ 1586271 h 1694815"/>
              <a:gd name="connsiteX67" fmla="*/ 201612 w 239371"/>
              <a:gd name="connsiteY67" fmla="*/ 1615301 h 1694815"/>
              <a:gd name="connsiteX68" fmla="*/ 193935 w 239371"/>
              <a:gd name="connsiteY68" fmla="*/ 1640463 h 1694815"/>
              <a:gd name="connsiteX69" fmla="*/ 188977 w 239371"/>
              <a:gd name="connsiteY69" fmla="*/ 1642441 h 1694815"/>
              <a:gd name="connsiteX70" fmla="*/ 180578 w 239371"/>
              <a:gd name="connsiteY70" fmla="*/ 1650821 h 1694815"/>
              <a:gd name="connsiteX71" fmla="*/ 176379 w 239371"/>
              <a:gd name="connsiteY71" fmla="*/ 1655011 h 1694815"/>
              <a:gd name="connsiteX72" fmla="*/ 167980 w 239371"/>
              <a:gd name="connsiteY72" fmla="*/ 1659201 h 1694815"/>
              <a:gd name="connsiteX73" fmla="*/ 159581 w 239371"/>
              <a:gd name="connsiteY73" fmla="*/ 1665486 h 1694815"/>
              <a:gd name="connsiteX74" fmla="*/ 146982 w 239371"/>
              <a:gd name="connsiteY74" fmla="*/ 1673866 h 1694815"/>
              <a:gd name="connsiteX75" fmla="*/ 140683 w 239371"/>
              <a:gd name="connsiteY75" fmla="*/ 1682245 h 1694815"/>
              <a:gd name="connsiteX76" fmla="*/ 132284 w 239371"/>
              <a:gd name="connsiteY76" fmla="*/ 1686435 h 1694815"/>
              <a:gd name="connsiteX77" fmla="*/ 119685 w 239371"/>
              <a:gd name="connsiteY77" fmla="*/ 1690625 h 1694815"/>
              <a:gd name="connsiteX78" fmla="*/ 111287 w 239371"/>
              <a:gd name="connsiteY78" fmla="*/ 1690625 h 1694815"/>
              <a:gd name="connsiteX79" fmla="*/ 102888 w 239371"/>
              <a:gd name="connsiteY79" fmla="*/ 1694815 h 1694815"/>
              <a:gd name="connsiteX80" fmla="*/ 98688 w 239371"/>
              <a:gd name="connsiteY80" fmla="*/ 1694815 h 1694815"/>
              <a:gd name="connsiteX81" fmla="*/ 83990 w 239371"/>
              <a:gd name="connsiteY81" fmla="*/ 1686435 h 1694815"/>
              <a:gd name="connsiteX82" fmla="*/ 71391 w 239371"/>
              <a:gd name="connsiteY82" fmla="*/ 1678056 h 1694815"/>
              <a:gd name="connsiteX83" fmla="*/ 62992 w 239371"/>
              <a:gd name="connsiteY83" fmla="*/ 1673866 h 1694815"/>
              <a:gd name="connsiteX84" fmla="*/ 54593 w 239371"/>
              <a:gd name="connsiteY84" fmla="*/ 1665486 h 1694815"/>
              <a:gd name="connsiteX85" fmla="*/ 48294 w 239371"/>
              <a:gd name="connsiteY85" fmla="*/ 1659201 h 1694815"/>
              <a:gd name="connsiteX86" fmla="*/ 35696 w 239371"/>
              <a:gd name="connsiteY86" fmla="*/ 1650821 h 1694815"/>
              <a:gd name="connsiteX87" fmla="*/ 27297 w 239371"/>
              <a:gd name="connsiteY87" fmla="*/ 1638252 h 1694815"/>
              <a:gd name="connsiteX88" fmla="*/ 18898 w 239371"/>
              <a:gd name="connsiteY88" fmla="*/ 1629872 h 1694815"/>
              <a:gd name="connsiteX89" fmla="*/ 14698 w 239371"/>
              <a:gd name="connsiteY89" fmla="*/ 1619397 h 1694815"/>
              <a:gd name="connsiteX90" fmla="*/ 6299 w 239371"/>
              <a:gd name="connsiteY90" fmla="*/ 1611017 h 1694815"/>
              <a:gd name="connsiteX91" fmla="*/ 4200 w 239371"/>
              <a:gd name="connsiteY91" fmla="*/ 1602637 h 1694815"/>
              <a:gd name="connsiteX92" fmla="*/ 4200 w 239371"/>
              <a:gd name="connsiteY92" fmla="*/ 1594258 h 1694815"/>
              <a:gd name="connsiteX93" fmla="*/ 4200 w 239371"/>
              <a:gd name="connsiteY93" fmla="*/ 1585878 h 1694815"/>
              <a:gd name="connsiteX94" fmla="*/ 0 w 239371"/>
              <a:gd name="connsiteY94" fmla="*/ 1577498 h 1694815"/>
              <a:gd name="connsiteX95" fmla="*/ 4200 w 239371"/>
              <a:gd name="connsiteY95" fmla="*/ 1571213 h 1694815"/>
              <a:gd name="connsiteX96" fmla="*/ 4200 w 239371"/>
              <a:gd name="connsiteY96" fmla="*/ 1562833 h 1694815"/>
              <a:gd name="connsiteX97" fmla="*/ 6299 w 239371"/>
              <a:gd name="connsiteY97" fmla="*/ 1550264 h 1694815"/>
              <a:gd name="connsiteX98" fmla="*/ 10499 w 239371"/>
              <a:gd name="connsiteY98" fmla="*/ 1541884 h 1694815"/>
              <a:gd name="connsiteX99" fmla="*/ 18898 w 239371"/>
              <a:gd name="connsiteY99" fmla="*/ 1533504 h 1694815"/>
              <a:gd name="connsiteX100" fmla="*/ 27297 w 239371"/>
              <a:gd name="connsiteY100" fmla="*/ 1527219 h 1694815"/>
              <a:gd name="connsiteX101" fmla="*/ 35696 w 239371"/>
              <a:gd name="connsiteY101" fmla="*/ 1518839 h 1694815"/>
              <a:gd name="connsiteX102" fmla="*/ 48294 w 239371"/>
              <a:gd name="connsiteY102" fmla="*/ 1510460 h 1694815"/>
              <a:gd name="connsiteX103" fmla="*/ 52494 w 239371"/>
              <a:gd name="connsiteY103" fmla="*/ 1502080 h 1694815"/>
              <a:gd name="connsiteX104" fmla="*/ 54593 w 239371"/>
              <a:gd name="connsiteY104" fmla="*/ 1493700 h 1694815"/>
              <a:gd name="connsiteX105" fmla="*/ 58793 w 239371"/>
              <a:gd name="connsiteY105" fmla="*/ 1483225 h 1694815"/>
              <a:gd name="connsiteX106" fmla="*/ 62992 w 239371"/>
              <a:gd name="connsiteY106" fmla="*/ 1470655 h 1694815"/>
              <a:gd name="connsiteX107" fmla="*/ 67192 w 239371"/>
              <a:gd name="connsiteY107" fmla="*/ 1453896 h 1694815"/>
              <a:gd name="connsiteX108" fmla="*/ 71391 w 239371"/>
              <a:gd name="connsiteY108" fmla="*/ 1435041 h 1694815"/>
              <a:gd name="connsiteX109" fmla="*/ 75591 w 239371"/>
              <a:gd name="connsiteY109" fmla="*/ 1414092 h 1694815"/>
              <a:gd name="connsiteX110" fmla="*/ 79790 w 239371"/>
              <a:gd name="connsiteY110" fmla="*/ 1391047 h 1694815"/>
              <a:gd name="connsiteX111" fmla="*/ 83990 w 239371"/>
              <a:gd name="connsiteY111" fmla="*/ 1361718 h 1694815"/>
              <a:gd name="connsiteX112" fmla="*/ 88189 w 239371"/>
              <a:gd name="connsiteY112" fmla="*/ 1334484 h 1694815"/>
              <a:gd name="connsiteX113" fmla="*/ 92389 w 239371"/>
              <a:gd name="connsiteY113" fmla="*/ 1305154 h 1694815"/>
              <a:gd name="connsiteX114" fmla="*/ 96588 w 239371"/>
              <a:gd name="connsiteY114" fmla="*/ 1269540 h 1694815"/>
              <a:gd name="connsiteX115" fmla="*/ 96588 w 239371"/>
              <a:gd name="connsiteY115" fmla="*/ 1233926 h 1694815"/>
              <a:gd name="connsiteX116" fmla="*/ 98688 w 239371"/>
              <a:gd name="connsiteY116" fmla="*/ 1198312 h 1694815"/>
              <a:gd name="connsiteX117" fmla="*/ 102888 w 239371"/>
              <a:gd name="connsiteY117" fmla="*/ 1154318 h 1694815"/>
              <a:gd name="connsiteX118" fmla="*/ 107087 w 239371"/>
              <a:gd name="connsiteY118" fmla="*/ 1114514 h 1694815"/>
              <a:gd name="connsiteX119" fmla="*/ 111287 w 239371"/>
              <a:gd name="connsiteY119" fmla="*/ 1022336 h 1694815"/>
              <a:gd name="connsiteX120" fmla="*/ 111287 w 239371"/>
              <a:gd name="connsiteY120" fmla="*/ 936443 h 1694815"/>
              <a:gd name="connsiteX121" fmla="*/ 115486 w 239371"/>
              <a:gd name="connsiteY121" fmla="*/ 848455 h 1694815"/>
              <a:gd name="connsiteX122" fmla="*/ 119685 w 239371"/>
              <a:gd name="connsiteY122" fmla="*/ 764657 h 1694815"/>
              <a:gd name="connsiteX123" fmla="*/ 119685 w 239371"/>
              <a:gd name="connsiteY123" fmla="*/ 680859 h 1694815"/>
              <a:gd name="connsiteX124" fmla="*/ 119685 w 239371"/>
              <a:gd name="connsiteY124" fmla="*/ 601251 h 1694815"/>
              <a:gd name="connsiteX125" fmla="*/ 119685 w 239371"/>
              <a:gd name="connsiteY125" fmla="*/ 521643 h 1694815"/>
              <a:gd name="connsiteX126" fmla="*/ 115486 w 239371"/>
              <a:gd name="connsiteY126" fmla="*/ 439940 h 1694815"/>
              <a:gd name="connsiteX127" fmla="*/ 115486 w 239371"/>
              <a:gd name="connsiteY127" fmla="*/ 404326 h 1694815"/>
              <a:gd name="connsiteX128" fmla="*/ 111287 w 239371"/>
              <a:gd name="connsiteY128" fmla="*/ 368711 h 1694815"/>
              <a:gd name="connsiteX129" fmla="*/ 111287 w 239371"/>
              <a:gd name="connsiteY129" fmla="*/ 337287 h 1694815"/>
              <a:gd name="connsiteX130" fmla="*/ 107087 w 239371"/>
              <a:gd name="connsiteY130" fmla="*/ 303768 h 1694815"/>
              <a:gd name="connsiteX131" fmla="*/ 107087 w 239371"/>
              <a:gd name="connsiteY131" fmla="*/ 276534 h 1694815"/>
              <a:gd name="connsiteX132" fmla="*/ 102888 w 239371"/>
              <a:gd name="connsiteY132" fmla="*/ 249299 h 1694815"/>
              <a:gd name="connsiteX133" fmla="*/ 102888 w 239371"/>
              <a:gd name="connsiteY133" fmla="*/ 224160 h 1694815"/>
              <a:gd name="connsiteX134" fmla="*/ 98688 w 239371"/>
              <a:gd name="connsiteY134" fmla="*/ 201115 h 1694815"/>
              <a:gd name="connsiteX135" fmla="*/ 98688 w 239371"/>
              <a:gd name="connsiteY135" fmla="*/ 175976 h 1694815"/>
              <a:gd name="connsiteX136" fmla="*/ 96588 w 239371"/>
              <a:gd name="connsiteY136" fmla="*/ 157121 h 1694815"/>
              <a:gd name="connsiteX137" fmla="*/ 96588 w 239371"/>
              <a:gd name="connsiteY137" fmla="*/ 140362 h 1694815"/>
              <a:gd name="connsiteX138" fmla="*/ 92389 w 239371"/>
              <a:gd name="connsiteY138" fmla="*/ 123602 h 1694815"/>
              <a:gd name="connsiteX139" fmla="*/ 88189 w 239371"/>
              <a:gd name="connsiteY139" fmla="*/ 108937 h 1694815"/>
              <a:gd name="connsiteX140" fmla="*/ 88189 w 239371"/>
              <a:gd name="connsiteY140" fmla="*/ 96368 h 1694815"/>
              <a:gd name="connsiteX141" fmla="*/ 83990 w 239371"/>
              <a:gd name="connsiteY141" fmla="*/ 87988 h 1694815"/>
              <a:gd name="connsiteX142" fmla="*/ 79790 w 239371"/>
              <a:gd name="connsiteY142" fmla="*/ 79608 h 1694815"/>
              <a:gd name="connsiteX143" fmla="*/ 71391 w 239371"/>
              <a:gd name="connsiteY143" fmla="*/ 69133 h 1694815"/>
              <a:gd name="connsiteX144" fmla="*/ 67192 w 239371"/>
              <a:gd name="connsiteY144" fmla="*/ 56564 h 1694815"/>
              <a:gd name="connsiteX145" fmla="*/ 62992 w 239371"/>
              <a:gd name="connsiteY145" fmla="*/ 43994 h 1694815"/>
              <a:gd name="connsiteX146" fmla="*/ 58793 w 239371"/>
              <a:gd name="connsiteY146" fmla="*/ 35614 h 1694815"/>
              <a:gd name="connsiteX147" fmla="*/ 58793 w 239371"/>
              <a:gd name="connsiteY147" fmla="*/ 23045 h 1694815"/>
              <a:gd name="connsiteX148" fmla="*/ 62992 w 239371"/>
              <a:gd name="connsiteY148" fmla="*/ 16760 h 1694815"/>
              <a:gd name="connsiteX149" fmla="*/ 67192 w 239371"/>
              <a:gd name="connsiteY149" fmla="*/ 8380 h 1694815"/>
              <a:gd name="connsiteX150" fmla="*/ 71391 w 239371"/>
              <a:gd name="connsiteY150" fmla="*/ 0 h 16948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</a:cxnLst>
            <a:rect l="l" t="t" r="r" b="b"/>
            <a:pathLst>
              <a:path w="239371" h="1694815">
                <a:moveTo>
                  <a:pt x="71391" y="0"/>
                </a:moveTo>
                <a:lnTo>
                  <a:pt x="75591" y="0"/>
                </a:lnTo>
                <a:lnTo>
                  <a:pt x="83990" y="0"/>
                </a:lnTo>
                <a:lnTo>
                  <a:pt x="88189" y="0"/>
                </a:lnTo>
                <a:lnTo>
                  <a:pt x="96588" y="0"/>
                </a:lnTo>
                <a:lnTo>
                  <a:pt x="102888" y="0"/>
                </a:lnTo>
                <a:lnTo>
                  <a:pt x="111287" y="0"/>
                </a:lnTo>
                <a:lnTo>
                  <a:pt x="123885" y="4190"/>
                </a:lnTo>
                <a:lnTo>
                  <a:pt x="132284" y="4190"/>
                </a:lnTo>
                <a:lnTo>
                  <a:pt x="146982" y="8380"/>
                </a:lnTo>
                <a:lnTo>
                  <a:pt x="172179" y="16760"/>
                </a:lnTo>
                <a:lnTo>
                  <a:pt x="203675" y="23045"/>
                </a:lnTo>
                <a:lnTo>
                  <a:pt x="239371" y="35614"/>
                </a:lnTo>
                <a:lnTo>
                  <a:pt x="239371" y="64944"/>
                </a:lnTo>
                <a:lnTo>
                  <a:pt x="239371" y="92178"/>
                </a:lnTo>
                <a:lnTo>
                  <a:pt x="239371" y="123602"/>
                </a:lnTo>
                <a:lnTo>
                  <a:pt x="237271" y="163406"/>
                </a:lnTo>
                <a:lnTo>
                  <a:pt x="237271" y="201115"/>
                </a:lnTo>
                <a:lnTo>
                  <a:pt x="237271" y="245109"/>
                </a:lnTo>
                <a:lnTo>
                  <a:pt x="233072" y="293293"/>
                </a:lnTo>
                <a:lnTo>
                  <a:pt x="233072" y="341477"/>
                </a:lnTo>
                <a:lnTo>
                  <a:pt x="233072" y="395946"/>
                </a:lnTo>
                <a:lnTo>
                  <a:pt x="228872" y="452509"/>
                </a:lnTo>
                <a:lnTo>
                  <a:pt x="228872" y="513263"/>
                </a:lnTo>
                <a:lnTo>
                  <a:pt x="224673" y="576112"/>
                </a:lnTo>
                <a:lnTo>
                  <a:pt x="220473" y="645245"/>
                </a:lnTo>
                <a:lnTo>
                  <a:pt x="220473" y="712283"/>
                </a:lnTo>
                <a:lnTo>
                  <a:pt x="216274" y="789797"/>
                </a:lnTo>
                <a:lnTo>
                  <a:pt x="212074" y="865215"/>
                </a:lnTo>
                <a:lnTo>
                  <a:pt x="212074" y="905019"/>
                </a:lnTo>
                <a:lnTo>
                  <a:pt x="212074" y="940633"/>
                </a:lnTo>
                <a:lnTo>
                  <a:pt x="207875" y="978342"/>
                </a:lnTo>
                <a:lnTo>
                  <a:pt x="207875" y="1013956"/>
                </a:lnTo>
                <a:lnTo>
                  <a:pt x="207875" y="1049570"/>
                </a:lnTo>
                <a:lnTo>
                  <a:pt x="203675" y="1080995"/>
                </a:lnTo>
                <a:lnTo>
                  <a:pt x="203675" y="1114514"/>
                </a:lnTo>
                <a:lnTo>
                  <a:pt x="203675" y="1141748"/>
                </a:lnTo>
                <a:lnTo>
                  <a:pt x="203675" y="1173172"/>
                </a:lnTo>
                <a:lnTo>
                  <a:pt x="199476" y="1202502"/>
                </a:lnTo>
                <a:lnTo>
                  <a:pt x="199476" y="1225546"/>
                </a:lnTo>
                <a:lnTo>
                  <a:pt x="199476" y="1254876"/>
                </a:lnTo>
                <a:lnTo>
                  <a:pt x="199476" y="1277920"/>
                </a:lnTo>
                <a:lnTo>
                  <a:pt x="199476" y="1298870"/>
                </a:lnTo>
                <a:lnTo>
                  <a:pt x="199476" y="1321914"/>
                </a:lnTo>
                <a:lnTo>
                  <a:pt x="199476" y="1342863"/>
                </a:lnTo>
                <a:lnTo>
                  <a:pt x="199476" y="1361718"/>
                </a:lnTo>
                <a:lnTo>
                  <a:pt x="199476" y="1378478"/>
                </a:lnTo>
                <a:lnTo>
                  <a:pt x="199476" y="1397332"/>
                </a:lnTo>
                <a:lnTo>
                  <a:pt x="199476" y="1414092"/>
                </a:lnTo>
                <a:lnTo>
                  <a:pt x="199476" y="1426662"/>
                </a:lnTo>
                <a:lnTo>
                  <a:pt x="199476" y="1441326"/>
                </a:lnTo>
                <a:lnTo>
                  <a:pt x="199476" y="1453896"/>
                </a:lnTo>
                <a:lnTo>
                  <a:pt x="199476" y="1462276"/>
                </a:lnTo>
                <a:lnTo>
                  <a:pt x="199476" y="1474845"/>
                </a:lnTo>
                <a:lnTo>
                  <a:pt x="199476" y="1483225"/>
                </a:lnTo>
                <a:lnTo>
                  <a:pt x="199476" y="1489510"/>
                </a:lnTo>
                <a:lnTo>
                  <a:pt x="199476" y="1493700"/>
                </a:lnTo>
                <a:lnTo>
                  <a:pt x="199476" y="1502080"/>
                </a:lnTo>
                <a:lnTo>
                  <a:pt x="203675" y="1506270"/>
                </a:lnTo>
                <a:lnTo>
                  <a:pt x="203675" y="1510460"/>
                </a:lnTo>
                <a:lnTo>
                  <a:pt x="207875" y="1510460"/>
                </a:lnTo>
                <a:lnTo>
                  <a:pt x="216274" y="1514649"/>
                </a:lnTo>
                <a:lnTo>
                  <a:pt x="220473" y="1514649"/>
                </a:lnTo>
                <a:lnTo>
                  <a:pt x="232228" y="1514649"/>
                </a:lnTo>
                <a:lnTo>
                  <a:pt x="231572" y="1518177"/>
                </a:lnTo>
                <a:cubicBezTo>
                  <a:pt x="229085" y="1528125"/>
                  <a:pt x="224662" y="1537501"/>
                  <a:pt x="221845" y="1547360"/>
                </a:cubicBezTo>
                <a:cubicBezTo>
                  <a:pt x="218172" y="1560215"/>
                  <a:pt x="215360" y="1573301"/>
                  <a:pt x="212117" y="1586271"/>
                </a:cubicBezTo>
                <a:cubicBezTo>
                  <a:pt x="209630" y="1596219"/>
                  <a:pt x="205491" y="1605735"/>
                  <a:pt x="201612" y="1615301"/>
                </a:cubicBezTo>
                <a:lnTo>
                  <a:pt x="193935" y="1640463"/>
                </a:lnTo>
                <a:lnTo>
                  <a:pt x="188977" y="1642441"/>
                </a:lnTo>
                <a:lnTo>
                  <a:pt x="180578" y="1650821"/>
                </a:lnTo>
                <a:lnTo>
                  <a:pt x="176379" y="1655011"/>
                </a:lnTo>
                <a:lnTo>
                  <a:pt x="167980" y="1659201"/>
                </a:lnTo>
                <a:lnTo>
                  <a:pt x="159581" y="1665486"/>
                </a:lnTo>
                <a:lnTo>
                  <a:pt x="146982" y="1673866"/>
                </a:lnTo>
                <a:lnTo>
                  <a:pt x="140683" y="1682245"/>
                </a:lnTo>
                <a:lnTo>
                  <a:pt x="132284" y="1686435"/>
                </a:lnTo>
                <a:lnTo>
                  <a:pt x="119685" y="1690625"/>
                </a:lnTo>
                <a:lnTo>
                  <a:pt x="111287" y="1690625"/>
                </a:lnTo>
                <a:lnTo>
                  <a:pt x="102888" y="1694815"/>
                </a:lnTo>
                <a:lnTo>
                  <a:pt x="98688" y="1694815"/>
                </a:lnTo>
                <a:lnTo>
                  <a:pt x="83990" y="1686435"/>
                </a:lnTo>
                <a:lnTo>
                  <a:pt x="71391" y="1678056"/>
                </a:lnTo>
                <a:lnTo>
                  <a:pt x="62992" y="1673866"/>
                </a:lnTo>
                <a:lnTo>
                  <a:pt x="54593" y="1665486"/>
                </a:lnTo>
                <a:lnTo>
                  <a:pt x="48294" y="1659201"/>
                </a:lnTo>
                <a:lnTo>
                  <a:pt x="35696" y="1650821"/>
                </a:lnTo>
                <a:lnTo>
                  <a:pt x="27297" y="1638252"/>
                </a:lnTo>
                <a:lnTo>
                  <a:pt x="18898" y="1629872"/>
                </a:lnTo>
                <a:lnTo>
                  <a:pt x="14698" y="1619397"/>
                </a:lnTo>
                <a:lnTo>
                  <a:pt x="6299" y="1611017"/>
                </a:lnTo>
                <a:lnTo>
                  <a:pt x="4200" y="1602637"/>
                </a:lnTo>
                <a:lnTo>
                  <a:pt x="4200" y="1594258"/>
                </a:lnTo>
                <a:lnTo>
                  <a:pt x="4200" y="1585878"/>
                </a:lnTo>
                <a:lnTo>
                  <a:pt x="0" y="1577498"/>
                </a:lnTo>
                <a:lnTo>
                  <a:pt x="4200" y="1571213"/>
                </a:lnTo>
                <a:lnTo>
                  <a:pt x="4200" y="1562833"/>
                </a:lnTo>
                <a:lnTo>
                  <a:pt x="6299" y="1550264"/>
                </a:lnTo>
                <a:lnTo>
                  <a:pt x="10499" y="1541884"/>
                </a:lnTo>
                <a:lnTo>
                  <a:pt x="18898" y="1533504"/>
                </a:lnTo>
                <a:lnTo>
                  <a:pt x="27297" y="1527219"/>
                </a:lnTo>
                <a:lnTo>
                  <a:pt x="35696" y="1518839"/>
                </a:lnTo>
                <a:lnTo>
                  <a:pt x="48294" y="1510460"/>
                </a:lnTo>
                <a:lnTo>
                  <a:pt x="52494" y="1502080"/>
                </a:lnTo>
                <a:lnTo>
                  <a:pt x="54593" y="1493700"/>
                </a:lnTo>
                <a:lnTo>
                  <a:pt x="58793" y="1483225"/>
                </a:lnTo>
                <a:lnTo>
                  <a:pt x="62992" y="1470655"/>
                </a:lnTo>
                <a:lnTo>
                  <a:pt x="67192" y="1453896"/>
                </a:lnTo>
                <a:lnTo>
                  <a:pt x="71391" y="1435041"/>
                </a:lnTo>
                <a:lnTo>
                  <a:pt x="75591" y="1414092"/>
                </a:lnTo>
                <a:lnTo>
                  <a:pt x="79790" y="1391047"/>
                </a:lnTo>
                <a:lnTo>
                  <a:pt x="83990" y="1361718"/>
                </a:lnTo>
                <a:lnTo>
                  <a:pt x="88189" y="1334484"/>
                </a:lnTo>
                <a:lnTo>
                  <a:pt x="92389" y="1305154"/>
                </a:lnTo>
                <a:lnTo>
                  <a:pt x="96588" y="1269540"/>
                </a:lnTo>
                <a:lnTo>
                  <a:pt x="96588" y="1233926"/>
                </a:lnTo>
                <a:lnTo>
                  <a:pt x="98688" y="1198312"/>
                </a:lnTo>
                <a:lnTo>
                  <a:pt x="102888" y="1154318"/>
                </a:lnTo>
                <a:lnTo>
                  <a:pt x="107087" y="1114514"/>
                </a:lnTo>
                <a:lnTo>
                  <a:pt x="111287" y="1022336"/>
                </a:lnTo>
                <a:lnTo>
                  <a:pt x="111287" y="936443"/>
                </a:lnTo>
                <a:lnTo>
                  <a:pt x="115486" y="848455"/>
                </a:lnTo>
                <a:lnTo>
                  <a:pt x="119685" y="764657"/>
                </a:lnTo>
                <a:lnTo>
                  <a:pt x="119685" y="680859"/>
                </a:lnTo>
                <a:lnTo>
                  <a:pt x="119685" y="601251"/>
                </a:lnTo>
                <a:lnTo>
                  <a:pt x="119685" y="521643"/>
                </a:lnTo>
                <a:lnTo>
                  <a:pt x="115486" y="439940"/>
                </a:lnTo>
                <a:lnTo>
                  <a:pt x="115486" y="404326"/>
                </a:lnTo>
                <a:lnTo>
                  <a:pt x="111287" y="368711"/>
                </a:lnTo>
                <a:lnTo>
                  <a:pt x="111287" y="337287"/>
                </a:lnTo>
                <a:lnTo>
                  <a:pt x="107087" y="303768"/>
                </a:lnTo>
                <a:lnTo>
                  <a:pt x="107087" y="276534"/>
                </a:lnTo>
                <a:lnTo>
                  <a:pt x="102888" y="249299"/>
                </a:lnTo>
                <a:lnTo>
                  <a:pt x="102888" y="224160"/>
                </a:lnTo>
                <a:lnTo>
                  <a:pt x="98688" y="201115"/>
                </a:lnTo>
                <a:lnTo>
                  <a:pt x="98688" y="175976"/>
                </a:lnTo>
                <a:lnTo>
                  <a:pt x="96588" y="157121"/>
                </a:lnTo>
                <a:lnTo>
                  <a:pt x="96588" y="140362"/>
                </a:lnTo>
                <a:lnTo>
                  <a:pt x="92389" y="123602"/>
                </a:lnTo>
                <a:lnTo>
                  <a:pt x="88189" y="108937"/>
                </a:lnTo>
                <a:lnTo>
                  <a:pt x="88189" y="96368"/>
                </a:lnTo>
                <a:lnTo>
                  <a:pt x="83990" y="87988"/>
                </a:lnTo>
                <a:lnTo>
                  <a:pt x="79790" y="79608"/>
                </a:lnTo>
                <a:lnTo>
                  <a:pt x="71391" y="69133"/>
                </a:lnTo>
                <a:lnTo>
                  <a:pt x="67192" y="56564"/>
                </a:lnTo>
                <a:lnTo>
                  <a:pt x="62992" y="43994"/>
                </a:lnTo>
                <a:lnTo>
                  <a:pt x="58793" y="35614"/>
                </a:lnTo>
                <a:lnTo>
                  <a:pt x="58793" y="23045"/>
                </a:lnTo>
                <a:lnTo>
                  <a:pt x="62992" y="16760"/>
                </a:lnTo>
                <a:lnTo>
                  <a:pt x="67192" y="8380"/>
                </a:lnTo>
                <a:lnTo>
                  <a:pt x="71391" y="0"/>
                </a:lnTo>
                <a:close/>
              </a:path>
            </a:pathLst>
          </a:cu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40"/>
          <p:cNvSpPr>
            <a:spLocks noChangeArrowheads="1"/>
          </p:cNvSpPr>
          <p:nvPr/>
        </p:nvSpPr>
        <p:spPr bwMode="auto">
          <a:xfrm>
            <a:off x="1619672" y="1347614"/>
            <a:ext cx="5904656" cy="145424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默读课文，思考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：课文从哪些方面介绍了太阳？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折角形 1"/>
          <p:cNvSpPr/>
          <p:nvPr/>
        </p:nvSpPr>
        <p:spPr>
          <a:xfrm>
            <a:off x="2042381" y="3291830"/>
            <a:ext cx="5059238" cy="1152128"/>
          </a:xfrm>
          <a:prstGeom prst="foldedCorner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提示：</a:t>
            </a:r>
            <a:r>
              <a:rPr lang="zh-CN" altLang="en-US"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运</a:t>
            </a:r>
            <a:r>
              <a:rPr lang="zh-CN" altLang="en-US" sz="20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用之前学过的作批注的方法，将每段的主要内容记录下来，再将这些内容整合到一起，梳理出课文的主要内容。</a:t>
            </a:r>
            <a:endParaRPr lang="zh-CN" altLang="en-US" sz="20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7816" y="396338"/>
            <a:ext cx="2268000" cy="692577"/>
          </a:xfrm>
          <a:prstGeom prst="rect">
            <a:avLst/>
          </a:prstGeom>
        </p:spPr>
      </p:pic>
      <p:sp>
        <p:nvSpPr>
          <p:cNvPr id="5" name="文本框 14"/>
          <p:cNvSpPr txBox="1"/>
          <p:nvPr/>
        </p:nvSpPr>
        <p:spPr>
          <a:xfrm>
            <a:off x="827584" y="364326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整体感知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7765" y="396338"/>
            <a:ext cx="450000" cy="55975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251520" y="923403"/>
            <a:ext cx="8424936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</a:t>
            </a:r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自然</a:t>
            </a:r>
            <a:r>
              <a:rPr lang="zh-CN" altLang="en-US" sz="32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段：</a:t>
            </a:r>
            <a:r>
              <a:rPr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</a:rPr>
              <a:t>距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离地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球</a:t>
            </a:r>
            <a:r>
              <a:rPr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</a:rPr>
              <a:t>远，有一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亿五千万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千米。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251520" y="3293625"/>
            <a:ext cx="8424936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</a:t>
            </a:r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自然</a:t>
            </a:r>
            <a:r>
              <a:rPr lang="zh-CN" altLang="en-US" sz="32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段：</a:t>
            </a:r>
            <a:r>
              <a:rPr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</a:rPr>
              <a:t>温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度</a:t>
            </a:r>
            <a:r>
              <a:rPr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</a:rPr>
              <a:t>高，表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面温度五千多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摄氏度。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251520" y="2139702"/>
            <a:ext cx="8136904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</a:t>
            </a:r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自然</a:t>
            </a:r>
            <a:r>
              <a:rPr lang="zh-CN" altLang="en-US" sz="32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段：</a:t>
            </a:r>
            <a:r>
              <a:rPr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</a:rPr>
              <a:t>体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积</a:t>
            </a:r>
            <a:r>
              <a:rPr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</a:rPr>
              <a:t>大，约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一百三十万个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地球。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671682" y="4299942"/>
            <a:ext cx="3636404" cy="52322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介绍有关太阳的知识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10" grpId="0"/>
      <p:bldP spid="1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578445" y="2646001"/>
            <a:ext cx="8136904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</a:t>
            </a:r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自然段：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太阳有杀菌作用。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586432" y="3438090"/>
            <a:ext cx="8522071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</a:t>
            </a:r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自然段：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没有太阳就没有可爱美丽的世界。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611560" y="339502"/>
            <a:ext cx="7416824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</a:t>
            </a:r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自然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段：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与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人类关系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密切。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631726" y="1059819"/>
            <a:ext cx="7416824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</a:t>
            </a:r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自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然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段：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太阳对雨雪的影响。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矩形 13"/>
          <p:cNvSpPr>
            <a:spLocks noChangeArrowheads="1"/>
          </p:cNvSpPr>
          <p:nvPr/>
        </p:nvSpPr>
        <p:spPr bwMode="auto">
          <a:xfrm>
            <a:off x="586433" y="1851907"/>
            <a:ext cx="7416824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</a:t>
            </a:r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自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然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段：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太阳对风的影响。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403648" y="4217114"/>
            <a:ext cx="5616624" cy="52322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说明太阳与人类有非常密切的关系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12" grpId="0"/>
      <p:bldP spid="13" grpId="0"/>
      <p:bldP spid="14" grpId="0"/>
      <p:bldP spid="1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11560" y="483518"/>
            <a:ext cx="3096343" cy="732508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lvl="0" defTabSz="91440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kern="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课文的主要内容</a:t>
            </a:r>
            <a:endParaRPr lang="zh-CN" altLang="en-US" sz="3200" kern="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62572" y="1770110"/>
            <a:ext cx="7237819" cy="23775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课文介绍了太阳距离地球远、体积大、温度高的特点，以及太阳与动植物生长、能源形成、自然气候变化、预防和治疗疾病等方面的关系。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194825" y="1538709"/>
            <a:ext cx="6754351" cy="20128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723900" defTabSz="91440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kern="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请同学们默读第</a:t>
            </a:r>
            <a:r>
              <a:rPr lang="en-US" altLang="zh-CN" sz="3200" kern="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200" kern="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3200" kern="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3200" kern="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自然段，想一想：为了说明太阳的远和大，作者运用了哪些说明方法？</a:t>
            </a:r>
            <a:endParaRPr lang="zh-CN" altLang="en-US" sz="3200" kern="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6"/>
          <p:cNvSpPr txBox="1">
            <a:spLocks noChangeArrowheads="1"/>
          </p:cNvSpPr>
          <p:nvPr/>
        </p:nvSpPr>
        <p:spPr bwMode="auto">
          <a:xfrm>
            <a:off x="817190" y="1767745"/>
            <a:ext cx="7715250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457200" indent="-457200">
              <a:buClr>
                <a:schemeClr val="accent5"/>
              </a:buClr>
              <a:buSzPct val="80000"/>
              <a:buFont typeface="Wingdings" panose="05000000000000000000" pitchFamily="2" charset="2"/>
              <a:buChar char="p"/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太阳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离我们约有一亿五千万千米远。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云形 1"/>
          <p:cNvSpPr/>
          <p:nvPr/>
        </p:nvSpPr>
        <p:spPr>
          <a:xfrm>
            <a:off x="2838575" y="2686228"/>
            <a:ext cx="1811088" cy="749618"/>
          </a:xfrm>
          <a:prstGeom prst="cloud">
            <a:avLst/>
          </a:prstGeom>
          <a:solidFill>
            <a:srgbClr val="FEFCDE"/>
          </a:solidFill>
          <a:ln>
            <a:solidFill>
              <a:schemeClr val="accent3">
                <a:lumMod val="40000"/>
                <a:lumOff val="60000"/>
              </a:schemeClr>
            </a:solidFill>
          </a:ln>
        </p:spPr>
        <p:txBody>
          <a:bodyPr wrap="none">
            <a:spAutoFit/>
          </a:bodyPr>
          <a:lstStyle/>
          <a:p>
            <a:r>
              <a:rPr lang="zh-CN" altLang="en-US" sz="2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列数字</a:t>
            </a:r>
            <a:endParaRPr lang="zh-CN" altLang="en-US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4178213" y="2324759"/>
            <a:ext cx="3049539" cy="0"/>
          </a:xfrm>
          <a:prstGeom prst="line">
            <a:avLst/>
          </a:prstGeom>
          <a:ln w="3810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6"/>
          <p:cNvSpPr txBox="1">
            <a:spLocks noChangeArrowheads="1"/>
          </p:cNvSpPr>
          <p:nvPr/>
        </p:nvSpPr>
        <p:spPr bwMode="auto">
          <a:xfrm>
            <a:off x="467544" y="627534"/>
            <a:ext cx="6692624" cy="181588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marL="457200" indent="-457200">
              <a:buClr>
                <a:schemeClr val="accent5"/>
              </a:buClr>
              <a:buSzPct val="80000"/>
              <a:buFont typeface="Wingdings" panose="05000000000000000000" pitchFamily="2" charset="2"/>
              <a:buChar char="p"/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太阳离我们约有一亿五千万千米远。到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太阳上去，如果步行，日夜不停地走，差不多要走三千五百年；就是坐飞机，也要飞二十几年。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6"/>
          <p:cNvSpPr txBox="1">
            <a:spLocks noChangeArrowheads="1"/>
          </p:cNvSpPr>
          <p:nvPr/>
        </p:nvSpPr>
        <p:spPr bwMode="auto">
          <a:xfrm>
            <a:off x="467544" y="2699618"/>
            <a:ext cx="6657874" cy="1384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457200" indent="-457200">
              <a:buClr>
                <a:schemeClr val="accent5"/>
              </a:buClr>
              <a:buSzPct val="80000"/>
              <a:buFont typeface="Wingdings" panose="05000000000000000000" pitchFamily="2" charset="2"/>
              <a:buChar char="p"/>
              <a:defRPr sz="2800" b="1"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r>
              <a:rPr lang="zh-CN" altLang="en-US" dirty="0" smtClean="0"/>
              <a:t>太阳</a:t>
            </a:r>
            <a:r>
              <a:rPr lang="zh-CN" altLang="en-US" dirty="0"/>
              <a:t>离我们很</a:t>
            </a:r>
            <a:r>
              <a:rPr lang="zh-CN" altLang="en-US" dirty="0" smtClean="0"/>
              <a:t>远很远。到</a:t>
            </a:r>
            <a:r>
              <a:rPr lang="zh-CN" altLang="en-US" dirty="0"/>
              <a:t>太阳上去，如果步行，日夜不停地走，要走很多很多年；就是坐飞机，也要飞很多年。</a:t>
            </a:r>
            <a:endParaRPr lang="en-US" altLang="zh-CN" dirty="0"/>
          </a:p>
        </p:txBody>
      </p:sp>
      <p:sp>
        <p:nvSpPr>
          <p:cNvPr id="5" name="右弧形箭头 4"/>
          <p:cNvSpPr/>
          <p:nvPr/>
        </p:nvSpPr>
        <p:spPr>
          <a:xfrm>
            <a:off x="6840349" y="1541145"/>
            <a:ext cx="395947" cy="1481703"/>
          </a:xfrm>
          <a:prstGeom prst="curvedLeftArrow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" name="文本框 6"/>
          <p:cNvSpPr txBox="1">
            <a:spLocks noChangeArrowheads="1"/>
          </p:cNvSpPr>
          <p:nvPr/>
        </p:nvSpPr>
        <p:spPr bwMode="auto">
          <a:xfrm>
            <a:off x="7232176" y="1948531"/>
            <a:ext cx="1800200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好不好？</a:t>
            </a:r>
            <a:endParaRPr lang="en-US" altLang="zh-CN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3445426" y="1948531"/>
            <a:ext cx="1893524" cy="0"/>
          </a:xfrm>
          <a:prstGeom prst="line">
            <a:avLst/>
          </a:prstGeom>
          <a:ln w="3810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V="1">
            <a:off x="3208172" y="2355726"/>
            <a:ext cx="1338049" cy="18689"/>
          </a:xfrm>
          <a:prstGeom prst="line">
            <a:avLst/>
          </a:prstGeom>
          <a:ln w="3810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2829856" y="3158777"/>
            <a:ext cx="1382104" cy="0"/>
          </a:xfrm>
          <a:prstGeom prst="line">
            <a:avLst/>
          </a:prstGeom>
          <a:ln w="3810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6037083" y="3579862"/>
            <a:ext cx="609966" cy="0"/>
          </a:xfrm>
          <a:prstGeom prst="line">
            <a:avLst/>
          </a:prstGeom>
          <a:ln w="3810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1025927" y="4007374"/>
            <a:ext cx="953785" cy="4536"/>
          </a:xfrm>
          <a:prstGeom prst="line">
            <a:avLst/>
          </a:prstGeom>
          <a:ln w="3810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5724128" y="4007374"/>
            <a:ext cx="1008112" cy="4536"/>
          </a:xfrm>
          <a:prstGeom prst="line">
            <a:avLst/>
          </a:prstGeom>
          <a:ln w="3810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文本框 6"/>
          <p:cNvSpPr txBox="1">
            <a:spLocks noChangeArrowheads="1"/>
          </p:cNvSpPr>
          <p:nvPr/>
        </p:nvSpPr>
        <p:spPr bwMode="auto">
          <a:xfrm>
            <a:off x="3528662" y="4105774"/>
            <a:ext cx="1111202" cy="646331"/>
          </a:xfrm>
          <a:prstGeom prst="rect">
            <a:avLst/>
          </a:prstGeom>
          <a:solidFill>
            <a:srgbClr val="FEFCDE"/>
          </a:solidFill>
          <a:ln>
            <a:solidFill>
              <a:schemeClr val="accent3">
                <a:lumMod val="40000"/>
                <a:lumOff val="60000"/>
              </a:schemeClr>
            </a:solidFill>
          </a:ln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26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r>
              <a:rPr lang="zh-CN" altLang="en-US" sz="3600" dirty="0"/>
              <a:t>不好</a:t>
            </a:r>
            <a:endParaRPr lang="en-US" altLang="zh-CN" sz="3600" dirty="0"/>
          </a:p>
        </p:txBody>
      </p:sp>
      <p:cxnSp>
        <p:nvCxnSpPr>
          <p:cNvPr id="14" name="直接连接符 13"/>
          <p:cNvCxnSpPr/>
          <p:nvPr/>
        </p:nvCxnSpPr>
        <p:spPr>
          <a:xfrm>
            <a:off x="3501685" y="1112540"/>
            <a:ext cx="2548581" cy="0"/>
          </a:xfrm>
          <a:prstGeom prst="line">
            <a:avLst/>
          </a:prstGeom>
          <a:ln w="3810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矩形 15"/>
          <p:cNvSpPr/>
          <p:nvPr/>
        </p:nvSpPr>
        <p:spPr>
          <a:xfrm>
            <a:off x="1259840" y="1966362"/>
            <a:ext cx="6264696" cy="954107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indent="622300"/>
            <a:r>
              <a:rPr lang="zh-CN" altLang="en-US" sz="2800" b="1" dirty="0" smtClean="0">
                <a:solidFill>
                  <a:srgbClr val="0066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列数字的说明方法，能够准确、具体地写出太阳和地球距离远的特点。</a:t>
            </a:r>
            <a:endParaRPr lang="zh-CN" altLang="en-US" sz="1600" dirty="0">
              <a:solidFill>
                <a:srgbClr val="0066FF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 animBg="1"/>
      <p:bldP spid="6" grpId="0"/>
      <p:bldP spid="15" grpId="0" animBg="1"/>
      <p:bldP spid="1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7" name="文本框 6"/>
          <p:cNvSpPr txBox="1">
            <a:spLocks noChangeArrowheads="1"/>
          </p:cNvSpPr>
          <p:nvPr/>
        </p:nvSpPr>
        <p:spPr bwMode="auto">
          <a:xfrm>
            <a:off x="588466" y="987574"/>
            <a:ext cx="6707138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读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下面的句子，感受太阳的“大”。</a:t>
            </a:r>
            <a:endParaRPr lang="en-US" altLang="zh-CN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6"/>
          <p:cNvSpPr txBox="1">
            <a:spLocks noChangeArrowheads="1"/>
          </p:cNvSpPr>
          <p:nvPr/>
        </p:nvSpPr>
        <p:spPr bwMode="auto">
          <a:xfrm>
            <a:off x="601166" y="1926580"/>
            <a:ext cx="7715250" cy="107721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457200" indent="-457200">
              <a:buClr>
                <a:schemeClr val="accent5"/>
              </a:buClr>
              <a:buSzPct val="80000"/>
              <a:buFont typeface="Wingdings" panose="05000000000000000000" pitchFamily="2" charset="2"/>
              <a:buChar char="p"/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约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一百三十万个地球的体积才能抵得上一个太阳。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1606068" y="2465189"/>
            <a:ext cx="3127353" cy="0"/>
          </a:xfrm>
          <a:prstGeom prst="line">
            <a:avLst/>
          </a:prstGeom>
          <a:ln w="3810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1099517" y="2946287"/>
            <a:ext cx="1600275" cy="0"/>
          </a:xfrm>
          <a:prstGeom prst="line">
            <a:avLst/>
          </a:prstGeom>
          <a:ln w="3810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云形 11"/>
          <p:cNvSpPr/>
          <p:nvPr/>
        </p:nvSpPr>
        <p:spPr>
          <a:xfrm>
            <a:off x="2485109" y="3406308"/>
            <a:ext cx="1811088" cy="749618"/>
          </a:xfrm>
          <a:prstGeom prst="cloud">
            <a:avLst/>
          </a:prstGeom>
          <a:solidFill>
            <a:srgbClr val="FEFCDE"/>
          </a:solidFill>
          <a:ln>
            <a:solidFill>
              <a:schemeClr val="accent3">
                <a:lumMod val="40000"/>
                <a:lumOff val="60000"/>
              </a:schemeClr>
            </a:solidFill>
          </a:ln>
        </p:spPr>
        <p:txBody>
          <a:bodyPr wrap="none">
            <a:spAutoFit/>
          </a:bodyPr>
          <a:lstStyle/>
          <a:p>
            <a:r>
              <a:rPr lang="zh-CN" altLang="en-US" sz="2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列数字</a:t>
            </a:r>
            <a:endParaRPr lang="zh-CN" altLang="en-US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" name="云形 12"/>
          <p:cNvSpPr/>
          <p:nvPr/>
        </p:nvSpPr>
        <p:spPr>
          <a:xfrm>
            <a:off x="4993160" y="3406308"/>
            <a:ext cx="1811088" cy="749618"/>
          </a:xfrm>
          <a:prstGeom prst="cloud">
            <a:avLst/>
          </a:prstGeom>
          <a:solidFill>
            <a:srgbClr val="FEFCDE"/>
          </a:solidFill>
          <a:ln>
            <a:solidFill>
              <a:schemeClr val="accent3">
                <a:lumMod val="40000"/>
                <a:lumOff val="60000"/>
              </a:schemeClr>
            </a:solidFill>
          </a:ln>
        </p:spPr>
        <p:txBody>
          <a:bodyPr wrap="none">
            <a:spAutoFit/>
          </a:bodyPr>
          <a:lstStyle/>
          <a:p>
            <a:r>
              <a:rPr lang="zh-CN" altLang="en-US" sz="2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作比较</a:t>
            </a:r>
            <a:endParaRPr lang="zh-CN" altLang="en-US" sz="26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6948264" y="2470156"/>
            <a:ext cx="1152128" cy="0"/>
          </a:xfrm>
          <a:prstGeom prst="line">
            <a:avLst/>
          </a:prstGeom>
          <a:ln w="3810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49" name="文本占位符 23553"/>
          <p:cNvSpPr>
            <a:spLocks noGrp="1" noChangeArrowheads="1"/>
          </p:cNvSpPr>
          <p:nvPr>
            <p:ph idx="4294967295"/>
          </p:nvPr>
        </p:nvSpPr>
        <p:spPr bwMode="auto">
          <a:xfrm>
            <a:off x="1167309" y="1364159"/>
            <a:ext cx="6809383" cy="2215703"/>
          </a:xfrm>
          <a:prstGeom prst="rect">
            <a:avLst/>
          </a:prstGeom>
          <a:noFill/>
          <a:ln>
            <a:miter lim="800000"/>
          </a:ln>
        </p:spPr>
        <p:txBody>
          <a:bodyPr/>
          <a:lstStyle/>
          <a:p>
            <a:pPr marL="0" indent="0">
              <a:lnSpc>
                <a:spcPct val="150000"/>
              </a:lnSpc>
              <a:buFontTx/>
              <a:buNone/>
            </a:pP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　　</a:t>
            </a:r>
            <a:r>
              <a:rPr lang="zh-CN" altLang="en-US" sz="3200" spc="9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自读第</a:t>
            </a:r>
            <a:r>
              <a:rPr lang="en-US" altLang="zh-CN" sz="3200" spc="9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3200" spc="9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自然段，想一想：作者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运用了哪些说明方法来介绍太阳温度高的特点？</a:t>
            </a:r>
            <a:endParaRPr lang="zh-CN" altLang="en-US" sz="32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>
        <p:sndAc>
          <p:stSnd>
            <p:snd r:embed="rId1" name="chimes.wav"/>
          </p:stSnd>
        </p:sndAc>
      </p:transition>
    </mc:Choice>
    <mc:Fallback>
      <p:transition>
        <p:sndAc>
          <p:stSnd>
            <p:snd r:embed="rId1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7"/>
          <p:cNvSpPr>
            <a:spLocks noChangeArrowheads="1"/>
          </p:cNvSpPr>
          <p:nvPr/>
        </p:nvSpPr>
        <p:spPr bwMode="auto">
          <a:xfrm>
            <a:off x="1043607" y="1419622"/>
            <a:ext cx="7089727" cy="230832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你了解太阳吗？你知道哪些有关太阳的知识或者故事呢？今天我们来学习有关太阳的课文。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文本框 15"/>
          <p:cNvSpPr txBox="1"/>
          <p:nvPr/>
        </p:nvSpPr>
        <p:spPr>
          <a:xfrm>
            <a:off x="2909023" y="123478"/>
            <a:ext cx="2770305" cy="715089"/>
          </a:xfrm>
          <a:prstGeom prst="flowChartAlternateProcess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kumimoji="1" lang="zh-CN" altLang="en-US" sz="36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第一课时</a:t>
            </a:r>
            <a:endParaRPr kumimoji="1" lang="zh-CN" altLang="en-US" sz="3600" b="1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iconfont-1191-870150"/>
          <p:cNvSpPr>
            <a:spLocks noChangeAspect="1"/>
          </p:cNvSpPr>
          <p:nvPr/>
        </p:nvSpPr>
        <p:spPr bwMode="auto">
          <a:xfrm>
            <a:off x="5365747" y="275088"/>
            <a:ext cx="282970" cy="424454"/>
          </a:xfrm>
          <a:custGeom>
            <a:avLst/>
            <a:gdLst>
              <a:gd name="T0" fmla="*/ 2486 w 2486"/>
              <a:gd name="T1" fmla="*/ 1865 h 3729"/>
              <a:gd name="T2" fmla="*/ 0 w 2486"/>
              <a:gd name="T3" fmla="*/ 0 h 3729"/>
              <a:gd name="T4" fmla="*/ 0 w 2486"/>
              <a:gd name="T5" fmla="*/ 3729 h 3729"/>
              <a:gd name="T6" fmla="*/ 2486 w 2486"/>
              <a:gd name="T7" fmla="*/ 1865 h 37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486" h="3729">
                <a:moveTo>
                  <a:pt x="2486" y="1865"/>
                </a:moveTo>
                <a:lnTo>
                  <a:pt x="0" y="0"/>
                </a:lnTo>
                <a:lnTo>
                  <a:pt x="0" y="3729"/>
                </a:lnTo>
                <a:lnTo>
                  <a:pt x="2486" y="1865"/>
                </a:lnTo>
                <a:close/>
              </a:path>
            </a:pathLst>
          </a:custGeom>
          <a:solidFill>
            <a:srgbClr val="FF9300"/>
          </a:solidFill>
          <a:ln>
            <a:noFill/>
          </a:ln>
        </p:spPr>
      </p:sp>
      <p:sp>
        <p:nvSpPr>
          <p:cNvPr id="6" name="iconfont-1191-870150"/>
          <p:cNvSpPr>
            <a:spLocks noChangeAspect="1"/>
          </p:cNvSpPr>
          <p:nvPr/>
        </p:nvSpPr>
        <p:spPr bwMode="auto">
          <a:xfrm rot="10800000">
            <a:off x="2909023" y="275088"/>
            <a:ext cx="282970" cy="424454"/>
          </a:xfrm>
          <a:custGeom>
            <a:avLst/>
            <a:gdLst>
              <a:gd name="T0" fmla="*/ 2486 w 2486"/>
              <a:gd name="T1" fmla="*/ 1865 h 3729"/>
              <a:gd name="T2" fmla="*/ 0 w 2486"/>
              <a:gd name="T3" fmla="*/ 0 h 3729"/>
              <a:gd name="T4" fmla="*/ 0 w 2486"/>
              <a:gd name="T5" fmla="*/ 3729 h 3729"/>
              <a:gd name="T6" fmla="*/ 2486 w 2486"/>
              <a:gd name="T7" fmla="*/ 1865 h 37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486" h="3729">
                <a:moveTo>
                  <a:pt x="2486" y="1865"/>
                </a:moveTo>
                <a:lnTo>
                  <a:pt x="0" y="0"/>
                </a:lnTo>
                <a:lnTo>
                  <a:pt x="0" y="3729"/>
                </a:lnTo>
                <a:lnTo>
                  <a:pt x="2486" y="1865"/>
                </a:lnTo>
                <a:close/>
              </a:path>
            </a:pathLst>
          </a:custGeom>
          <a:solidFill>
            <a:srgbClr val="FF9300"/>
          </a:solidFill>
          <a:ln>
            <a:noFill/>
          </a:ln>
        </p:spPr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96702" y="545137"/>
            <a:ext cx="542775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太阳会发光，会发热，是个大火球。太阳的温度很高，表面温度有五千多摄氏度，就是钢铁碰到它，也会变成气体。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云形 4"/>
          <p:cNvSpPr/>
          <p:nvPr/>
        </p:nvSpPr>
        <p:spPr>
          <a:xfrm>
            <a:off x="6156176" y="1534100"/>
            <a:ext cx="1811088" cy="749618"/>
          </a:xfrm>
          <a:prstGeom prst="cloud">
            <a:avLst/>
          </a:prstGeom>
          <a:solidFill>
            <a:srgbClr val="FEFCDE"/>
          </a:solidFill>
          <a:ln>
            <a:solidFill>
              <a:schemeClr val="accent3">
                <a:lumMod val="40000"/>
                <a:lumOff val="60000"/>
              </a:schemeClr>
            </a:solidFill>
          </a:ln>
        </p:spPr>
        <p:txBody>
          <a:bodyPr wrap="none">
            <a:spAutoFit/>
          </a:bodyPr>
          <a:lstStyle/>
          <a:p>
            <a:r>
              <a:rPr lang="zh-CN" altLang="en-US" sz="2600" b="1" dirty="0">
                <a:solidFill>
                  <a:srgbClr val="0066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列数字</a:t>
            </a:r>
            <a:endParaRPr lang="zh-CN" altLang="en-US" dirty="0">
              <a:solidFill>
                <a:srgbClr val="0066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3492334" y="2067694"/>
            <a:ext cx="2177171" cy="0"/>
          </a:xfrm>
          <a:prstGeom prst="line">
            <a:avLst/>
          </a:prstGeom>
          <a:ln w="38100">
            <a:solidFill>
              <a:srgbClr val="0066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596702" y="3075806"/>
            <a:ext cx="1671042" cy="0"/>
          </a:xfrm>
          <a:prstGeom prst="line">
            <a:avLst/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文本占位符 23553"/>
          <p:cNvSpPr txBox="1">
            <a:spLocks noChangeArrowheads="1"/>
          </p:cNvSpPr>
          <p:nvPr/>
        </p:nvSpPr>
        <p:spPr bwMode="auto">
          <a:xfrm>
            <a:off x="2699792" y="3507854"/>
            <a:ext cx="5267472" cy="1080120"/>
          </a:xfrm>
          <a:prstGeom prst="wedgeRoundRectCallout">
            <a:avLst>
              <a:gd name="adj1" fmla="val -44019"/>
              <a:gd name="adj2" fmla="val -78868"/>
              <a:gd name="adj3" fmla="val 16667"/>
            </a:avLst>
          </a:prstGeom>
          <a:ln w="31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pPr>
              <a:spcBef>
                <a:spcPct val="20000"/>
              </a:spcBef>
            </a:pP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　　</a:t>
            </a: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这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句话如果只保留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“太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阳的温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度很高”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，你觉得怎么样？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15" name="直接连接符 14"/>
          <p:cNvCxnSpPr/>
          <p:nvPr/>
        </p:nvCxnSpPr>
        <p:spPr>
          <a:xfrm>
            <a:off x="1344340" y="1093490"/>
            <a:ext cx="4019748" cy="0"/>
          </a:xfrm>
          <a:prstGeom prst="line">
            <a:avLst/>
          </a:prstGeom>
          <a:ln w="3810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729862" y="1534100"/>
            <a:ext cx="1969930" cy="0"/>
          </a:xfrm>
          <a:prstGeom prst="line">
            <a:avLst/>
          </a:prstGeom>
          <a:ln w="3810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云形 16"/>
          <p:cNvSpPr/>
          <p:nvPr/>
        </p:nvSpPr>
        <p:spPr>
          <a:xfrm>
            <a:off x="6156176" y="718681"/>
            <a:ext cx="1811088" cy="749618"/>
          </a:xfrm>
          <a:prstGeom prst="cloud">
            <a:avLst/>
          </a:prstGeom>
          <a:solidFill>
            <a:srgbClr val="FEFCDE"/>
          </a:solidFill>
          <a:ln>
            <a:solidFill>
              <a:schemeClr val="accent3">
                <a:lumMod val="40000"/>
                <a:lumOff val="60000"/>
              </a:schemeClr>
            </a:solidFill>
          </a:ln>
        </p:spPr>
        <p:txBody>
          <a:bodyPr wrap="none">
            <a:spAutoFit/>
          </a:bodyPr>
          <a:lstStyle/>
          <a:p>
            <a:r>
              <a:rPr lang="zh-CN" altLang="en-US" sz="2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打比方</a:t>
            </a:r>
            <a:endParaRPr lang="zh-CN" altLang="en-US" sz="26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8" name="云形 17"/>
          <p:cNvSpPr/>
          <p:nvPr/>
        </p:nvSpPr>
        <p:spPr>
          <a:xfrm>
            <a:off x="6167040" y="2350065"/>
            <a:ext cx="1811088" cy="749618"/>
          </a:xfrm>
          <a:prstGeom prst="cloud">
            <a:avLst/>
          </a:prstGeom>
          <a:solidFill>
            <a:srgbClr val="FEFCDE"/>
          </a:solidFill>
          <a:ln>
            <a:solidFill>
              <a:schemeClr val="accent3">
                <a:lumMod val="40000"/>
                <a:lumOff val="60000"/>
              </a:schemeClr>
            </a:solidFill>
          </a:ln>
        </p:spPr>
        <p:txBody>
          <a:bodyPr wrap="none">
            <a:spAutoFit/>
          </a:bodyPr>
          <a:lstStyle/>
          <a:p>
            <a:r>
              <a:rPr lang="zh-CN" altLang="en-US" sz="2600" b="1" dirty="0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作比较</a:t>
            </a:r>
            <a:endParaRPr lang="zh-CN" altLang="en-US" sz="2600" b="1" dirty="0">
              <a:solidFill>
                <a:srgbClr val="00B05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12" name="直接连接符 11"/>
          <p:cNvCxnSpPr/>
          <p:nvPr/>
        </p:nvCxnSpPr>
        <p:spPr>
          <a:xfrm>
            <a:off x="1564293" y="2571750"/>
            <a:ext cx="4105212" cy="0"/>
          </a:xfrm>
          <a:prstGeom prst="line">
            <a:avLst/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 flipV="1">
            <a:off x="626241" y="2571750"/>
            <a:ext cx="489375" cy="15737"/>
          </a:xfrm>
          <a:prstGeom prst="line">
            <a:avLst/>
          </a:prstGeom>
          <a:ln w="38100">
            <a:solidFill>
              <a:srgbClr val="0066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4" grpId="0" animBg="1"/>
      <p:bldP spid="17" grpId="0" animBg="1"/>
      <p:bldP spid="18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08648" y="534651"/>
            <a:ext cx="2052448" cy="899532"/>
            <a:chOff x="234048" y="331327"/>
            <a:chExt cx="2052448" cy="899532"/>
          </a:xfrm>
        </p:grpSpPr>
        <p:sp>
          <p:nvSpPr>
            <p:cNvPr id="58369" name="Text Box 3"/>
            <p:cNvSpPr txBox="1">
              <a:spLocks noChangeArrowheads="1"/>
            </p:cNvSpPr>
            <p:nvPr/>
          </p:nvSpPr>
          <p:spPr bwMode="auto">
            <a:xfrm>
              <a:off x="776784" y="409575"/>
              <a:ext cx="1509712" cy="58477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3200" b="1" dirty="0">
                  <a:solidFill>
                    <a:srgbClr val="00B05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练一练</a:t>
              </a:r>
              <a:endParaRPr lang="zh-CN" altLang="en-US" sz="3200" b="1" dirty="0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58370" name="图片 1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6F6F6"/>
                </a:clrFrom>
                <a:clrTo>
                  <a:srgbClr val="F6F6F6">
                    <a:alpha val="0"/>
                  </a:srgbClr>
                </a:clrTo>
              </a:clrChange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backgroundRemoval t="9600" b="100000" l="9804" r="100000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p:blipFill>
          <p:spPr bwMode="auto">
            <a:xfrm rot="18106195">
              <a:off x="29503" y="535872"/>
              <a:ext cx="899532" cy="49044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58371" name="文本框 2"/>
          <p:cNvSpPr txBox="1">
            <a:spLocks noChangeArrowheads="1"/>
          </p:cNvSpPr>
          <p:nvPr/>
        </p:nvSpPr>
        <p:spPr bwMode="auto">
          <a:xfrm>
            <a:off x="847402" y="1661312"/>
            <a:ext cx="7672338" cy="133363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600" dirty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选择身边的一个事物，试着用多种说明方法说明它的特征。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3" name="Rectangle 3"/>
          <p:cNvSpPr>
            <a:spLocks noGrp="1" noChangeArrowheads="1"/>
          </p:cNvSpPr>
          <p:nvPr>
            <p:ph idx="4294967295"/>
          </p:nvPr>
        </p:nvSpPr>
        <p:spPr bwMode="auto">
          <a:xfrm>
            <a:off x="539552" y="637059"/>
            <a:ext cx="2314452" cy="571500"/>
          </a:xfrm>
          <a:prstGeom prst="rect">
            <a:avLst/>
          </a:prstGeom>
          <a:noFill/>
          <a:ln>
            <a:miter lim="800000"/>
          </a:ln>
        </p:spPr>
        <p:txBody>
          <a:bodyPr/>
          <a:lstStyle/>
          <a:p>
            <a:pPr>
              <a:buFontTx/>
              <a:buNone/>
            </a:pPr>
            <a:r>
              <a:rPr lang="zh-CN" altLang="en-US" sz="3200" b="1" dirty="0" smtClean="0">
                <a:latin typeface="+mj-ea"/>
                <a:ea typeface="+mj-ea"/>
              </a:rPr>
              <a:t>评价标准：</a:t>
            </a:r>
            <a:endParaRPr lang="zh-CN" altLang="en-US" sz="3200" b="1" dirty="0" smtClean="0">
              <a:latin typeface="+mj-ea"/>
              <a:ea typeface="+mj-ea"/>
            </a:endParaRPr>
          </a:p>
        </p:txBody>
      </p:sp>
      <p:sp>
        <p:nvSpPr>
          <p:cNvPr id="59394" name="Rectangle 3"/>
          <p:cNvSpPr txBox="1">
            <a:spLocks noChangeArrowheads="1"/>
          </p:cNvSpPr>
          <p:nvPr/>
        </p:nvSpPr>
        <p:spPr bwMode="auto">
          <a:xfrm>
            <a:off x="573088" y="1291977"/>
            <a:ext cx="7959352" cy="28689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447675" indent="-447675">
              <a:spcBef>
                <a:spcPct val="20000"/>
              </a:spcBef>
            </a:pPr>
            <a:r>
              <a:rPr lang="zh-CN" altLang="en-US" sz="3200" b="1" dirty="0">
                <a:latin typeface="宋体" panose="02010600030101010101" pitchFamily="2" charset="-122"/>
              </a:rPr>
              <a:t>①所写的片段是否运用了课文中所学的说明方法</a:t>
            </a:r>
            <a:r>
              <a:rPr lang="zh-CN" altLang="en-US" sz="3200" b="1" dirty="0" smtClean="0">
                <a:latin typeface="宋体" panose="02010600030101010101" pitchFamily="2" charset="-122"/>
              </a:rPr>
              <a:t>。</a:t>
            </a:r>
            <a:endParaRPr lang="en-US" altLang="zh-CN" sz="3200" b="1" dirty="0" smtClean="0">
              <a:latin typeface="宋体" panose="02010600030101010101" pitchFamily="2" charset="-122"/>
            </a:endParaRPr>
          </a:p>
          <a:p>
            <a:pPr marL="447675" indent="-447675">
              <a:spcBef>
                <a:spcPct val="20000"/>
              </a:spcBef>
            </a:pPr>
            <a:r>
              <a:rPr lang="zh-CN" altLang="en-US" sz="3200" b="1" dirty="0" smtClean="0">
                <a:latin typeface="宋体" panose="02010600030101010101" pitchFamily="2" charset="-122"/>
              </a:rPr>
              <a:t>②</a:t>
            </a:r>
            <a:r>
              <a:rPr lang="zh-CN" altLang="en-US" sz="3200" b="1" dirty="0">
                <a:latin typeface="宋体" panose="02010600030101010101" pitchFamily="2" charset="-122"/>
              </a:rPr>
              <a:t>是否围绕着所写对象的突出特点来写</a:t>
            </a:r>
            <a:r>
              <a:rPr lang="zh-CN" altLang="en-US" sz="3200" b="1" dirty="0" smtClean="0">
                <a:latin typeface="宋体" panose="02010600030101010101" pitchFamily="2" charset="-122"/>
              </a:rPr>
              <a:t>。</a:t>
            </a:r>
            <a:endParaRPr lang="en-US" altLang="zh-CN" sz="3200" b="1" dirty="0" smtClean="0">
              <a:latin typeface="宋体" panose="02010600030101010101" pitchFamily="2" charset="-122"/>
            </a:endParaRPr>
          </a:p>
          <a:p>
            <a:pPr marL="447675" indent="-447675">
              <a:spcBef>
                <a:spcPct val="20000"/>
              </a:spcBef>
            </a:pPr>
            <a:r>
              <a:rPr lang="zh-CN" altLang="en-US" sz="3200" b="1" dirty="0" smtClean="0">
                <a:latin typeface="宋体" panose="02010600030101010101" pitchFamily="2" charset="-122"/>
              </a:rPr>
              <a:t>③</a:t>
            </a:r>
            <a:r>
              <a:rPr lang="zh-CN" altLang="en-US" sz="3200" b="1" dirty="0">
                <a:latin typeface="宋体" panose="02010600030101010101" pitchFamily="2" charset="-122"/>
              </a:rPr>
              <a:t>是否结合课前搜集的相关资料，将所介绍的事物的某个特点说清楚</a:t>
            </a:r>
            <a:r>
              <a:rPr lang="zh-CN" altLang="en-US" sz="3200" b="1" dirty="0" smtClean="0">
                <a:latin typeface="宋体" panose="02010600030101010101" pitchFamily="2" charset="-122"/>
              </a:rPr>
              <a:t>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1331640" y="1707750"/>
            <a:ext cx="6423834" cy="15696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距离地球远   体积大   温度高</a:t>
            </a:r>
            <a:endParaRPr lang="en-US" altLang="zh-CN" sz="32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太阳对人类的作用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252071" y="3435846"/>
            <a:ext cx="684832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200" b="1" dirty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列</a:t>
            </a:r>
            <a:r>
              <a:rPr lang="zh-CN" altLang="en-US" sz="3200" b="1" dirty="0" smtClean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数字、作比较、打比方等说明方法</a:t>
            </a:r>
            <a:endParaRPr lang="zh-CN" altLang="en-US" sz="3200" b="1" dirty="0">
              <a:solidFill>
                <a:srgbClr val="0066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7816" y="547025"/>
            <a:ext cx="2268000" cy="692577"/>
          </a:xfrm>
          <a:prstGeom prst="rect">
            <a:avLst/>
          </a:prstGeom>
        </p:spPr>
      </p:pic>
      <p:sp>
        <p:nvSpPr>
          <p:cNvPr id="11" name="文本框 14"/>
          <p:cNvSpPr txBox="1"/>
          <p:nvPr/>
        </p:nvSpPr>
        <p:spPr>
          <a:xfrm>
            <a:off x="827584" y="508342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课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堂</a:t>
            </a:r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小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结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140" y="537266"/>
            <a:ext cx="460522" cy="57284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5937" y="383823"/>
            <a:ext cx="2269879" cy="693151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392293"/>
            <a:ext cx="443315" cy="551442"/>
          </a:xfrm>
          <a:prstGeom prst="rect">
            <a:avLst/>
          </a:prstGeom>
        </p:spPr>
      </p:pic>
      <p:sp>
        <p:nvSpPr>
          <p:cNvPr id="43009" name="矩形 20"/>
          <p:cNvSpPr>
            <a:spLocks noChangeArrowheads="1"/>
          </p:cNvSpPr>
          <p:nvPr/>
        </p:nvSpPr>
        <p:spPr bwMode="auto">
          <a:xfrm>
            <a:off x="592138" y="1131738"/>
            <a:ext cx="8455025" cy="30241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一、选择题。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 dirty="0">
                <a:latin typeface="Songti SC"/>
                <a:ea typeface="Songti SC"/>
                <a:cs typeface="Songti SC"/>
              </a:rPr>
              <a:t>　　</a:t>
            </a:r>
            <a:r>
              <a:rPr lang="zh-CN" altLang="en-US" sz="3200" b="1" dirty="0">
                <a:latin typeface="宋体" panose="02010600030101010101" pitchFamily="2" charset="-122"/>
              </a:rPr>
              <a:t>本文的说明对象是（　　</a:t>
            </a:r>
            <a:r>
              <a:rPr lang="zh-CN" altLang="en-US" sz="3200" b="1" dirty="0" smtClean="0">
                <a:latin typeface="宋体" panose="02010600030101010101" pitchFamily="2" charset="-122"/>
              </a:rPr>
              <a:t>）。</a:t>
            </a:r>
            <a:endParaRPr lang="zh-CN" altLang="en-US" sz="3200" b="1" dirty="0">
              <a:latin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　　</a:t>
            </a:r>
            <a:r>
              <a:rPr lang="en-US" altLang="zh-CN" sz="3200" b="1" dirty="0">
                <a:latin typeface="宋体" panose="02010600030101010101" pitchFamily="2" charset="-122"/>
              </a:rPr>
              <a:t>A.</a:t>
            </a:r>
            <a:r>
              <a:rPr lang="zh-CN" altLang="en-US" sz="3200" b="1" dirty="0">
                <a:latin typeface="宋体" panose="02010600030101010101" pitchFamily="2" charset="-122"/>
              </a:rPr>
              <a:t>太阳     　</a:t>
            </a:r>
            <a:endParaRPr lang="en-US" altLang="zh-CN" sz="3200" b="1" dirty="0">
              <a:latin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　　</a:t>
            </a:r>
            <a:r>
              <a:rPr lang="en-US" altLang="zh-CN" sz="3200" b="1" dirty="0">
                <a:latin typeface="宋体" panose="02010600030101010101" pitchFamily="2" charset="-122"/>
              </a:rPr>
              <a:t>B.</a:t>
            </a:r>
            <a:r>
              <a:rPr lang="zh-CN" altLang="en-US" sz="3200" b="1" dirty="0">
                <a:latin typeface="宋体" panose="02010600030101010101" pitchFamily="2" charset="-122"/>
              </a:rPr>
              <a:t>太阳离我们很远</a:t>
            </a:r>
            <a:endParaRPr lang="en-US" altLang="zh-CN" sz="3200" b="1" dirty="0">
              <a:latin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　　</a:t>
            </a:r>
            <a:r>
              <a:rPr lang="en-US" altLang="zh-CN" sz="3200" b="1" dirty="0">
                <a:latin typeface="宋体" panose="02010600030101010101" pitchFamily="2" charset="-122"/>
              </a:rPr>
              <a:t>C.</a:t>
            </a:r>
            <a:r>
              <a:rPr lang="zh-CN" altLang="en-US" sz="3200" b="1" dirty="0">
                <a:latin typeface="宋体" panose="02010600030101010101" pitchFamily="2" charset="-122"/>
              </a:rPr>
              <a:t>太阳很热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5417741" y="1720354"/>
            <a:ext cx="370935" cy="62324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36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A</a:t>
            </a:r>
            <a:endParaRPr lang="zh-CN" altLang="en-US" sz="36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文本框 14"/>
          <p:cNvSpPr txBox="1">
            <a:spLocks noChangeArrowheads="1"/>
          </p:cNvSpPr>
          <p:nvPr/>
        </p:nvSpPr>
        <p:spPr bwMode="auto">
          <a:xfrm>
            <a:off x="827584" y="364326"/>
            <a:ext cx="2291928" cy="62324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课堂演练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矩形 20"/>
          <p:cNvSpPr>
            <a:spLocks noChangeArrowheads="1"/>
          </p:cNvSpPr>
          <p:nvPr/>
        </p:nvSpPr>
        <p:spPr bwMode="auto">
          <a:xfrm>
            <a:off x="336550" y="1443038"/>
            <a:ext cx="8455025" cy="24336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latin typeface="宋体" panose="02010600030101010101" pitchFamily="2" charset="-122"/>
              </a:rPr>
              <a:t>1</a:t>
            </a:r>
            <a:r>
              <a:rPr lang="en-US" altLang="zh-CN" sz="3200" b="1" dirty="0">
                <a:latin typeface="宋体" panose="02010600030101010101" pitchFamily="2" charset="-122"/>
              </a:rPr>
              <a:t>.“</a:t>
            </a:r>
            <a:r>
              <a:rPr lang="zh-CN" altLang="en-US" sz="3200" b="1" dirty="0">
                <a:latin typeface="宋体" panose="02010600030101010101" pitchFamily="2" charset="-122"/>
              </a:rPr>
              <a:t>摄氏度”的 “摄”读</a:t>
            </a:r>
            <a:r>
              <a:rPr lang="en-US" altLang="zh-CN" sz="3200" b="1" dirty="0" err="1">
                <a:latin typeface="汉语拼音" panose="000B0604020202020204"/>
                <a:cs typeface="汉语拼音" panose="000B0604020202020204"/>
              </a:rPr>
              <a:t>shè</a:t>
            </a:r>
            <a:r>
              <a:rPr lang="en-US" altLang="zh-CN" sz="3200" b="1" dirty="0">
                <a:latin typeface="宋体" panose="02010600030101010101" pitchFamily="2" charset="-122"/>
              </a:rPr>
              <a:t> </a:t>
            </a:r>
            <a:r>
              <a:rPr lang="zh-CN" altLang="en-US" sz="3200" b="1" dirty="0">
                <a:latin typeface="宋体" panose="02010600030101010101" pitchFamily="2" charset="-122"/>
              </a:rPr>
              <a:t>，不读</a:t>
            </a:r>
            <a:r>
              <a:rPr lang="en-US" altLang="zh-CN" sz="3200" b="1" dirty="0">
                <a:latin typeface="汉语拼音" panose="000B0604020202020204"/>
              </a:rPr>
              <a:t>niè</a:t>
            </a:r>
            <a:r>
              <a:rPr lang="en-US" altLang="zh-CN" sz="3200" b="1" dirty="0" smtClean="0">
                <a:latin typeface="宋体" panose="02010600030101010101" pitchFamily="2" charset="-122"/>
              </a:rPr>
              <a:t> </a:t>
            </a:r>
            <a:r>
              <a:rPr lang="zh-CN" altLang="en-US" sz="3200" b="1" dirty="0" smtClean="0">
                <a:latin typeface="宋体" panose="02010600030101010101" pitchFamily="2" charset="-122"/>
              </a:rPr>
              <a:t>。</a:t>
            </a:r>
            <a:endParaRPr lang="en-US" altLang="zh-CN" sz="3200" b="1" dirty="0" smtClean="0">
              <a:latin typeface="宋体" panose="02010600030101010101" pitchFamily="2" charset="-122"/>
            </a:endParaRPr>
          </a:p>
          <a:p>
            <a:pPr algn="r">
              <a:lnSpc>
                <a:spcPct val="120000"/>
              </a:lnSpc>
            </a:pPr>
            <a:r>
              <a:rPr lang="zh-CN" altLang="en-US" sz="3200" b="1" dirty="0" smtClean="0">
                <a:latin typeface="宋体" panose="02010600030101010101" pitchFamily="2" charset="-122"/>
              </a:rPr>
              <a:t>（</a:t>
            </a:r>
            <a:r>
              <a:rPr lang="zh-CN" altLang="en-US" sz="3200" b="1" dirty="0">
                <a:latin typeface="宋体" panose="02010600030101010101" pitchFamily="2" charset="-122"/>
              </a:rPr>
              <a:t>　　）</a:t>
            </a:r>
            <a:endParaRPr lang="en-US" altLang="zh-CN" sz="3200" b="1" dirty="0">
              <a:latin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3200" b="1" dirty="0" smtClean="0">
                <a:latin typeface="宋体" panose="02010600030101010101" pitchFamily="2" charset="-122"/>
              </a:rPr>
              <a:t>2</a:t>
            </a:r>
            <a:r>
              <a:rPr lang="en-US" altLang="zh-CN" sz="3200" b="1" dirty="0">
                <a:latin typeface="宋体" panose="02010600030101010101" pitchFamily="2" charset="-122"/>
              </a:rPr>
              <a:t>.“</a:t>
            </a:r>
            <a:r>
              <a:rPr lang="zh-CN" altLang="en-US" sz="3200" b="1" dirty="0">
                <a:latin typeface="宋体" panose="02010600030101010101" pitchFamily="2" charset="-122"/>
              </a:rPr>
              <a:t>估计”的“估 ”读</a:t>
            </a:r>
            <a:r>
              <a:rPr lang="en-US" altLang="zh-CN" sz="3200" b="1" dirty="0" err="1">
                <a:latin typeface="汉语拼音" panose="000B0604020202020204"/>
              </a:rPr>
              <a:t>ɡǔ</a:t>
            </a:r>
            <a:r>
              <a:rPr lang="en-US" altLang="zh-CN" sz="3200" b="1" dirty="0">
                <a:latin typeface="宋体" panose="02010600030101010101" pitchFamily="2" charset="-122"/>
              </a:rPr>
              <a:t> </a:t>
            </a:r>
            <a:r>
              <a:rPr lang="zh-CN" altLang="en-US" sz="3200" b="1" dirty="0">
                <a:latin typeface="宋体" panose="02010600030101010101" pitchFamily="2" charset="-122"/>
              </a:rPr>
              <a:t>，不读</a:t>
            </a:r>
            <a:r>
              <a:rPr lang="en-US" altLang="zh-CN" sz="3200" b="1" dirty="0" err="1">
                <a:latin typeface="汉语拼音" panose="000B0604020202020204"/>
              </a:rPr>
              <a:t>ɡū</a:t>
            </a:r>
            <a:r>
              <a:rPr lang="en-US" altLang="zh-CN" sz="3200" b="1" dirty="0">
                <a:latin typeface="宋体" panose="02010600030101010101" pitchFamily="2" charset="-122"/>
              </a:rPr>
              <a:t> </a:t>
            </a:r>
            <a:r>
              <a:rPr lang="zh-CN" altLang="en-US" sz="3200" b="1" dirty="0" smtClean="0">
                <a:latin typeface="宋体" panose="02010600030101010101" pitchFamily="2" charset="-122"/>
              </a:rPr>
              <a:t>。</a:t>
            </a:r>
            <a:endParaRPr lang="en-US" altLang="zh-CN" sz="3200" b="1" dirty="0" smtClean="0">
              <a:latin typeface="宋体" panose="02010600030101010101" pitchFamily="2" charset="-122"/>
            </a:endParaRPr>
          </a:p>
          <a:p>
            <a:pPr algn="r">
              <a:lnSpc>
                <a:spcPct val="120000"/>
              </a:lnSpc>
            </a:pPr>
            <a:r>
              <a:rPr lang="zh-CN" altLang="en-US" sz="3200" b="1" dirty="0" smtClean="0">
                <a:latin typeface="宋体" panose="02010600030101010101" pitchFamily="2" charset="-122"/>
              </a:rPr>
              <a:t>（</a:t>
            </a:r>
            <a:r>
              <a:rPr lang="zh-CN" altLang="en-US" sz="3200" b="1" dirty="0">
                <a:latin typeface="宋体" panose="02010600030101010101" pitchFamily="2" charset="-122"/>
              </a:rPr>
              <a:t>　　）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7598742" y="2008386"/>
            <a:ext cx="550472" cy="56169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√</a:t>
            </a:r>
            <a:endParaRPr lang="zh-CN" altLang="en-US" sz="32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7614617" y="3251398"/>
            <a:ext cx="550472" cy="56169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×</a:t>
            </a:r>
            <a:endParaRPr lang="zh-CN" altLang="en-US" sz="32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4036" name="矩形 1"/>
          <p:cNvSpPr>
            <a:spLocks noChangeArrowheads="1"/>
          </p:cNvSpPr>
          <p:nvPr/>
        </p:nvSpPr>
        <p:spPr bwMode="auto">
          <a:xfrm>
            <a:off x="285750" y="652463"/>
            <a:ext cx="3057525" cy="5857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二、判断对错。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5538" name="组合 32"/>
          <p:cNvGrpSpPr/>
          <p:nvPr/>
        </p:nvGrpSpPr>
        <p:grpSpPr bwMode="auto">
          <a:xfrm>
            <a:off x="6967538" y="0"/>
            <a:ext cx="1928812" cy="771525"/>
            <a:chOff x="6968256" y="-1"/>
            <a:chExt cx="1927372" cy="771551"/>
          </a:xfrm>
        </p:grpSpPr>
        <p:pic>
          <p:nvPicPr>
            <p:cNvPr id="65540" name="图片 33"/>
            <p:cNvPicPr>
              <a:picLocks noChangeAspect="1"/>
            </p:cNvPicPr>
            <p:nvPr/>
          </p:nvPicPr>
          <p:blipFill>
            <a:blip r:embed="rId2"/>
            <a:srcRect r="5469"/>
            <a:stretch>
              <a:fillRect/>
            </a:stretch>
          </p:blipFill>
          <p:spPr bwMode="auto">
            <a:xfrm>
              <a:off x="6968256" y="-1"/>
              <a:ext cx="961585" cy="77155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5541" name="图片 34"/>
            <p:cNvPicPr>
              <a:picLocks noChangeAspect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7549408" y="124932"/>
              <a:ext cx="1346220" cy="5537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6" name="文本框 35"/>
            <p:cNvSpPr txBox="1"/>
            <p:nvPr/>
          </p:nvSpPr>
          <p:spPr>
            <a:xfrm>
              <a:off x="7164959" y="509604"/>
              <a:ext cx="980343" cy="261946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dist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1" lang="en-US" altLang="zh-CN" sz="1050" dirty="0">
                  <a:solidFill>
                    <a:prstClr val="white">
                      <a:lumMod val="75000"/>
                    </a:prstClr>
                  </a:solidFill>
                  <a:latin typeface="Times New Roman" panose="02020603050405020304"/>
                  <a:ea typeface="微软雅黑" panose="020B0503020204020204" pitchFamily="34" charset="-122"/>
                </a:rPr>
                <a:t>QICAIKETANG</a:t>
              </a:r>
              <a:endParaRPr kumimoji="1" lang="zh-CN" altLang="en-US" sz="1050" dirty="0">
                <a:solidFill>
                  <a:prstClr val="white">
                    <a:lumMod val="75000"/>
                  </a:prstClr>
                </a:solidFill>
                <a:latin typeface="Times New Roman" panose="02020603050405020304"/>
                <a:ea typeface="微软雅黑" panose="020B0503020204020204" pitchFamily="34" charset="-122"/>
              </a:endParaRPr>
            </a:p>
          </p:txBody>
        </p:sp>
      </p:grpSp>
      <p:sp>
        <p:nvSpPr>
          <p:cNvPr id="65539" name="文本框 3"/>
          <p:cNvSpPr txBox="1">
            <a:spLocks noChangeArrowheads="1"/>
          </p:cNvSpPr>
          <p:nvPr/>
        </p:nvSpPr>
        <p:spPr bwMode="auto">
          <a:xfrm>
            <a:off x="884238" y="1419225"/>
            <a:ext cx="7369175" cy="11080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ctr"/>
            <a:r>
              <a:rPr kumimoji="1" lang="zh-CN" altLang="en-US" sz="6600" b="1">
                <a:solidFill>
                  <a:srgbClr val="FF6600"/>
                </a:solidFill>
                <a:latin typeface="Xingkai SC"/>
                <a:ea typeface="Xingkai SC"/>
                <a:cs typeface="Xingkai SC"/>
              </a:rPr>
              <a:t>七彩课堂  伴你成长</a:t>
            </a:r>
            <a:endParaRPr kumimoji="1" lang="zh-CN" altLang="en-US" sz="6600" b="1">
              <a:solidFill>
                <a:srgbClr val="FF6600"/>
              </a:solidFill>
              <a:latin typeface="Xingkai SC"/>
              <a:ea typeface="Xingkai SC"/>
              <a:cs typeface="Xingkai SC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defTabSz="914400"/>
            <a:br>
              <a:rPr lang="zh-CN" altLang="zh-CN" sz="1800">
                <a:solidFill>
                  <a:srgbClr val="000000"/>
                </a:solidFill>
              </a:rPr>
            </a:br>
            <a:endParaRPr lang="zh-CN" altLang="zh-CN" sz="1800">
              <a:solidFill>
                <a:srgbClr val="000000"/>
              </a:solidFill>
            </a:endParaRPr>
          </a:p>
        </p:txBody>
      </p:sp>
      <p:sp>
        <p:nvSpPr>
          <p:cNvPr id="33795" name="TextBox 11"/>
          <p:cNvSpPr txBox="1">
            <a:spLocks noChangeArrowheads="1"/>
          </p:cNvSpPr>
          <p:nvPr/>
        </p:nvSpPr>
        <p:spPr bwMode="auto">
          <a:xfrm>
            <a:off x="1223628" y="1563638"/>
            <a:ext cx="6696744" cy="261635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300" dirty="0">
                <a:latin typeface="黑体" panose="02010609060101010101" pitchFamily="49" charset="-122"/>
                <a:ea typeface="黑体" panose="02010609060101010101" pitchFamily="49" charset="-122"/>
              </a:rPr>
              <a:t>    默读</a:t>
            </a:r>
            <a:r>
              <a:rPr lang="zh-CN" altLang="en-US" sz="33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3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4—7</a:t>
            </a:r>
            <a:r>
              <a:rPr lang="zh-CN" altLang="en-US" sz="3300" dirty="0">
                <a:latin typeface="黑体" panose="02010609060101010101" pitchFamily="49" charset="-122"/>
                <a:ea typeface="黑体" panose="02010609060101010101" pitchFamily="49" charset="-122"/>
              </a:rPr>
              <a:t>自然段，小组讨论：作</a:t>
            </a:r>
            <a:r>
              <a:rPr lang="zh-CN" altLang="en-US" sz="33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者从</a:t>
            </a:r>
            <a:r>
              <a:rPr lang="zh-CN" altLang="en-US" sz="3300" dirty="0">
                <a:latin typeface="黑体" panose="02010609060101010101" pitchFamily="49" charset="-122"/>
                <a:ea typeface="黑体" panose="02010609060101010101" pitchFamily="49" charset="-122"/>
              </a:rPr>
              <a:t>哪些方面介绍了太阳对人类的作用？找出关键词，用简练的话说一说。</a:t>
            </a:r>
            <a:endParaRPr lang="zh-CN" altLang="en-US" sz="33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3186848" y="123478"/>
            <a:ext cx="2770305" cy="715089"/>
            <a:chOff x="2909023" y="123478"/>
            <a:chExt cx="2770305" cy="715089"/>
          </a:xfrm>
        </p:grpSpPr>
        <p:sp>
          <p:nvSpPr>
            <p:cNvPr id="5" name="文本框 15"/>
            <p:cNvSpPr txBox="1"/>
            <p:nvPr/>
          </p:nvSpPr>
          <p:spPr>
            <a:xfrm>
              <a:off x="2909023" y="123478"/>
              <a:ext cx="2770305" cy="715089"/>
            </a:xfrm>
            <a:prstGeom prst="flowChartAlternateProcess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r>
                <a:rPr kumimoji="1" lang="zh-CN" altLang="en-US" sz="3600" b="1" dirty="0" smtClean="0">
                  <a:solidFill>
                    <a:prstClr val="black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第</a:t>
              </a:r>
              <a:r>
                <a:rPr kumimoji="1" lang="zh-CN" altLang="en-US" sz="3600" b="1" dirty="0">
                  <a:solidFill>
                    <a:prstClr val="black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二</a:t>
              </a:r>
              <a:r>
                <a:rPr kumimoji="1" lang="zh-CN" altLang="en-US" sz="3600" b="1" dirty="0" smtClean="0">
                  <a:solidFill>
                    <a:prstClr val="black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课</a:t>
              </a:r>
              <a:r>
                <a:rPr kumimoji="1" lang="zh-CN" altLang="en-US" sz="3600" b="1" dirty="0">
                  <a:solidFill>
                    <a:prstClr val="black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时</a:t>
              </a:r>
              <a:endParaRPr kumimoji="1" lang="zh-CN" altLang="en-US" sz="36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6" name="iconfont-1191-870150"/>
            <p:cNvSpPr>
              <a:spLocks noChangeAspect="1"/>
            </p:cNvSpPr>
            <p:nvPr/>
          </p:nvSpPr>
          <p:spPr bwMode="auto">
            <a:xfrm>
              <a:off x="5365747" y="267494"/>
              <a:ext cx="282970" cy="424454"/>
            </a:xfrm>
            <a:custGeom>
              <a:avLst/>
              <a:gdLst>
                <a:gd name="T0" fmla="*/ 2486 w 2486"/>
                <a:gd name="T1" fmla="*/ 1865 h 3729"/>
                <a:gd name="T2" fmla="*/ 0 w 2486"/>
                <a:gd name="T3" fmla="*/ 0 h 3729"/>
                <a:gd name="T4" fmla="*/ 0 w 2486"/>
                <a:gd name="T5" fmla="*/ 3729 h 3729"/>
                <a:gd name="T6" fmla="*/ 2486 w 2486"/>
                <a:gd name="T7" fmla="*/ 1865 h 37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86" h="3729">
                  <a:moveTo>
                    <a:pt x="2486" y="1865"/>
                  </a:moveTo>
                  <a:lnTo>
                    <a:pt x="0" y="0"/>
                  </a:lnTo>
                  <a:lnTo>
                    <a:pt x="0" y="3729"/>
                  </a:lnTo>
                  <a:lnTo>
                    <a:pt x="2486" y="1865"/>
                  </a:lnTo>
                  <a:close/>
                </a:path>
              </a:pathLst>
            </a:custGeom>
            <a:solidFill>
              <a:srgbClr val="FF9300"/>
            </a:solidFill>
            <a:ln>
              <a:noFill/>
            </a:ln>
          </p:spPr>
        </p:sp>
        <p:sp>
          <p:nvSpPr>
            <p:cNvPr id="8" name="iconfont-1191-870150"/>
            <p:cNvSpPr>
              <a:spLocks noChangeAspect="1"/>
            </p:cNvSpPr>
            <p:nvPr/>
          </p:nvSpPr>
          <p:spPr bwMode="auto">
            <a:xfrm rot="10800000">
              <a:off x="2909023" y="267495"/>
              <a:ext cx="282970" cy="424454"/>
            </a:xfrm>
            <a:custGeom>
              <a:avLst/>
              <a:gdLst>
                <a:gd name="T0" fmla="*/ 2486 w 2486"/>
                <a:gd name="T1" fmla="*/ 1865 h 3729"/>
                <a:gd name="T2" fmla="*/ 0 w 2486"/>
                <a:gd name="T3" fmla="*/ 0 h 3729"/>
                <a:gd name="T4" fmla="*/ 0 w 2486"/>
                <a:gd name="T5" fmla="*/ 3729 h 3729"/>
                <a:gd name="T6" fmla="*/ 2486 w 2486"/>
                <a:gd name="T7" fmla="*/ 1865 h 37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86" h="3729">
                  <a:moveTo>
                    <a:pt x="2486" y="1865"/>
                  </a:moveTo>
                  <a:lnTo>
                    <a:pt x="0" y="0"/>
                  </a:lnTo>
                  <a:lnTo>
                    <a:pt x="0" y="3729"/>
                  </a:lnTo>
                  <a:lnTo>
                    <a:pt x="2486" y="1865"/>
                  </a:lnTo>
                  <a:close/>
                </a:path>
              </a:pathLst>
            </a:custGeom>
            <a:solidFill>
              <a:srgbClr val="FF9300"/>
            </a:solidFill>
            <a:ln>
              <a:noFill/>
            </a:ln>
          </p:spPr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0681" y="486292"/>
            <a:ext cx="7915926" cy="41683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圆角矩形 7"/>
          <p:cNvSpPr/>
          <p:nvPr/>
        </p:nvSpPr>
        <p:spPr>
          <a:xfrm>
            <a:off x="1103970" y="2891596"/>
            <a:ext cx="535596" cy="316835"/>
          </a:xfrm>
          <a:prstGeom prst="roundRect">
            <a:avLst/>
          </a:prstGeom>
          <a:grpFill/>
          <a:ln>
            <a:solidFill>
              <a:schemeClr val="accent2">
                <a:lumMod val="7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圆角矩形 8"/>
          <p:cNvSpPr/>
          <p:nvPr/>
        </p:nvSpPr>
        <p:spPr>
          <a:xfrm>
            <a:off x="2986273" y="2878896"/>
            <a:ext cx="562205" cy="316835"/>
          </a:xfrm>
          <a:prstGeom prst="roundRect">
            <a:avLst/>
          </a:prstGeom>
          <a:grpFill/>
          <a:ln>
            <a:solidFill>
              <a:schemeClr val="accent2">
                <a:lumMod val="7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圆角矩形 9"/>
          <p:cNvSpPr/>
          <p:nvPr/>
        </p:nvSpPr>
        <p:spPr>
          <a:xfrm>
            <a:off x="4314038" y="2868249"/>
            <a:ext cx="575667" cy="335949"/>
          </a:xfrm>
          <a:prstGeom prst="roundRect">
            <a:avLst/>
          </a:prstGeom>
          <a:grpFill/>
          <a:ln>
            <a:solidFill>
              <a:schemeClr val="accent2">
                <a:lumMod val="7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圆角矩形 10"/>
          <p:cNvSpPr/>
          <p:nvPr/>
        </p:nvSpPr>
        <p:spPr>
          <a:xfrm>
            <a:off x="8070719" y="2866940"/>
            <a:ext cx="280411" cy="316835"/>
          </a:xfrm>
          <a:prstGeom prst="roundRect">
            <a:avLst/>
          </a:prstGeom>
          <a:grpFill/>
          <a:ln>
            <a:solidFill>
              <a:schemeClr val="accent2">
                <a:lumMod val="7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圆角矩形 11"/>
          <p:cNvSpPr/>
          <p:nvPr/>
        </p:nvSpPr>
        <p:spPr>
          <a:xfrm>
            <a:off x="573420" y="3353329"/>
            <a:ext cx="254920" cy="316835"/>
          </a:xfrm>
          <a:prstGeom prst="roundRect">
            <a:avLst/>
          </a:prstGeom>
          <a:grpFill/>
          <a:ln>
            <a:solidFill>
              <a:schemeClr val="accent2">
                <a:lumMod val="7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圆角矩形 12"/>
          <p:cNvSpPr/>
          <p:nvPr/>
        </p:nvSpPr>
        <p:spPr>
          <a:xfrm>
            <a:off x="7261697" y="3355371"/>
            <a:ext cx="546417" cy="306326"/>
          </a:xfrm>
          <a:prstGeom prst="roundRect">
            <a:avLst/>
          </a:prstGeom>
          <a:grpFill/>
          <a:ln>
            <a:solidFill>
              <a:schemeClr val="accent2">
                <a:lumMod val="7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53" name="组合 2052"/>
          <p:cNvGrpSpPr/>
          <p:nvPr/>
        </p:nvGrpSpPr>
        <p:grpSpPr>
          <a:xfrm>
            <a:off x="366508" y="512193"/>
            <a:ext cx="1950059" cy="1871055"/>
            <a:chOff x="-1620688" y="505712"/>
            <a:chExt cx="2372353" cy="2092329"/>
          </a:xfrm>
        </p:grpSpPr>
        <p:grpSp>
          <p:nvGrpSpPr>
            <p:cNvPr id="2052" name="组合 2051"/>
            <p:cNvGrpSpPr/>
            <p:nvPr/>
          </p:nvGrpSpPr>
          <p:grpSpPr>
            <a:xfrm>
              <a:off x="-1620688" y="505712"/>
              <a:ext cx="2372353" cy="2092329"/>
              <a:chOff x="528219" y="6108254"/>
              <a:chExt cx="1434575" cy="1400379"/>
            </a:xfrm>
          </p:grpSpPr>
          <p:sp>
            <p:nvSpPr>
              <p:cNvPr id="18" name="同侧圆角矩形 17"/>
              <p:cNvSpPr/>
              <p:nvPr/>
            </p:nvSpPr>
            <p:spPr>
              <a:xfrm>
                <a:off x="537744" y="6108254"/>
                <a:ext cx="1415525" cy="1056659"/>
              </a:xfrm>
              <a:prstGeom prst="round2SameRect">
                <a:avLst>
                  <a:gd name="adj1" fmla="val 8000"/>
                  <a:gd name="adj2" fmla="val 0"/>
                </a:avLst>
              </a:prstGeom>
            </p:spPr>
            <p:style>
              <a:lnRef idx="2">
                <a:schemeClr val="accent2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lt1">
                  <a:alpha val="9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9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2049" name="矩形 2048"/>
              <p:cNvSpPr/>
              <p:nvPr/>
            </p:nvSpPr>
            <p:spPr>
              <a:xfrm>
                <a:off x="528219" y="7163103"/>
                <a:ext cx="1434575" cy="345530"/>
              </a:xfrm>
              <a:prstGeom prst="rect">
                <a:avLst/>
              </a:prstGeom>
              <a:solidFill>
                <a:schemeClr val="accent2"/>
              </a:solidFill>
            </p:spPr>
            <p:txBody>
              <a:bodyPr wrap="square" anchor="ctr">
                <a:spAutoFit/>
              </a:bodyPr>
              <a:lstStyle/>
              <a:p>
                <a:pPr lvl="0" algn="ctr" defTabSz="1244600">
                  <a:spcAft>
                    <a:spcPct val="35000"/>
                  </a:spcAft>
                </a:pPr>
                <a:r>
                  <a:rPr lang="zh-CN" altLang="en-US" sz="2400" b="1" dirty="0">
                    <a:solidFill>
                      <a:prstClr val="white"/>
                    </a:solidFill>
                    <a:latin typeface="Times New Roman" panose="02020603050405020304"/>
                    <a:ea typeface="微软雅黑" panose="020B0503020204020204" pitchFamily="34" charset="-122"/>
                  </a:rPr>
                  <a:t>动物</a:t>
                </a:r>
                <a:endParaRPr lang="zh-CN" altLang="en-US" sz="2400" dirty="0">
                  <a:solidFill>
                    <a:prstClr val="white"/>
                  </a:solidFill>
                  <a:latin typeface="Times New Roman" panose="02020603050405020304"/>
                  <a:ea typeface="微软雅黑" panose="020B0503020204020204" pitchFamily="34" charset="-122"/>
                </a:endParaRPr>
              </a:p>
            </p:txBody>
          </p:sp>
        </p:grpSp>
        <p:pic>
          <p:nvPicPr>
            <p:cNvPr id="5" name="Picture 2" descr="https://ss2.bdstatic.com/70cFvnSh_Q1YnxGkpoWK1HF6hhy/it/u=1564785037,1436725051&amp;fm=26&amp;gp=0.jpg"/>
            <p:cNvPicPr>
              <a:picLocks noChangeAspect="1" noChangeArrowheads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 bwMode="auto">
            <a:xfrm>
              <a:off x="-1588485" y="530126"/>
              <a:ext cx="2288923" cy="1524504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/>
          </p:spPr>
        </p:pic>
      </p:grpSp>
      <p:grpSp>
        <p:nvGrpSpPr>
          <p:cNvPr id="2057" name="组合 2056"/>
          <p:cNvGrpSpPr/>
          <p:nvPr/>
        </p:nvGrpSpPr>
        <p:grpSpPr>
          <a:xfrm>
            <a:off x="2530659" y="536606"/>
            <a:ext cx="1897325" cy="1859117"/>
            <a:chOff x="3783823" y="1225789"/>
            <a:chExt cx="2372353" cy="2096739"/>
          </a:xfrm>
        </p:grpSpPr>
        <p:grpSp>
          <p:nvGrpSpPr>
            <p:cNvPr id="39" name="组合 38"/>
            <p:cNvGrpSpPr/>
            <p:nvPr/>
          </p:nvGrpSpPr>
          <p:grpSpPr>
            <a:xfrm>
              <a:off x="3783823" y="1225789"/>
              <a:ext cx="2372353" cy="2096739"/>
              <a:chOff x="528219" y="6108254"/>
              <a:chExt cx="1434575" cy="1403331"/>
            </a:xfrm>
          </p:grpSpPr>
          <p:sp>
            <p:nvSpPr>
              <p:cNvPr id="41" name="同侧圆角矩形 40"/>
              <p:cNvSpPr/>
              <p:nvPr/>
            </p:nvSpPr>
            <p:spPr>
              <a:xfrm>
                <a:off x="537744" y="6108254"/>
                <a:ext cx="1415525" cy="1056659"/>
              </a:xfrm>
              <a:prstGeom prst="round2SameRect">
                <a:avLst>
                  <a:gd name="adj1" fmla="val 8000"/>
                  <a:gd name="adj2" fmla="val 0"/>
                </a:avLst>
              </a:prstGeom>
            </p:spPr>
            <p:style>
              <a:lnRef idx="2">
                <a:schemeClr val="accent2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lt1">
                  <a:alpha val="9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9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42" name="矩形 41"/>
              <p:cNvSpPr/>
              <p:nvPr/>
            </p:nvSpPr>
            <p:spPr>
              <a:xfrm>
                <a:off x="528219" y="7163103"/>
                <a:ext cx="1434575" cy="348482"/>
              </a:xfrm>
              <a:prstGeom prst="rect">
                <a:avLst/>
              </a:prstGeom>
              <a:solidFill>
                <a:schemeClr val="accent2"/>
              </a:solidFill>
            </p:spPr>
            <p:txBody>
              <a:bodyPr wrap="square" anchor="ctr">
                <a:spAutoFit/>
              </a:bodyPr>
              <a:lstStyle/>
              <a:p>
                <a:pPr lvl="0" algn="ctr" defTabSz="1244600">
                  <a:spcAft>
                    <a:spcPct val="35000"/>
                  </a:spcAft>
                </a:pPr>
                <a:r>
                  <a:rPr lang="zh-CN" altLang="en-US" sz="2400" b="1" dirty="0">
                    <a:solidFill>
                      <a:prstClr val="white"/>
                    </a:solidFill>
                    <a:latin typeface="Times New Roman" panose="02020603050405020304"/>
                    <a:ea typeface="微软雅黑" panose="020B0503020204020204" pitchFamily="34" charset="-122"/>
                  </a:rPr>
                  <a:t>植物</a:t>
                </a:r>
                <a:endParaRPr lang="zh-CN" altLang="en-US" sz="2400" b="1" dirty="0">
                  <a:solidFill>
                    <a:prstClr val="white"/>
                  </a:solidFill>
                  <a:latin typeface="Times New Roman" panose="02020603050405020304"/>
                  <a:ea typeface="微软雅黑" panose="020B0503020204020204" pitchFamily="34" charset="-122"/>
                </a:endParaRPr>
              </a:p>
            </p:txBody>
          </p:sp>
        </p:grpSp>
        <p:pic>
          <p:nvPicPr>
            <p:cNvPr id="8" name="Picture 4" descr="https://timgsa.baidu.com/timg?image&amp;quality=80&amp;size=b9999_10000&amp;sec=1587122062407&amp;di=c40a68643edb9ea819bbc681ec517a85&amp;imgtype=0&amp;src=http%3A%2F%2Fku.90sjimg.com%2Felement_origin_min_pic%2F16%2F11%2F22%2Ffe7528b10f637f043828045146f00ced.jpg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3843288" y="1274724"/>
              <a:ext cx="2211939" cy="1467036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/>
          </p:spPr>
        </p:pic>
      </p:grpSp>
      <p:grpSp>
        <p:nvGrpSpPr>
          <p:cNvPr id="62" name="组合 61"/>
          <p:cNvGrpSpPr/>
          <p:nvPr/>
        </p:nvGrpSpPr>
        <p:grpSpPr>
          <a:xfrm>
            <a:off x="4753571" y="483518"/>
            <a:ext cx="1834653" cy="1921867"/>
            <a:chOff x="-2484784" y="2054701"/>
            <a:chExt cx="2372353" cy="2045464"/>
          </a:xfrm>
        </p:grpSpPr>
        <p:grpSp>
          <p:nvGrpSpPr>
            <p:cNvPr id="63" name="组合 62"/>
            <p:cNvGrpSpPr/>
            <p:nvPr/>
          </p:nvGrpSpPr>
          <p:grpSpPr>
            <a:xfrm>
              <a:off x="-2484784" y="2054701"/>
              <a:ext cx="2372353" cy="2045464"/>
              <a:chOff x="528219" y="6108254"/>
              <a:chExt cx="1434575" cy="1369013"/>
            </a:xfrm>
          </p:grpSpPr>
          <p:sp>
            <p:nvSpPr>
              <p:cNvPr id="65" name="同侧圆角矩形 64"/>
              <p:cNvSpPr/>
              <p:nvPr/>
            </p:nvSpPr>
            <p:spPr>
              <a:xfrm>
                <a:off x="537744" y="6108254"/>
                <a:ext cx="1415525" cy="1056659"/>
              </a:xfrm>
              <a:prstGeom prst="round2SameRect">
                <a:avLst>
                  <a:gd name="adj1" fmla="val 8000"/>
                  <a:gd name="adj2" fmla="val 0"/>
                </a:avLst>
              </a:prstGeom>
            </p:spPr>
            <p:style>
              <a:lnRef idx="2">
                <a:schemeClr val="accent2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lt1">
                  <a:alpha val="9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9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66" name="矩形 65"/>
              <p:cNvSpPr/>
              <p:nvPr/>
            </p:nvSpPr>
            <p:spPr>
              <a:xfrm>
                <a:off x="528219" y="7148407"/>
                <a:ext cx="1434575" cy="328860"/>
              </a:xfrm>
              <a:prstGeom prst="rect">
                <a:avLst/>
              </a:prstGeom>
              <a:solidFill>
                <a:schemeClr val="accent2"/>
              </a:solidFill>
            </p:spPr>
            <p:txBody>
              <a:bodyPr wrap="square" anchor="ctr">
                <a:spAutoFit/>
              </a:bodyPr>
              <a:lstStyle/>
              <a:p>
                <a:pPr lvl="0" algn="ctr" defTabSz="1244600">
                  <a:spcAft>
                    <a:spcPct val="35000"/>
                  </a:spcAft>
                </a:pPr>
                <a:r>
                  <a:rPr lang="zh-CN" altLang="en-US" sz="2400" b="1" dirty="0">
                    <a:solidFill>
                      <a:prstClr val="white"/>
                    </a:solidFill>
                    <a:latin typeface="Times New Roman" panose="02020603050405020304"/>
                    <a:ea typeface="微软雅黑" panose="020B0503020204020204" pitchFamily="34" charset="-122"/>
                  </a:rPr>
                  <a:t>吃的</a:t>
                </a:r>
                <a:endParaRPr lang="zh-CN" altLang="en-US" sz="2400" b="1" dirty="0">
                  <a:solidFill>
                    <a:prstClr val="white"/>
                  </a:solidFill>
                  <a:latin typeface="Times New Roman" panose="02020603050405020304"/>
                  <a:ea typeface="微软雅黑" panose="020B0503020204020204" pitchFamily="34" charset="-122"/>
                </a:endParaRPr>
              </a:p>
            </p:txBody>
          </p:sp>
        </p:grpSp>
        <p:pic>
          <p:nvPicPr>
            <p:cNvPr id="64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-2425477" y="2101601"/>
              <a:ext cx="2244949" cy="1498401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/>
          </p:spPr>
        </p:pic>
      </p:grpSp>
      <p:sp>
        <p:nvSpPr>
          <p:cNvPr id="67" name="TextBox 66"/>
          <p:cNvSpPr txBox="1">
            <a:spLocks noChangeArrowheads="1"/>
          </p:cNvSpPr>
          <p:nvPr/>
        </p:nvSpPr>
        <p:spPr bwMode="auto">
          <a:xfrm>
            <a:off x="5796136" y="2499742"/>
            <a:ext cx="1800200" cy="5366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人类的</a:t>
            </a:r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生活</a:t>
            </a:r>
            <a:r>
              <a:rPr lang="en-US" altLang="zh-CN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    </a:t>
            </a:r>
            <a:endParaRPr lang="en-US" altLang="zh-CN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8" name="左大括号 67"/>
          <p:cNvSpPr/>
          <p:nvPr/>
        </p:nvSpPr>
        <p:spPr>
          <a:xfrm rot="16200000">
            <a:off x="6576534" y="1379272"/>
            <a:ext cx="135323" cy="2232248"/>
          </a:xfrm>
          <a:prstGeom prst="leftBrace">
            <a:avLst>
              <a:gd name="adj1" fmla="val 60419"/>
              <a:gd name="adj2" fmla="val 50000"/>
            </a:avLst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69" name="组合 68"/>
          <p:cNvGrpSpPr/>
          <p:nvPr/>
        </p:nvGrpSpPr>
        <p:grpSpPr>
          <a:xfrm>
            <a:off x="6896877" y="512192"/>
            <a:ext cx="1834653" cy="1921867"/>
            <a:chOff x="2987824" y="2582214"/>
            <a:chExt cx="2372353" cy="2045464"/>
          </a:xfrm>
        </p:grpSpPr>
        <p:grpSp>
          <p:nvGrpSpPr>
            <p:cNvPr id="70" name="组合 69"/>
            <p:cNvGrpSpPr/>
            <p:nvPr/>
          </p:nvGrpSpPr>
          <p:grpSpPr>
            <a:xfrm>
              <a:off x="2987824" y="2582214"/>
              <a:ext cx="2372353" cy="2045464"/>
              <a:chOff x="528219" y="6108254"/>
              <a:chExt cx="1434575" cy="1369013"/>
            </a:xfrm>
          </p:grpSpPr>
          <p:sp>
            <p:nvSpPr>
              <p:cNvPr id="72" name="同侧圆角矩形 71"/>
              <p:cNvSpPr/>
              <p:nvPr/>
            </p:nvSpPr>
            <p:spPr>
              <a:xfrm>
                <a:off x="537744" y="6108254"/>
                <a:ext cx="1415525" cy="1056659"/>
              </a:xfrm>
              <a:prstGeom prst="round2SameRect">
                <a:avLst>
                  <a:gd name="adj1" fmla="val 8000"/>
                  <a:gd name="adj2" fmla="val 0"/>
                </a:avLst>
              </a:prstGeom>
            </p:spPr>
            <p:style>
              <a:lnRef idx="2">
                <a:schemeClr val="accent2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lt1">
                  <a:alpha val="9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9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73" name="矩形 72"/>
              <p:cNvSpPr/>
              <p:nvPr/>
            </p:nvSpPr>
            <p:spPr>
              <a:xfrm>
                <a:off x="528219" y="7148407"/>
                <a:ext cx="1434575" cy="328860"/>
              </a:xfrm>
              <a:prstGeom prst="rect">
                <a:avLst/>
              </a:prstGeom>
              <a:solidFill>
                <a:schemeClr val="accent2"/>
              </a:solidFill>
            </p:spPr>
            <p:txBody>
              <a:bodyPr wrap="square" anchor="ctr">
                <a:spAutoFit/>
              </a:bodyPr>
              <a:lstStyle/>
              <a:p>
                <a:pPr lvl="0" algn="ctr" defTabSz="1244600">
                  <a:spcAft>
                    <a:spcPct val="35000"/>
                  </a:spcAft>
                </a:pPr>
                <a:r>
                  <a:rPr lang="zh-CN" altLang="en-US" sz="2400" b="1" dirty="0">
                    <a:solidFill>
                      <a:prstClr val="white"/>
                    </a:solidFill>
                    <a:latin typeface="Times New Roman" panose="02020603050405020304"/>
                    <a:ea typeface="微软雅黑" panose="020B0503020204020204" pitchFamily="34" charset="-122"/>
                  </a:rPr>
                  <a:t>穿的</a:t>
                </a:r>
                <a:endParaRPr lang="zh-CN" altLang="en-US" sz="2400" b="1" dirty="0">
                  <a:solidFill>
                    <a:prstClr val="white"/>
                  </a:solidFill>
                  <a:latin typeface="Times New Roman" panose="02020603050405020304"/>
                  <a:ea typeface="微软雅黑" panose="020B0503020204020204" pitchFamily="34" charset="-122"/>
                </a:endParaRPr>
              </a:p>
            </p:txBody>
          </p:sp>
        </p:grpSp>
        <p:pic>
          <p:nvPicPr>
            <p:cNvPr id="71" name="Picture 2" descr="https://timgsa.baidu.com/timg?image&amp;quality=80&amp;size=b9999_10000&amp;sec=1587122429241&amp;di=3be16952b6fd628f849308cb24eb6590&amp;imgtype=0&amp;src=http%3A%2F%2Fpic.51yuansu.com%2Fpic%2Fcover%2F00%2F20%2F53%2F57ce5a5508037_610.jpg"/>
            <p:cNvPicPr>
              <a:picLocks noChangeAspect="1" noChangeArrowheads="1"/>
            </p:cNvPicPr>
            <p:nvPr/>
          </p:nvPicPr>
          <p:blipFill rotWithShape="1">
            <a:blip r:embed="rId4"/>
            <a:srcRect t="23308" b="-2296"/>
            <a:stretch>
              <a:fillRect/>
            </a:stretch>
          </p:blipFill>
          <p:spPr bwMode="auto">
            <a:xfrm>
              <a:off x="3076050" y="2623239"/>
              <a:ext cx="2193284" cy="1507238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/>
          </p:spPr>
        </p:pic>
      </p:grpSp>
      <p:grpSp>
        <p:nvGrpSpPr>
          <p:cNvPr id="74" name="组合 73"/>
          <p:cNvGrpSpPr/>
          <p:nvPr/>
        </p:nvGrpSpPr>
        <p:grpSpPr>
          <a:xfrm>
            <a:off x="366508" y="2643756"/>
            <a:ext cx="2045252" cy="2009289"/>
            <a:chOff x="5436096" y="1275606"/>
            <a:chExt cx="3528392" cy="2595263"/>
          </a:xfrm>
        </p:grpSpPr>
        <p:grpSp>
          <p:nvGrpSpPr>
            <p:cNvPr id="75" name="组合 74"/>
            <p:cNvGrpSpPr/>
            <p:nvPr/>
          </p:nvGrpSpPr>
          <p:grpSpPr>
            <a:xfrm>
              <a:off x="5436096" y="1275606"/>
              <a:ext cx="3528392" cy="2595263"/>
              <a:chOff x="528219" y="6108254"/>
              <a:chExt cx="1434575" cy="1288867"/>
            </a:xfrm>
          </p:grpSpPr>
          <p:sp>
            <p:nvSpPr>
              <p:cNvPr id="77" name="同侧圆角矩形 76"/>
              <p:cNvSpPr/>
              <p:nvPr/>
            </p:nvSpPr>
            <p:spPr>
              <a:xfrm>
                <a:off x="537744" y="6108254"/>
                <a:ext cx="1415525" cy="1056659"/>
              </a:xfrm>
              <a:prstGeom prst="round2SameRect">
                <a:avLst>
                  <a:gd name="adj1" fmla="val 8000"/>
                  <a:gd name="adj2" fmla="val 0"/>
                </a:avLst>
              </a:prstGeom>
            </p:spPr>
            <p:style>
              <a:lnRef idx="2">
                <a:schemeClr val="accent2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lt1">
                  <a:alpha val="9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9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78" name="矩形 77"/>
              <p:cNvSpPr/>
              <p:nvPr/>
            </p:nvSpPr>
            <p:spPr>
              <a:xfrm>
                <a:off x="528219" y="7100984"/>
                <a:ext cx="1434575" cy="296137"/>
              </a:xfrm>
              <a:prstGeom prst="rect">
                <a:avLst/>
              </a:prstGeom>
              <a:solidFill>
                <a:schemeClr val="accent2"/>
              </a:solidFill>
            </p:spPr>
            <p:txBody>
              <a:bodyPr wrap="square" anchor="ctr">
                <a:spAutoFit/>
              </a:bodyPr>
              <a:lstStyle/>
              <a:p>
                <a:pPr lvl="0" algn="ctr" defTabSz="1244600">
                  <a:spcAft>
                    <a:spcPct val="35000"/>
                  </a:spcAft>
                </a:pPr>
                <a:r>
                  <a:rPr lang="zh-CN" altLang="en-US" sz="2400" b="1" dirty="0">
                    <a:solidFill>
                      <a:prstClr val="white"/>
                    </a:solidFill>
                    <a:latin typeface="Times New Roman" panose="02020603050405020304"/>
                    <a:ea typeface="微软雅黑" panose="020B0503020204020204" pitchFamily="34" charset="-122"/>
                  </a:rPr>
                  <a:t>煤炭</a:t>
                </a:r>
                <a:endParaRPr lang="zh-CN" altLang="en-US" sz="2400" b="1" dirty="0">
                  <a:solidFill>
                    <a:prstClr val="white"/>
                  </a:solidFill>
                  <a:latin typeface="Times New Roman" panose="02020603050405020304"/>
                  <a:ea typeface="微软雅黑" panose="020B0503020204020204" pitchFamily="34" charset="-122"/>
                </a:endParaRPr>
              </a:p>
            </p:txBody>
          </p:sp>
        </p:grpSp>
        <p:pic>
          <p:nvPicPr>
            <p:cNvPr id="76" name="Picture 4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5493885" y="1321431"/>
              <a:ext cx="3403861" cy="1953137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/>
          </p:spPr>
        </p:pic>
      </p:grpSp>
      <p:sp>
        <p:nvSpPr>
          <p:cNvPr id="79" name="TextBox 11"/>
          <p:cNvSpPr txBox="1">
            <a:spLocks noChangeArrowheads="1"/>
          </p:cNvSpPr>
          <p:nvPr/>
        </p:nvSpPr>
        <p:spPr bwMode="auto">
          <a:xfrm>
            <a:off x="2790912" y="3173214"/>
            <a:ext cx="5868652" cy="136191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自然段从</a:t>
            </a:r>
            <a:r>
              <a:rPr lang="zh-CN" altLang="en-US" sz="2800" dirty="0">
                <a:solidFill>
                  <a:schemeClr val="accent2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动植物的生长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zh-CN" altLang="en-US" sz="2800" dirty="0">
                <a:solidFill>
                  <a:schemeClr val="accent2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人类的生活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zh-CN" altLang="en-US" sz="2800" dirty="0">
                <a:solidFill>
                  <a:schemeClr val="accent2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煤炭的形成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三个方面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写了太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阳对人类的作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用。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" grpId="0"/>
      <p:bldP spid="68" grpId="0" animBg="1"/>
      <p:bldP spid="7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7"/>
          <p:cNvSpPr>
            <a:spLocks noChangeArrowheads="1"/>
          </p:cNvSpPr>
          <p:nvPr/>
        </p:nvSpPr>
        <p:spPr bwMode="auto">
          <a:xfrm>
            <a:off x="1349599" y="2067694"/>
            <a:ext cx="6444803" cy="15696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自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读课文，借助已有经验自主识字，读准字音。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5937" y="383823"/>
            <a:ext cx="2269879" cy="693151"/>
          </a:xfrm>
          <a:prstGeom prst="rect">
            <a:avLst/>
          </a:prstGeom>
        </p:spPr>
      </p:pic>
      <p:sp>
        <p:nvSpPr>
          <p:cNvPr id="4" name="文本框 14">
            <a:hlinkClick r:id="rId2" action="ppaction://hlinkfile"/>
          </p:cNvPr>
          <p:cNvSpPr txBox="1"/>
          <p:nvPr/>
        </p:nvSpPr>
        <p:spPr>
          <a:xfrm>
            <a:off x="864933" y="364326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初读课文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392293"/>
            <a:ext cx="443315" cy="551442"/>
          </a:xfrm>
          <a:prstGeom prst="rect">
            <a:avLst/>
          </a:prstGeom>
        </p:spPr>
      </p:pic>
      <p:sp>
        <p:nvSpPr>
          <p:cNvPr id="7" name="文本框 14"/>
          <p:cNvSpPr txBox="1">
            <a:spLocks noChangeArrowheads="1"/>
          </p:cNvSpPr>
          <p:nvPr/>
        </p:nvSpPr>
        <p:spPr bwMode="auto">
          <a:xfrm>
            <a:off x="3119868" y="1054802"/>
            <a:ext cx="1836737" cy="322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defTabSz="685800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342900" indent="-285750" defTabSz="68580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685800" indent="-228600" defTabSz="6858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028700" indent="-228600" defTabSz="6858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371600" indent="-228600" defTabSz="6858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1828800" indent="-228600" defTabSz="6858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286000" indent="-228600" defTabSz="6858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2743200" indent="-228600" defTabSz="6858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200400" indent="-228600" defTabSz="6858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1600" b="1">
                <a:latin typeface="Kaiti SC"/>
                <a:ea typeface="Kaiti SC"/>
                <a:cs typeface="Kaiti SC"/>
              </a:rPr>
              <a:t>点击图标，听范读</a:t>
            </a:r>
            <a:endParaRPr lang="zh-CN" altLang="en-US" sz="1600" b="1">
              <a:latin typeface="Kaiti SC"/>
              <a:ea typeface="Kaiti SC"/>
              <a:cs typeface="Kaiti SC"/>
            </a:endParaRPr>
          </a:p>
        </p:txBody>
      </p:sp>
      <p:pic>
        <p:nvPicPr>
          <p:cNvPr id="8" name="图片 1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286959">
            <a:off x="1940355" y="524577"/>
            <a:ext cx="1058863" cy="1060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1"/>
          <p:cNvSpPr txBox="1">
            <a:spLocks noChangeArrowheads="1"/>
          </p:cNvSpPr>
          <p:nvPr/>
        </p:nvSpPr>
        <p:spPr bwMode="auto">
          <a:xfrm>
            <a:off x="527198" y="2586264"/>
            <a:ext cx="4260826" cy="159274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3300" dirty="0">
                <a:latin typeface="黑体" panose="02010609060101010101" pitchFamily="49" charset="-122"/>
                <a:ea typeface="黑体" panose="02010609060101010101" pitchFamily="49" charset="-122"/>
              </a:rPr>
              <a:t>    第</a:t>
            </a:r>
            <a:r>
              <a:rPr lang="en-US" altLang="zh-CN" sz="3300" dirty="0">
                <a:latin typeface="黑体" panose="02010609060101010101" pitchFamily="49" charset="-122"/>
                <a:ea typeface="黑体" panose="02010609060101010101" pitchFamily="49" charset="-122"/>
              </a:rPr>
              <a:t>5</a:t>
            </a:r>
            <a:r>
              <a:rPr lang="zh-CN" altLang="en-US" sz="3300" dirty="0">
                <a:latin typeface="黑体" panose="02010609060101010101" pitchFamily="49" charset="-122"/>
                <a:ea typeface="黑体" panose="02010609060101010101" pitchFamily="49" charset="-122"/>
              </a:rPr>
              <a:t>自然段写的是水在太阳的作用下形成云、雨、雪。</a:t>
            </a:r>
            <a:endParaRPr lang="zh-CN" altLang="en-US" sz="33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4667147" y="2384754"/>
            <a:ext cx="4040187" cy="194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6522"/>
          <a:stretch>
            <a:fillRect/>
          </a:stretch>
        </p:blipFill>
        <p:spPr bwMode="auto">
          <a:xfrm>
            <a:off x="497134" y="600578"/>
            <a:ext cx="8204002" cy="14894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1"/>
          <p:cNvSpPr txBox="1">
            <a:spLocks noChangeArrowheads="1"/>
          </p:cNvSpPr>
          <p:nvPr/>
        </p:nvSpPr>
        <p:spPr bwMode="auto">
          <a:xfrm>
            <a:off x="539552" y="2711624"/>
            <a:ext cx="5009182" cy="10842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3300" dirty="0">
                <a:latin typeface="黑体" panose="02010609060101010101" pitchFamily="49" charset="-122"/>
                <a:ea typeface="黑体" panose="02010609060101010101" pitchFamily="49" charset="-122"/>
              </a:rPr>
              <a:t>    第</a:t>
            </a:r>
            <a:r>
              <a:rPr lang="en-US" altLang="zh-CN" sz="3300" dirty="0">
                <a:latin typeface="黑体" panose="02010609060101010101" pitchFamily="49" charset="-122"/>
                <a:ea typeface="黑体" panose="02010609060101010101" pitchFamily="49" charset="-122"/>
              </a:rPr>
              <a:t>6</a:t>
            </a:r>
            <a:r>
              <a:rPr lang="zh-CN" altLang="en-US" sz="3300" dirty="0">
                <a:latin typeface="黑体" panose="02010609060101010101" pitchFamily="49" charset="-122"/>
                <a:ea typeface="黑体" panose="02010609060101010101" pitchFamily="49" charset="-122"/>
              </a:rPr>
              <a:t>自然段写的是太阳对风的形成的影响。</a:t>
            </a:r>
            <a:endParaRPr lang="zh-CN" altLang="en-US" sz="33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960" b="17045"/>
          <a:stretch>
            <a:fillRect/>
          </a:stretch>
        </p:blipFill>
        <p:spPr bwMode="auto">
          <a:xfrm>
            <a:off x="467544" y="625523"/>
            <a:ext cx="8204002" cy="1370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2" name="Picture 2" descr="E:\20秋\图库\全国版二语上彩图5.14\全国版二语上小册子三校 电子稿5.7\图\预习卡\P28风.tif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4854" y="1851670"/>
            <a:ext cx="2975578" cy="29755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AutoShape 1" descr="C:\Users\duyanlin\Documents\Tencent Files\593489595\Image\C2C\@@9%0UC%MEQ4T69SC}C2N.jpg"/>
          <p:cNvSpPr>
            <a:spLocks noChangeAspect="1" noChangeArrowheads="1"/>
          </p:cNvSpPr>
          <p:nvPr/>
        </p:nvSpPr>
        <p:spPr bwMode="auto">
          <a:xfrm>
            <a:off x="0" y="0"/>
            <a:ext cx="304800" cy="304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endParaRPr lang="zh-CN" altLang="en-US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3789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defTabSz="914400"/>
            <a:br>
              <a:rPr lang="zh-CN" altLang="zh-CN" sz="1800">
                <a:solidFill>
                  <a:srgbClr val="000000"/>
                </a:solidFill>
              </a:rPr>
            </a:br>
            <a:endParaRPr lang="zh-CN" altLang="zh-CN" sz="1800">
              <a:solidFill>
                <a:srgbClr val="000000"/>
              </a:solidFill>
            </a:endParaRPr>
          </a:p>
        </p:txBody>
      </p:sp>
      <p:sp>
        <p:nvSpPr>
          <p:cNvPr id="37891" name="AutoShape 3" descr="C:\Users\duyanlin\Documents\Tencent Files\593489595\Image\C2C\@@9%0UC%MEQ4T69SC}C2N.jpg"/>
          <p:cNvSpPr>
            <a:spLocks noChangeAspect="1" noChangeArrowheads="1"/>
          </p:cNvSpPr>
          <p:nvPr/>
        </p:nvSpPr>
        <p:spPr bwMode="auto">
          <a:xfrm>
            <a:off x="152400" y="152400"/>
            <a:ext cx="304800" cy="304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endParaRPr lang="zh-CN" altLang="en-US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37892" name="Rectangle 4"/>
          <p:cNvSpPr>
            <a:spLocks noChangeArrowheads="1"/>
          </p:cNvSpPr>
          <p:nvPr/>
        </p:nvSpPr>
        <p:spPr bwMode="auto">
          <a:xfrm>
            <a:off x="152400" y="152400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defTabSz="914400"/>
            <a:br>
              <a:rPr lang="zh-CN" altLang="zh-CN" sz="1800">
                <a:solidFill>
                  <a:srgbClr val="000000"/>
                </a:solidFill>
              </a:rPr>
            </a:br>
            <a:endParaRPr lang="zh-CN" altLang="zh-CN" sz="1800">
              <a:solidFill>
                <a:srgbClr val="000000"/>
              </a:solidFill>
            </a:endParaRPr>
          </a:p>
        </p:txBody>
      </p:sp>
      <p:sp>
        <p:nvSpPr>
          <p:cNvPr id="37893" name="AutoShape 5" descr="C:\Users\duyanlin\Documents\Tencent Files\593489595\Image\C2C\@@9%0UC%MEQ4T69SC}C2N.jpg"/>
          <p:cNvSpPr>
            <a:spLocks noChangeAspect="1" noChangeArrowheads="1"/>
          </p:cNvSpPr>
          <p:nvPr/>
        </p:nvSpPr>
        <p:spPr bwMode="auto">
          <a:xfrm>
            <a:off x="304800" y="304800"/>
            <a:ext cx="304800" cy="304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endParaRPr lang="zh-CN" altLang="en-US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1" name="TextBox 11"/>
          <p:cNvSpPr txBox="1">
            <a:spLocks noChangeArrowheads="1"/>
          </p:cNvSpPr>
          <p:nvPr/>
        </p:nvSpPr>
        <p:spPr bwMode="auto">
          <a:xfrm>
            <a:off x="750863" y="2350934"/>
            <a:ext cx="4109169" cy="10849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330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300" dirty="0"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300" dirty="0">
                <a:latin typeface="黑体" panose="02010609060101010101" pitchFamily="49" charset="-122"/>
                <a:ea typeface="黑体" panose="02010609060101010101" pitchFamily="49" charset="-122"/>
              </a:rPr>
              <a:t>7</a:t>
            </a:r>
            <a:r>
              <a:rPr lang="zh-CN" altLang="en-US" sz="3300" dirty="0">
                <a:latin typeface="黑体" panose="02010609060101010101" pitchFamily="49" charset="-122"/>
                <a:ea typeface="黑体" panose="02010609060101010101" pitchFamily="49" charset="-122"/>
              </a:rPr>
              <a:t>自然段写的是太阳光能杀菌。</a:t>
            </a:r>
            <a:endParaRPr lang="zh-CN" altLang="en-US" sz="33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7896" name="Picture 2" descr="https://timgsa.baidu.com/timg?image&amp;quality=80&amp;size=b9999_10000&amp;sec=1587355661009&amp;di=aab3c8cdc5e1367a491aa8ec40b75c4e&amp;imgtype=0&amp;src=http%3A%2F%2Fhbimg.b0.upaiyun.com%2F7d091af5e603bdc50f7512f97d129cd8efa21355f825-VgIFlp_fw658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4864745" y="1707654"/>
            <a:ext cx="3595687" cy="2636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2532"/>
          <a:stretch>
            <a:fillRect/>
          </a:stretch>
        </p:blipFill>
        <p:spPr bwMode="auto">
          <a:xfrm>
            <a:off x="642938" y="771550"/>
            <a:ext cx="8204002" cy="5984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78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4741" y="800578"/>
            <a:ext cx="8497739" cy="35283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圆角矩形标注 1"/>
          <p:cNvSpPr/>
          <p:nvPr/>
        </p:nvSpPr>
        <p:spPr>
          <a:xfrm>
            <a:off x="3635896" y="109526"/>
            <a:ext cx="3096344" cy="638473"/>
          </a:xfrm>
          <a:prstGeom prst="wedgeRoundRectCallout">
            <a:avLst>
              <a:gd name="adj1" fmla="val -65365"/>
              <a:gd name="adj2" fmla="val 51134"/>
              <a:gd name="adj3" fmla="val 16667"/>
            </a:avLst>
          </a:prstGeom>
          <a:solidFill>
            <a:srgbClr val="FEFCDE"/>
          </a:solidFill>
          <a:ln w="9525">
            <a:noFill/>
            <a:miter lim="800000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3300" b="1" dirty="0">
                <a:solidFill>
                  <a:schemeClr val="accent2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“气象的变化”</a:t>
            </a:r>
            <a:endParaRPr lang="zh-CN" altLang="en-US" sz="3300" b="1" dirty="0">
              <a:solidFill>
                <a:schemeClr val="accent2">
                  <a:lumMod val="7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94741" y="800578"/>
            <a:ext cx="8497739" cy="2923754"/>
          </a:xfrm>
          <a:prstGeom prst="rect">
            <a:avLst/>
          </a:prstGeom>
          <a:noFill/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406091" y="3824352"/>
            <a:ext cx="8497739" cy="440722"/>
          </a:xfrm>
          <a:prstGeom prst="rect">
            <a:avLst/>
          </a:prstGeom>
          <a:noFill/>
          <a:ln>
            <a:solidFill>
              <a:schemeClr val="accent5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圆角矩形标注 14"/>
          <p:cNvSpPr/>
          <p:nvPr/>
        </p:nvSpPr>
        <p:spPr>
          <a:xfrm>
            <a:off x="2267744" y="4371950"/>
            <a:ext cx="4341144" cy="638473"/>
          </a:xfrm>
          <a:prstGeom prst="wedgeRoundRectCallout">
            <a:avLst>
              <a:gd name="adj1" fmla="val 56336"/>
              <a:gd name="adj2" fmla="val -46617"/>
              <a:gd name="adj3" fmla="val 16667"/>
            </a:avLst>
          </a:prstGeom>
          <a:solidFill>
            <a:srgbClr val="FEFCDE"/>
          </a:solidFill>
          <a:ln w="9525">
            <a:noFill/>
            <a:miter lim="800000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3300" b="1" dirty="0">
                <a:solidFill>
                  <a:schemeClr val="accent2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“疾病的预防与治疗”</a:t>
            </a:r>
            <a:endParaRPr lang="zh-CN" altLang="en-US" sz="3300" b="1" dirty="0">
              <a:solidFill>
                <a:schemeClr val="accent2">
                  <a:lumMod val="7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14" grpId="0" animBg="1"/>
      <p:bldP spid="15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11"/>
          <p:cNvSpPr txBox="1">
            <a:spLocks noChangeArrowheads="1"/>
          </p:cNvSpPr>
          <p:nvPr/>
        </p:nvSpPr>
        <p:spPr bwMode="auto">
          <a:xfrm>
            <a:off x="611560" y="411510"/>
            <a:ext cx="7776864" cy="159274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300" dirty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33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结合生活经验或相关书籍，说说生活中还有哪些事物和太阳有着密切的关系。</a:t>
            </a:r>
            <a:endParaRPr lang="zh-CN" altLang="en-US" sz="33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TextBox 11"/>
          <p:cNvSpPr txBox="1">
            <a:spLocks noChangeArrowheads="1"/>
          </p:cNvSpPr>
          <p:nvPr/>
        </p:nvSpPr>
        <p:spPr bwMode="auto">
          <a:xfrm>
            <a:off x="683568" y="2643758"/>
            <a:ext cx="7776864" cy="159274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3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33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石油、天然气的形成，四季的变化，氧气的产生，太阳能发电等。</a:t>
            </a:r>
            <a:endParaRPr lang="zh-CN" altLang="en-US" sz="33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11"/>
          <p:cNvSpPr txBox="1">
            <a:spLocks noChangeArrowheads="1"/>
          </p:cNvSpPr>
          <p:nvPr/>
        </p:nvSpPr>
        <p:spPr bwMode="auto">
          <a:xfrm>
            <a:off x="1079612" y="1237984"/>
            <a:ext cx="6984776" cy="235449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300" dirty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33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自</a:t>
            </a:r>
            <a:r>
              <a:rPr lang="zh-CN" altLang="en-US" sz="3300" dirty="0">
                <a:latin typeface="黑体" panose="02010609060101010101" pitchFamily="49" charset="-122"/>
                <a:ea typeface="黑体" panose="02010609060101010101" pitchFamily="49" charset="-122"/>
              </a:rPr>
              <a:t>读第</a:t>
            </a:r>
            <a:r>
              <a:rPr lang="en-US" altLang="zh-CN" sz="3300" dirty="0">
                <a:latin typeface="黑体" panose="02010609060101010101" pitchFamily="49" charset="-122"/>
                <a:ea typeface="黑体" panose="02010609060101010101" pitchFamily="49" charset="-122"/>
              </a:rPr>
              <a:t>8</a:t>
            </a:r>
            <a:r>
              <a:rPr lang="zh-CN" altLang="en-US" sz="3300" dirty="0">
                <a:latin typeface="黑体" panose="02010609060101010101" pitchFamily="49" charset="-122"/>
                <a:ea typeface="黑体" panose="02010609060101010101" pitchFamily="49" charset="-122"/>
              </a:rPr>
              <a:t>自然段</a:t>
            </a:r>
            <a:r>
              <a:rPr lang="zh-CN" altLang="en-US" sz="33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，说</a:t>
            </a:r>
            <a:r>
              <a:rPr lang="zh-CN" altLang="en-US" sz="3300" dirty="0">
                <a:latin typeface="黑体" panose="02010609060101010101" pitchFamily="49" charset="-122"/>
                <a:ea typeface="黑体" panose="02010609060101010101" pitchFamily="49" charset="-122"/>
              </a:rPr>
              <a:t>一</a:t>
            </a:r>
            <a:r>
              <a:rPr lang="zh-CN" altLang="en-US" sz="33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说：这一自然段的作</a:t>
            </a:r>
            <a:r>
              <a:rPr lang="zh-CN" altLang="en-US" sz="3300" dirty="0">
                <a:latin typeface="黑体" panose="02010609060101010101" pitchFamily="49" charset="-122"/>
                <a:ea typeface="黑体" panose="02010609060101010101" pitchFamily="49" charset="-122"/>
              </a:rPr>
              <a:t>用是什么？你是怎样理</a:t>
            </a:r>
            <a:r>
              <a:rPr lang="zh-CN" altLang="en-US" sz="33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解最</a:t>
            </a:r>
            <a:r>
              <a:rPr lang="zh-CN" altLang="en-US" sz="3300" dirty="0">
                <a:latin typeface="黑体" panose="02010609060101010101" pitchFamily="49" charset="-122"/>
                <a:ea typeface="黑体" panose="02010609060101010101" pitchFamily="49" charset="-122"/>
              </a:rPr>
              <a:t>后一句话的？</a:t>
            </a:r>
            <a:endParaRPr lang="zh-CN" altLang="en-US" sz="33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798" y="555526"/>
            <a:ext cx="8619732" cy="19601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" name="直接连接符 2"/>
          <p:cNvCxnSpPr/>
          <p:nvPr/>
        </p:nvCxnSpPr>
        <p:spPr>
          <a:xfrm>
            <a:off x="5037956" y="1995686"/>
            <a:ext cx="3835474" cy="0"/>
          </a:xfrm>
          <a:prstGeom prst="line">
            <a:avLst/>
          </a:prstGeom>
          <a:ln w="381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291798" y="2460541"/>
            <a:ext cx="2119962" cy="0"/>
          </a:xfrm>
          <a:prstGeom prst="line">
            <a:avLst/>
          </a:prstGeom>
          <a:ln w="381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611" name="文本框 2"/>
          <p:cNvSpPr txBox="1">
            <a:spLocks noChangeArrowheads="1"/>
          </p:cNvSpPr>
          <p:nvPr/>
        </p:nvSpPr>
        <p:spPr bwMode="auto">
          <a:xfrm>
            <a:off x="640522" y="2682097"/>
            <a:ext cx="7939930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 这个自然段对太阳的作用进行了总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结。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640522" y="3383002"/>
            <a:ext cx="7819909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28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 最</a:t>
            </a:r>
            <a:r>
              <a:rPr lang="zh-CN" altLang="en-US" sz="28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后一句话揭示了全文的主旨，因为有了太阳，人类才能获得各样的资源，才能在地球上生存发展。</a:t>
            </a:r>
            <a:endParaRPr lang="zh-CN" altLang="en-US" sz="28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86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611" grpId="0"/>
      <p:bldP spid="2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1251382" y="1413529"/>
            <a:ext cx="7073283" cy="2983677"/>
          </a:xfrm>
          <a:prstGeom prst="roundRect">
            <a:avLst/>
          </a:prstGeom>
          <a:solidFill>
            <a:srgbClr val="FFFFFF"/>
          </a:solidFill>
          <a:ln>
            <a:noFill/>
          </a:ln>
          <a:effectLst>
            <a:outerShdw blurRad="368300" dist="88900" dir="5400000" algn="t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ea typeface="黑体" panose="02010609060101010101" pitchFamily="49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041980" y="2665094"/>
            <a:ext cx="630942" cy="877163"/>
          </a:xfrm>
          <a:prstGeom prst="rect">
            <a:avLst/>
          </a:prstGeom>
          <a:noFill/>
        </p:spPr>
        <p:txBody>
          <a:bodyPr vert="eaVert" wrap="none" lIns="68580" tIns="34290" rIns="68580" bIns="34290" rtlCol="0">
            <a:spAutoFit/>
          </a:bodyPr>
          <a:lstStyle/>
          <a:p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太阳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059832" y="1679485"/>
            <a:ext cx="550472" cy="561692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远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788024" y="1679485"/>
            <a:ext cx="550472" cy="561692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热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851920" y="1679485"/>
            <a:ext cx="550472" cy="561692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大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左大括号 7"/>
          <p:cNvSpPr/>
          <p:nvPr/>
        </p:nvSpPr>
        <p:spPr>
          <a:xfrm>
            <a:off x="2704057" y="1842665"/>
            <a:ext cx="211759" cy="1853044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ea typeface="黑体" panose="02010609060101010101" pitchFamily="49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951820" y="3361957"/>
            <a:ext cx="1800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关系密切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788024" y="2591554"/>
            <a:ext cx="32403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动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植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物 人类 煤炭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752020" y="3193400"/>
            <a:ext cx="23402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气象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的变化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752020" y="3752047"/>
            <a:ext cx="32763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疾病的预防与治疗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左大括号 12"/>
          <p:cNvSpPr/>
          <p:nvPr/>
        </p:nvSpPr>
        <p:spPr>
          <a:xfrm>
            <a:off x="4572000" y="2931790"/>
            <a:ext cx="144016" cy="1296144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7816" y="458694"/>
            <a:ext cx="2268000" cy="692577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452636"/>
            <a:ext cx="450000" cy="559756"/>
          </a:xfrm>
          <a:prstGeom prst="rect">
            <a:avLst/>
          </a:prstGeom>
        </p:spPr>
      </p:pic>
      <p:sp>
        <p:nvSpPr>
          <p:cNvPr id="19" name="文本框 14"/>
          <p:cNvSpPr txBox="1"/>
          <p:nvPr/>
        </p:nvSpPr>
        <p:spPr>
          <a:xfrm>
            <a:off x="827584" y="436334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结构梳理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968664" y="1960331"/>
            <a:ext cx="79635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smtClean="0">
                <a:latin typeface="黑体" panose="02010609060101010101" pitchFamily="49" charset="-122"/>
                <a:ea typeface="黑体" panose="02010609060101010101" pitchFamily="49" charset="-122"/>
              </a:rPr>
              <a:t>16</a:t>
            </a:r>
            <a:endParaRPr lang="zh-CN" altLang="en-US" sz="32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7" grpId="0"/>
      <p:bldP spid="9" grpId="0"/>
      <p:bldP spid="10" grpId="0"/>
      <p:bldP spid="11" grpId="0"/>
      <p:bldP spid="12" grpId="0"/>
      <p:bldP spid="13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7816" y="547025"/>
            <a:ext cx="2268000" cy="6925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140" y="537266"/>
            <a:ext cx="460522" cy="572844"/>
          </a:xfrm>
          <a:prstGeom prst="rect">
            <a:avLst/>
          </a:prstGeom>
        </p:spPr>
      </p:pic>
      <p:sp>
        <p:nvSpPr>
          <p:cNvPr id="2" name="文本框 14"/>
          <p:cNvSpPr txBox="1"/>
          <p:nvPr/>
        </p:nvSpPr>
        <p:spPr>
          <a:xfrm>
            <a:off x="807051" y="508342"/>
            <a:ext cx="2036757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主题概括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037916" y="1859652"/>
            <a:ext cx="7392467" cy="200824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课文采用</a:t>
            </a:r>
            <a:r>
              <a:rPr lang="zh-CN" altLang="en-US" sz="2800" b="1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zh-CN" altLang="en-US" sz="2800" b="1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zh-CN" altLang="en-US" sz="2800" b="1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等说明方法，介绍了和</a:t>
            </a:r>
            <a:r>
              <a:rPr lang="zh-CN" altLang="en-US" sz="2800" b="1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相关的一些知识，说明它与人类之间有着</a:t>
            </a:r>
            <a:r>
              <a:rPr lang="zh-CN" altLang="en-US" sz="2800" b="1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的关系。</a:t>
            </a:r>
            <a:endParaRPr lang="zh-CN" altLang="en-US" sz="27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959155" y="3243685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非常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密切</a:t>
            </a:r>
            <a:endParaRPr lang="zh-CN" altLang="en-US" b="1" dirty="0"/>
          </a:p>
        </p:txBody>
      </p:sp>
      <p:sp>
        <p:nvSpPr>
          <p:cNvPr id="6" name="矩形 5"/>
          <p:cNvSpPr/>
          <p:nvPr/>
        </p:nvSpPr>
        <p:spPr>
          <a:xfrm>
            <a:off x="3797604" y="2602163"/>
            <a:ext cx="90601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太阳</a:t>
            </a:r>
            <a:endParaRPr lang="zh-CN" altLang="en-US" b="1" dirty="0"/>
          </a:p>
        </p:txBody>
      </p:sp>
      <p:sp>
        <p:nvSpPr>
          <p:cNvPr id="7" name="矩形 6"/>
          <p:cNvSpPr/>
          <p:nvPr/>
        </p:nvSpPr>
        <p:spPr>
          <a:xfrm>
            <a:off x="6091573" y="1909623"/>
            <a:ext cx="12666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打比方</a:t>
            </a:r>
            <a:endParaRPr lang="zh-CN" altLang="en-US" b="1" dirty="0"/>
          </a:p>
        </p:txBody>
      </p:sp>
      <p:sp>
        <p:nvSpPr>
          <p:cNvPr id="8" name="矩形 7"/>
          <p:cNvSpPr/>
          <p:nvPr/>
        </p:nvSpPr>
        <p:spPr>
          <a:xfrm>
            <a:off x="3259794" y="1909623"/>
            <a:ext cx="12666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列数字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4601451" y="1917493"/>
            <a:ext cx="12666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作比较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3568" y="483518"/>
            <a:ext cx="2268000" cy="692577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584" y="473518"/>
            <a:ext cx="450000" cy="559757"/>
          </a:xfrm>
          <a:prstGeom prst="rect">
            <a:avLst/>
          </a:prstGeom>
        </p:spPr>
      </p:pic>
      <p:sp>
        <p:nvSpPr>
          <p:cNvPr id="3" name="文本框 14"/>
          <p:cNvSpPr txBox="1"/>
          <p:nvPr/>
        </p:nvSpPr>
        <p:spPr>
          <a:xfrm>
            <a:off x="830605" y="483518"/>
            <a:ext cx="2157219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课堂小结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43608" y="1779662"/>
            <a:ext cx="734481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了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解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了太阳的特点</a:t>
            </a:r>
            <a:endParaRPr lang="en-US" altLang="zh-CN" sz="32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知道了作者通过具体事例说明了太阳和人类的密切关系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48990" y="2501483"/>
            <a:ext cx="209352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摄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氏度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337223" y="2501483"/>
            <a:ext cx="137879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繁</a:t>
            </a:r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殖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849391" y="2501483"/>
            <a:ext cx="137879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煤</a:t>
            </a:r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炭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433567" y="2501483"/>
            <a:ext cx="137879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治</a:t>
            </a:r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疗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211262" y="2157238"/>
            <a:ext cx="7684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latin typeface="汉语拼音" panose="000B0604020202020204" pitchFamily="34" charset="0"/>
                <a:cs typeface="汉语拼音" panose="000B0604020202020204" pitchFamily="34" charset="0"/>
              </a:rPr>
              <a:t>shè</a:t>
            </a:r>
            <a:endParaRPr lang="zh-CN" altLang="en-US" sz="2800" dirty="0">
              <a:latin typeface="汉语拼音" panose="000B0604020202020204" pitchFamily="34" charset="0"/>
              <a:cs typeface="汉语拼音" panose="000B06040202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779912" y="2157238"/>
            <a:ext cx="7684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latin typeface="汉语拼音" panose="000B0604020202020204" pitchFamily="34" charset="0"/>
                <a:cs typeface="汉语拼音" panose="000B0604020202020204" pitchFamily="34" charset="0"/>
              </a:rPr>
              <a:t>zhí</a:t>
            </a:r>
            <a:endParaRPr lang="zh-CN" altLang="en-US" sz="2800" dirty="0">
              <a:latin typeface="汉语拼音" panose="000B0604020202020204" pitchFamily="34" charset="0"/>
              <a:cs typeface="汉语拼音" panose="000B0604020202020204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364088" y="2157238"/>
            <a:ext cx="7684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latin typeface="汉语拼音" panose="000B0604020202020204" pitchFamily="34" charset="0"/>
                <a:cs typeface="汉语拼音" panose="000B0604020202020204" pitchFamily="34" charset="0"/>
              </a:rPr>
              <a:t>tàn</a:t>
            </a:r>
            <a:endParaRPr lang="zh-CN" altLang="en-US" sz="2800" dirty="0">
              <a:latin typeface="汉语拼音" panose="000B0604020202020204" pitchFamily="34" charset="0"/>
              <a:cs typeface="汉语拼音" panose="000B0604020202020204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804248" y="2157238"/>
            <a:ext cx="8640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latin typeface="汉语拼音" panose="000B0604020202020204" pitchFamily="34" charset="0"/>
                <a:cs typeface="汉语拼音" panose="000B0604020202020204" pitchFamily="34" charset="0"/>
              </a:rPr>
              <a:t>liáo</a:t>
            </a:r>
            <a:endParaRPr lang="zh-CN" altLang="en-US" sz="2800" dirty="0">
              <a:latin typeface="汉语拼音" panose="000B0604020202020204" pitchFamily="34" charset="0"/>
              <a:cs typeface="汉语拼音" panose="000B0604020202020204" pitchFamily="34" charset="0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1284" y="499763"/>
            <a:ext cx="431626" cy="558077"/>
          </a:xfrm>
          <a:prstGeom prst="rect">
            <a:avLst/>
          </a:prstGeom>
        </p:spPr>
      </p:pic>
      <p:sp>
        <p:nvSpPr>
          <p:cNvPr id="16" name="文本框 15"/>
          <p:cNvSpPr txBox="1"/>
          <p:nvPr/>
        </p:nvSpPr>
        <p:spPr>
          <a:xfrm>
            <a:off x="827584" y="411510"/>
            <a:ext cx="16561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3600" b="1" dirty="0">
                <a:latin typeface="+mn-ea"/>
              </a:rPr>
              <a:t>学认字</a:t>
            </a:r>
            <a:endParaRPr kumimoji="1" lang="zh-CN" altLang="en-US" sz="3600" b="1" dirty="0">
              <a:latin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5937" y="383823"/>
            <a:ext cx="2269879" cy="693151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392293"/>
            <a:ext cx="443315" cy="551442"/>
          </a:xfrm>
          <a:prstGeom prst="rect">
            <a:avLst/>
          </a:prstGeom>
        </p:spPr>
      </p:pic>
      <p:sp>
        <p:nvSpPr>
          <p:cNvPr id="62465" name="Rectangle 1"/>
          <p:cNvSpPr>
            <a:spLocks noChangeArrowheads="1"/>
          </p:cNvSpPr>
          <p:nvPr/>
        </p:nvSpPr>
        <p:spPr bwMode="auto">
          <a:xfrm>
            <a:off x="1186507" y="2029595"/>
            <a:ext cx="7345933" cy="162044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 anchor="ctr">
            <a:spAutoFit/>
          </a:bodyPr>
          <a:lstStyle/>
          <a:p>
            <a:pPr indent="200025">
              <a:lnSpc>
                <a:spcPct val="12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太阳温度很高，表面温度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有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_______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摄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氏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度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；中心温度估计是表面温度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_______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太阳离我们很远很远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，约有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___________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千米。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2466" name="Rectangle 1"/>
          <p:cNvSpPr>
            <a:spLocks noChangeArrowheads="1"/>
          </p:cNvSpPr>
          <p:nvPr/>
        </p:nvSpPr>
        <p:spPr bwMode="auto">
          <a:xfrm>
            <a:off x="395537" y="1268425"/>
            <a:ext cx="4176464" cy="5001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 anchor="ctr">
            <a:spAutoFit/>
          </a:bodyPr>
          <a:lstStyle/>
          <a:p>
            <a:r>
              <a:rPr lang="zh-CN" altLang="en-US" sz="28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一、根据课文内容填空。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2467" name="文本框 14"/>
          <p:cNvSpPr txBox="1">
            <a:spLocks noChangeArrowheads="1"/>
          </p:cNvSpPr>
          <p:nvPr/>
        </p:nvSpPr>
        <p:spPr bwMode="auto">
          <a:xfrm>
            <a:off x="840036" y="339502"/>
            <a:ext cx="2363812" cy="62324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课堂演练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6263679" y="2047875"/>
            <a:ext cx="1266693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五千多</a:t>
            </a:r>
            <a:endParaRPr lang="zh-CN" altLang="en-US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6254297" y="2577879"/>
            <a:ext cx="1262063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三千倍</a:t>
            </a:r>
            <a:endParaRPr lang="zh-CN" altLang="en-US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5183088" y="3057574"/>
            <a:ext cx="1981200" cy="522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一亿五千万</a:t>
            </a:r>
            <a:endParaRPr lang="zh-CN" altLang="en-US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89" name="Rectangle 1"/>
          <p:cNvSpPr>
            <a:spLocks noChangeArrowheads="1"/>
          </p:cNvSpPr>
          <p:nvPr/>
        </p:nvSpPr>
        <p:spPr bwMode="auto">
          <a:xfrm>
            <a:off x="1134666" y="1550233"/>
            <a:ext cx="7469782" cy="136191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 anchor="ctr">
            <a:spAutoFit/>
          </a:bodyPr>
          <a:lstStyle/>
          <a:p>
            <a:pPr indent="200025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例：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我们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看到太阳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，觉得它并不大，实际上它大得很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，约一百三十万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个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地球的体积才能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抵得上一个太阳。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1134666" y="3075806"/>
            <a:ext cx="7230815" cy="13604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 algn="just"/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    我们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看到月亮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觉得它光滑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得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像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一面镜子，实际上它坑坑洼洼的布满陨坑，有些陨坑直径甚至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有十公里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之大。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3491" name="矩形 1"/>
          <p:cNvSpPr>
            <a:spLocks noChangeArrowheads="1"/>
          </p:cNvSpPr>
          <p:nvPr/>
        </p:nvSpPr>
        <p:spPr bwMode="auto">
          <a:xfrm>
            <a:off x="337855" y="555625"/>
            <a:ext cx="8266593" cy="95410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二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、用作比较或者列数字的说明方法写一写你喜欢的事物。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矩形 20"/>
          <p:cNvSpPr>
            <a:spLocks noChangeArrowheads="1"/>
          </p:cNvSpPr>
          <p:nvPr/>
        </p:nvSpPr>
        <p:spPr bwMode="auto">
          <a:xfrm>
            <a:off x="500063" y="687214"/>
            <a:ext cx="7600950" cy="660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三、将下列搭配恰当的词语用线连起来。</a:t>
            </a:r>
            <a:endParaRPr lang="zh-CN" altLang="en-US" sz="32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5058" name="矩形 20"/>
          <p:cNvSpPr>
            <a:spLocks noChangeArrowheads="1"/>
          </p:cNvSpPr>
          <p:nvPr/>
        </p:nvSpPr>
        <p:spPr bwMode="auto">
          <a:xfrm>
            <a:off x="1979289" y="1555750"/>
            <a:ext cx="1392238" cy="6588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200" b="1">
                <a:latin typeface="宋体" panose="02010600030101010101" pitchFamily="2" charset="-122"/>
              </a:rPr>
              <a:t>密切的</a:t>
            </a:r>
            <a:endParaRPr lang="zh-CN" altLang="en-US" sz="3200" b="1">
              <a:latin typeface="宋体" panose="02010600030101010101" pitchFamily="2" charset="-122"/>
            </a:endParaRPr>
          </a:p>
        </p:txBody>
      </p:sp>
      <p:sp>
        <p:nvSpPr>
          <p:cNvPr id="45059" name="矩形 20"/>
          <p:cNvSpPr>
            <a:spLocks noChangeArrowheads="1"/>
          </p:cNvSpPr>
          <p:nvPr/>
        </p:nvSpPr>
        <p:spPr bwMode="auto">
          <a:xfrm>
            <a:off x="1979289" y="2251075"/>
            <a:ext cx="1392238" cy="660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200" b="1">
                <a:latin typeface="宋体" panose="02010600030101010101" pitchFamily="2" charset="-122"/>
              </a:rPr>
              <a:t>无数的</a:t>
            </a:r>
            <a:endParaRPr lang="zh-CN" altLang="en-US" sz="3200" b="1">
              <a:latin typeface="宋体" panose="02010600030101010101" pitchFamily="2" charset="-122"/>
            </a:endParaRPr>
          </a:p>
        </p:txBody>
      </p:sp>
      <p:sp>
        <p:nvSpPr>
          <p:cNvPr id="45060" name="矩形 20"/>
          <p:cNvSpPr>
            <a:spLocks noChangeArrowheads="1"/>
          </p:cNvSpPr>
          <p:nvPr/>
        </p:nvSpPr>
        <p:spPr bwMode="auto">
          <a:xfrm>
            <a:off x="1511771" y="2947988"/>
            <a:ext cx="2327275" cy="6588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200" b="1" dirty="0">
                <a:latin typeface="宋体" panose="02010600030101010101" pitchFamily="2" charset="-122"/>
              </a:rPr>
              <a:t>美丽可爱的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45061" name="矩形 20"/>
          <p:cNvSpPr>
            <a:spLocks noChangeArrowheads="1"/>
          </p:cNvSpPr>
          <p:nvPr/>
        </p:nvSpPr>
        <p:spPr bwMode="auto">
          <a:xfrm>
            <a:off x="5817071" y="1555750"/>
            <a:ext cx="1393825" cy="6588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200" b="1">
                <a:latin typeface="宋体" panose="02010600030101010101" pitchFamily="2" charset="-122"/>
              </a:rPr>
              <a:t>世界</a:t>
            </a:r>
            <a:endParaRPr lang="zh-CN" altLang="en-US" sz="3200" b="1">
              <a:latin typeface="宋体" panose="02010600030101010101" pitchFamily="2" charset="-122"/>
            </a:endParaRPr>
          </a:p>
        </p:txBody>
      </p:sp>
      <p:sp>
        <p:nvSpPr>
          <p:cNvPr id="45062" name="矩形 20"/>
          <p:cNvSpPr>
            <a:spLocks noChangeArrowheads="1"/>
          </p:cNvSpPr>
          <p:nvPr/>
        </p:nvSpPr>
        <p:spPr bwMode="auto">
          <a:xfrm>
            <a:off x="5817071" y="2251075"/>
            <a:ext cx="1393825" cy="660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200" b="1">
                <a:latin typeface="宋体" panose="02010600030101010101" pitchFamily="2" charset="-122"/>
              </a:rPr>
              <a:t>关系</a:t>
            </a:r>
            <a:endParaRPr lang="zh-CN" altLang="en-US" sz="3200" b="1">
              <a:latin typeface="宋体" panose="02010600030101010101" pitchFamily="2" charset="-122"/>
            </a:endParaRPr>
          </a:p>
        </p:txBody>
      </p:sp>
      <p:sp>
        <p:nvSpPr>
          <p:cNvPr id="45063" name="矩形 20"/>
          <p:cNvSpPr>
            <a:spLocks noChangeArrowheads="1"/>
          </p:cNvSpPr>
          <p:nvPr/>
        </p:nvSpPr>
        <p:spPr bwMode="auto">
          <a:xfrm>
            <a:off x="5817071" y="2947988"/>
            <a:ext cx="1393825" cy="660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200" b="1">
                <a:latin typeface="宋体" panose="02010600030101010101" pitchFamily="2" charset="-122"/>
              </a:rPr>
              <a:t>小水滴</a:t>
            </a:r>
            <a:endParaRPr lang="zh-CN" altLang="en-US" sz="3200" b="1">
              <a:latin typeface="宋体" panose="02010600030101010101" pitchFamily="2" charset="-122"/>
            </a:endParaRPr>
          </a:p>
        </p:txBody>
      </p:sp>
      <p:cxnSp>
        <p:nvCxnSpPr>
          <p:cNvPr id="10" name="直接连接符 9"/>
          <p:cNvCxnSpPr/>
          <p:nvPr/>
        </p:nvCxnSpPr>
        <p:spPr>
          <a:xfrm flipV="1">
            <a:off x="3670771" y="1898650"/>
            <a:ext cx="2159000" cy="1392238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>
            <a:stCxn id="45059" idx="3"/>
            <a:endCxn id="45063" idx="1"/>
          </p:cNvCxnSpPr>
          <p:nvPr/>
        </p:nvCxnSpPr>
        <p:spPr>
          <a:xfrm>
            <a:off x="3371527" y="2581275"/>
            <a:ext cx="2445544" cy="696913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>
            <a:stCxn id="45058" idx="3"/>
            <a:endCxn id="45062" idx="1"/>
          </p:cNvCxnSpPr>
          <p:nvPr/>
        </p:nvCxnSpPr>
        <p:spPr>
          <a:xfrm>
            <a:off x="3371527" y="1885157"/>
            <a:ext cx="2445544" cy="696118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7538" y="396072"/>
            <a:ext cx="2268000" cy="692577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662" y="396072"/>
            <a:ext cx="450000" cy="559756"/>
          </a:xfrm>
          <a:prstGeom prst="rect">
            <a:avLst/>
          </a:prstGeom>
        </p:spPr>
      </p:pic>
      <p:sp>
        <p:nvSpPr>
          <p:cNvPr id="2" name="文本框 14"/>
          <p:cNvSpPr txBox="1">
            <a:spLocks noChangeArrowheads="1"/>
          </p:cNvSpPr>
          <p:nvPr/>
        </p:nvSpPr>
        <p:spPr bwMode="auto">
          <a:xfrm>
            <a:off x="827584" y="364326"/>
            <a:ext cx="2147788" cy="62324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3600" b="1" smtClean="0">
                <a:latin typeface="黑体" panose="02010609060101010101" pitchFamily="49" charset="-122"/>
                <a:ea typeface="黑体" panose="02010609060101010101" pitchFamily="49" charset="-122"/>
              </a:rPr>
              <a:t>课后作业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486189" y="1707654"/>
            <a:ext cx="8208963" cy="21698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 anchor="ctr">
            <a:spAutoFit/>
          </a:bodyPr>
          <a:lstStyle/>
          <a:p>
            <a:pPr lvl="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　　</a:t>
            </a:r>
            <a:r>
              <a:rPr lang="en-US" altLang="zh-CN" sz="32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1.</a:t>
            </a:r>
            <a:r>
              <a:rPr lang="zh-CN" altLang="en-US" sz="32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 </a:t>
            </a:r>
            <a:r>
              <a:rPr lang="zh-CN" altLang="en-US" sz="32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课下搜集有关太阳的其他知识。</a:t>
            </a:r>
            <a:endParaRPr lang="en-US" altLang="zh-CN" sz="32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  <a:p>
            <a:pPr lvl="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　　</a:t>
            </a:r>
            <a:r>
              <a:rPr lang="en-US" altLang="zh-CN" sz="32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2. </a:t>
            </a:r>
            <a:r>
              <a:rPr lang="zh-CN" altLang="en-US" sz="32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完成</a:t>
            </a:r>
            <a:r>
              <a:rPr lang="en-US" altLang="zh-CN" sz="32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《</a:t>
            </a:r>
            <a:r>
              <a:rPr lang="zh-CN" altLang="en-US" sz="32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七彩课堂素养提升手册</a:t>
            </a:r>
            <a:r>
              <a:rPr lang="en-US" altLang="zh-CN" sz="32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》</a:t>
            </a:r>
            <a:r>
              <a:rPr lang="zh-CN" altLang="en-US" sz="32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本课练习。</a:t>
            </a:r>
            <a:endParaRPr lang="zh-CN" altLang="en-US" sz="32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1754163" y="1563638"/>
            <a:ext cx="6182792" cy="2514600"/>
            <a:chOff x="1754163" y="1972791"/>
            <a:chExt cx="6182792" cy="2514600"/>
          </a:xfrm>
        </p:grpSpPr>
        <p:pic>
          <p:nvPicPr>
            <p:cNvPr id="14342" name="Picture 3"/>
            <p:cNvPicPr>
              <a:picLocks noChangeAspect="1" noChangeArrowheads="1"/>
            </p:cNvPicPr>
            <p:nvPr/>
          </p:nvPicPr>
          <p:blipFill rotWithShape="1">
            <a:blip r:embed="rId1"/>
            <a:srcRect l="9007" t="3099" r="44573" b="2503"/>
            <a:stretch>
              <a:fillRect/>
            </a:stretch>
          </p:blipFill>
          <p:spPr bwMode="auto">
            <a:xfrm>
              <a:off x="1754163" y="1972791"/>
              <a:ext cx="638176" cy="2514600"/>
            </a:xfrm>
            <a:prstGeom prst="roundRect">
              <a:avLst>
                <a:gd name="adj" fmla="val 3446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/>
          </p:spPr>
        </p:pic>
        <p:sp>
          <p:nvSpPr>
            <p:cNvPr id="11" name="线形标注 2(无边框) 10"/>
            <p:cNvSpPr/>
            <p:nvPr/>
          </p:nvSpPr>
          <p:spPr>
            <a:xfrm>
              <a:off x="3202113" y="2461982"/>
              <a:ext cx="4734842" cy="513241"/>
            </a:xfrm>
            <a:prstGeom prst="callout2">
              <a:avLst>
                <a:gd name="adj1" fmla="val 42876"/>
                <a:gd name="adj2" fmla="val -1493"/>
                <a:gd name="adj3" fmla="val 42876"/>
                <a:gd name="adj4" fmla="val -9827"/>
                <a:gd name="adj5" fmla="val 127347"/>
                <a:gd name="adj6" fmla="val -16693"/>
              </a:avLst>
            </a:prstGeom>
            <a:solidFill>
              <a:schemeClr val="accent3">
                <a:lumMod val="20000"/>
                <a:lumOff val="80000"/>
              </a:schemeClr>
            </a:solidFill>
            <a:ln>
              <a:solidFill>
                <a:schemeClr val="accent3">
                  <a:lumMod val="50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800" b="1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温度计，它的单位是</a:t>
              </a:r>
              <a:r>
                <a:rPr lang="zh-CN" altLang="en-US" sz="2800" b="1" dirty="0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摄</a:t>
              </a:r>
              <a:r>
                <a:rPr lang="zh-CN" altLang="en-US" sz="2800" b="1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氏度。</a:t>
              </a:r>
              <a:endPara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6300634" y="1605923"/>
            <a:ext cx="73449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 err="1">
                <a:solidFill>
                  <a:prstClr val="black"/>
                </a:solidFill>
                <a:latin typeface="汉语拼音" panose="000B0604020202020204" pitchFamily="34" charset="0"/>
                <a:ea typeface="宋体" panose="02010600030101010101" pitchFamily="2" charset="-122"/>
                <a:cs typeface="汉语拼音" panose="000B0604020202020204" pitchFamily="34" charset="0"/>
              </a:rPr>
              <a:t>shè</a:t>
            </a:r>
            <a:endParaRPr lang="zh-CN" altLang="en-US" sz="1600" dirty="0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1284" y="499763"/>
            <a:ext cx="431626" cy="558077"/>
          </a:xfrm>
          <a:prstGeom prst="rect">
            <a:avLst/>
          </a:prstGeom>
        </p:spPr>
      </p:pic>
      <p:sp>
        <p:nvSpPr>
          <p:cNvPr id="7" name="文本框 15"/>
          <p:cNvSpPr txBox="1"/>
          <p:nvPr/>
        </p:nvSpPr>
        <p:spPr>
          <a:xfrm>
            <a:off x="827584" y="411510"/>
            <a:ext cx="16561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3600" b="1" dirty="0">
                <a:latin typeface="+mn-ea"/>
              </a:rPr>
              <a:t>学认字</a:t>
            </a:r>
            <a:endParaRPr kumimoji="1" lang="zh-CN" altLang="en-US" sz="3600" b="1" dirty="0">
              <a:latin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6049540" y="2423526"/>
            <a:ext cx="519632" cy="603053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组合 7"/>
          <p:cNvGrpSpPr/>
          <p:nvPr/>
        </p:nvGrpSpPr>
        <p:grpSpPr>
          <a:xfrm>
            <a:off x="5766877" y="2193423"/>
            <a:ext cx="811820" cy="805744"/>
            <a:chOff x="5694869" y="1810180"/>
            <a:chExt cx="811820" cy="805744"/>
          </a:xfrm>
          <a:solidFill>
            <a:schemeClr val="accent2">
              <a:lumMod val="40000"/>
              <a:lumOff val="60000"/>
            </a:schemeClr>
          </a:solidFill>
        </p:grpSpPr>
        <p:sp>
          <p:nvSpPr>
            <p:cNvPr id="11" name="矩形 10"/>
            <p:cNvSpPr/>
            <p:nvPr/>
          </p:nvSpPr>
          <p:spPr>
            <a:xfrm>
              <a:off x="5694869" y="1914153"/>
              <a:ext cx="316835" cy="70177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/>
            <p:cNvSpPr/>
            <p:nvPr/>
          </p:nvSpPr>
          <p:spPr>
            <a:xfrm>
              <a:off x="5699744" y="1810180"/>
              <a:ext cx="806945" cy="22360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" name="矩形 8"/>
          <p:cNvSpPr/>
          <p:nvPr/>
        </p:nvSpPr>
        <p:spPr>
          <a:xfrm>
            <a:off x="2492270" y="2261529"/>
            <a:ext cx="519632" cy="701771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195432" y="2254658"/>
            <a:ext cx="288032" cy="701771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362" name="矩形 4"/>
          <p:cNvSpPr>
            <a:spLocks noChangeArrowheads="1"/>
          </p:cNvSpPr>
          <p:nvPr/>
        </p:nvSpPr>
        <p:spPr bwMode="auto">
          <a:xfrm>
            <a:off x="2157332" y="1946881"/>
            <a:ext cx="864095" cy="120032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7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殖</a:t>
            </a:r>
            <a:endParaRPr lang="zh-CN" altLang="en-US" sz="7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4"/>
          <p:cNvSpPr>
            <a:spLocks noChangeArrowheads="1"/>
          </p:cNvSpPr>
          <p:nvPr/>
        </p:nvSpPr>
        <p:spPr bwMode="auto">
          <a:xfrm>
            <a:off x="3261300" y="2594953"/>
            <a:ext cx="1310700" cy="578882"/>
          </a:xfrm>
          <a:prstGeom prst="wedgeRoundRectCallout">
            <a:avLst>
              <a:gd name="adj1" fmla="val -65368"/>
              <a:gd name="adj2" fmla="val -53198"/>
              <a:gd name="adj3" fmla="val 16667"/>
            </a:avLst>
          </a:prstGeom>
          <a:ln w="31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prstClr val="black"/>
                </a:solidFill>
                <a:latin typeface="宋体" panose="02010600030101010101" pitchFamily="2" charset="-122"/>
                <a:ea typeface="+mn-ea"/>
              </a:rPr>
              <a:t>表读音</a:t>
            </a:r>
            <a:endParaRPr lang="zh-CN" altLang="en-US" sz="2800" dirty="0">
              <a:solidFill>
                <a:prstClr val="black"/>
              </a:solidFill>
              <a:latin typeface="宋体" panose="02010600030101010101" pitchFamily="2" charset="-122"/>
              <a:ea typeface="+mn-ea"/>
            </a:endParaRP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5724128" y="1946881"/>
            <a:ext cx="864095" cy="120032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7200" b="1" dirty="0">
                <a:latin typeface="楷体" panose="02010609060101010101" pitchFamily="49" charset="-122"/>
                <a:ea typeface="楷体" panose="02010609060101010101" pitchFamily="49" charset="-122"/>
              </a:rPr>
              <a:t>疗</a:t>
            </a:r>
            <a:endParaRPr lang="zh-CN" altLang="en-US" sz="7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779912" y="3934009"/>
            <a:ext cx="1420582" cy="584775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3500000" scaled="1"/>
            <a:tileRect/>
          </a:gradFill>
          <a:ln>
            <a:solidFill>
              <a:schemeClr val="bg1"/>
            </a:solidFill>
          </a:ln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prstClr val="black"/>
                </a:solidFill>
                <a:latin typeface="宋体" panose="02010600030101010101" pitchFamily="2" charset="-122"/>
              </a:rPr>
              <a:t>形声字</a:t>
            </a:r>
            <a:endParaRPr lang="zh-CN" altLang="en-US" dirty="0"/>
          </a:p>
        </p:txBody>
      </p:sp>
      <p:sp>
        <p:nvSpPr>
          <p:cNvPr id="6" name="圆角矩形标注 5"/>
          <p:cNvSpPr/>
          <p:nvPr/>
        </p:nvSpPr>
        <p:spPr>
          <a:xfrm>
            <a:off x="539552" y="2376111"/>
            <a:ext cx="1310700" cy="578882"/>
          </a:xfrm>
          <a:prstGeom prst="wedgeRoundRectCallout">
            <a:avLst>
              <a:gd name="adj1" fmla="val 74602"/>
              <a:gd name="adj2" fmla="val -27218"/>
              <a:gd name="adj3" fmla="val 16667"/>
            </a:avLst>
          </a:prstGeom>
          <a:ln w="31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prstClr val="black"/>
                </a:solidFill>
                <a:latin typeface="宋体" panose="02010600030101010101" pitchFamily="2" charset="-122"/>
              </a:rPr>
              <a:t>表字义</a:t>
            </a:r>
            <a:endParaRPr lang="zh-CN" altLang="en-US" sz="1200" dirty="0"/>
          </a:p>
        </p:txBody>
      </p:sp>
      <p:sp>
        <p:nvSpPr>
          <p:cNvPr id="15" name="矩形 4"/>
          <p:cNvSpPr>
            <a:spLocks noChangeArrowheads="1"/>
          </p:cNvSpPr>
          <p:nvPr/>
        </p:nvSpPr>
        <p:spPr bwMode="auto">
          <a:xfrm>
            <a:off x="6861700" y="3027001"/>
            <a:ext cx="1310700" cy="578882"/>
          </a:xfrm>
          <a:prstGeom prst="wedgeRoundRectCallout">
            <a:avLst>
              <a:gd name="adj1" fmla="val -69001"/>
              <a:gd name="adj2" fmla="val -97624"/>
              <a:gd name="adj3" fmla="val 16667"/>
            </a:avLst>
          </a:prstGeom>
          <a:ln w="31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prstClr val="black"/>
                </a:solidFill>
                <a:latin typeface="宋体" panose="02010600030101010101" pitchFamily="2" charset="-122"/>
                <a:ea typeface="+mn-ea"/>
              </a:rPr>
              <a:t>表读音</a:t>
            </a:r>
            <a:endParaRPr lang="zh-CN" altLang="en-US" sz="2800" dirty="0">
              <a:solidFill>
                <a:prstClr val="black"/>
              </a:solidFill>
              <a:latin typeface="宋体" panose="02010600030101010101" pitchFamily="2" charset="-122"/>
              <a:ea typeface="+mn-ea"/>
            </a:endParaRPr>
          </a:p>
        </p:txBody>
      </p:sp>
      <p:sp>
        <p:nvSpPr>
          <p:cNvPr id="16" name="圆角矩形标注 15"/>
          <p:cNvSpPr/>
          <p:nvPr/>
        </p:nvSpPr>
        <p:spPr>
          <a:xfrm>
            <a:off x="6861700" y="1779662"/>
            <a:ext cx="1310700" cy="578882"/>
          </a:xfrm>
          <a:prstGeom prst="wedgeRoundRectCallout">
            <a:avLst>
              <a:gd name="adj1" fmla="val -77280"/>
              <a:gd name="adj2" fmla="val 32017"/>
              <a:gd name="adj3" fmla="val 16667"/>
            </a:avLst>
          </a:prstGeom>
          <a:ln w="31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prstClr val="black"/>
                </a:solidFill>
                <a:latin typeface="宋体" panose="02010600030101010101" pitchFamily="2" charset="-122"/>
              </a:rPr>
              <a:t>表字义</a:t>
            </a:r>
            <a:endParaRPr lang="zh-CN" altLang="en-US" sz="1200" dirty="0"/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1284" y="499763"/>
            <a:ext cx="431626" cy="558077"/>
          </a:xfrm>
          <a:prstGeom prst="rect">
            <a:avLst/>
          </a:prstGeom>
        </p:spPr>
      </p:pic>
      <p:sp>
        <p:nvSpPr>
          <p:cNvPr id="18" name="文本框 15"/>
          <p:cNvSpPr txBox="1"/>
          <p:nvPr/>
        </p:nvSpPr>
        <p:spPr>
          <a:xfrm>
            <a:off x="827584" y="411510"/>
            <a:ext cx="16561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3600" b="1" dirty="0">
                <a:latin typeface="+mn-ea"/>
              </a:rPr>
              <a:t>学认字</a:t>
            </a:r>
            <a:endParaRPr kumimoji="1" lang="zh-CN" altLang="en-US" sz="3600" b="1" dirty="0">
              <a:latin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9" grpId="0" animBg="1"/>
      <p:bldP spid="3" grpId="0" animBg="1"/>
      <p:bldP spid="4" grpId="0" animBg="1"/>
      <p:bldP spid="2" grpId="0" animBg="1"/>
      <p:bldP spid="6" grpId="0" animBg="1"/>
      <p:bldP spid="15" grpId="0" animBg="1"/>
      <p:bldP spid="1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矩形 5"/>
          <p:cNvSpPr>
            <a:spLocks noChangeArrowheads="1"/>
          </p:cNvSpPr>
          <p:nvPr/>
        </p:nvSpPr>
        <p:spPr bwMode="auto">
          <a:xfrm>
            <a:off x="2825254" y="1780207"/>
            <a:ext cx="857250" cy="10156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6000" b="1" dirty="0">
                <a:latin typeface="楷体" panose="02010609060101010101" pitchFamily="49" charset="-122"/>
                <a:ea typeface="楷体" panose="02010609060101010101" pitchFamily="49" charset="-122"/>
              </a:rPr>
              <a:t>炭</a:t>
            </a:r>
            <a:endParaRPr lang="zh-CN" altLang="en-US" sz="6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386" name="矩形 4"/>
          <p:cNvSpPr>
            <a:spLocks noChangeArrowheads="1"/>
          </p:cNvSpPr>
          <p:nvPr/>
        </p:nvSpPr>
        <p:spPr bwMode="auto">
          <a:xfrm>
            <a:off x="4978648" y="1799257"/>
            <a:ext cx="928687" cy="10156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6000" b="1" dirty="0">
                <a:latin typeface="楷体" panose="02010609060101010101" pitchFamily="49" charset="-122"/>
                <a:ea typeface="楷体" panose="02010609060101010101" pitchFamily="49" charset="-122"/>
              </a:rPr>
              <a:t>碳</a:t>
            </a:r>
            <a:endParaRPr lang="zh-CN" altLang="en-US" sz="6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3325699" y="847547"/>
            <a:ext cx="2088173" cy="954585"/>
            <a:chOff x="3435807" y="834847"/>
            <a:chExt cx="2088173" cy="954585"/>
          </a:xfrm>
        </p:grpSpPr>
        <p:sp>
          <p:nvSpPr>
            <p:cNvPr id="7" name="左大括号 6"/>
            <p:cNvSpPr/>
            <p:nvPr/>
          </p:nvSpPr>
          <p:spPr>
            <a:xfrm rot="16200000" flipH="1">
              <a:off x="4349850" y="615302"/>
              <a:ext cx="260087" cy="2088173"/>
            </a:xfrm>
            <a:prstGeom prst="leftBrace">
              <a:avLst>
                <a:gd name="adj1" fmla="val 57946"/>
                <a:gd name="adj2" fmla="val 50000"/>
              </a:avLst>
            </a:prstGeom>
            <a:ln w="28575">
              <a:solidFill>
                <a:schemeClr val="accent5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6" name="矩形 5"/>
            <p:cNvSpPr/>
            <p:nvPr/>
          </p:nvSpPr>
          <p:spPr>
            <a:xfrm>
              <a:off x="3767212" y="834847"/>
              <a:ext cx="1420582" cy="584775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13500000" scaled="1"/>
              <a:tileRect/>
            </a:gradFill>
            <a:ln>
              <a:solidFill>
                <a:schemeClr val="bg1"/>
              </a:solidFill>
            </a:ln>
          </p:spPr>
          <p:txBody>
            <a:bodyPr wrap="none">
              <a:spAutoFit/>
            </a:bodyPr>
            <a:lstStyle/>
            <a:p>
              <a:r>
                <a:rPr lang="zh-CN" altLang="en-US" sz="3200" b="1" dirty="0">
                  <a:solidFill>
                    <a:prstClr val="black"/>
                  </a:solidFill>
                  <a:latin typeface="宋体" panose="02010600030101010101" pitchFamily="2" charset="-122"/>
                </a:rPr>
                <a:t>同音字</a:t>
              </a:r>
              <a:endParaRPr lang="zh-CN" altLang="en-US" dirty="0"/>
            </a:p>
          </p:txBody>
        </p:sp>
      </p:grpSp>
      <p:sp>
        <p:nvSpPr>
          <p:cNvPr id="3" name="圆角矩形 2"/>
          <p:cNvSpPr/>
          <p:nvPr/>
        </p:nvSpPr>
        <p:spPr>
          <a:xfrm>
            <a:off x="728072" y="2008386"/>
            <a:ext cx="2018328" cy="578882"/>
          </a:xfrm>
          <a:prstGeom prst="roundRect">
            <a:avLst/>
          </a:prstGeom>
          <a:ln w="31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prstClr val="black"/>
                </a:solidFill>
                <a:latin typeface="宋体" panose="02010600030101010101" pitchFamily="2" charset="-122"/>
                <a:ea typeface="+mn-ea"/>
              </a:rPr>
              <a:t>一种事物。</a:t>
            </a:r>
            <a:endParaRPr lang="zh-CN" altLang="en-US" sz="2800" dirty="0">
              <a:solidFill>
                <a:prstClr val="black"/>
              </a:solidFill>
              <a:latin typeface="宋体" panose="02010600030101010101" pitchFamily="2" charset="-122"/>
              <a:ea typeface="+mn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86160" y="3003798"/>
            <a:ext cx="331236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chemeClr val="accent5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组词：</a:t>
            </a:r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煤炭  木炭</a:t>
            </a:r>
            <a:endParaRPr lang="zh-CN" altLang="en-US" sz="1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6058768" y="2067694"/>
            <a:ext cx="2018328" cy="578882"/>
          </a:xfrm>
          <a:prstGeom prst="roundRect">
            <a:avLst/>
          </a:prstGeom>
          <a:ln w="31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prstClr val="black"/>
                </a:solidFill>
                <a:latin typeface="宋体" panose="02010600030101010101" pitchFamily="2" charset="-122"/>
                <a:ea typeface="+mn-ea"/>
              </a:rPr>
              <a:t>一种</a:t>
            </a:r>
            <a:r>
              <a:rPr lang="zh-CN" altLang="en-US" sz="2800" dirty="0" smtClean="0">
                <a:solidFill>
                  <a:prstClr val="black"/>
                </a:solidFill>
                <a:latin typeface="宋体" panose="02010600030101010101" pitchFamily="2" charset="-122"/>
                <a:ea typeface="+mn-ea"/>
              </a:rPr>
              <a:t>元素。</a:t>
            </a:r>
            <a:endParaRPr lang="zh-CN" altLang="en-US" sz="2800" dirty="0">
              <a:solidFill>
                <a:prstClr val="black"/>
              </a:solidFill>
              <a:latin typeface="宋体" panose="02010600030101010101" pitchFamily="2" charset="-122"/>
              <a:ea typeface="+mn-ea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906640" y="3003798"/>
            <a:ext cx="412750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solidFill>
                  <a:schemeClr val="accent5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组</a:t>
            </a:r>
            <a:r>
              <a:rPr lang="zh-CN" altLang="en-US" sz="2800" b="1" dirty="0" smtClean="0">
                <a:solidFill>
                  <a:schemeClr val="accent5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词：</a:t>
            </a:r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碳酸 碳水化合物</a:t>
            </a:r>
            <a:endParaRPr lang="zh-CN" altLang="en-US" sz="2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1284" y="499763"/>
            <a:ext cx="431626" cy="558077"/>
          </a:xfrm>
          <a:prstGeom prst="rect">
            <a:avLst/>
          </a:prstGeom>
        </p:spPr>
      </p:pic>
      <p:sp>
        <p:nvSpPr>
          <p:cNvPr id="12" name="文本框 15"/>
          <p:cNvSpPr txBox="1"/>
          <p:nvPr/>
        </p:nvSpPr>
        <p:spPr>
          <a:xfrm>
            <a:off x="827584" y="411510"/>
            <a:ext cx="16561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3600" b="1" dirty="0">
                <a:latin typeface="+mn-ea"/>
              </a:rPr>
              <a:t>学认字</a:t>
            </a:r>
            <a:endParaRPr kumimoji="1" lang="zh-CN" altLang="en-US" sz="3600" b="1" dirty="0">
              <a:latin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  <p:bldP spid="5" grpId="0" animBg="1"/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418" name="组合 7"/>
          <p:cNvGrpSpPr/>
          <p:nvPr/>
        </p:nvGrpSpPr>
        <p:grpSpPr bwMode="auto">
          <a:xfrm>
            <a:off x="5951513" y="1231458"/>
            <a:ext cx="1028700" cy="1085850"/>
            <a:chOff x="2437" y="2032"/>
            <a:chExt cx="1244" cy="1264"/>
          </a:xfrm>
        </p:grpSpPr>
        <p:sp>
          <p:nvSpPr>
            <p:cNvPr id="17471" name="矩形 1"/>
            <p:cNvSpPr>
              <a:spLocks noChangeArrowheads="1"/>
            </p:cNvSpPr>
            <p:nvPr/>
          </p:nvSpPr>
          <p:spPr bwMode="auto">
            <a:xfrm>
              <a:off x="2437" y="2032"/>
              <a:ext cx="1245" cy="1245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7472" name="直接连接符 4"/>
            <p:cNvCxnSpPr>
              <a:cxnSpLocks noChangeShapeType="1"/>
            </p:cNvCxnSpPr>
            <p:nvPr/>
          </p:nvCxnSpPr>
          <p:spPr bwMode="auto">
            <a:xfrm>
              <a:off x="2437" y="2645"/>
              <a:ext cx="1245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</a:ln>
          </p:spPr>
        </p:cxnSp>
        <p:cxnSp>
          <p:nvCxnSpPr>
            <p:cNvPr id="17473" name="直接连接符 6"/>
            <p:cNvCxnSpPr>
              <a:cxnSpLocks noChangeShapeType="1"/>
            </p:cNvCxnSpPr>
            <p:nvPr/>
          </p:nvCxnSpPr>
          <p:spPr bwMode="auto">
            <a:xfrm>
              <a:off x="3060" y="2052"/>
              <a:ext cx="0" cy="124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</a:ln>
          </p:spPr>
        </p:cxnSp>
      </p:grpSp>
      <p:grpSp>
        <p:nvGrpSpPr>
          <p:cNvPr id="17419" name="组合 7"/>
          <p:cNvGrpSpPr/>
          <p:nvPr/>
        </p:nvGrpSpPr>
        <p:grpSpPr bwMode="auto">
          <a:xfrm>
            <a:off x="1475656" y="3290544"/>
            <a:ext cx="1030287" cy="1085850"/>
            <a:chOff x="2437" y="2032"/>
            <a:chExt cx="1244" cy="1264"/>
          </a:xfrm>
        </p:grpSpPr>
        <p:sp>
          <p:nvSpPr>
            <p:cNvPr id="17468" name="矩形 1"/>
            <p:cNvSpPr>
              <a:spLocks noChangeArrowheads="1"/>
            </p:cNvSpPr>
            <p:nvPr/>
          </p:nvSpPr>
          <p:spPr bwMode="auto">
            <a:xfrm>
              <a:off x="2437" y="2032"/>
              <a:ext cx="1245" cy="1245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7469" name="直接连接符 4"/>
            <p:cNvCxnSpPr>
              <a:cxnSpLocks noChangeShapeType="1"/>
            </p:cNvCxnSpPr>
            <p:nvPr/>
          </p:nvCxnSpPr>
          <p:spPr bwMode="auto">
            <a:xfrm>
              <a:off x="2437" y="2645"/>
              <a:ext cx="1245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</a:ln>
          </p:spPr>
        </p:cxnSp>
        <p:cxnSp>
          <p:nvCxnSpPr>
            <p:cNvPr id="17470" name="直接连接符 6"/>
            <p:cNvCxnSpPr>
              <a:cxnSpLocks noChangeShapeType="1"/>
            </p:cNvCxnSpPr>
            <p:nvPr/>
          </p:nvCxnSpPr>
          <p:spPr bwMode="auto">
            <a:xfrm>
              <a:off x="3060" y="2052"/>
              <a:ext cx="0" cy="124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</a:ln>
          </p:spPr>
        </p:cxnSp>
      </p:grpSp>
      <p:grpSp>
        <p:nvGrpSpPr>
          <p:cNvPr id="17420" name="组合 7"/>
          <p:cNvGrpSpPr/>
          <p:nvPr/>
        </p:nvGrpSpPr>
        <p:grpSpPr bwMode="auto">
          <a:xfrm>
            <a:off x="2699618" y="3290544"/>
            <a:ext cx="1030288" cy="1085850"/>
            <a:chOff x="2437" y="2032"/>
            <a:chExt cx="1244" cy="1264"/>
          </a:xfrm>
        </p:grpSpPr>
        <p:sp>
          <p:nvSpPr>
            <p:cNvPr id="17465" name="矩形 1"/>
            <p:cNvSpPr>
              <a:spLocks noChangeArrowheads="1"/>
            </p:cNvSpPr>
            <p:nvPr/>
          </p:nvSpPr>
          <p:spPr bwMode="auto">
            <a:xfrm>
              <a:off x="2437" y="2032"/>
              <a:ext cx="1245" cy="1245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7466" name="直接连接符 4"/>
            <p:cNvCxnSpPr>
              <a:cxnSpLocks noChangeShapeType="1"/>
            </p:cNvCxnSpPr>
            <p:nvPr/>
          </p:nvCxnSpPr>
          <p:spPr bwMode="auto">
            <a:xfrm>
              <a:off x="2437" y="2645"/>
              <a:ext cx="1245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</a:ln>
          </p:spPr>
        </p:cxnSp>
        <p:cxnSp>
          <p:nvCxnSpPr>
            <p:cNvPr id="17467" name="直接连接符 6"/>
            <p:cNvCxnSpPr>
              <a:cxnSpLocks noChangeShapeType="1"/>
            </p:cNvCxnSpPr>
            <p:nvPr/>
          </p:nvCxnSpPr>
          <p:spPr bwMode="auto">
            <a:xfrm>
              <a:off x="3060" y="2052"/>
              <a:ext cx="0" cy="124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</a:ln>
          </p:spPr>
        </p:cxnSp>
      </p:grpSp>
      <p:grpSp>
        <p:nvGrpSpPr>
          <p:cNvPr id="17421" name="组合 7"/>
          <p:cNvGrpSpPr/>
          <p:nvPr/>
        </p:nvGrpSpPr>
        <p:grpSpPr bwMode="auto">
          <a:xfrm>
            <a:off x="3995018" y="3290544"/>
            <a:ext cx="1030288" cy="1085850"/>
            <a:chOff x="2437" y="2032"/>
            <a:chExt cx="1244" cy="1264"/>
          </a:xfrm>
        </p:grpSpPr>
        <p:sp>
          <p:nvSpPr>
            <p:cNvPr id="17462" name="矩形 1"/>
            <p:cNvSpPr>
              <a:spLocks noChangeArrowheads="1"/>
            </p:cNvSpPr>
            <p:nvPr/>
          </p:nvSpPr>
          <p:spPr bwMode="auto">
            <a:xfrm>
              <a:off x="2437" y="2032"/>
              <a:ext cx="1245" cy="1245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7463" name="直接连接符 4"/>
            <p:cNvCxnSpPr>
              <a:cxnSpLocks noChangeShapeType="1"/>
            </p:cNvCxnSpPr>
            <p:nvPr/>
          </p:nvCxnSpPr>
          <p:spPr bwMode="auto">
            <a:xfrm>
              <a:off x="2437" y="2645"/>
              <a:ext cx="1245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</a:ln>
          </p:spPr>
        </p:cxnSp>
        <p:cxnSp>
          <p:nvCxnSpPr>
            <p:cNvPr id="17464" name="直接连接符 6"/>
            <p:cNvCxnSpPr>
              <a:cxnSpLocks noChangeShapeType="1"/>
            </p:cNvCxnSpPr>
            <p:nvPr/>
          </p:nvCxnSpPr>
          <p:spPr bwMode="auto">
            <a:xfrm>
              <a:off x="3060" y="2052"/>
              <a:ext cx="0" cy="124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</a:ln>
          </p:spPr>
        </p:cxnSp>
      </p:grpSp>
      <p:grpSp>
        <p:nvGrpSpPr>
          <p:cNvPr id="17422" name="组合 7"/>
          <p:cNvGrpSpPr/>
          <p:nvPr/>
        </p:nvGrpSpPr>
        <p:grpSpPr bwMode="auto">
          <a:xfrm>
            <a:off x="5220568" y="3290544"/>
            <a:ext cx="1028700" cy="1085850"/>
            <a:chOff x="2437" y="2032"/>
            <a:chExt cx="1244" cy="1264"/>
          </a:xfrm>
        </p:grpSpPr>
        <p:sp>
          <p:nvSpPr>
            <p:cNvPr id="17459" name="矩形 1"/>
            <p:cNvSpPr>
              <a:spLocks noChangeArrowheads="1"/>
            </p:cNvSpPr>
            <p:nvPr/>
          </p:nvSpPr>
          <p:spPr bwMode="auto">
            <a:xfrm>
              <a:off x="2437" y="2032"/>
              <a:ext cx="1245" cy="1245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7460" name="直接连接符 4"/>
            <p:cNvCxnSpPr>
              <a:cxnSpLocks noChangeShapeType="1"/>
            </p:cNvCxnSpPr>
            <p:nvPr/>
          </p:nvCxnSpPr>
          <p:spPr bwMode="auto">
            <a:xfrm>
              <a:off x="2437" y="2645"/>
              <a:ext cx="1245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</a:ln>
          </p:spPr>
        </p:cxnSp>
        <p:cxnSp>
          <p:nvCxnSpPr>
            <p:cNvPr id="17461" name="直接连接符 6"/>
            <p:cNvCxnSpPr>
              <a:cxnSpLocks noChangeShapeType="1"/>
            </p:cNvCxnSpPr>
            <p:nvPr/>
          </p:nvCxnSpPr>
          <p:spPr bwMode="auto">
            <a:xfrm>
              <a:off x="3060" y="2052"/>
              <a:ext cx="0" cy="124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</a:ln>
          </p:spPr>
        </p:cxnSp>
      </p:grpSp>
      <p:grpSp>
        <p:nvGrpSpPr>
          <p:cNvPr id="17423" name="组合 7"/>
          <p:cNvGrpSpPr/>
          <p:nvPr/>
        </p:nvGrpSpPr>
        <p:grpSpPr bwMode="auto">
          <a:xfrm>
            <a:off x="6444531" y="3290544"/>
            <a:ext cx="1028700" cy="1085850"/>
            <a:chOff x="2437" y="2032"/>
            <a:chExt cx="1244" cy="1264"/>
          </a:xfrm>
        </p:grpSpPr>
        <p:sp>
          <p:nvSpPr>
            <p:cNvPr id="17456" name="矩形 1"/>
            <p:cNvSpPr>
              <a:spLocks noChangeArrowheads="1"/>
            </p:cNvSpPr>
            <p:nvPr/>
          </p:nvSpPr>
          <p:spPr bwMode="auto">
            <a:xfrm>
              <a:off x="2437" y="2032"/>
              <a:ext cx="1245" cy="1245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7457" name="直接连接符 4"/>
            <p:cNvCxnSpPr>
              <a:cxnSpLocks noChangeShapeType="1"/>
            </p:cNvCxnSpPr>
            <p:nvPr/>
          </p:nvCxnSpPr>
          <p:spPr bwMode="auto">
            <a:xfrm>
              <a:off x="2437" y="2645"/>
              <a:ext cx="1245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</a:ln>
          </p:spPr>
        </p:cxnSp>
        <p:cxnSp>
          <p:nvCxnSpPr>
            <p:cNvPr id="17458" name="直接连接符 6"/>
            <p:cNvCxnSpPr>
              <a:cxnSpLocks noChangeShapeType="1"/>
            </p:cNvCxnSpPr>
            <p:nvPr/>
          </p:nvCxnSpPr>
          <p:spPr bwMode="auto">
            <a:xfrm>
              <a:off x="3060" y="2052"/>
              <a:ext cx="0" cy="124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</a:ln>
          </p:spPr>
        </p:cxnSp>
      </p:grpSp>
      <p:grpSp>
        <p:nvGrpSpPr>
          <p:cNvPr id="17424" name="组合 7"/>
          <p:cNvGrpSpPr/>
          <p:nvPr/>
        </p:nvGrpSpPr>
        <p:grpSpPr bwMode="auto">
          <a:xfrm>
            <a:off x="4727550" y="1231458"/>
            <a:ext cx="1028700" cy="1085850"/>
            <a:chOff x="2437" y="2032"/>
            <a:chExt cx="1244" cy="1264"/>
          </a:xfrm>
        </p:grpSpPr>
        <p:sp>
          <p:nvSpPr>
            <p:cNvPr id="17453" name="矩形 1"/>
            <p:cNvSpPr>
              <a:spLocks noChangeArrowheads="1"/>
            </p:cNvSpPr>
            <p:nvPr/>
          </p:nvSpPr>
          <p:spPr bwMode="auto">
            <a:xfrm>
              <a:off x="2437" y="2032"/>
              <a:ext cx="1245" cy="1245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7454" name="直接连接符 4"/>
            <p:cNvCxnSpPr>
              <a:cxnSpLocks noChangeShapeType="1"/>
            </p:cNvCxnSpPr>
            <p:nvPr/>
          </p:nvCxnSpPr>
          <p:spPr bwMode="auto">
            <a:xfrm>
              <a:off x="2437" y="2645"/>
              <a:ext cx="1245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</a:ln>
          </p:spPr>
        </p:cxnSp>
        <p:cxnSp>
          <p:nvCxnSpPr>
            <p:cNvPr id="17455" name="直接连接符 6"/>
            <p:cNvCxnSpPr>
              <a:cxnSpLocks noChangeShapeType="1"/>
            </p:cNvCxnSpPr>
            <p:nvPr/>
          </p:nvCxnSpPr>
          <p:spPr bwMode="auto">
            <a:xfrm>
              <a:off x="3060" y="2052"/>
              <a:ext cx="0" cy="124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</a:ln>
          </p:spPr>
        </p:cxnSp>
      </p:grpSp>
      <p:grpSp>
        <p:nvGrpSpPr>
          <p:cNvPr id="17425" name="组合 7"/>
          <p:cNvGrpSpPr/>
          <p:nvPr/>
        </p:nvGrpSpPr>
        <p:grpSpPr bwMode="auto">
          <a:xfrm>
            <a:off x="3319438" y="1266383"/>
            <a:ext cx="1028700" cy="1085850"/>
            <a:chOff x="2437" y="2032"/>
            <a:chExt cx="1244" cy="1264"/>
          </a:xfrm>
        </p:grpSpPr>
        <p:sp>
          <p:nvSpPr>
            <p:cNvPr id="17450" name="矩形 1"/>
            <p:cNvSpPr>
              <a:spLocks noChangeArrowheads="1"/>
            </p:cNvSpPr>
            <p:nvPr/>
          </p:nvSpPr>
          <p:spPr bwMode="auto">
            <a:xfrm>
              <a:off x="2437" y="2032"/>
              <a:ext cx="1245" cy="1245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7451" name="直接连接符 4"/>
            <p:cNvCxnSpPr>
              <a:cxnSpLocks noChangeShapeType="1"/>
            </p:cNvCxnSpPr>
            <p:nvPr/>
          </p:nvCxnSpPr>
          <p:spPr bwMode="auto">
            <a:xfrm>
              <a:off x="2437" y="2645"/>
              <a:ext cx="1245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</a:ln>
          </p:spPr>
        </p:cxnSp>
        <p:cxnSp>
          <p:nvCxnSpPr>
            <p:cNvPr id="17452" name="直接连接符 6"/>
            <p:cNvCxnSpPr>
              <a:cxnSpLocks noChangeShapeType="1"/>
            </p:cNvCxnSpPr>
            <p:nvPr/>
          </p:nvCxnSpPr>
          <p:spPr bwMode="auto">
            <a:xfrm>
              <a:off x="3060" y="2052"/>
              <a:ext cx="0" cy="124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</a:ln>
          </p:spPr>
        </p:cxnSp>
      </p:grpSp>
      <p:grpSp>
        <p:nvGrpSpPr>
          <p:cNvPr id="17426" name="组合 7"/>
          <p:cNvGrpSpPr/>
          <p:nvPr/>
        </p:nvGrpSpPr>
        <p:grpSpPr bwMode="auto">
          <a:xfrm>
            <a:off x="2022450" y="1271145"/>
            <a:ext cx="1028700" cy="1085850"/>
            <a:chOff x="2437" y="2032"/>
            <a:chExt cx="1244" cy="1264"/>
          </a:xfrm>
        </p:grpSpPr>
        <p:sp>
          <p:nvSpPr>
            <p:cNvPr id="17447" name="矩形 1"/>
            <p:cNvSpPr>
              <a:spLocks noChangeArrowheads="1"/>
            </p:cNvSpPr>
            <p:nvPr/>
          </p:nvSpPr>
          <p:spPr bwMode="auto">
            <a:xfrm>
              <a:off x="2437" y="2032"/>
              <a:ext cx="1245" cy="1245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7448" name="直接连接符 4"/>
            <p:cNvCxnSpPr>
              <a:cxnSpLocks noChangeShapeType="1"/>
            </p:cNvCxnSpPr>
            <p:nvPr/>
          </p:nvCxnSpPr>
          <p:spPr bwMode="auto">
            <a:xfrm>
              <a:off x="2437" y="2645"/>
              <a:ext cx="1245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</a:ln>
          </p:spPr>
        </p:cxnSp>
        <p:cxnSp>
          <p:nvCxnSpPr>
            <p:cNvPr id="17449" name="直接连接符 6"/>
            <p:cNvCxnSpPr>
              <a:cxnSpLocks noChangeShapeType="1"/>
            </p:cNvCxnSpPr>
            <p:nvPr/>
          </p:nvCxnSpPr>
          <p:spPr bwMode="auto">
            <a:xfrm>
              <a:off x="3060" y="2052"/>
              <a:ext cx="0" cy="124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</a:ln>
          </p:spPr>
        </p:cxnSp>
      </p:grpSp>
      <p:sp>
        <p:nvSpPr>
          <p:cNvPr id="116" name="矩形 115"/>
          <p:cNvSpPr>
            <a:spLocks noChangeArrowheads="1"/>
          </p:cNvSpPr>
          <p:nvPr/>
        </p:nvSpPr>
        <p:spPr bwMode="auto">
          <a:xfrm>
            <a:off x="1998638" y="752033"/>
            <a:ext cx="5259387" cy="5222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800" dirty="0">
                <a:latin typeface="汉语拼音" panose="000B0604020202020204"/>
                <a:ea typeface="黑体" panose="02010609060101010101" pitchFamily="49" charset="-122"/>
                <a:cs typeface="汉语拼音" panose="000B0604020202020204"/>
              </a:rPr>
              <a:t>  </a:t>
            </a:r>
            <a:r>
              <a:rPr lang="en-US" altLang="zh-CN" sz="2800" dirty="0" err="1">
                <a:latin typeface="汉语拼音" panose="000B0604020202020204"/>
                <a:ea typeface="黑体" panose="02010609060101010101" pitchFamily="49" charset="-122"/>
                <a:cs typeface="汉语拼音" panose="000B0604020202020204"/>
              </a:rPr>
              <a:t>shè</a:t>
            </a:r>
            <a:r>
              <a:rPr lang="en-US" altLang="zh-CN" sz="2800" dirty="0">
                <a:latin typeface="汉语拼音" panose="000B0604020202020204"/>
                <a:ea typeface="黑体" panose="02010609060101010101" pitchFamily="49" charset="-122"/>
                <a:cs typeface="汉语拼音" panose="000B0604020202020204"/>
              </a:rPr>
              <a:t>       </a:t>
            </a:r>
            <a:r>
              <a:rPr lang="en-US" altLang="zh-CN" sz="2800" dirty="0" err="1">
                <a:latin typeface="汉语拼音" panose="000B0604020202020204"/>
                <a:ea typeface="黑体" panose="02010609060101010101" pitchFamily="49" charset="-122"/>
                <a:cs typeface="汉语拼音" panose="000B0604020202020204"/>
              </a:rPr>
              <a:t>shì</a:t>
            </a:r>
            <a:r>
              <a:rPr lang="en-US" altLang="zh-CN" sz="2800" dirty="0">
                <a:latin typeface="汉语拼音" panose="000B0604020202020204"/>
                <a:ea typeface="黑体" panose="02010609060101010101" pitchFamily="49" charset="-122"/>
                <a:cs typeface="汉语拼音" panose="000B0604020202020204"/>
              </a:rPr>
              <a:t>         </a:t>
            </a:r>
            <a:r>
              <a:rPr lang="en-US" altLang="zh-CN" sz="2800" dirty="0" err="1">
                <a:latin typeface="汉语拼音" panose="000B0604020202020204"/>
                <a:ea typeface="黑体" panose="02010609060101010101" pitchFamily="49" charset="-122"/>
                <a:cs typeface="汉语拼音" panose="000B0604020202020204"/>
              </a:rPr>
              <a:t>zhí</a:t>
            </a:r>
            <a:r>
              <a:rPr lang="en-US" altLang="zh-CN" sz="2800" dirty="0">
                <a:latin typeface="汉语拼音" panose="000B0604020202020204"/>
                <a:ea typeface="黑体" panose="02010609060101010101" pitchFamily="49" charset="-122"/>
                <a:cs typeface="汉语拼音" panose="000B0604020202020204"/>
              </a:rPr>
              <a:t>      </a:t>
            </a:r>
            <a:r>
              <a:rPr lang="en-US" altLang="zh-CN" sz="2800" dirty="0" err="1" smtClean="0">
                <a:latin typeface="汉语拼音" panose="000B0604020202020204"/>
                <a:ea typeface="黑体" panose="02010609060101010101" pitchFamily="49" charset="-122"/>
                <a:cs typeface="汉语拼音" panose="000B0604020202020204"/>
              </a:rPr>
              <a:t>liánɡ</a:t>
            </a:r>
            <a:r>
              <a:rPr lang="en-US" altLang="zh-CN" sz="2800" dirty="0" smtClean="0">
                <a:latin typeface="汉语拼音" panose="000B0604020202020204"/>
                <a:ea typeface="黑体" panose="02010609060101010101" pitchFamily="49" charset="-122"/>
                <a:cs typeface="汉语拼音" panose="000B0604020202020204"/>
              </a:rPr>
              <a:t> </a:t>
            </a:r>
            <a:endParaRPr lang="en-US" altLang="zh-CN" sz="2800" dirty="0">
              <a:latin typeface="汉语拼音" panose="000B0604020202020204"/>
              <a:ea typeface="黑体" panose="02010609060101010101" pitchFamily="49" charset="-122"/>
              <a:cs typeface="汉语拼音" panose="000B0604020202020204"/>
            </a:endParaRPr>
          </a:p>
        </p:txBody>
      </p:sp>
      <p:sp>
        <p:nvSpPr>
          <p:cNvPr id="117" name="矩形 116"/>
          <p:cNvSpPr>
            <a:spLocks noChangeArrowheads="1"/>
          </p:cNvSpPr>
          <p:nvPr/>
        </p:nvSpPr>
        <p:spPr bwMode="auto">
          <a:xfrm>
            <a:off x="1475656" y="2768257"/>
            <a:ext cx="6126162" cy="5222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800" dirty="0">
                <a:latin typeface="汉语拼音" panose="000B0604020202020204"/>
                <a:ea typeface="黑体" panose="02010609060101010101" pitchFamily="49" charset="-122"/>
                <a:cs typeface="汉语拼音" panose="000B0604020202020204"/>
              </a:rPr>
              <a:t> tàn        qū       shā       jūn      liáo </a:t>
            </a:r>
            <a:endParaRPr lang="zh-CN" altLang="en-US" sz="2800" dirty="0">
              <a:latin typeface="汉语拼音" panose="000B0604020202020204"/>
              <a:ea typeface="黑体" panose="02010609060101010101" pitchFamily="49" charset="-122"/>
              <a:cs typeface="汉语拼音" panose="000B0604020202020204"/>
            </a:endParaRPr>
          </a:p>
        </p:txBody>
      </p:sp>
      <p:sp>
        <p:nvSpPr>
          <p:cNvPr id="17413" name="文本框 64"/>
          <p:cNvSpPr txBox="1">
            <a:spLocks noChangeArrowheads="1"/>
          </p:cNvSpPr>
          <p:nvPr/>
        </p:nvSpPr>
        <p:spPr bwMode="auto">
          <a:xfrm>
            <a:off x="1475656" y="3290544"/>
            <a:ext cx="959678" cy="10849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炭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414" name="文本框 64"/>
          <p:cNvSpPr txBox="1">
            <a:spLocks noChangeArrowheads="1"/>
          </p:cNvSpPr>
          <p:nvPr/>
        </p:nvSpPr>
        <p:spPr bwMode="auto">
          <a:xfrm>
            <a:off x="2713906" y="3290544"/>
            <a:ext cx="1047650" cy="10858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区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415" name="文本框 64"/>
          <p:cNvSpPr txBox="1">
            <a:spLocks noChangeArrowheads="1"/>
          </p:cNvSpPr>
          <p:nvPr/>
        </p:nvSpPr>
        <p:spPr bwMode="auto">
          <a:xfrm>
            <a:off x="4048894" y="3290544"/>
            <a:ext cx="918403" cy="10858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杀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416" name="文本框 64"/>
          <p:cNvSpPr txBox="1">
            <a:spLocks noChangeArrowheads="1"/>
          </p:cNvSpPr>
          <p:nvPr/>
        </p:nvSpPr>
        <p:spPr bwMode="auto">
          <a:xfrm>
            <a:off x="5220568" y="3290544"/>
            <a:ext cx="1029527" cy="10858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菌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417" name="文本框 64"/>
          <p:cNvSpPr txBox="1">
            <a:spLocks noChangeArrowheads="1"/>
          </p:cNvSpPr>
          <p:nvPr/>
        </p:nvSpPr>
        <p:spPr bwMode="auto">
          <a:xfrm>
            <a:off x="6496918" y="3290544"/>
            <a:ext cx="958090" cy="10858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疗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412" name="文本框 64"/>
          <p:cNvSpPr txBox="1">
            <a:spLocks noChangeArrowheads="1"/>
          </p:cNvSpPr>
          <p:nvPr/>
        </p:nvSpPr>
        <p:spPr bwMode="auto">
          <a:xfrm>
            <a:off x="5951513" y="1231458"/>
            <a:ext cx="1029527" cy="10842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粮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411" name="文本框 64"/>
          <p:cNvSpPr txBox="1">
            <a:spLocks noChangeArrowheads="1"/>
          </p:cNvSpPr>
          <p:nvPr/>
        </p:nvSpPr>
        <p:spPr bwMode="auto">
          <a:xfrm>
            <a:off x="4727549" y="1231458"/>
            <a:ext cx="1029527" cy="10842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殖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410" name="文本框 64"/>
          <p:cNvSpPr txBox="1">
            <a:spLocks noChangeArrowheads="1"/>
          </p:cNvSpPr>
          <p:nvPr/>
        </p:nvSpPr>
        <p:spPr bwMode="auto">
          <a:xfrm>
            <a:off x="3319438" y="1272733"/>
            <a:ext cx="998537" cy="10842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r>
              <a: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氏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409" name="文本框 64"/>
          <p:cNvSpPr txBox="1">
            <a:spLocks noChangeArrowheads="1"/>
          </p:cNvSpPr>
          <p:nvPr/>
        </p:nvSpPr>
        <p:spPr bwMode="auto">
          <a:xfrm>
            <a:off x="2022450" y="1272733"/>
            <a:ext cx="1032768" cy="10842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摄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" name="图片 1">
            <a:hlinkClick r:id="rId1" action="ppaction://hlinkfile"/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4540" y="2353092"/>
            <a:ext cx="509116" cy="509116"/>
          </a:xfrm>
          <a:prstGeom prst="rect">
            <a:avLst/>
          </a:prstGeom>
        </p:spPr>
      </p:pic>
      <p:pic>
        <p:nvPicPr>
          <p:cNvPr id="58" name="图片 57">
            <a:hlinkClick r:id="rId3" action="ppaction://hlinkfile"/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20863" y="2359543"/>
            <a:ext cx="500239" cy="500239"/>
          </a:xfrm>
          <a:prstGeom prst="rect">
            <a:avLst/>
          </a:prstGeom>
        </p:spPr>
      </p:pic>
      <p:pic>
        <p:nvPicPr>
          <p:cNvPr id="59" name="图片 58">
            <a:hlinkClick r:id="rId4" action="ppaction://hlinkfile"/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6134" y="2359542"/>
            <a:ext cx="502666" cy="502666"/>
          </a:xfrm>
          <a:prstGeom prst="rect">
            <a:avLst/>
          </a:prstGeom>
        </p:spPr>
      </p:pic>
      <p:pic>
        <p:nvPicPr>
          <p:cNvPr id="60" name="图片 59">
            <a:hlinkClick r:id="rId5" action="ppaction://hlinkfile"/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9605" y="2336209"/>
            <a:ext cx="523573" cy="523573"/>
          </a:xfrm>
          <a:prstGeom prst="rect">
            <a:avLst/>
          </a:prstGeom>
        </p:spPr>
      </p:pic>
      <p:pic>
        <p:nvPicPr>
          <p:cNvPr id="61" name="图片 60">
            <a:hlinkClick r:id="rId6" action="ppaction://hlinkfile"/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08378" y="4416615"/>
            <a:ext cx="501832" cy="501832"/>
          </a:xfrm>
          <a:prstGeom prst="rect">
            <a:avLst/>
          </a:prstGeom>
        </p:spPr>
      </p:pic>
      <p:pic>
        <p:nvPicPr>
          <p:cNvPr id="62" name="图片 61">
            <a:hlinkClick r:id="rId7" action="ppaction://hlinkfile"/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32439" y="4399451"/>
            <a:ext cx="501830" cy="501830"/>
          </a:xfrm>
          <a:prstGeom prst="rect">
            <a:avLst/>
          </a:prstGeom>
        </p:spPr>
      </p:pic>
      <p:pic>
        <p:nvPicPr>
          <p:cNvPr id="63" name="图片 62">
            <a:hlinkClick r:id="rId8" action="ppaction://hlinkfile"/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5865" y="4399424"/>
            <a:ext cx="501832" cy="501832"/>
          </a:xfrm>
          <a:prstGeom prst="rect">
            <a:avLst/>
          </a:prstGeom>
        </p:spPr>
      </p:pic>
      <p:pic>
        <p:nvPicPr>
          <p:cNvPr id="64" name="图片 63">
            <a:hlinkClick r:id="rId9" action="ppaction://hlinkfile"/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56864" y="4401824"/>
            <a:ext cx="516623" cy="516623"/>
          </a:xfrm>
          <a:prstGeom prst="rect">
            <a:avLst/>
          </a:prstGeom>
        </p:spPr>
      </p:pic>
      <p:pic>
        <p:nvPicPr>
          <p:cNvPr id="65" name="图片 64">
            <a:hlinkClick r:id="rId10" action="ppaction://hlinkfile"/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4206" y="4401824"/>
            <a:ext cx="514013" cy="514013"/>
          </a:xfrm>
          <a:prstGeom prst="rect">
            <a:avLst/>
          </a:prstGeom>
        </p:spPr>
      </p:pic>
      <p:sp>
        <p:nvSpPr>
          <p:cNvPr id="66" name="文本框 15"/>
          <p:cNvSpPr txBox="1"/>
          <p:nvPr/>
        </p:nvSpPr>
        <p:spPr>
          <a:xfrm>
            <a:off x="784744" y="296930"/>
            <a:ext cx="15841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kumimoji="1" lang="zh-CN" altLang="en-US" sz="36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学写字</a:t>
            </a:r>
            <a:endParaRPr kumimoji="1" lang="zh-CN" altLang="en-US" sz="3600" b="1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67" name="图片 66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267494"/>
            <a:ext cx="864096" cy="81978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6" grpId="0"/>
      <p:bldP spid="11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图片 5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755576" y="1275606"/>
            <a:ext cx="1800225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流程图: 可选过程 5"/>
          <p:cNvSpPr/>
          <p:nvPr/>
        </p:nvSpPr>
        <p:spPr>
          <a:xfrm>
            <a:off x="3541851" y="3795886"/>
            <a:ext cx="1431647" cy="566428"/>
          </a:xfrm>
          <a:prstGeom prst="flowChartAlternateProcess">
            <a:avLst/>
          </a:prstGeom>
          <a:solidFill>
            <a:schemeClr val="bg1"/>
          </a:solidFill>
          <a:ln w="12700"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捺变</a:t>
            </a:r>
            <a:r>
              <a:rPr lang="zh-CN" altLang="en-US" sz="28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点</a:t>
            </a:r>
            <a:endParaRPr lang="zh-CN" altLang="en-US" sz="28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771800" y="195486"/>
            <a:ext cx="4032448" cy="577081"/>
            <a:chOff x="2843808" y="339502"/>
            <a:chExt cx="4032448" cy="577081"/>
          </a:xfrm>
        </p:grpSpPr>
        <p:sp>
          <p:nvSpPr>
            <p:cNvPr id="32" name="TextBox 11"/>
            <p:cNvSpPr txBox="1">
              <a:spLocks noChangeArrowheads="1"/>
            </p:cNvSpPr>
            <p:nvPr/>
          </p:nvSpPr>
          <p:spPr bwMode="auto">
            <a:xfrm>
              <a:off x="3333253" y="339502"/>
              <a:ext cx="3543003" cy="5770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80" tIns="34290" rIns="68580" bIns="34290">
              <a:spAutoFit/>
            </a:bodyPr>
            <a:lstStyle>
              <a:lvl1pPr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33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重难</a:t>
              </a:r>
              <a:r>
                <a:rPr lang="zh-CN" altLang="en-US" sz="33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点字书写</a:t>
              </a:r>
              <a:r>
                <a:rPr lang="zh-CN" altLang="en-US" sz="33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指导</a:t>
              </a:r>
              <a:endParaRPr lang="zh-CN" altLang="en-US" sz="33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33" name="组合 32"/>
            <p:cNvGrpSpPr/>
            <p:nvPr/>
          </p:nvGrpSpPr>
          <p:grpSpPr>
            <a:xfrm>
              <a:off x="2843808" y="412527"/>
              <a:ext cx="456833" cy="456366"/>
              <a:chOff x="631825" y="5181600"/>
              <a:chExt cx="1554163" cy="1552575"/>
            </a:xfrm>
          </p:grpSpPr>
          <p:sp>
            <p:nvSpPr>
              <p:cNvPr id="34" name="Oval 10"/>
              <p:cNvSpPr>
                <a:spLocks noChangeArrowheads="1"/>
              </p:cNvSpPr>
              <p:nvPr/>
            </p:nvSpPr>
            <p:spPr bwMode="auto">
              <a:xfrm>
                <a:off x="631825" y="5181600"/>
                <a:ext cx="1554163" cy="1552575"/>
              </a:xfrm>
              <a:prstGeom prst="ellipse">
                <a:avLst/>
              </a:prstGeom>
              <a:solidFill>
                <a:srgbClr val="FFCE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5" name="Freeform 11"/>
              <p:cNvSpPr/>
              <p:nvPr/>
            </p:nvSpPr>
            <p:spPr bwMode="auto">
              <a:xfrm>
                <a:off x="1468438" y="5353050"/>
                <a:ext cx="34925" cy="87313"/>
              </a:xfrm>
              <a:custGeom>
                <a:avLst/>
                <a:gdLst>
                  <a:gd name="T0" fmla="*/ 4 w 12"/>
                  <a:gd name="T1" fmla="*/ 30 h 31"/>
                  <a:gd name="T2" fmla="*/ 12 w 12"/>
                  <a:gd name="T3" fmla="*/ 3 h 31"/>
                  <a:gd name="T4" fmla="*/ 11 w 12"/>
                  <a:gd name="T5" fmla="*/ 0 h 31"/>
                  <a:gd name="T6" fmla="*/ 0 w 12"/>
                  <a:gd name="T7" fmla="*/ 31 h 31"/>
                  <a:gd name="T8" fmla="*/ 4 w 12"/>
                  <a:gd name="T9" fmla="*/ 3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31">
                    <a:moveTo>
                      <a:pt x="4" y="30"/>
                    </a:moveTo>
                    <a:cubicBezTo>
                      <a:pt x="4" y="20"/>
                      <a:pt x="7" y="7"/>
                      <a:pt x="12" y="3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2" y="6"/>
                      <a:pt x="0" y="21"/>
                      <a:pt x="0" y="31"/>
                    </a:cubicBezTo>
                    <a:lnTo>
                      <a:pt x="4" y="30"/>
                    </a:lnTo>
                    <a:close/>
                  </a:path>
                </a:pathLst>
              </a:custGeom>
              <a:solidFill>
                <a:srgbClr val="4F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6" name="Freeform 12"/>
              <p:cNvSpPr/>
              <p:nvPr/>
            </p:nvSpPr>
            <p:spPr bwMode="auto">
              <a:xfrm>
                <a:off x="1471613" y="5410200"/>
                <a:ext cx="204788" cy="358775"/>
              </a:xfrm>
              <a:custGeom>
                <a:avLst/>
                <a:gdLst>
                  <a:gd name="T0" fmla="*/ 0 w 72"/>
                  <a:gd name="T1" fmla="*/ 119 h 126"/>
                  <a:gd name="T2" fmla="*/ 66 w 72"/>
                  <a:gd name="T3" fmla="*/ 67 h 126"/>
                  <a:gd name="T4" fmla="*/ 45 w 72"/>
                  <a:gd name="T5" fmla="*/ 7 h 126"/>
                  <a:gd name="T6" fmla="*/ 1 w 72"/>
                  <a:gd name="T7" fmla="*/ 9 h 126"/>
                  <a:gd name="T8" fmla="*/ 0 w 72"/>
                  <a:gd name="T9" fmla="*/ 119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2" h="126">
                    <a:moveTo>
                      <a:pt x="0" y="119"/>
                    </a:moveTo>
                    <a:cubicBezTo>
                      <a:pt x="29" y="126"/>
                      <a:pt x="60" y="101"/>
                      <a:pt x="66" y="67"/>
                    </a:cubicBezTo>
                    <a:cubicBezTo>
                      <a:pt x="72" y="33"/>
                      <a:pt x="61" y="15"/>
                      <a:pt x="45" y="7"/>
                    </a:cubicBezTo>
                    <a:cubicBezTo>
                      <a:pt x="31" y="0"/>
                      <a:pt x="3" y="11"/>
                      <a:pt x="1" y="9"/>
                    </a:cubicBezTo>
                    <a:lnTo>
                      <a:pt x="0" y="119"/>
                    </a:lnTo>
                    <a:close/>
                  </a:path>
                </a:pathLst>
              </a:custGeom>
              <a:solidFill>
                <a:srgbClr val="C90D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7" name="Freeform 13"/>
              <p:cNvSpPr/>
              <p:nvPr/>
            </p:nvSpPr>
            <p:spPr bwMode="auto">
              <a:xfrm>
                <a:off x="1274763" y="5410200"/>
                <a:ext cx="200025" cy="355600"/>
              </a:xfrm>
              <a:custGeom>
                <a:avLst/>
                <a:gdLst>
                  <a:gd name="T0" fmla="*/ 70 w 70"/>
                  <a:gd name="T1" fmla="*/ 9 h 125"/>
                  <a:gd name="T2" fmla="*/ 26 w 70"/>
                  <a:gd name="T3" fmla="*/ 8 h 125"/>
                  <a:gd name="T4" fmla="*/ 8 w 70"/>
                  <a:gd name="T5" fmla="*/ 69 h 125"/>
                  <a:gd name="T6" fmla="*/ 69 w 70"/>
                  <a:gd name="T7" fmla="*/ 119 h 125"/>
                  <a:gd name="T8" fmla="*/ 70 w 70"/>
                  <a:gd name="T9" fmla="*/ 9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0" h="125">
                    <a:moveTo>
                      <a:pt x="70" y="9"/>
                    </a:moveTo>
                    <a:cubicBezTo>
                      <a:pt x="68" y="11"/>
                      <a:pt x="40" y="0"/>
                      <a:pt x="26" y="8"/>
                    </a:cubicBezTo>
                    <a:cubicBezTo>
                      <a:pt x="11" y="17"/>
                      <a:pt x="0" y="35"/>
                      <a:pt x="8" y="69"/>
                    </a:cubicBezTo>
                    <a:cubicBezTo>
                      <a:pt x="16" y="103"/>
                      <a:pt x="38" y="125"/>
                      <a:pt x="69" y="119"/>
                    </a:cubicBezTo>
                    <a:lnTo>
                      <a:pt x="70" y="9"/>
                    </a:lnTo>
                    <a:close/>
                  </a:path>
                </a:pathLst>
              </a:custGeom>
              <a:solidFill>
                <a:srgbClr val="DB19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8" name="Freeform 14"/>
              <p:cNvSpPr/>
              <p:nvPr/>
            </p:nvSpPr>
            <p:spPr bwMode="auto">
              <a:xfrm>
                <a:off x="1374775" y="5313363"/>
                <a:ext cx="125413" cy="53975"/>
              </a:xfrm>
              <a:custGeom>
                <a:avLst/>
                <a:gdLst>
                  <a:gd name="T0" fmla="*/ 44 w 44"/>
                  <a:gd name="T1" fmla="*/ 19 h 19"/>
                  <a:gd name="T2" fmla="*/ 27 w 44"/>
                  <a:gd name="T3" fmla="*/ 4 h 19"/>
                  <a:gd name="T4" fmla="*/ 0 w 44"/>
                  <a:gd name="T5" fmla="*/ 1 h 19"/>
                  <a:gd name="T6" fmla="*/ 0 w 44"/>
                  <a:gd name="T7" fmla="*/ 2 h 19"/>
                  <a:gd name="T8" fmla="*/ 44 w 44"/>
                  <a:gd name="T9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" h="19">
                    <a:moveTo>
                      <a:pt x="44" y="19"/>
                    </a:moveTo>
                    <a:cubicBezTo>
                      <a:pt x="44" y="19"/>
                      <a:pt x="40" y="9"/>
                      <a:pt x="27" y="4"/>
                    </a:cubicBezTo>
                    <a:cubicBezTo>
                      <a:pt x="15" y="0"/>
                      <a:pt x="0" y="1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12" y="10"/>
                      <a:pt x="28" y="14"/>
                      <a:pt x="44" y="19"/>
                    </a:cubicBezTo>
                    <a:close/>
                  </a:path>
                </a:pathLst>
              </a:custGeom>
              <a:solidFill>
                <a:srgbClr val="1287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9" name="Freeform 15"/>
              <p:cNvSpPr/>
              <p:nvPr/>
            </p:nvSpPr>
            <p:spPr bwMode="auto">
              <a:xfrm>
                <a:off x="1374775" y="5318125"/>
                <a:ext cx="125413" cy="103188"/>
              </a:xfrm>
              <a:custGeom>
                <a:avLst/>
                <a:gdLst>
                  <a:gd name="T0" fmla="*/ 0 w 44"/>
                  <a:gd name="T1" fmla="*/ 0 h 36"/>
                  <a:gd name="T2" fmla="*/ 6 w 44"/>
                  <a:gd name="T3" fmla="*/ 12 h 36"/>
                  <a:gd name="T4" fmla="*/ 44 w 44"/>
                  <a:gd name="T5" fmla="*/ 17 h 36"/>
                  <a:gd name="T6" fmla="*/ 0 w 44"/>
                  <a:gd name="T7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4" h="36">
                    <a:moveTo>
                      <a:pt x="0" y="0"/>
                    </a:moveTo>
                    <a:cubicBezTo>
                      <a:pt x="0" y="2"/>
                      <a:pt x="2" y="7"/>
                      <a:pt x="6" y="12"/>
                    </a:cubicBezTo>
                    <a:cubicBezTo>
                      <a:pt x="30" y="36"/>
                      <a:pt x="43" y="18"/>
                      <a:pt x="44" y="17"/>
                    </a:cubicBezTo>
                    <a:cubicBezTo>
                      <a:pt x="28" y="12"/>
                      <a:pt x="12" y="8"/>
                      <a:pt x="0" y="0"/>
                    </a:cubicBezTo>
                    <a:close/>
                  </a:path>
                </a:pathLst>
              </a:custGeom>
              <a:solidFill>
                <a:srgbClr val="0E77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40" name="Rectangle 16"/>
              <p:cNvSpPr>
                <a:spLocks noChangeArrowheads="1"/>
              </p:cNvSpPr>
              <p:nvPr/>
            </p:nvSpPr>
            <p:spPr bwMode="auto">
              <a:xfrm>
                <a:off x="908050" y="6238875"/>
                <a:ext cx="904875" cy="227013"/>
              </a:xfrm>
              <a:prstGeom prst="rect">
                <a:avLst/>
              </a:prstGeom>
              <a:solidFill>
                <a:srgbClr val="FF1D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41" name="Rectangle 17"/>
              <p:cNvSpPr>
                <a:spLocks noChangeArrowheads="1"/>
              </p:cNvSpPr>
              <p:nvPr/>
            </p:nvSpPr>
            <p:spPr bwMode="auto">
              <a:xfrm>
                <a:off x="1681163" y="6238875"/>
                <a:ext cx="17463" cy="227013"/>
              </a:xfrm>
              <a:prstGeom prst="rect">
                <a:avLst/>
              </a:pr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42" name="Rectangle 18"/>
              <p:cNvSpPr>
                <a:spLocks noChangeArrowheads="1"/>
              </p:cNvSpPr>
              <p:nvPr/>
            </p:nvSpPr>
            <p:spPr bwMode="auto">
              <a:xfrm>
                <a:off x="1651000" y="6238875"/>
                <a:ext cx="17463" cy="227013"/>
              </a:xfrm>
              <a:prstGeom prst="rect">
                <a:avLst/>
              </a:pr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43" name="Rectangle 19"/>
              <p:cNvSpPr>
                <a:spLocks noChangeArrowheads="1"/>
              </p:cNvSpPr>
              <p:nvPr/>
            </p:nvSpPr>
            <p:spPr bwMode="auto">
              <a:xfrm>
                <a:off x="1612900" y="6238875"/>
                <a:ext cx="17463" cy="227013"/>
              </a:xfrm>
              <a:prstGeom prst="rect">
                <a:avLst/>
              </a:pr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44" name="Rectangle 20"/>
              <p:cNvSpPr>
                <a:spLocks noChangeArrowheads="1"/>
              </p:cNvSpPr>
              <p:nvPr/>
            </p:nvSpPr>
            <p:spPr bwMode="auto">
              <a:xfrm>
                <a:off x="1030288" y="5924550"/>
                <a:ext cx="474663" cy="171450"/>
              </a:xfrm>
              <a:prstGeom prst="rect">
                <a:avLst/>
              </a:prstGeom>
              <a:solidFill>
                <a:srgbClr val="F9EE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45" name="Rectangle 21"/>
              <p:cNvSpPr>
                <a:spLocks noChangeArrowheads="1"/>
              </p:cNvSpPr>
              <p:nvPr/>
            </p:nvSpPr>
            <p:spPr bwMode="auto">
              <a:xfrm>
                <a:off x="1030288" y="5924550"/>
                <a:ext cx="474663" cy="1714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46" name="Rectangle 22"/>
              <p:cNvSpPr>
                <a:spLocks noChangeArrowheads="1"/>
              </p:cNvSpPr>
              <p:nvPr/>
            </p:nvSpPr>
            <p:spPr bwMode="auto">
              <a:xfrm>
                <a:off x="1030288" y="6002338"/>
                <a:ext cx="474663" cy="4763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47" name="Rectangle 23"/>
              <p:cNvSpPr>
                <a:spLocks noChangeArrowheads="1"/>
              </p:cNvSpPr>
              <p:nvPr/>
            </p:nvSpPr>
            <p:spPr bwMode="auto">
              <a:xfrm>
                <a:off x="1030288" y="6002338"/>
                <a:ext cx="474663" cy="476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48" name="Rectangle 24"/>
              <p:cNvSpPr>
                <a:spLocks noChangeArrowheads="1"/>
              </p:cNvSpPr>
              <p:nvPr/>
            </p:nvSpPr>
            <p:spPr bwMode="auto">
              <a:xfrm>
                <a:off x="1030288" y="6049963"/>
                <a:ext cx="474663" cy="6350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49" name="Rectangle 25"/>
              <p:cNvSpPr>
                <a:spLocks noChangeArrowheads="1"/>
              </p:cNvSpPr>
              <p:nvPr/>
            </p:nvSpPr>
            <p:spPr bwMode="auto">
              <a:xfrm>
                <a:off x="1030288" y="6049963"/>
                <a:ext cx="474663" cy="63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50" name="Rectangle 26"/>
              <p:cNvSpPr>
                <a:spLocks noChangeArrowheads="1"/>
              </p:cNvSpPr>
              <p:nvPr/>
            </p:nvSpPr>
            <p:spPr bwMode="auto">
              <a:xfrm>
                <a:off x="1030288" y="6034088"/>
                <a:ext cx="474663" cy="1588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51" name="Rectangle 27"/>
              <p:cNvSpPr>
                <a:spLocks noChangeArrowheads="1"/>
              </p:cNvSpPr>
              <p:nvPr/>
            </p:nvSpPr>
            <p:spPr bwMode="auto">
              <a:xfrm>
                <a:off x="1030288" y="6034088"/>
                <a:ext cx="474663" cy="15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52" name="Rectangle 28"/>
              <p:cNvSpPr>
                <a:spLocks noChangeArrowheads="1"/>
              </p:cNvSpPr>
              <p:nvPr/>
            </p:nvSpPr>
            <p:spPr bwMode="auto">
              <a:xfrm>
                <a:off x="1030288" y="5984875"/>
                <a:ext cx="474663" cy="3175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53" name="Rectangle 29"/>
              <p:cNvSpPr>
                <a:spLocks noChangeArrowheads="1"/>
              </p:cNvSpPr>
              <p:nvPr/>
            </p:nvSpPr>
            <p:spPr bwMode="auto">
              <a:xfrm>
                <a:off x="1030288" y="5984875"/>
                <a:ext cx="474663" cy="31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54" name="Rectangle 30"/>
              <p:cNvSpPr>
                <a:spLocks noChangeArrowheads="1"/>
              </p:cNvSpPr>
              <p:nvPr/>
            </p:nvSpPr>
            <p:spPr bwMode="auto">
              <a:xfrm>
                <a:off x="1030288" y="5937250"/>
                <a:ext cx="474663" cy="1588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55" name="Rectangle 31"/>
              <p:cNvSpPr>
                <a:spLocks noChangeArrowheads="1"/>
              </p:cNvSpPr>
              <p:nvPr/>
            </p:nvSpPr>
            <p:spPr bwMode="auto">
              <a:xfrm>
                <a:off x="1030288" y="5937250"/>
                <a:ext cx="474663" cy="15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56" name="Rectangle 32"/>
              <p:cNvSpPr>
                <a:spLocks noChangeArrowheads="1"/>
              </p:cNvSpPr>
              <p:nvPr/>
            </p:nvSpPr>
            <p:spPr bwMode="auto">
              <a:xfrm>
                <a:off x="1030288" y="6084888"/>
                <a:ext cx="474663" cy="3175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57" name="Rectangle 33"/>
              <p:cNvSpPr>
                <a:spLocks noChangeArrowheads="1"/>
              </p:cNvSpPr>
              <p:nvPr/>
            </p:nvSpPr>
            <p:spPr bwMode="auto">
              <a:xfrm>
                <a:off x="1030288" y="6084888"/>
                <a:ext cx="474663" cy="31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58" name="Rectangle 34"/>
              <p:cNvSpPr>
                <a:spLocks noChangeArrowheads="1"/>
              </p:cNvSpPr>
              <p:nvPr/>
            </p:nvSpPr>
            <p:spPr bwMode="auto">
              <a:xfrm>
                <a:off x="1030288" y="5951538"/>
                <a:ext cx="474663" cy="1588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59" name="Rectangle 35"/>
              <p:cNvSpPr>
                <a:spLocks noChangeArrowheads="1"/>
              </p:cNvSpPr>
              <p:nvPr/>
            </p:nvSpPr>
            <p:spPr bwMode="auto">
              <a:xfrm>
                <a:off x="1030288" y="5951538"/>
                <a:ext cx="474663" cy="15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60" name="Rectangle 36"/>
              <p:cNvSpPr>
                <a:spLocks noChangeArrowheads="1"/>
              </p:cNvSpPr>
              <p:nvPr/>
            </p:nvSpPr>
            <p:spPr bwMode="auto">
              <a:xfrm>
                <a:off x="879475" y="6118225"/>
                <a:ext cx="1058863" cy="120650"/>
              </a:xfrm>
              <a:prstGeom prst="rect">
                <a:avLst/>
              </a:prstGeom>
              <a:solidFill>
                <a:srgbClr val="14B6E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61" name="Rectangle 37"/>
              <p:cNvSpPr>
                <a:spLocks noChangeArrowheads="1"/>
              </p:cNvSpPr>
              <p:nvPr/>
            </p:nvSpPr>
            <p:spPr bwMode="auto">
              <a:xfrm>
                <a:off x="1835150" y="6118225"/>
                <a:ext cx="28575" cy="12065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62" name="Rectangle 38"/>
              <p:cNvSpPr>
                <a:spLocks noChangeArrowheads="1"/>
              </p:cNvSpPr>
              <p:nvPr/>
            </p:nvSpPr>
            <p:spPr bwMode="auto">
              <a:xfrm>
                <a:off x="1101725" y="5751513"/>
                <a:ext cx="588963" cy="150813"/>
              </a:xfrm>
              <a:prstGeom prst="rect">
                <a:avLst/>
              </a:prstGeom>
              <a:solidFill>
                <a:srgbClr val="2B537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63" name="Rectangle 39"/>
              <p:cNvSpPr>
                <a:spLocks noChangeArrowheads="1"/>
              </p:cNvSpPr>
              <p:nvPr/>
            </p:nvSpPr>
            <p:spPr bwMode="auto">
              <a:xfrm>
                <a:off x="1633538" y="5751513"/>
                <a:ext cx="14288" cy="150813"/>
              </a:xfrm>
              <a:prstGeom prst="rect">
                <a:avLst/>
              </a:prstGeom>
              <a:solidFill>
                <a:srgbClr val="14B6E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64" name="Freeform 40"/>
              <p:cNvSpPr/>
              <p:nvPr/>
            </p:nvSpPr>
            <p:spPr bwMode="auto">
              <a:xfrm>
                <a:off x="1012825" y="5902325"/>
                <a:ext cx="530225" cy="215900"/>
              </a:xfrm>
              <a:custGeom>
                <a:avLst/>
                <a:gdLst>
                  <a:gd name="T0" fmla="*/ 186 w 186"/>
                  <a:gd name="T1" fmla="*/ 38 h 76"/>
                  <a:gd name="T2" fmla="*/ 183 w 186"/>
                  <a:gd name="T3" fmla="*/ 0 h 76"/>
                  <a:gd name="T4" fmla="*/ 183 w 186"/>
                  <a:gd name="T5" fmla="*/ 0 h 76"/>
                  <a:gd name="T6" fmla="*/ 182 w 186"/>
                  <a:gd name="T7" fmla="*/ 0 h 76"/>
                  <a:gd name="T8" fmla="*/ 182 w 186"/>
                  <a:gd name="T9" fmla="*/ 0 h 76"/>
                  <a:gd name="T10" fmla="*/ 182 w 186"/>
                  <a:gd name="T11" fmla="*/ 0 h 76"/>
                  <a:gd name="T12" fmla="*/ 0 w 186"/>
                  <a:gd name="T13" fmla="*/ 0 h 76"/>
                  <a:gd name="T14" fmla="*/ 0 w 186"/>
                  <a:gd name="T15" fmla="*/ 8 h 76"/>
                  <a:gd name="T16" fmla="*/ 173 w 186"/>
                  <a:gd name="T17" fmla="*/ 8 h 76"/>
                  <a:gd name="T18" fmla="*/ 173 w 186"/>
                  <a:gd name="T19" fmla="*/ 68 h 76"/>
                  <a:gd name="T20" fmla="*/ 0 w 186"/>
                  <a:gd name="T21" fmla="*/ 68 h 76"/>
                  <a:gd name="T22" fmla="*/ 0 w 186"/>
                  <a:gd name="T23" fmla="*/ 76 h 76"/>
                  <a:gd name="T24" fmla="*/ 183 w 186"/>
                  <a:gd name="T25" fmla="*/ 76 h 76"/>
                  <a:gd name="T26" fmla="*/ 183 w 186"/>
                  <a:gd name="T27" fmla="*/ 76 h 76"/>
                  <a:gd name="T28" fmla="*/ 186 w 186"/>
                  <a:gd name="T29" fmla="*/ 38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86" h="76">
                    <a:moveTo>
                      <a:pt x="186" y="38"/>
                    </a:moveTo>
                    <a:cubicBezTo>
                      <a:pt x="186" y="19"/>
                      <a:pt x="184" y="3"/>
                      <a:pt x="183" y="0"/>
                    </a:cubicBezTo>
                    <a:cubicBezTo>
                      <a:pt x="183" y="0"/>
                      <a:pt x="183" y="0"/>
                      <a:pt x="183" y="0"/>
                    </a:cubicBezTo>
                    <a:cubicBezTo>
                      <a:pt x="182" y="0"/>
                      <a:pt x="182" y="0"/>
                      <a:pt x="182" y="0"/>
                    </a:cubicBezTo>
                    <a:cubicBezTo>
                      <a:pt x="182" y="0"/>
                      <a:pt x="182" y="0"/>
                      <a:pt x="182" y="0"/>
                    </a:cubicBezTo>
                    <a:cubicBezTo>
                      <a:pt x="182" y="0"/>
                      <a:pt x="182" y="0"/>
                      <a:pt x="182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173" y="8"/>
                      <a:pt x="173" y="8"/>
                      <a:pt x="173" y="8"/>
                    </a:cubicBezTo>
                    <a:cubicBezTo>
                      <a:pt x="173" y="68"/>
                      <a:pt x="173" y="68"/>
                      <a:pt x="173" y="68"/>
                    </a:cubicBezTo>
                    <a:cubicBezTo>
                      <a:pt x="0" y="68"/>
                      <a:pt x="0" y="68"/>
                      <a:pt x="0" y="68"/>
                    </a:cubicBezTo>
                    <a:cubicBezTo>
                      <a:pt x="0" y="76"/>
                      <a:pt x="0" y="76"/>
                      <a:pt x="0" y="76"/>
                    </a:cubicBezTo>
                    <a:cubicBezTo>
                      <a:pt x="183" y="76"/>
                      <a:pt x="183" y="76"/>
                      <a:pt x="183" y="76"/>
                    </a:cubicBezTo>
                    <a:cubicBezTo>
                      <a:pt x="183" y="76"/>
                      <a:pt x="183" y="76"/>
                      <a:pt x="183" y="76"/>
                    </a:cubicBezTo>
                    <a:cubicBezTo>
                      <a:pt x="184" y="73"/>
                      <a:pt x="186" y="57"/>
                      <a:pt x="186" y="38"/>
                    </a:cubicBezTo>
                    <a:close/>
                  </a:path>
                </a:pathLst>
              </a:custGeom>
              <a:solidFill>
                <a:srgbClr val="5D93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65" name="Freeform 41"/>
              <p:cNvSpPr/>
              <p:nvPr/>
            </p:nvSpPr>
            <p:spPr bwMode="auto">
              <a:xfrm>
                <a:off x="1425575" y="6034088"/>
                <a:ext cx="42863" cy="122238"/>
              </a:xfrm>
              <a:custGeom>
                <a:avLst/>
                <a:gdLst>
                  <a:gd name="T0" fmla="*/ 0 w 27"/>
                  <a:gd name="T1" fmla="*/ 0 h 77"/>
                  <a:gd name="T2" fmla="*/ 0 w 27"/>
                  <a:gd name="T3" fmla="*/ 77 h 77"/>
                  <a:gd name="T4" fmla="*/ 13 w 27"/>
                  <a:gd name="T5" fmla="*/ 64 h 77"/>
                  <a:gd name="T6" fmla="*/ 27 w 27"/>
                  <a:gd name="T7" fmla="*/ 77 h 77"/>
                  <a:gd name="T8" fmla="*/ 27 w 27"/>
                  <a:gd name="T9" fmla="*/ 0 h 77"/>
                  <a:gd name="T10" fmla="*/ 0 w 27"/>
                  <a:gd name="T11" fmla="*/ 0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7" h="77">
                    <a:moveTo>
                      <a:pt x="0" y="0"/>
                    </a:moveTo>
                    <a:lnTo>
                      <a:pt x="0" y="77"/>
                    </a:lnTo>
                    <a:lnTo>
                      <a:pt x="13" y="64"/>
                    </a:lnTo>
                    <a:lnTo>
                      <a:pt x="27" y="77"/>
                    </a:lnTo>
                    <a:lnTo>
                      <a:pt x="27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B22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</p:grpSp>
      </p:grpSp>
      <p:pic>
        <p:nvPicPr>
          <p:cNvPr id="66" name="图片 5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3357563" y="1285875"/>
            <a:ext cx="1800225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5" name="图片 5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6093867" y="1285875"/>
            <a:ext cx="1800225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751562" y="1059582"/>
            <a:ext cx="508070" cy="20159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5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摄</a:t>
            </a:r>
            <a:endParaRPr lang="zh-CN" altLang="en-US" sz="125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0" name="TextBox 119"/>
          <p:cNvSpPr txBox="1"/>
          <p:nvPr/>
        </p:nvSpPr>
        <p:spPr>
          <a:xfrm>
            <a:off x="3347864" y="1059582"/>
            <a:ext cx="508070" cy="20159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500" dirty="0">
                <a:latin typeface="楷体" panose="02010609060101010101" pitchFamily="49" charset="-122"/>
                <a:ea typeface="楷体" panose="02010609060101010101" pitchFamily="49" charset="-122"/>
              </a:rPr>
              <a:t>粮</a:t>
            </a:r>
            <a:endParaRPr lang="zh-CN" altLang="en-US" sz="125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1" name="TextBox 120"/>
          <p:cNvSpPr txBox="1"/>
          <p:nvPr/>
        </p:nvSpPr>
        <p:spPr>
          <a:xfrm>
            <a:off x="6114151" y="1059582"/>
            <a:ext cx="508070" cy="20159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5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菌</a:t>
            </a:r>
            <a:endParaRPr lang="zh-CN" altLang="en-US" sz="125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8" name="Freeform 21"/>
          <p:cNvSpPr/>
          <p:nvPr/>
        </p:nvSpPr>
        <p:spPr bwMode="auto">
          <a:xfrm rot="-1020000">
            <a:off x="3935931" y="2230731"/>
            <a:ext cx="153809" cy="176325"/>
          </a:xfrm>
          <a:custGeom>
            <a:avLst/>
            <a:gdLst>
              <a:gd name="T0" fmla="*/ 0 w 122"/>
              <a:gd name="T1" fmla="*/ 0 h 94"/>
              <a:gd name="T2" fmla="*/ 9 w 122"/>
              <a:gd name="T3" fmla="*/ 0 h 94"/>
              <a:gd name="T4" fmla="*/ 17 w 122"/>
              <a:gd name="T5" fmla="*/ 0 h 94"/>
              <a:gd name="T6" fmla="*/ 27 w 122"/>
              <a:gd name="T7" fmla="*/ 2 h 94"/>
              <a:gd name="T8" fmla="*/ 38 w 122"/>
              <a:gd name="T9" fmla="*/ 2 h 94"/>
              <a:gd name="T10" fmla="*/ 48 w 122"/>
              <a:gd name="T11" fmla="*/ 6 h 94"/>
              <a:gd name="T12" fmla="*/ 59 w 122"/>
              <a:gd name="T13" fmla="*/ 8 h 94"/>
              <a:gd name="T14" fmla="*/ 69 w 122"/>
              <a:gd name="T15" fmla="*/ 12 h 94"/>
              <a:gd name="T16" fmla="*/ 80 w 122"/>
              <a:gd name="T17" fmla="*/ 16 h 94"/>
              <a:gd name="T18" fmla="*/ 90 w 122"/>
              <a:gd name="T19" fmla="*/ 21 h 94"/>
              <a:gd name="T20" fmla="*/ 99 w 122"/>
              <a:gd name="T21" fmla="*/ 25 h 94"/>
              <a:gd name="T22" fmla="*/ 107 w 122"/>
              <a:gd name="T23" fmla="*/ 31 h 94"/>
              <a:gd name="T24" fmla="*/ 113 w 122"/>
              <a:gd name="T25" fmla="*/ 37 h 94"/>
              <a:gd name="T26" fmla="*/ 117 w 122"/>
              <a:gd name="T27" fmla="*/ 41 h 94"/>
              <a:gd name="T28" fmla="*/ 120 w 122"/>
              <a:gd name="T29" fmla="*/ 46 h 94"/>
              <a:gd name="T30" fmla="*/ 122 w 122"/>
              <a:gd name="T31" fmla="*/ 52 h 94"/>
              <a:gd name="T32" fmla="*/ 122 w 122"/>
              <a:gd name="T33" fmla="*/ 58 h 94"/>
              <a:gd name="T34" fmla="*/ 122 w 122"/>
              <a:gd name="T35" fmla="*/ 65 h 94"/>
              <a:gd name="T36" fmla="*/ 122 w 122"/>
              <a:gd name="T37" fmla="*/ 71 h 94"/>
              <a:gd name="T38" fmla="*/ 122 w 122"/>
              <a:gd name="T39" fmla="*/ 77 h 94"/>
              <a:gd name="T40" fmla="*/ 122 w 122"/>
              <a:gd name="T41" fmla="*/ 81 h 94"/>
              <a:gd name="T42" fmla="*/ 120 w 122"/>
              <a:gd name="T43" fmla="*/ 85 h 94"/>
              <a:gd name="T44" fmla="*/ 120 w 122"/>
              <a:gd name="T45" fmla="*/ 88 h 94"/>
              <a:gd name="T46" fmla="*/ 120 w 122"/>
              <a:gd name="T47" fmla="*/ 90 h 94"/>
              <a:gd name="T48" fmla="*/ 119 w 122"/>
              <a:gd name="T49" fmla="*/ 92 h 94"/>
              <a:gd name="T50" fmla="*/ 117 w 122"/>
              <a:gd name="T51" fmla="*/ 94 h 94"/>
              <a:gd name="T52" fmla="*/ 115 w 122"/>
              <a:gd name="T53" fmla="*/ 94 h 94"/>
              <a:gd name="T54" fmla="*/ 111 w 122"/>
              <a:gd name="T55" fmla="*/ 94 h 94"/>
              <a:gd name="T56" fmla="*/ 107 w 122"/>
              <a:gd name="T57" fmla="*/ 92 h 94"/>
              <a:gd name="T58" fmla="*/ 103 w 122"/>
              <a:gd name="T59" fmla="*/ 92 h 94"/>
              <a:gd name="T60" fmla="*/ 98 w 122"/>
              <a:gd name="T61" fmla="*/ 88 h 94"/>
              <a:gd name="T62" fmla="*/ 92 w 122"/>
              <a:gd name="T63" fmla="*/ 86 h 94"/>
              <a:gd name="T64" fmla="*/ 84 w 122"/>
              <a:gd name="T65" fmla="*/ 85 h 94"/>
              <a:gd name="T66" fmla="*/ 76 w 122"/>
              <a:gd name="T67" fmla="*/ 79 h 94"/>
              <a:gd name="T68" fmla="*/ 67 w 122"/>
              <a:gd name="T69" fmla="*/ 73 h 94"/>
              <a:gd name="T70" fmla="*/ 57 w 122"/>
              <a:gd name="T71" fmla="*/ 65 h 94"/>
              <a:gd name="T72" fmla="*/ 48 w 122"/>
              <a:gd name="T73" fmla="*/ 56 h 94"/>
              <a:gd name="T74" fmla="*/ 36 w 122"/>
              <a:gd name="T75" fmla="*/ 44 h 94"/>
              <a:gd name="T76" fmla="*/ 25 w 122"/>
              <a:gd name="T77" fmla="*/ 31 h 94"/>
              <a:gd name="T78" fmla="*/ 13 w 122"/>
              <a:gd name="T79" fmla="*/ 16 h 94"/>
              <a:gd name="T80" fmla="*/ 0 w 122"/>
              <a:gd name="T81" fmla="*/ 0 h 94"/>
              <a:gd name="T82" fmla="*/ 0 w 122"/>
              <a:gd name="T83" fmla="*/ 0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22" h="94">
                <a:moveTo>
                  <a:pt x="0" y="0"/>
                </a:moveTo>
                <a:lnTo>
                  <a:pt x="9" y="0"/>
                </a:lnTo>
                <a:lnTo>
                  <a:pt x="17" y="0"/>
                </a:lnTo>
                <a:lnTo>
                  <a:pt x="27" y="2"/>
                </a:lnTo>
                <a:lnTo>
                  <a:pt x="38" y="2"/>
                </a:lnTo>
                <a:lnTo>
                  <a:pt x="48" y="6"/>
                </a:lnTo>
                <a:lnTo>
                  <a:pt x="59" y="8"/>
                </a:lnTo>
                <a:lnTo>
                  <a:pt x="69" y="12"/>
                </a:lnTo>
                <a:lnTo>
                  <a:pt x="80" y="16"/>
                </a:lnTo>
                <a:lnTo>
                  <a:pt x="90" y="21"/>
                </a:lnTo>
                <a:lnTo>
                  <a:pt x="99" y="25"/>
                </a:lnTo>
                <a:lnTo>
                  <a:pt x="107" y="31"/>
                </a:lnTo>
                <a:lnTo>
                  <a:pt x="113" y="37"/>
                </a:lnTo>
                <a:lnTo>
                  <a:pt x="117" y="41"/>
                </a:lnTo>
                <a:lnTo>
                  <a:pt x="120" y="46"/>
                </a:lnTo>
                <a:lnTo>
                  <a:pt x="122" y="52"/>
                </a:lnTo>
                <a:lnTo>
                  <a:pt x="122" y="58"/>
                </a:lnTo>
                <a:lnTo>
                  <a:pt x="122" y="65"/>
                </a:lnTo>
                <a:lnTo>
                  <a:pt x="122" y="71"/>
                </a:lnTo>
                <a:lnTo>
                  <a:pt x="122" y="77"/>
                </a:lnTo>
                <a:lnTo>
                  <a:pt x="122" y="81"/>
                </a:lnTo>
                <a:lnTo>
                  <a:pt x="120" y="85"/>
                </a:lnTo>
                <a:lnTo>
                  <a:pt x="120" y="88"/>
                </a:lnTo>
                <a:lnTo>
                  <a:pt x="120" y="90"/>
                </a:lnTo>
                <a:lnTo>
                  <a:pt x="119" y="92"/>
                </a:lnTo>
                <a:lnTo>
                  <a:pt x="117" y="94"/>
                </a:lnTo>
                <a:lnTo>
                  <a:pt x="115" y="94"/>
                </a:lnTo>
                <a:lnTo>
                  <a:pt x="111" y="94"/>
                </a:lnTo>
                <a:lnTo>
                  <a:pt x="107" y="92"/>
                </a:lnTo>
                <a:lnTo>
                  <a:pt x="103" y="92"/>
                </a:lnTo>
                <a:lnTo>
                  <a:pt x="98" y="88"/>
                </a:lnTo>
                <a:lnTo>
                  <a:pt x="92" y="86"/>
                </a:lnTo>
                <a:lnTo>
                  <a:pt x="84" y="85"/>
                </a:lnTo>
                <a:lnTo>
                  <a:pt x="76" y="79"/>
                </a:lnTo>
                <a:lnTo>
                  <a:pt x="67" y="73"/>
                </a:lnTo>
                <a:lnTo>
                  <a:pt x="57" y="65"/>
                </a:lnTo>
                <a:lnTo>
                  <a:pt x="48" y="56"/>
                </a:lnTo>
                <a:lnTo>
                  <a:pt x="36" y="44"/>
                </a:lnTo>
                <a:lnTo>
                  <a:pt x="25" y="31"/>
                </a:lnTo>
                <a:lnTo>
                  <a:pt x="13" y="16"/>
                </a:lnTo>
                <a:lnTo>
                  <a:pt x="0" y="0"/>
                </a:lnTo>
                <a:lnTo>
                  <a:pt x="0" y="0"/>
                </a:lnTo>
              </a:path>
            </a:pathLst>
          </a:custGeom>
          <a:solidFill>
            <a:srgbClr val="FF0000"/>
          </a:solidFill>
          <a:ln w="9525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9" name="Freeform 64"/>
          <p:cNvSpPr/>
          <p:nvPr/>
        </p:nvSpPr>
        <p:spPr bwMode="auto">
          <a:xfrm rot="120000">
            <a:off x="7016509" y="2335141"/>
            <a:ext cx="247178" cy="156274"/>
          </a:xfrm>
          <a:custGeom>
            <a:avLst/>
            <a:gdLst>
              <a:gd name="T0" fmla="*/ 98 w 163"/>
              <a:gd name="T1" fmla="*/ 29 h 113"/>
              <a:gd name="T2" fmla="*/ 111 w 163"/>
              <a:gd name="T3" fmla="*/ 37 h 113"/>
              <a:gd name="T4" fmla="*/ 123 w 163"/>
              <a:gd name="T5" fmla="*/ 42 h 113"/>
              <a:gd name="T6" fmla="*/ 132 w 163"/>
              <a:gd name="T7" fmla="*/ 48 h 113"/>
              <a:gd name="T8" fmla="*/ 142 w 163"/>
              <a:gd name="T9" fmla="*/ 54 h 113"/>
              <a:gd name="T10" fmla="*/ 150 w 163"/>
              <a:gd name="T11" fmla="*/ 60 h 113"/>
              <a:gd name="T12" fmla="*/ 155 w 163"/>
              <a:gd name="T13" fmla="*/ 65 h 113"/>
              <a:gd name="T14" fmla="*/ 159 w 163"/>
              <a:gd name="T15" fmla="*/ 71 h 113"/>
              <a:gd name="T16" fmla="*/ 161 w 163"/>
              <a:gd name="T17" fmla="*/ 75 h 113"/>
              <a:gd name="T18" fmla="*/ 163 w 163"/>
              <a:gd name="T19" fmla="*/ 83 h 113"/>
              <a:gd name="T20" fmla="*/ 163 w 163"/>
              <a:gd name="T21" fmla="*/ 86 h 113"/>
              <a:gd name="T22" fmla="*/ 163 w 163"/>
              <a:gd name="T23" fmla="*/ 92 h 113"/>
              <a:gd name="T24" fmla="*/ 163 w 163"/>
              <a:gd name="T25" fmla="*/ 96 h 113"/>
              <a:gd name="T26" fmla="*/ 163 w 163"/>
              <a:gd name="T27" fmla="*/ 98 h 113"/>
              <a:gd name="T28" fmla="*/ 163 w 163"/>
              <a:gd name="T29" fmla="*/ 102 h 113"/>
              <a:gd name="T30" fmla="*/ 163 w 163"/>
              <a:gd name="T31" fmla="*/ 104 h 113"/>
              <a:gd name="T32" fmla="*/ 161 w 163"/>
              <a:gd name="T33" fmla="*/ 106 h 113"/>
              <a:gd name="T34" fmla="*/ 157 w 163"/>
              <a:gd name="T35" fmla="*/ 107 h 113"/>
              <a:gd name="T36" fmla="*/ 152 w 163"/>
              <a:gd name="T37" fmla="*/ 111 h 113"/>
              <a:gd name="T38" fmla="*/ 148 w 163"/>
              <a:gd name="T39" fmla="*/ 113 h 113"/>
              <a:gd name="T40" fmla="*/ 144 w 163"/>
              <a:gd name="T41" fmla="*/ 113 h 113"/>
              <a:gd name="T42" fmla="*/ 140 w 163"/>
              <a:gd name="T43" fmla="*/ 113 h 113"/>
              <a:gd name="T44" fmla="*/ 136 w 163"/>
              <a:gd name="T45" fmla="*/ 111 h 113"/>
              <a:gd name="T46" fmla="*/ 130 w 163"/>
              <a:gd name="T47" fmla="*/ 109 h 113"/>
              <a:gd name="T48" fmla="*/ 125 w 163"/>
              <a:gd name="T49" fmla="*/ 107 h 113"/>
              <a:gd name="T50" fmla="*/ 119 w 163"/>
              <a:gd name="T51" fmla="*/ 104 h 113"/>
              <a:gd name="T52" fmla="*/ 111 w 163"/>
              <a:gd name="T53" fmla="*/ 98 h 113"/>
              <a:gd name="T54" fmla="*/ 102 w 163"/>
              <a:gd name="T55" fmla="*/ 92 h 113"/>
              <a:gd name="T56" fmla="*/ 94 w 163"/>
              <a:gd name="T57" fmla="*/ 85 h 113"/>
              <a:gd name="T58" fmla="*/ 83 w 163"/>
              <a:gd name="T59" fmla="*/ 77 h 113"/>
              <a:gd name="T60" fmla="*/ 73 w 163"/>
              <a:gd name="T61" fmla="*/ 69 h 113"/>
              <a:gd name="T62" fmla="*/ 63 w 163"/>
              <a:gd name="T63" fmla="*/ 62 h 113"/>
              <a:gd name="T64" fmla="*/ 56 w 163"/>
              <a:gd name="T65" fmla="*/ 56 h 113"/>
              <a:gd name="T66" fmla="*/ 46 w 163"/>
              <a:gd name="T67" fmla="*/ 50 h 113"/>
              <a:gd name="T68" fmla="*/ 41 w 163"/>
              <a:gd name="T69" fmla="*/ 44 h 113"/>
              <a:gd name="T70" fmla="*/ 33 w 163"/>
              <a:gd name="T71" fmla="*/ 39 h 113"/>
              <a:gd name="T72" fmla="*/ 27 w 163"/>
              <a:gd name="T73" fmla="*/ 33 h 113"/>
              <a:gd name="T74" fmla="*/ 19 w 163"/>
              <a:gd name="T75" fmla="*/ 29 h 113"/>
              <a:gd name="T76" fmla="*/ 16 w 163"/>
              <a:gd name="T77" fmla="*/ 23 h 113"/>
              <a:gd name="T78" fmla="*/ 10 w 163"/>
              <a:gd name="T79" fmla="*/ 20 h 113"/>
              <a:gd name="T80" fmla="*/ 8 w 163"/>
              <a:gd name="T81" fmla="*/ 16 h 113"/>
              <a:gd name="T82" fmla="*/ 4 w 163"/>
              <a:gd name="T83" fmla="*/ 12 h 113"/>
              <a:gd name="T84" fmla="*/ 2 w 163"/>
              <a:gd name="T85" fmla="*/ 8 h 113"/>
              <a:gd name="T86" fmla="*/ 0 w 163"/>
              <a:gd name="T87" fmla="*/ 6 h 113"/>
              <a:gd name="T88" fmla="*/ 0 w 163"/>
              <a:gd name="T89" fmla="*/ 4 h 113"/>
              <a:gd name="T90" fmla="*/ 0 w 163"/>
              <a:gd name="T91" fmla="*/ 2 h 113"/>
              <a:gd name="T92" fmla="*/ 0 w 163"/>
              <a:gd name="T93" fmla="*/ 2 h 113"/>
              <a:gd name="T94" fmla="*/ 2 w 163"/>
              <a:gd name="T95" fmla="*/ 0 h 113"/>
              <a:gd name="T96" fmla="*/ 4 w 163"/>
              <a:gd name="T97" fmla="*/ 0 h 113"/>
              <a:gd name="T98" fmla="*/ 6 w 163"/>
              <a:gd name="T99" fmla="*/ 0 h 113"/>
              <a:gd name="T100" fmla="*/ 12 w 163"/>
              <a:gd name="T101" fmla="*/ 0 h 113"/>
              <a:gd name="T102" fmla="*/ 16 w 163"/>
              <a:gd name="T103" fmla="*/ 0 h 113"/>
              <a:gd name="T104" fmla="*/ 21 w 163"/>
              <a:gd name="T105" fmla="*/ 0 h 113"/>
              <a:gd name="T106" fmla="*/ 29 w 163"/>
              <a:gd name="T107" fmla="*/ 0 h 113"/>
              <a:gd name="T108" fmla="*/ 37 w 163"/>
              <a:gd name="T109" fmla="*/ 2 h 113"/>
              <a:gd name="T110" fmla="*/ 44 w 163"/>
              <a:gd name="T111" fmla="*/ 4 h 113"/>
              <a:gd name="T112" fmla="*/ 54 w 163"/>
              <a:gd name="T113" fmla="*/ 6 h 113"/>
              <a:gd name="T114" fmla="*/ 63 w 163"/>
              <a:gd name="T115" fmla="*/ 10 h 113"/>
              <a:gd name="T116" fmla="*/ 75 w 163"/>
              <a:gd name="T117" fmla="*/ 16 h 113"/>
              <a:gd name="T118" fmla="*/ 86 w 163"/>
              <a:gd name="T119" fmla="*/ 21 h 113"/>
              <a:gd name="T120" fmla="*/ 98 w 163"/>
              <a:gd name="T121" fmla="*/ 29 h 113"/>
              <a:gd name="T122" fmla="*/ 98 w 163"/>
              <a:gd name="T123" fmla="*/ 29 h 1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63" h="113">
                <a:moveTo>
                  <a:pt x="98" y="29"/>
                </a:moveTo>
                <a:lnTo>
                  <a:pt x="111" y="37"/>
                </a:lnTo>
                <a:lnTo>
                  <a:pt x="123" y="42"/>
                </a:lnTo>
                <a:lnTo>
                  <a:pt x="132" y="48"/>
                </a:lnTo>
                <a:lnTo>
                  <a:pt x="142" y="54"/>
                </a:lnTo>
                <a:lnTo>
                  <a:pt x="150" y="60"/>
                </a:lnTo>
                <a:lnTo>
                  <a:pt x="155" y="65"/>
                </a:lnTo>
                <a:lnTo>
                  <a:pt x="159" y="71"/>
                </a:lnTo>
                <a:lnTo>
                  <a:pt x="161" y="75"/>
                </a:lnTo>
                <a:lnTo>
                  <a:pt x="163" y="83"/>
                </a:lnTo>
                <a:lnTo>
                  <a:pt x="163" y="86"/>
                </a:lnTo>
                <a:lnTo>
                  <a:pt x="163" y="92"/>
                </a:lnTo>
                <a:lnTo>
                  <a:pt x="163" y="96"/>
                </a:lnTo>
                <a:lnTo>
                  <a:pt x="163" y="98"/>
                </a:lnTo>
                <a:lnTo>
                  <a:pt x="163" y="102"/>
                </a:lnTo>
                <a:lnTo>
                  <a:pt x="163" y="104"/>
                </a:lnTo>
                <a:lnTo>
                  <a:pt x="161" y="106"/>
                </a:lnTo>
                <a:lnTo>
                  <a:pt x="157" y="107"/>
                </a:lnTo>
                <a:lnTo>
                  <a:pt x="152" y="111"/>
                </a:lnTo>
                <a:lnTo>
                  <a:pt x="148" y="113"/>
                </a:lnTo>
                <a:lnTo>
                  <a:pt x="144" y="113"/>
                </a:lnTo>
                <a:lnTo>
                  <a:pt x="140" y="113"/>
                </a:lnTo>
                <a:lnTo>
                  <a:pt x="136" y="111"/>
                </a:lnTo>
                <a:lnTo>
                  <a:pt x="130" y="109"/>
                </a:lnTo>
                <a:lnTo>
                  <a:pt x="125" y="107"/>
                </a:lnTo>
                <a:lnTo>
                  <a:pt x="119" y="104"/>
                </a:lnTo>
                <a:lnTo>
                  <a:pt x="111" y="98"/>
                </a:lnTo>
                <a:lnTo>
                  <a:pt x="102" y="92"/>
                </a:lnTo>
                <a:lnTo>
                  <a:pt x="94" y="85"/>
                </a:lnTo>
                <a:lnTo>
                  <a:pt x="83" y="77"/>
                </a:lnTo>
                <a:lnTo>
                  <a:pt x="73" y="69"/>
                </a:lnTo>
                <a:lnTo>
                  <a:pt x="63" y="62"/>
                </a:lnTo>
                <a:lnTo>
                  <a:pt x="56" y="56"/>
                </a:lnTo>
                <a:lnTo>
                  <a:pt x="46" y="50"/>
                </a:lnTo>
                <a:lnTo>
                  <a:pt x="41" y="44"/>
                </a:lnTo>
                <a:lnTo>
                  <a:pt x="33" y="39"/>
                </a:lnTo>
                <a:lnTo>
                  <a:pt x="27" y="33"/>
                </a:lnTo>
                <a:lnTo>
                  <a:pt x="19" y="29"/>
                </a:lnTo>
                <a:lnTo>
                  <a:pt x="16" y="23"/>
                </a:lnTo>
                <a:lnTo>
                  <a:pt x="10" y="20"/>
                </a:lnTo>
                <a:lnTo>
                  <a:pt x="8" y="16"/>
                </a:lnTo>
                <a:lnTo>
                  <a:pt x="4" y="12"/>
                </a:lnTo>
                <a:lnTo>
                  <a:pt x="2" y="8"/>
                </a:lnTo>
                <a:lnTo>
                  <a:pt x="0" y="6"/>
                </a:lnTo>
                <a:lnTo>
                  <a:pt x="0" y="4"/>
                </a:lnTo>
                <a:lnTo>
                  <a:pt x="0" y="2"/>
                </a:lnTo>
                <a:lnTo>
                  <a:pt x="0" y="2"/>
                </a:lnTo>
                <a:lnTo>
                  <a:pt x="2" y="0"/>
                </a:lnTo>
                <a:lnTo>
                  <a:pt x="4" y="0"/>
                </a:lnTo>
                <a:lnTo>
                  <a:pt x="6" y="0"/>
                </a:lnTo>
                <a:lnTo>
                  <a:pt x="12" y="0"/>
                </a:lnTo>
                <a:lnTo>
                  <a:pt x="16" y="0"/>
                </a:lnTo>
                <a:lnTo>
                  <a:pt x="21" y="0"/>
                </a:lnTo>
                <a:lnTo>
                  <a:pt x="29" y="0"/>
                </a:lnTo>
                <a:lnTo>
                  <a:pt x="37" y="2"/>
                </a:lnTo>
                <a:lnTo>
                  <a:pt x="44" y="4"/>
                </a:lnTo>
                <a:lnTo>
                  <a:pt x="54" y="6"/>
                </a:lnTo>
                <a:lnTo>
                  <a:pt x="63" y="10"/>
                </a:lnTo>
                <a:lnTo>
                  <a:pt x="75" y="16"/>
                </a:lnTo>
                <a:lnTo>
                  <a:pt x="86" y="21"/>
                </a:lnTo>
                <a:lnTo>
                  <a:pt x="98" y="29"/>
                </a:lnTo>
                <a:lnTo>
                  <a:pt x="98" y="29"/>
                </a:lnTo>
              </a:path>
            </a:pathLst>
          </a:custGeom>
          <a:solidFill>
            <a:srgbClr val="FF0000"/>
          </a:solidFill>
          <a:ln w="9525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0" name="Freeform 64"/>
          <p:cNvSpPr/>
          <p:nvPr/>
        </p:nvSpPr>
        <p:spPr bwMode="auto">
          <a:xfrm rot="600000">
            <a:off x="1442558" y="2502157"/>
            <a:ext cx="308610" cy="144016"/>
          </a:xfrm>
          <a:custGeom>
            <a:avLst/>
            <a:gdLst>
              <a:gd name="T0" fmla="*/ 98 w 163"/>
              <a:gd name="T1" fmla="*/ 29 h 113"/>
              <a:gd name="T2" fmla="*/ 111 w 163"/>
              <a:gd name="T3" fmla="*/ 37 h 113"/>
              <a:gd name="T4" fmla="*/ 123 w 163"/>
              <a:gd name="T5" fmla="*/ 42 h 113"/>
              <a:gd name="T6" fmla="*/ 132 w 163"/>
              <a:gd name="T7" fmla="*/ 48 h 113"/>
              <a:gd name="T8" fmla="*/ 142 w 163"/>
              <a:gd name="T9" fmla="*/ 54 h 113"/>
              <a:gd name="T10" fmla="*/ 150 w 163"/>
              <a:gd name="T11" fmla="*/ 60 h 113"/>
              <a:gd name="T12" fmla="*/ 155 w 163"/>
              <a:gd name="T13" fmla="*/ 65 h 113"/>
              <a:gd name="T14" fmla="*/ 159 w 163"/>
              <a:gd name="T15" fmla="*/ 71 h 113"/>
              <a:gd name="T16" fmla="*/ 161 w 163"/>
              <a:gd name="T17" fmla="*/ 75 h 113"/>
              <a:gd name="T18" fmla="*/ 163 w 163"/>
              <a:gd name="T19" fmla="*/ 83 h 113"/>
              <a:gd name="T20" fmla="*/ 163 w 163"/>
              <a:gd name="T21" fmla="*/ 86 h 113"/>
              <a:gd name="T22" fmla="*/ 163 w 163"/>
              <a:gd name="T23" fmla="*/ 92 h 113"/>
              <a:gd name="T24" fmla="*/ 163 w 163"/>
              <a:gd name="T25" fmla="*/ 96 h 113"/>
              <a:gd name="T26" fmla="*/ 163 w 163"/>
              <a:gd name="T27" fmla="*/ 98 h 113"/>
              <a:gd name="T28" fmla="*/ 163 w 163"/>
              <a:gd name="T29" fmla="*/ 102 h 113"/>
              <a:gd name="T30" fmla="*/ 163 w 163"/>
              <a:gd name="T31" fmla="*/ 104 h 113"/>
              <a:gd name="T32" fmla="*/ 161 w 163"/>
              <a:gd name="T33" fmla="*/ 106 h 113"/>
              <a:gd name="T34" fmla="*/ 157 w 163"/>
              <a:gd name="T35" fmla="*/ 107 h 113"/>
              <a:gd name="T36" fmla="*/ 152 w 163"/>
              <a:gd name="T37" fmla="*/ 111 h 113"/>
              <a:gd name="T38" fmla="*/ 148 w 163"/>
              <a:gd name="T39" fmla="*/ 113 h 113"/>
              <a:gd name="T40" fmla="*/ 144 w 163"/>
              <a:gd name="T41" fmla="*/ 113 h 113"/>
              <a:gd name="T42" fmla="*/ 140 w 163"/>
              <a:gd name="T43" fmla="*/ 113 h 113"/>
              <a:gd name="T44" fmla="*/ 136 w 163"/>
              <a:gd name="T45" fmla="*/ 111 h 113"/>
              <a:gd name="T46" fmla="*/ 130 w 163"/>
              <a:gd name="T47" fmla="*/ 109 h 113"/>
              <a:gd name="T48" fmla="*/ 125 w 163"/>
              <a:gd name="T49" fmla="*/ 107 h 113"/>
              <a:gd name="T50" fmla="*/ 119 w 163"/>
              <a:gd name="T51" fmla="*/ 104 h 113"/>
              <a:gd name="T52" fmla="*/ 111 w 163"/>
              <a:gd name="T53" fmla="*/ 98 h 113"/>
              <a:gd name="T54" fmla="*/ 102 w 163"/>
              <a:gd name="T55" fmla="*/ 92 h 113"/>
              <a:gd name="T56" fmla="*/ 94 w 163"/>
              <a:gd name="T57" fmla="*/ 85 h 113"/>
              <a:gd name="T58" fmla="*/ 83 w 163"/>
              <a:gd name="T59" fmla="*/ 77 h 113"/>
              <a:gd name="T60" fmla="*/ 73 w 163"/>
              <a:gd name="T61" fmla="*/ 69 h 113"/>
              <a:gd name="T62" fmla="*/ 63 w 163"/>
              <a:gd name="T63" fmla="*/ 62 h 113"/>
              <a:gd name="T64" fmla="*/ 56 w 163"/>
              <a:gd name="T65" fmla="*/ 56 h 113"/>
              <a:gd name="T66" fmla="*/ 46 w 163"/>
              <a:gd name="T67" fmla="*/ 50 h 113"/>
              <a:gd name="T68" fmla="*/ 41 w 163"/>
              <a:gd name="T69" fmla="*/ 44 h 113"/>
              <a:gd name="T70" fmla="*/ 33 w 163"/>
              <a:gd name="T71" fmla="*/ 39 h 113"/>
              <a:gd name="T72" fmla="*/ 27 w 163"/>
              <a:gd name="T73" fmla="*/ 33 h 113"/>
              <a:gd name="T74" fmla="*/ 19 w 163"/>
              <a:gd name="T75" fmla="*/ 29 h 113"/>
              <a:gd name="T76" fmla="*/ 16 w 163"/>
              <a:gd name="T77" fmla="*/ 23 h 113"/>
              <a:gd name="T78" fmla="*/ 10 w 163"/>
              <a:gd name="T79" fmla="*/ 20 h 113"/>
              <a:gd name="T80" fmla="*/ 8 w 163"/>
              <a:gd name="T81" fmla="*/ 16 h 113"/>
              <a:gd name="T82" fmla="*/ 4 w 163"/>
              <a:gd name="T83" fmla="*/ 12 h 113"/>
              <a:gd name="T84" fmla="*/ 2 w 163"/>
              <a:gd name="T85" fmla="*/ 8 h 113"/>
              <a:gd name="T86" fmla="*/ 0 w 163"/>
              <a:gd name="T87" fmla="*/ 6 h 113"/>
              <a:gd name="T88" fmla="*/ 0 w 163"/>
              <a:gd name="T89" fmla="*/ 4 h 113"/>
              <a:gd name="T90" fmla="*/ 0 w 163"/>
              <a:gd name="T91" fmla="*/ 2 h 113"/>
              <a:gd name="T92" fmla="*/ 0 w 163"/>
              <a:gd name="T93" fmla="*/ 2 h 113"/>
              <a:gd name="T94" fmla="*/ 2 w 163"/>
              <a:gd name="T95" fmla="*/ 0 h 113"/>
              <a:gd name="T96" fmla="*/ 4 w 163"/>
              <a:gd name="T97" fmla="*/ 0 h 113"/>
              <a:gd name="T98" fmla="*/ 6 w 163"/>
              <a:gd name="T99" fmla="*/ 0 h 113"/>
              <a:gd name="T100" fmla="*/ 12 w 163"/>
              <a:gd name="T101" fmla="*/ 0 h 113"/>
              <a:gd name="T102" fmla="*/ 16 w 163"/>
              <a:gd name="T103" fmla="*/ 0 h 113"/>
              <a:gd name="T104" fmla="*/ 21 w 163"/>
              <a:gd name="T105" fmla="*/ 0 h 113"/>
              <a:gd name="T106" fmla="*/ 29 w 163"/>
              <a:gd name="T107" fmla="*/ 0 h 113"/>
              <a:gd name="T108" fmla="*/ 37 w 163"/>
              <a:gd name="T109" fmla="*/ 2 h 113"/>
              <a:gd name="T110" fmla="*/ 44 w 163"/>
              <a:gd name="T111" fmla="*/ 4 h 113"/>
              <a:gd name="T112" fmla="*/ 54 w 163"/>
              <a:gd name="T113" fmla="*/ 6 h 113"/>
              <a:gd name="T114" fmla="*/ 63 w 163"/>
              <a:gd name="T115" fmla="*/ 10 h 113"/>
              <a:gd name="T116" fmla="*/ 75 w 163"/>
              <a:gd name="T117" fmla="*/ 16 h 113"/>
              <a:gd name="T118" fmla="*/ 86 w 163"/>
              <a:gd name="T119" fmla="*/ 21 h 113"/>
              <a:gd name="T120" fmla="*/ 98 w 163"/>
              <a:gd name="T121" fmla="*/ 29 h 113"/>
              <a:gd name="T122" fmla="*/ 98 w 163"/>
              <a:gd name="T123" fmla="*/ 29 h 1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63" h="113">
                <a:moveTo>
                  <a:pt x="98" y="29"/>
                </a:moveTo>
                <a:lnTo>
                  <a:pt x="111" y="37"/>
                </a:lnTo>
                <a:lnTo>
                  <a:pt x="123" y="42"/>
                </a:lnTo>
                <a:lnTo>
                  <a:pt x="132" y="48"/>
                </a:lnTo>
                <a:lnTo>
                  <a:pt x="142" y="54"/>
                </a:lnTo>
                <a:lnTo>
                  <a:pt x="150" y="60"/>
                </a:lnTo>
                <a:lnTo>
                  <a:pt x="155" y="65"/>
                </a:lnTo>
                <a:lnTo>
                  <a:pt x="159" y="71"/>
                </a:lnTo>
                <a:lnTo>
                  <a:pt x="161" y="75"/>
                </a:lnTo>
                <a:lnTo>
                  <a:pt x="163" y="83"/>
                </a:lnTo>
                <a:lnTo>
                  <a:pt x="163" y="86"/>
                </a:lnTo>
                <a:lnTo>
                  <a:pt x="163" y="92"/>
                </a:lnTo>
                <a:lnTo>
                  <a:pt x="163" y="96"/>
                </a:lnTo>
                <a:lnTo>
                  <a:pt x="163" y="98"/>
                </a:lnTo>
                <a:lnTo>
                  <a:pt x="163" y="102"/>
                </a:lnTo>
                <a:lnTo>
                  <a:pt x="163" y="104"/>
                </a:lnTo>
                <a:lnTo>
                  <a:pt x="161" y="106"/>
                </a:lnTo>
                <a:lnTo>
                  <a:pt x="157" y="107"/>
                </a:lnTo>
                <a:lnTo>
                  <a:pt x="152" y="111"/>
                </a:lnTo>
                <a:lnTo>
                  <a:pt x="148" y="113"/>
                </a:lnTo>
                <a:lnTo>
                  <a:pt x="144" y="113"/>
                </a:lnTo>
                <a:lnTo>
                  <a:pt x="140" y="113"/>
                </a:lnTo>
                <a:lnTo>
                  <a:pt x="136" y="111"/>
                </a:lnTo>
                <a:lnTo>
                  <a:pt x="130" y="109"/>
                </a:lnTo>
                <a:lnTo>
                  <a:pt x="125" y="107"/>
                </a:lnTo>
                <a:lnTo>
                  <a:pt x="119" y="104"/>
                </a:lnTo>
                <a:lnTo>
                  <a:pt x="111" y="98"/>
                </a:lnTo>
                <a:lnTo>
                  <a:pt x="102" y="92"/>
                </a:lnTo>
                <a:lnTo>
                  <a:pt x="94" y="85"/>
                </a:lnTo>
                <a:lnTo>
                  <a:pt x="83" y="77"/>
                </a:lnTo>
                <a:lnTo>
                  <a:pt x="73" y="69"/>
                </a:lnTo>
                <a:lnTo>
                  <a:pt x="63" y="62"/>
                </a:lnTo>
                <a:lnTo>
                  <a:pt x="56" y="56"/>
                </a:lnTo>
                <a:lnTo>
                  <a:pt x="46" y="50"/>
                </a:lnTo>
                <a:lnTo>
                  <a:pt x="41" y="44"/>
                </a:lnTo>
                <a:lnTo>
                  <a:pt x="33" y="39"/>
                </a:lnTo>
                <a:lnTo>
                  <a:pt x="27" y="33"/>
                </a:lnTo>
                <a:lnTo>
                  <a:pt x="19" y="29"/>
                </a:lnTo>
                <a:lnTo>
                  <a:pt x="16" y="23"/>
                </a:lnTo>
                <a:lnTo>
                  <a:pt x="10" y="20"/>
                </a:lnTo>
                <a:lnTo>
                  <a:pt x="8" y="16"/>
                </a:lnTo>
                <a:lnTo>
                  <a:pt x="4" y="12"/>
                </a:lnTo>
                <a:lnTo>
                  <a:pt x="2" y="8"/>
                </a:lnTo>
                <a:lnTo>
                  <a:pt x="0" y="6"/>
                </a:lnTo>
                <a:lnTo>
                  <a:pt x="0" y="4"/>
                </a:lnTo>
                <a:lnTo>
                  <a:pt x="0" y="2"/>
                </a:lnTo>
                <a:lnTo>
                  <a:pt x="0" y="2"/>
                </a:lnTo>
                <a:lnTo>
                  <a:pt x="2" y="0"/>
                </a:lnTo>
                <a:lnTo>
                  <a:pt x="4" y="0"/>
                </a:lnTo>
                <a:lnTo>
                  <a:pt x="6" y="0"/>
                </a:lnTo>
                <a:lnTo>
                  <a:pt x="12" y="0"/>
                </a:lnTo>
                <a:lnTo>
                  <a:pt x="16" y="0"/>
                </a:lnTo>
                <a:lnTo>
                  <a:pt x="21" y="0"/>
                </a:lnTo>
                <a:lnTo>
                  <a:pt x="29" y="0"/>
                </a:lnTo>
                <a:lnTo>
                  <a:pt x="37" y="2"/>
                </a:lnTo>
                <a:lnTo>
                  <a:pt x="44" y="4"/>
                </a:lnTo>
                <a:lnTo>
                  <a:pt x="54" y="6"/>
                </a:lnTo>
                <a:lnTo>
                  <a:pt x="63" y="10"/>
                </a:lnTo>
                <a:lnTo>
                  <a:pt x="75" y="16"/>
                </a:lnTo>
                <a:lnTo>
                  <a:pt x="86" y="21"/>
                </a:lnTo>
                <a:lnTo>
                  <a:pt x="98" y="29"/>
                </a:lnTo>
                <a:lnTo>
                  <a:pt x="98" y="29"/>
                </a:lnTo>
              </a:path>
            </a:pathLst>
          </a:custGeom>
          <a:solidFill>
            <a:srgbClr val="FF0000"/>
          </a:solidFill>
          <a:ln w="9525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" name="右大括号 1"/>
          <p:cNvSpPr/>
          <p:nvPr/>
        </p:nvSpPr>
        <p:spPr>
          <a:xfrm rot="5400000">
            <a:off x="4026604" y="736625"/>
            <a:ext cx="504056" cy="5470450"/>
          </a:xfrm>
          <a:prstGeom prst="rightBrace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" grpId="0" animBg="1"/>
      <p:bldP spid="69" grpId="0" animBg="1"/>
      <p:bldP spid="70" grpId="0" animBg="1"/>
      <p:bldP spid="2" grpId="0" animBg="1"/>
    </p:bldLst>
  </p:timing>
</p:sld>
</file>

<file path=ppt/tags/tag1.xml><?xml version="1.0" encoding="utf-8"?>
<p:tagLst xmlns:p="http://schemas.openxmlformats.org/presentationml/2006/main">
  <p:tag name="KSO_WPP_MARK_KEY" val="c6ddfc17-1d05-476e-831c-9e6de25425b6"/>
  <p:tag name="COMMONDATA" val="eyJoZGlkIjoiMDUzMmRhYzhkNzM3Y2ZlODExZjhhYzliMDJjYzA0ZGIifQ=="/>
</p:tagLst>
</file>

<file path=ppt/theme/theme1.xml><?xml version="1.0" encoding="utf-8"?>
<a:theme xmlns:a="http://schemas.openxmlformats.org/drawingml/2006/main" name="1_Office 主题​​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2192</Words>
  <Application>WPS 演示</Application>
  <PresentationFormat>全屏显示(16:9)</PresentationFormat>
  <Paragraphs>342</Paragraphs>
  <Slides>43</Slides>
  <Notes>9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43</vt:i4>
      </vt:variant>
    </vt:vector>
  </HeadingPairs>
  <TitlesOfParts>
    <vt:vector size="61" baseType="lpstr">
      <vt:lpstr>Arial</vt:lpstr>
      <vt:lpstr>宋体</vt:lpstr>
      <vt:lpstr>Wingdings</vt:lpstr>
      <vt:lpstr>Impact</vt:lpstr>
      <vt:lpstr>微软雅黑</vt:lpstr>
      <vt:lpstr>黑体</vt:lpstr>
      <vt:lpstr>楷体</vt:lpstr>
      <vt:lpstr>Kaiti SC</vt:lpstr>
      <vt:lpstr>Segoe Print</vt:lpstr>
      <vt:lpstr>汉语拼音</vt:lpstr>
      <vt:lpstr>汉语拼音</vt:lpstr>
      <vt:lpstr>Arial Unicode MS</vt:lpstr>
      <vt:lpstr>Calibri</vt:lpstr>
      <vt:lpstr>Songti SC</vt:lpstr>
      <vt:lpstr>Times New Roman</vt:lpstr>
      <vt:lpstr>Xingkai SC</vt:lpstr>
      <vt:lpstr>Times New Roman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/>
  <cp:lastModifiedBy>Rocket Girls</cp:lastModifiedBy>
  <cp:revision>115</cp:revision>
  <dcterms:created xsi:type="dcterms:W3CDTF">2017-03-17T02:28:00Z</dcterms:created>
  <dcterms:modified xsi:type="dcterms:W3CDTF">2022-12-17T04:50:54Z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2052-11.1.0.12980</vt:lpwstr>
  </property>
  <property fmtid="{D5CDD505-2E9C-101B-9397-08002B2CF9AE}" pid="3" name="ICV">
    <vt:lpwstr>39AB10BD82C940A2B53688EB1FD71226</vt:lpwstr>
  </property>
</Properties>
</file>