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9"/>
  </p:handoutMasterIdLst>
  <p:sldIdLst>
    <p:sldId id="523" r:id="rId3"/>
    <p:sldId id="1549" r:id="rId5"/>
    <p:sldId id="1012" r:id="rId6"/>
    <p:sldId id="1466" r:id="rId7"/>
    <p:sldId id="1467" r:id="rId8"/>
    <p:sldId id="1469" r:id="rId9"/>
    <p:sldId id="1473" r:id="rId10"/>
    <p:sldId id="1468" r:id="rId11"/>
    <p:sldId id="1472" r:id="rId12"/>
    <p:sldId id="1557" r:id="rId13"/>
    <p:sldId id="1474" r:id="rId14"/>
    <p:sldId id="1476" r:id="rId15"/>
    <p:sldId id="1553" r:id="rId16"/>
    <p:sldId id="1478" r:id="rId17"/>
    <p:sldId id="1479" r:id="rId18"/>
    <p:sldId id="1480" r:id="rId19"/>
    <p:sldId id="1481" r:id="rId20"/>
    <p:sldId id="1552" r:id="rId21"/>
    <p:sldId id="1482" r:id="rId22"/>
    <p:sldId id="1484" r:id="rId23"/>
    <p:sldId id="1485" r:id="rId24"/>
    <p:sldId id="1487" r:id="rId25"/>
    <p:sldId id="1514" r:id="rId26"/>
    <p:sldId id="1488" r:id="rId27"/>
    <p:sldId id="1555" r:id="rId28"/>
    <p:sldId id="1546" r:id="rId29"/>
    <p:sldId id="1489" r:id="rId30"/>
    <p:sldId id="1490" r:id="rId31"/>
    <p:sldId id="1547" r:id="rId32"/>
    <p:sldId id="1515" r:id="rId33"/>
    <p:sldId id="1517" r:id="rId34"/>
    <p:sldId id="1491" r:id="rId35"/>
    <p:sldId id="1492" r:id="rId36"/>
    <p:sldId id="1493" r:id="rId37"/>
    <p:sldId id="1494" r:id="rId38"/>
    <p:sldId id="1495" r:id="rId39"/>
    <p:sldId id="1496" r:id="rId40"/>
    <p:sldId id="1497" r:id="rId41"/>
    <p:sldId id="1498" r:id="rId42"/>
    <p:sldId id="1499" r:id="rId43"/>
    <p:sldId id="1500" r:id="rId44"/>
    <p:sldId id="1501" r:id="rId45"/>
    <p:sldId id="1502" r:id="rId46"/>
    <p:sldId id="1503" r:id="rId47"/>
    <p:sldId id="1504" r:id="rId48"/>
    <p:sldId id="1518" r:id="rId49"/>
    <p:sldId id="1505" r:id="rId50"/>
    <p:sldId id="1506" r:id="rId51"/>
    <p:sldId id="1554" r:id="rId52"/>
    <p:sldId id="1508" r:id="rId53"/>
    <p:sldId id="1509" r:id="rId54"/>
    <p:sldId id="1548" r:id="rId55"/>
    <p:sldId id="1510" r:id="rId56"/>
    <p:sldId id="1511" r:id="rId57"/>
    <p:sldId id="1512" r:id="rId58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63"/>
    </p:embeddedFont>
    <p:embeddedFont>
      <p:font typeface="黑体" panose="02010609060101010101" pitchFamily="49" charset="-122"/>
      <p:regular r:id="rId64"/>
    </p:embeddedFont>
    <p:embeddedFont>
      <p:font typeface="汉语拼音" panose="000B0604020202020204" pitchFamily="34" charset="0"/>
      <p:regular r:id="rId65"/>
    </p:embeddedFont>
    <p:embeddedFont>
      <p:font typeface="微软雅黑" panose="020B0503020204020204" charset="-122"/>
      <p:regular r:id="rId66"/>
    </p:embeddedFont>
    <p:embeddedFont>
      <p:font typeface="Calibri" panose="020F0502020204030204" charset="0"/>
      <p:regular r:id="rId67"/>
      <p:bold r:id="rId68"/>
      <p:italic r:id="rId69"/>
      <p:boldItalic r:id="rId70"/>
    </p:embeddedFont>
  </p:embeddedFontLst>
  <p:custDataLst>
    <p:tags r:id="rId7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5" userDrawn="1">
          <p15:clr>
            <a:srgbClr val="A4A3A4"/>
          </p15:clr>
        </p15:guide>
        <p15:guide id="2" pos="57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B3C5"/>
    <a:srgbClr val="0066FF"/>
    <a:srgbClr val="FFFFFF"/>
    <a:srgbClr val="A38302"/>
    <a:srgbClr val="FEFCDE"/>
    <a:srgbClr val="00B050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89239" autoAdjust="0"/>
  </p:normalViewPr>
  <p:slideViewPr>
    <p:cSldViewPr>
      <p:cViewPr>
        <p:scale>
          <a:sx n="60" d="100"/>
          <a:sy n="60" d="100"/>
        </p:scale>
        <p:origin x="-144" y="-792"/>
      </p:cViewPr>
      <p:guideLst>
        <p:guide orient="horz" pos="305"/>
        <p:guide pos="57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44"/>
        <p:guide pos="22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1" Type="http://schemas.openxmlformats.org/officeDocument/2006/relationships/tags" Target="tags/tag1.xml"/><Relationship Id="rId70" Type="http://schemas.openxmlformats.org/officeDocument/2006/relationships/font" Target="fonts/font8.fntdata"/><Relationship Id="rId7" Type="http://schemas.openxmlformats.org/officeDocument/2006/relationships/slide" Target="slides/slide4.xml"/><Relationship Id="rId69" Type="http://schemas.openxmlformats.org/officeDocument/2006/relationships/font" Target="fonts/font7.fntdata"/><Relationship Id="rId68" Type="http://schemas.openxmlformats.org/officeDocument/2006/relationships/font" Target="fonts/font6.fntdata"/><Relationship Id="rId67" Type="http://schemas.openxmlformats.org/officeDocument/2006/relationships/font" Target="fonts/font5.fntdata"/><Relationship Id="rId66" Type="http://schemas.openxmlformats.org/officeDocument/2006/relationships/font" Target="fonts/font4.fntdata"/><Relationship Id="rId65" Type="http://schemas.openxmlformats.org/officeDocument/2006/relationships/font" Target="fonts/font3.fntdata"/><Relationship Id="rId64" Type="http://schemas.openxmlformats.org/officeDocument/2006/relationships/font" Target="fonts/font2.fntdata"/><Relationship Id="rId63" Type="http://schemas.openxmlformats.org/officeDocument/2006/relationships/font" Target="fonts/font1.fntdata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slide" Target="slide31.xml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5342;.mp4" TargetMode="External"/><Relationship Id="rId8" Type="http://schemas.openxmlformats.org/officeDocument/2006/relationships/hyperlink" Target="&#36164;&#26009;&#38142;&#25509;/&#35270;&#39057;/&#31389;.mp4" TargetMode="External"/><Relationship Id="rId7" Type="http://schemas.openxmlformats.org/officeDocument/2006/relationships/hyperlink" Target="&#36164;&#26009;&#38142;&#25509;/&#35270;&#39057;/&#27463;.mp4" TargetMode="External"/><Relationship Id="rId6" Type="http://schemas.openxmlformats.org/officeDocument/2006/relationships/hyperlink" Target="&#36164;&#26009;&#38142;&#25509;/&#35270;&#39057;/&#29649;.mp4" TargetMode="External"/><Relationship Id="rId5" Type="http://schemas.openxmlformats.org/officeDocument/2006/relationships/hyperlink" Target="&#36164;&#26009;&#38142;&#25509;/&#35270;&#39057;/&#29618;.mp4" TargetMode="External"/><Relationship Id="rId4" Type="http://schemas.openxmlformats.org/officeDocument/2006/relationships/hyperlink" Target="&#36164;&#26009;&#38142;&#25509;/&#35270;&#39057;/&#31168;.mp4" TargetMode="External"/><Relationship Id="rId3" Type="http://schemas.openxmlformats.org/officeDocument/2006/relationships/hyperlink" Target="&#36164;&#26009;&#38142;&#25509;/&#35270;&#39057;/&#28369;.mp4" TargetMode="External"/><Relationship Id="rId2" Type="http://schemas.openxmlformats.org/officeDocument/2006/relationships/image" Target="../media/image11.png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12.png"/><Relationship Id="rId12" Type="http://schemas.openxmlformats.org/officeDocument/2006/relationships/hyperlink" Target="&#36164;&#26009;&#38142;&#25509;/&#35270;&#39057;/&#26803;.mp4" TargetMode="External"/><Relationship Id="rId11" Type="http://schemas.openxmlformats.org/officeDocument/2006/relationships/hyperlink" Target="&#36164;&#26009;&#38142;&#25509;/&#35270;&#39057;/&#21193;.mp4" TargetMode="External"/><Relationship Id="rId10" Type="http://schemas.openxmlformats.org/officeDocument/2006/relationships/hyperlink" Target="&#36164;&#26009;&#38142;&#25509;/&#35270;&#39057;/&#29421;.mp4" TargetMode="External"/><Relationship Id="rId1" Type="http://schemas.openxmlformats.org/officeDocument/2006/relationships/hyperlink" Target="&#36164;&#26009;&#38142;&#25509;/&#35270;&#39057;/&#40736;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GIF"/><Relationship Id="rId3" Type="http://schemas.openxmlformats.org/officeDocument/2006/relationships/image" Target="../media/image7.png"/><Relationship Id="rId2" Type="http://schemas.openxmlformats.org/officeDocument/2006/relationships/hyperlink" Target="&#36164;&#26009;&#38142;&#25509;/&#35270;&#39057;/&#19971;&#24425;-&#35838;&#25991;&#26391;&#35835;-&#20116;&#19978;-17%20&#26494;&#40736;.mp4" TargetMode="External"/><Relationship Id="rId1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emf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7"/>
          <p:cNvSpPr txBox="1"/>
          <p:nvPr/>
        </p:nvSpPr>
        <p:spPr>
          <a:xfrm>
            <a:off x="2123663" y="3375739"/>
            <a:ext cx="3024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effectLst>
                  <a:glow rad="825500">
                    <a:schemeClr val="bg1">
                      <a:alpha val="55000"/>
                    </a:schemeClr>
                  </a:glow>
                  <a:outerShdw dist="38100" dir="2700000" algn="tl" rotWithShape="0">
                    <a:schemeClr val="bg1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松  鼠</a:t>
            </a:r>
            <a:endParaRPr lang="zh-CN" altLang="en-US" sz="7200" b="1" dirty="0">
              <a:effectLst>
                <a:glow rad="825500">
                  <a:schemeClr val="bg1">
                    <a:alpha val="55000"/>
                  </a:schemeClr>
                </a:glow>
                <a:outerShdw dist="38100" dir="2700000" algn="tl" rotWithShape="0">
                  <a:schemeClr val="bg1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3528" y="3375739"/>
            <a:ext cx="1212236" cy="1212235"/>
            <a:chOff x="1194596" y="876656"/>
            <a:chExt cx="1464307" cy="146430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4596" y="876656"/>
              <a:ext cx="1464307" cy="1464307"/>
            </a:xfrm>
            <a:prstGeom prst="rect">
              <a:avLst/>
            </a:prstGeom>
          </p:spPr>
        </p:pic>
        <p:sp>
          <p:nvSpPr>
            <p:cNvPr id="16" name="文本框 6"/>
            <p:cNvSpPr txBox="1"/>
            <p:nvPr/>
          </p:nvSpPr>
          <p:spPr>
            <a:xfrm>
              <a:off x="1306470" y="939613"/>
              <a:ext cx="1160248" cy="13383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6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endParaRPr kumimoji="1" lang="zh-CN" altLang="en-US" sz="72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15">
            <a:hlinkClick r:id="rId3" action="ppaction://hlinksldjump"/>
          </p:cNvPr>
          <p:cNvSpPr txBox="1"/>
          <p:nvPr/>
        </p:nvSpPr>
        <p:spPr>
          <a:xfrm>
            <a:off x="5715674" y="3435846"/>
            <a:ext cx="2739695" cy="715089"/>
          </a:xfrm>
          <a:prstGeom prst="flowChartAlternateProcess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8172400" y="357855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5715676" y="357855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文本框 15">
            <a:hlinkClick r:id="rId4" action="ppaction://hlinksldjump"/>
          </p:cNvPr>
          <p:cNvSpPr txBox="1"/>
          <p:nvPr/>
        </p:nvSpPr>
        <p:spPr>
          <a:xfrm>
            <a:off x="5715675" y="4229675"/>
            <a:ext cx="2739694" cy="715089"/>
          </a:xfrm>
          <a:prstGeom prst="flowChartAlternateProcess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iconfont-1191-870150"/>
          <p:cNvSpPr>
            <a:spLocks noChangeAspect="1"/>
          </p:cNvSpPr>
          <p:nvPr/>
        </p:nvSpPr>
        <p:spPr bwMode="auto">
          <a:xfrm>
            <a:off x="8172400" y="437954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 rot="10800000">
            <a:off x="5715676" y="437954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9" name="TextBox 20"/>
          <p:cNvSpPr txBox="1"/>
          <p:nvPr/>
        </p:nvSpPr>
        <p:spPr>
          <a:xfrm>
            <a:off x="148602" y="148960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55576" y="1366778"/>
            <a:ext cx="936103" cy="936103"/>
            <a:chOff x="1655063" y="1275606"/>
            <a:chExt cx="1116737" cy="1116737"/>
          </a:xfrm>
        </p:grpSpPr>
        <p:sp>
          <p:nvSpPr>
            <p:cNvPr id="10" name="矩形 9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0" idx="1"/>
              <a:endCxn id="10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0" idx="0"/>
              <a:endCxn id="10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683568" y="1266894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鼠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593325" y="1366778"/>
            <a:ext cx="936103" cy="936103"/>
            <a:chOff x="1655063" y="1275606"/>
            <a:chExt cx="1116737" cy="1116737"/>
          </a:xfrm>
        </p:grpSpPr>
        <p:sp>
          <p:nvSpPr>
            <p:cNvPr id="22" name="矩形 21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>
              <a:stCxn id="22" idx="1"/>
              <a:endCxn id="22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22" idx="0"/>
              <a:endCxn id="22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5535109" y="3238987"/>
            <a:ext cx="936103" cy="936103"/>
            <a:chOff x="1655063" y="1275606"/>
            <a:chExt cx="1116737" cy="1116737"/>
          </a:xfrm>
        </p:grpSpPr>
        <p:sp>
          <p:nvSpPr>
            <p:cNvPr id="26" name="矩形 25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1"/>
              <a:endCxn id="26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26" idx="0"/>
              <a:endCxn id="26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6225776" y="1366778"/>
            <a:ext cx="936103" cy="936103"/>
            <a:chOff x="1655063" y="1275606"/>
            <a:chExt cx="1116737" cy="1116737"/>
          </a:xfrm>
        </p:grpSpPr>
        <p:sp>
          <p:nvSpPr>
            <p:cNvPr id="30" name="矩形 29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>
              <a:stCxn id="30" idx="1"/>
              <a:endCxn id="30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30" idx="0"/>
              <a:endCxn id="30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6876257" y="3238987"/>
            <a:ext cx="936103" cy="936103"/>
            <a:chOff x="1655063" y="1275606"/>
            <a:chExt cx="1116737" cy="1116737"/>
          </a:xfrm>
        </p:grpSpPr>
        <p:sp>
          <p:nvSpPr>
            <p:cNvPr id="38" name="矩形 37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stCxn id="38" idx="1"/>
              <a:endCxn id="38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8" idx="0"/>
              <a:endCxn id="38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2852811" y="3238987"/>
            <a:ext cx="936103" cy="936103"/>
            <a:chOff x="1655063" y="1275606"/>
            <a:chExt cx="1116737" cy="1116737"/>
          </a:xfrm>
        </p:grpSpPr>
        <p:sp>
          <p:nvSpPr>
            <p:cNvPr id="42" name="矩形 41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>
              <a:stCxn id="42" idx="1"/>
              <a:endCxn id="42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42" idx="0"/>
              <a:endCxn id="42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2123126" y="1366778"/>
            <a:ext cx="936103" cy="936103"/>
            <a:chOff x="1655063" y="1275606"/>
            <a:chExt cx="1116737" cy="1116737"/>
          </a:xfrm>
        </p:grpSpPr>
        <p:sp>
          <p:nvSpPr>
            <p:cNvPr id="46" name="矩形 45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" name="直接连接符 46"/>
            <p:cNvCxnSpPr>
              <a:stCxn id="46" idx="1"/>
              <a:endCxn id="46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46" idx="0"/>
              <a:endCxn id="46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4858226" y="1366778"/>
            <a:ext cx="936103" cy="936103"/>
            <a:chOff x="1655063" y="1275606"/>
            <a:chExt cx="1116737" cy="1116737"/>
          </a:xfrm>
        </p:grpSpPr>
        <p:sp>
          <p:nvSpPr>
            <p:cNvPr id="50" name="矩形 49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>
              <a:stCxn id="50" idx="1"/>
              <a:endCxn id="50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50" idx="0"/>
              <a:endCxn id="50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3490676" y="1366778"/>
            <a:ext cx="936103" cy="936103"/>
            <a:chOff x="1655063" y="1275606"/>
            <a:chExt cx="1116737" cy="1116737"/>
          </a:xfrm>
        </p:grpSpPr>
        <p:sp>
          <p:nvSpPr>
            <p:cNvPr id="54" name="矩形 53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>
              <a:stCxn id="54" idx="1"/>
              <a:endCxn id="54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54" idx="0"/>
              <a:endCxn id="54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1511662" y="3238987"/>
            <a:ext cx="936103" cy="936103"/>
            <a:chOff x="1655063" y="1275606"/>
            <a:chExt cx="1116737" cy="1116737"/>
          </a:xfrm>
        </p:grpSpPr>
        <p:sp>
          <p:nvSpPr>
            <p:cNvPr id="58" name="矩形 57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4193960" y="3238987"/>
            <a:ext cx="936103" cy="936103"/>
            <a:chOff x="1655063" y="1275606"/>
            <a:chExt cx="1116737" cy="1116737"/>
          </a:xfrm>
        </p:grpSpPr>
        <p:sp>
          <p:nvSpPr>
            <p:cNvPr id="62" name="矩形 61"/>
            <p:cNvSpPr/>
            <p:nvPr/>
          </p:nvSpPr>
          <p:spPr>
            <a:xfrm>
              <a:off x="1655063" y="1275606"/>
              <a:ext cx="1116737" cy="111673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>
              <a:stCxn id="62" idx="1"/>
              <a:endCxn id="62" idx="3"/>
            </p:cNvCxnSpPr>
            <p:nvPr/>
          </p:nvCxnSpPr>
          <p:spPr>
            <a:xfrm>
              <a:off x="1655063" y="1833975"/>
              <a:ext cx="11167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62" idx="0"/>
              <a:endCxn id="62" idx="2"/>
            </p:cNvCxnSpPr>
            <p:nvPr/>
          </p:nvCxnSpPr>
          <p:spPr>
            <a:xfrm>
              <a:off x="2213432" y="1275606"/>
              <a:ext cx="0" cy="1116737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5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257" y="2302882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344" y="4175949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矩形 66"/>
          <p:cNvSpPr/>
          <p:nvPr/>
        </p:nvSpPr>
        <p:spPr>
          <a:xfrm>
            <a:off x="827584" y="915566"/>
            <a:ext cx="77018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shǔ  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xiù  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líng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 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lóng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     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xiē   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     </a:t>
            </a:r>
            <a:r>
              <a:rPr lang="en-US" altLang="zh-CN" sz="28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wō</a:t>
            </a:r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619672" y="2715766"/>
            <a:ext cx="6229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huá       shí         xiá        miǎn     liú</a:t>
            </a:r>
            <a:endParaRPr lang="en-US" altLang="zh-CN" sz="28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69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173" y="2302882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358" y="2302882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050" y="2302882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363" y="2302882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C:\Users\zhangye\Desktop\点击.png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7055" y="2302882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C:\Users\zhangye\Desktop\点击.png">
            <a:hlinkClick r:id="rId9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654" y="4175949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C:\Users\zhangye\Desktop\点击.png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839" y="4175949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C:\Users\zhangye\Desktop\点击.png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531" y="4175948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C:\Users\zhangye\Desktop\点击.png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939" y="4182791"/>
            <a:ext cx="574739" cy="57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" name="TextBox 77"/>
          <p:cNvSpPr txBox="1"/>
          <p:nvPr/>
        </p:nvSpPr>
        <p:spPr>
          <a:xfrm>
            <a:off x="2123728" y="1222762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秀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491880" y="1266894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860032" y="1266894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228184" y="1266894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歇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524328" y="1222762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窝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475656" y="3139102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771800" y="3139102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拾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139952" y="3094970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狭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508103" y="3094970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勉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804248" y="3094970"/>
            <a:ext cx="6480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梳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15"/>
          <p:cNvSpPr txBox="1"/>
          <p:nvPr/>
        </p:nvSpPr>
        <p:spPr>
          <a:xfrm>
            <a:off x="886587" y="224922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9" name="图片 8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95486"/>
            <a:ext cx="864096" cy="819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05" y="1653648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线形标注 2 5"/>
          <p:cNvSpPr/>
          <p:nvPr/>
        </p:nvSpPr>
        <p:spPr>
          <a:xfrm>
            <a:off x="2982967" y="1803649"/>
            <a:ext cx="2049779" cy="957739"/>
          </a:xfrm>
          <a:prstGeom prst="borderCallout2">
            <a:avLst>
              <a:gd name="adj1" fmla="val 31096"/>
              <a:gd name="adj2" fmla="val -2428"/>
              <a:gd name="adj3" fmla="val 30612"/>
              <a:gd name="adj4" fmla="val -15589"/>
              <a:gd name="adj5" fmla="val 46873"/>
              <a:gd name="adj6" fmla="val -37566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两个短横之间不能相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80" y="1617588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线形标注 2 38"/>
          <p:cNvSpPr/>
          <p:nvPr/>
        </p:nvSpPr>
        <p:spPr>
          <a:xfrm>
            <a:off x="6588224" y="3633812"/>
            <a:ext cx="2143140" cy="576063"/>
          </a:xfrm>
          <a:prstGeom prst="borderCallout2">
            <a:avLst>
              <a:gd name="adj1" fmla="val 31096"/>
              <a:gd name="adj2" fmla="val -2428"/>
              <a:gd name="adj3" fmla="val 30612"/>
              <a:gd name="adj4" fmla="val -15589"/>
              <a:gd name="adj5" fmla="val -78752"/>
              <a:gd name="adj6" fmla="val -15973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左宽右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窄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1545580"/>
            <a:ext cx="720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鼠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Freeform 21"/>
          <p:cNvSpPr/>
          <p:nvPr/>
        </p:nvSpPr>
        <p:spPr bwMode="auto">
          <a:xfrm>
            <a:off x="1773905" y="2232973"/>
            <a:ext cx="203996" cy="99093"/>
          </a:xfrm>
          <a:custGeom>
            <a:avLst/>
            <a:gdLst>
              <a:gd name="T0" fmla="*/ 2 w 203"/>
              <a:gd name="T1" fmla="*/ 46 h 63"/>
              <a:gd name="T2" fmla="*/ 0 w 203"/>
              <a:gd name="T3" fmla="*/ 42 h 63"/>
              <a:gd name="T4" fmla="*/ 2 w 203"/>
              <a:gd name="T5" fmla="*/ 38 h 63"/>
              <a:gd name="T6" fmla="*/ 2 w 203"/>
              <a:gd name="T7" fmla="*/ 34 h 63"/>
              <a:gd name="T8" fmla="*/ 6 w 203"/>
              <a:gd name="T9" fmla="*/ 31 h 63"/>
              <a:gd name="T10" fmla="*/ 10 w 203"/>
              <a:gd name="T11" fmla="*/ 29 h 63"/>
              <a:gd name="T12" fmla="*/ 15 w 203"/>
              <a:gd name="T13" fmla="*/ 25 h 63"/>
              <a:gd name="T14" fmla="*/ 21 w 203"/>
              <a:gd name="T15" fmla="*/ 23 h 63"/>
              <a:gd name="T16" fmla="*/ 29 w 203"/>
              <a:gd name="T17" fmla="*/ 21 h 63"/>
              <a:gd name="T18" fmla="*/ 31 w 203"/>
              <a:gd name="T19" fmla="*/ 19 h 63"/>
              <a:gd name="T20" fmla="*/ 36 w 203"/>
              <a:gd name="T21" fmla="*/ 19 h 63"/>
              <a:gd name="T22" fmla="*/ 42 w 203"/>
              <a:gd name="T23" fmla="*/ 17 h 63"/>
              <a:gd name="T24" fmla="*/ 48 w 203"/>
              <a:gd name="T25" fmla="*/ 17 h 63"/>
              <a:gd name="T26" fmla="*/ 55 w 203"/>
              <a:gd name="T27" fmla="*/ 15 h 63"/>
              <a:gd name="T28" fmla="*/ 65 w 203"/>
              <a:gd name="T29" fmla="*/ 15 h 63"/>
              <a:gd name="T30" fmla="*/ 75 w 203"/>
              <a:gd name="T31" fmla="*/ 13 h 63"/>
              <a:gd name="T32" fmla="*/ 84 w 203"/>
              <a:gd name="T33" fmla="*/ 13 h 63"/>
              <a:gd name="T34" fmla="*/ 96 w 203"/>
              <a:gd name="T35" fmla="*/ 11 h 63"/>
              <a:gd name="T36" fmla="*/ 109 w 203"/>
              <a:gd name="T37" fmla="*/ 10 h 63"/>
              <a:gd name="T38" fmla="*/ 122 w 203"/>
              <a:gd name="T39" fmla="*/ 10 h 63"/>
              <a:gd name="T40" fmla="*/ 136 w 203"/>
              <a:gd name="T41" fmla="*/ 8 h 63"/>
              <a:gd name="T42" fmla="*/ 151 w 203"/>
              <a:gd name="T43" fmla="*/ 6 h 63"/>
              <a:gd name="T44" fmla="*/ 168 w 203"/>
              <a:gd name="T45" fmla="*/ 4 h 63"/>
              <a:gd name="T46" fmla="*/ 185 w 203"/>
              <a:gd name="T47" fmla="*/ 2 h 63"/>
              <a:gd name="T48" fmla="*/ 203 w 203"/>
              <a:gd name="T49" fmla="*/ 0 h 63"/>
              <a:gd name="T50" fmla="*/ 203 w 203"/>
              <a:gd name="T51" fmla="*/ 46 h 63"/>
              <a:gd name="T52" fmla="*/ 183 w 203"/>
              <a:gd name="T53" fmla="*/ 50 h 63"/>
              <a:gd name="T54" fmla="*/ 166 w 203"/>
              <a:gd name="T55" fmla="*/ 52 h 63"/>
              <a:gd name="T56" fmla="*/ 149 w 203"/>
              <a:gd name="T57" fmla="*/ 53 h 63"/>
              <a:gd name="T58" fmla="*/ 134 w 203"/>
              <a:gd name="T59" fmla="*/ 55 h 63"/>
              <a:gd name="T60" fmla="*/ 120 w 203"/>
              <a:gd name="T61" fmla="*/ 57 h 63"/>
              <a:gd name="T62" fmla="*/ 105 w 203"/>
              <a:gd name="T63" fmla="*/ 59 h 63"/>
              <a:gd name="T64" fmla="*/ 94 w 203"/>
              <a:gd name="T65" fmla="*/ 61 h 63"/>
              <a:gd name="T66" fmla="*/ 82 w 203"/>
              <a:gd name="T67" fmla="*/ 61 h 63"/>
              <a:gd name="T68" fmla="*/ 73 w 203"/>
              <a:gd name="T69" fmla="*/ 61 h 63"/>
              <a:gd name="T70" fmla="*/ 63 w 203"/>
              <a:gd name="T71" fmla="*/ 63 h 63"/>
              <a:gd name="T72" fmla="*/ 54 w 203"/>
              <a:gd name="T73" fmla="*/ 63 h 63"/>
              <a:gd name="T74" fmla="*/ 48 w 203"/>
              <a:gd name="T75" fmla="*/ 63 h 63"/>
              <a:gd name="T76" fmla="*/ 40 w 203"/>
              <a:gd name="T77" fmla="*/ 63 h 63"/>
              <a:gd name="T78" fmla="*/ 36 w 203"/>
              <a:gd name="T79" fmla="*/ 63 h 63"/>
              <a:gd name="T80" fmla="*/ 31 w 203"/>
              <a:gd name="T81" fmla="*/ 61 h 63"/>
              <a:gd name="T82" fmla="*/ 29 w 203"/>
              <a:gd name="T83" fmla="*/ 61 h 63"/>
              <a:gd name="T84" fmla="*/ 23 w 203"/>
              <a:gd name="T85" fmla="*/ 59 h 63"/>
              <a:gd name="T86" fmla="*/ 17 w 203"/>
              <a:gd name="T87" fmla="*/ 57 h 63"/>
              <a:gd name="T88" fmla="*/ 13 w 203"/>
              <a:gd name="T89" fmla="*/ 55 h 63"/>
              <a:gd name="T90" fmla="*/ 11 w 203"/>
              <a:gd name="T91" fmla="*/ 53 h 63"/>
              <a:gd name="T92" fmla="*/ 8 w 203"/>
              <a:gd name="T93" fmla="*/ 52 h 63"/>
              <a:gd name="T94" fmla="*/ 6 w 203"/>
              <a:gd name="T95" fmla="*/ 50 h 63"/>
              <a:gd name="T96" fmla="*/ 2 w 203"/>
              <a:gd name="T97" fmla="*/ 46 h 63"/>
              <a:gd name="T98" fmla="*/ 2 w 203"/>
              <a:gd name="T99" fmla="*/ 4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3" h="63">
                <a:moveTo>
                  <a:pt x="2" y="46"/>
                </a:moveTo>
                <a:lnTo>
                  <a:pt x="0" y="42"/>
                </a:lnTo>
                <a:lnTo>
                  <a:pt x="2" y="38"/>
                </a:lnTo>
                <a:lnTo>
                  <a:pt x="2" y="34"/>
                </a:lnTo>
                <a:lnTo>
                  <a:pt x="6" y="31"/>
                </a:lnTo>
                <a:lnTo>
                  <a:pt x="10" y="29"/>
                </a:lnTo>
                <a:lnTo>
                  <a:pt x="15" y="25"/>
                </a:lnTo>
                <a:lnTo>
                  <a:pt x="21" y="23"/>
                </a:lnTo>
                <a:lnTo>
                  <a:pt x="29" y="21"/>
                </a:lnTo>
                <a:lnTo>
                  <a:pt x="31" y="19"/>
                </a:lnTo>
                <a:lnTo>
                  <a:pt x="36" y="19"/>
                </a:lnTo>
                <a:lnTo>
                  <a:pt x="42" y="17"/>
                </a:lnTo>
                <a:lnTo>
                  <a:pt x="48" y="17"/>
                </a:lnTo>
                <a:lnTo>
                  <a:pt x="55" y="15"/>
                </a:lnTo>
                <a:lnTo>
                  <a:pt x="65" y="15"/>
                </a:lnTo>
                <a:lnTo>
                  <a:pt x="75" y="13"/>
                </a:lnTo>
                <a:lnTo>
                  <a:pt x="84" y="13"/>
                </a:lnTo>
                <a:lnTo>
                  <a:pt x="96" y="11"/>
                </a:lnTo>
                <a:lnTo>
                  <a:pt x="109" y="10"/>
                </a:lnTo>
                <a:lnTo>
                  <a:pt x="122" y="10"/>
                </a:lnTo>
                <a:lnTo>
                  <a:pt x="136" y="8"/>
                </a:lnTo>
                <a:lnTo>
                  <a:pt x="151" y="6"/>
                </a:lnTo>
                <a:lnTo>
                  <a:pt x="168" y="4"/>
                </a:lnTo>
                <a:lnTo>
                  <a:pt x="185" y="2"/>
                </a:lnTo>
                <a:lnTo>
                  <a:pt x="203" y="0"/>
                </a:lnTo>
                <a:lnTo>
                  <a:pt x="203" y="46"/>
                </a:lnTo>
                <a:lnTo>
                  <a:pt x="183" y="50"/>
                </a:lnTo>
                <a:lnTo>
                  <a:pt x="166" y="52"/>
                </a:lnTo>
                <a:lnTo>
                  <a:pt x="149" y="53"/>
                </a:lnTo>
                <a:lnTo>
                  <a:pt x="134" y="55"/>
                </a:lnTo>
                <a:lnTo>
                  <a:pt x="120" y="57"/>
                </a:lnTo>
                <a:lnTo>
                  <a:pt x="105" y="59"/>
                </a:lnTo>
                <a:lnTo>
                  <a:pt x="94" y="61"/>
                </a:lnTo>
                <a:lnTo>
                  <a:pt x="82" y="61"/>
                </a:lnTo>
                <a:lnTo>
                  <a:pt x="73" y="61"/>
                </a:lnTo>
                <a:lnTo>
                  <a:pt x="63" y="63"/>
                </a:lnTo>
                <a:lnTo>
                  <a:pt x="54" y="63"/>
                </a:lnTo>
                <a:lnTo>
                  <a:pt x="48" y="63"/>
                </a:lnTo>
                <a:lnTo>
                  <a:pt x="40" y="63"/>
                </a:lnTo>
                <a:lnTo>
                  <a:pt x="36" y="63"/>
                </a:lnTo>
                <a:lnTo>
                  <a:pt x="31" y="61"/>
                </a:lnTo>
                <a:lnTo>
                  <a:pt x="29" y="61"/>
                </a:lnTo>
                <a:lnTo>
                  <a:pt x="23" y="59"/>
                </a:lnTo>
                <a:lnTo>
                  <a:pt x="17" y="57"/>
                </a:lnTo>
                <a:lnTo>
                  <a:pt x="13" y="55"/>
                </a:lnTo>
                <a:lnTo>
                  <a:pt x="11" y="53"/>
                </a:lnTo>
                <a:lnTo>
                  <a:pt x="8" y="52"/>
                </a:lnTo>
                <a:lnTo>
                  <a:pt x="6" y="50"/>
                </a:lnTo>
                <a:lnTo>
                  <a:pt x="2" y="46"/>
                </a:lnTo>
                <a:lnTo>
                  <a:pt x="2" y="4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2"/>
          <p:cNvSpPr/>
          <p:nvPr/>
        </p:nvSpPr>
        <p:spPr bwMode="auto">
          <a:xfrm>
            <a:off x="1547664" y="2279323"/>
            <a:ext cx="158228" cy="105486"/>
          </a:xfrm>
          <a:custGeom>
            <a:avLst/>
            <a:gdLst>
              <a:gd name="T0" fmla="*/ 0 w 198"/>
              <a:gd name="T1" fmla="*/ 67 h 67"/>
              <a:gd name="T2" fmla="*/ 0 w 198"/>
              <a:gd name="T3" fmla="*/ 27 h 67"/>
              <a:gd name="T4" fmla="*/ 22 w 198"/>
              <a:gd name="T5" fmla="*/ 23 h 67"/>
              <a:gd name="T6" fmla="*/ 45 w 198"/>
              <a:gd name="T7" fmla="*/ 19 h 67"/>
              <a:gd name="T8" fmla="*/ 66 w 198"/>
              <a:gd name="T9" fmla="*/ 15 h 67"/>
              <a:gd name="T10" fmla="*/ 76 w 198"/>
              <a:gd name="T11" fmla="*/ 13 h 67"/>
              <a:gd name="T12" fmla="*/ 87 w 198"/>
              <a:gd name="T13" fmla="*/ 12 h 67"/>
              <a:gd name="T14" fmla="*/ 95 w 198"/>
              <a:gd name="T15" fmla="*/ 10 h 67"/>
              <a:gd name="T16" fmla="*/ 105 w 198"/>
              <a:gd name="T17" fmla="*/ 8 h 67"/>
              <a:gd name="T18" fmla="*/ 112 w 198"/>
              <a:gd name="T19" fmla="*/ 6 h 67"/>
              <a:gd name="T20" fmla="*/ 118 w 198"/>
              <a:gd name="T21" fmla="*/ 4 h 67"/>
              <a:gd name="T22" fmla="*/ 131 w 198"/>
              <a:gd name="T23" fmla="*/ 2 h 67"/>
              <a:gd name="T24" fmla="*/ 143 w 198"/>
              <a:gd name="T25" fmla="*/ 0 h 67"/>
              <a:gd name="T26" fmla="*/ 154 w 198"/>
              <a:gd name="T27" fmla="*/ 2 h 67"/>
              <a:gd name="T28" fmla="*/ 164 w 198"/>
              <a:gd name="T29" fmla="*/ 4 h 67"/>
              <a:gd name="T30" fmla="*/ 173 w 198"/>
              <a:gd name="T31" fmla="*/ 8 h 67"/>
              <a:gd name="T32" fmla="*/ 185 w 198"/>
              <a:gd name="T33" fmla="*/ 12 h 67"/>
              <a:gd name="T34" fmla="*/ 189 w 198"/>
              <a:gd name="T35" fmla="*/ 13 h 67"/>
              <a:gd name="T36" fmla="*/ 193 w 198"/>
              <a:gd name="T37" fmla="*/ 15 h 67"/>
              <a:gd name="T38" fmla="*/ 196 w 198"/>
              <a:gd name="T39" fmla="*/ 19 h 67"/>
              <a:gd name="T40" fmla="*/ 196 w 198"/>
              <a:gd name="T41" fmla="*/ 21 h 67"/>
              <a:gd name="T42" fmla="*/ 198 w 198"/>
              <a:gd name="T43" fmla="*/ 25 h 67"/>
              <a:gd name="T44" fmla="*/ 196 w 198"/>
              <a:gd name="T45" fmla="*/ 29 h 67"/>
              <a:gd name="T46" fmla="*/ 196 w 198"/>
              <a:gd name="T47" fmla="*/ 33 h 67"/>
              <a:gd name="T48" fmla="*/ 194 w 198"/>
              <a:gd name="T49" fmla="*/ 36 h 67"/>
              <a:gd name="T50" fmla="*/ 193 w 198"/>
              <a:gd name="T51" fmla="*/ 38 h 67"/>
              <a:gd name="T52" fmla="*/ 189 w 198"/>
              <a:gd name="T53" fmla="*/ 40 h 67"/>
              <a:gd name="T54" fmla="*/ 183 w 198"/>
              <a:gd name="T55" fmla="*/ 42 h 67"/>
              <a:gd name="T56" fmla="*/ 177 w 198"/>
              <a:gd name="T57" fmla="*/ 44 h 67"/>
              <a:gd name="T58" fmla="*/ 168 w 198"/>
              <a:gd name="T59" fmla="*/ 46 h 67"/>
              <a:gd name="T60" fmla="*/ 160 w 198"/>
              <a:gd name="T61" fmla="*/ 48 h 67"/>
              <a:gd name="T62" fmla="*/ 149 w 198"/>
              <a:gd name="T63" fmla="*/ 50 h 67"/>
              <a:gd name="T64" fmla="*/ 137 w 198"/>
              <a:gd name="T65" fmla="*/ 52 h 67"/>
              <a:gd name="T66" fmla="*/ 124 w 198"/>
              <a:gd name="T67" fmla="*/ 54 h 67"/>
              <a:gd name="T68" fmla="*/ 110 w 198"/>
              <a:gd name="T69" fmla="*/ 55 h 67"/>
              <a:gd name="T70" fmla="*/ 95 w 198"/>
              <a:gd name="T71" fmla="*/ 57 h 67"/>
              <a:gd name="T72" fmla="*/ 78 w 198"/>
              <a:gd name="T73" fmla="*/ 59 h 67"/>
              <a:gd name="T74" fmla="*/ 61 w 198"/>
              <a:gd name="T75" fmla="*/ 61 h 67"/>
              <a:gd name="T76" fmla="*/ 42 w 198"/>
              <a:gd name="T77" fmla="*/ 63 h 67"/>
              <a:gd name="T78" fmla="*/ 21 w 198"/>
              <a:gd name="T79" fmla="*/ 65 h 67"/>
              <a:gd name="T80" fmla="*/ 0 w 198"/>
              <a:gd name="T81" fmla="*/ 67 h 67"/>
              <a:gd name="T82" fmla="*/ 0 w 198"/>
              <a:gd name="T83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8" h="67">
                <a:moveTo>
                  <a:pt x="0" y="67"/>
                </a:moveTo>
                <a:lnTo>
                  <a:pt x="0" y="27"/>
                </a:lnTo>
                <a:lnTo>
                  <a:pt x="22" y="23"/>
                </a:lnTo>
                <a:lnTo>
                  <a:pt x="45" y="19"/>
                </a:lnTo>
                <a:lnTo>
                  <a:pt x="66" y="15"/>
                </a:lnTo>
                <a:lnTo>
                  <a:pt x="76" y="13"/>
                </a:lnTo>
                <a:lnTo>
                  <a:pt x="87" y="12"/>
                </a:lnTo>
                <a:lnTo>
                  <a:pt x="95" y="10"/>
                </a:lnTo>
                <a:lnTo>
                  <a:pt x="105" y="8"/>
                </a:lnTo>
                <a:lnTo>
                  <a:pt x="112" y="6"/>
                </a:lnTo>
                <a:lnTo>
                  <a:pt x="118" y="4"/>
                </a:lnTo>
                <a:lnTo>
                  <a:pt x="131" y="2"/>
                </a:lnTo>
                <a:lnTo>
                  <a:pt x="143" y="0"/>
                </a:lnTo>
                <a:lnTo>
                  <a:pt x="154" y="2"/>
                </a:lnTo>
                <a:lnTo>
                  <a:pt x="164" y="4"/>
                </a:lnTo>
                <a:lnTo>
                  <a:pt x="173" y="8"/>
                </a:lnTo>
                <a:lnTo>
                  <a:pt x="185" y="12"/>
                </a:lnTo>
                <a:lnTo>
                  <a:pt x="189" y="13"/>
                </a:lnTo>
                <a:lnTo>
                  <a:pt x="193" y="15"/>
                </a:lnTo>
                <a:lnTo>
                  <a:pt x="196" y="19"/>
                </a:lnTo>
                <a:lnTo>
                  <a:pt x="196" y="21"/>
                </a:lnTo>
                <a:lnTo>
                  <a:pt x="198" y="25"/>
                </a:lnTo>
                <a:lnTo>
                  <a:pt x="196" y="29"/>
                </a:lnTo>
                <a:lnTo>
                  <a:pt x="196" y="33"/>
                </a:lnTo>
                <a:lnTo>
                  <a:pt x="194" y="36"/>
                </a:lnTo>
                <a:lnTo>
                  <a:pt x="193" y="38"/>
                </a:lnTo>
                <a:lnTo>
                  <a:pt x="189" y="40"/>
                </a:lnTo>
                <a:lnTo>
                  <a:pt x="183" y="42"/>
                </a:lnTo>
                <a:lnTo>
                  <a:pt x="177" y="44"/>
                </a:lnTo>
                <a:lnTo>
                  <a:pt x="168" y="46"/>
                </a:lnTo>
                <a:lnTo>
                  <a:pt x="160" y="48"/>
                </a:lnTo>
                <a:lnTo>
                  <a:pt x="149" y="50"/>
                </a:lnTo>
                <a:lnTo>
                  <a:pt x="137" y="52"/>
                </a:lnTo>
                <a:lnTo>
                  <a:pt x="124" y="54"/>
                </a:lnTo>
                <a:lnTo>
                  <a:pt x="110" y="55"/>
                </a:lnTo>
                <a:lnTo>
                  <a:pt x="95" y="57"/>
                </a:lnTo>
                <a:lnTo>
                  <a:pt x="78" y="59"/>
                </a:lnTo>
                <a:lnTo>
                  <a:pt x="61" y="61"/>
                </a:lnTo>
                <a:lnTo>
                  <a:pt x="42" y="63"/>
                </a:lnTo>
                <a:lnTo>
                  <a:pt x="21" y="65"/>
                </a:lnTo>
                <a:lnTo>
                  <a:pt x="0" y="67"/>
                </a:lnTo>
                <a:lnTo>
                  <a:pt x="0" y="6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369543" y="1491630"/>
            <a:ext cx="720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歇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771800" y="195486"/>
            <a:ext cx="4032448" cy="577081"/>
            <a:chOff x="2843808" y="339502"/>
            <a:chExt cx="4032448" cy="577081"/>
          </a:xfrm>
        </p:grpSpPr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>
              <a:off x="3333253" y="339502"/>
              <a:ext cx="3543003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重难</a:t>
              </a:r>
              <a:r>
                <a:rPr lang="zh-CN" altLang="en-US" sz="33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点字书写</a:t>
              </a: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指导</a:t>
              </a:r>
              <a:endPara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843808" y="412527"/>
              <a:ext cx="456833" cy="456366"/>
              <a:chOff x="631825" y="5181600"/>
              <a:chExt cx="1554163" cy="1552575"/>
            </a:xfrm>
          </p:grpSpPr>
          <p:sp>
            <p:nvSpPr>
              <p:cNvPr id="1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6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7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8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7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8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9" grpId="0" bldLvl="0" animBg="1"/>
      <p:bldP spid="40" grpId="0" animBg="1"/>
      <p:bldP spid="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952" y="1410527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线形标注 2 5"/>
          <p:cNvSpPr/>
          <p:nvPr/>
        </p:nvSpPr>
        <p:spPr>
          <a:xfrm>
            <a:off x="2503718" y="3507854"/>
            <a:ext cx="2500330" cy="957739"/>
          </a:xfrm>
          <a:prstGeom prst="borderCallout2">
            <a:avLst>
              <a:gd name="adj1" fmla="val 31096"/>
              <a:gd name="adj2" fmla="val -2428"/>
              <a:gd name="adj3" fmla="val 38773"/>
              <a:gd name="adj4" fmla="val -15589"/>
              <a:gd name="adj5" fmla="val -54246"/>
              <a:gd name="adj6" fmla="val -22845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最下边是“内”不是“肉”。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395" y="1403876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线形标注 2 33"/>
          <p:cNvSpPr/>
          <p:nvPr/>
        </p:nvSpPr>
        <p:spPr>
          <a:xfrm>
            <a:off x="5926427" y="3558386"/>
            <a:ext cx="2419985" cy="957580"/>
          </a:xfrm>
          <a:prstGeom prst="borderCallout2">
            <a:avLst>
              <a:gd name="adj1" fmla="val -2215"/>
              <a:gd name="adj2" fmla="val 20858"/>
              <a:gd name="adj3" fmla="val -20465"/>
              <a:gd name="adj4" fmla="val 27029"/>
              <a:gd name="adj5" fmla="val -67308"/>
              <a:gd name="adj6" fmla="val 31657"/>
            </a:avLst>
          </a:prstGeom>
          <a:grpFill/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竖弯钩舒展托住“力”。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87624" y="1203598"/>
            <a:ext cx="720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窝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Freeform 67"/>
          <p:cNvSpPr/>
          <p:nvPr/>
        </p:nvSpPr>
        <p:spPr bwMode="auto">
          <a:xfrm>
            <a:off x="1565884" y="2428753"/>
            <a:ext cx="125796" cy="409204"/>
          </a:xfrm>
          <a:custGeom>
            <a:avLst/>
            <a:gdLst>
              <a:gd name="T0" fmla="*/ 6 w 98"/>
              <a:gd name="T1" fmla="*/ 42 h 367"/>
              <a:gd name="T2" fmla="*/ 0 w 98"/>
              <a:gd name="T3" fmla="*/ 23 h 367"/>
              <a:gd name="T4" fmla="*/ 0 w 98"/>
              <a:gd name="T5" fmla="*/ 10 h 367"/>
              <a:gd name="T6" fmla="*/ 6 w 98"/>
              <a:gd name="T7" fmla="*/ 2 h 367"/>
              <a:gd name="T8" fmla="*/ 18 w 98"/>
              <a:gd name="T9" fmla="*/ 0 h 367"/>
              <a:gd name="T10" fmla="*/ 31 w 98"/>
              <a:gd name="T11" fmla="*/ 2 h 367"/>
              <a:gd name="T12" fmla="*/ 48 w 98"/>
              <a:gd name="T13" fmla="*/ 10 h 367"/>
              <a:gd name="T14" fmla="*/ 54 w 98"/>
              <a:gd name="T15" fmla="*/ 13 h 367"/>
              <a:gd name="T16" fmla="*/ 62 w 98"/>
              <a:gd name="T17" fmla="*/ 17 h 367"/>
              <a:gd name="T18" fmla="*/ 75 w 98"/>
              <a:gd name="T19" fmla="*/ 19 h 367"/>
              <a:gd name="T20" fmla="*/ 88 w 98"/>
              <a:gd name="T21" fmla="*/ 19 h 367"/>
              <a:gd name="T22" fmla="*/ 88 w 98"/>
              <a:gd name="T23" fmla="*/ 50 h 367"/>
              <a:gd name="T24" fmla="*/ 88 w 98"/>
              <a:gd name="T25" fmla="*/ 84 h 367"/>
              <a:gd name="T26" fmla="*/ 90 w 98"/>
              <a:gd name="T27" fmla="*/ 124 h 367"/>
              <a:gd name="T28" fmla="*/ 94 w 98"/>
              <a:gd name="T29" fmla="*/ 170 h 367"/>
              <a:gd name="T30" fmla="*/ 96 w 98"/>
              <a:gd name="T31" fmla="*/ 218 h 367"/>
              <a:gd name="T32" fmla="*/ 98 w 98"/>
              <a:gd name="T33" fmla="*/ 258 h 367"/>
              <a:gd name="T34" fmla="*/ 96 w 98"/>
              <a:gd name="T35" fmla="*/ 290 h 367"/>
              <a:gd name="T36" fmla="*/ 94 w 98"/>
              <a:gd name="T37" fmla="*/ 317 h 367"/>
              <a:gd name="T38" fmla="*/ 90 w 98"/>
              <a:gd name="T39" fmla="*/ 340 h 367"/>
              <a:gd name="T40" fmla="*/ 84 w 98"/>
              <a:gd name="T41" fmla="*/ 355 h 367"/>
              <a:gd name="T42" fmla="*/ 81 w 98"/>
              <a:gd name="T43" fmla="*/ 365 h 367"/>
              <a:gd name="T44" fmla="*/ 73 w 98"/>
              <a:gd name="T45" fmla="*/ 367 h 367"/>
              <a:gd name="T46" fmla="*/ 65 w 98"/>
              <a:gd name="T47" fmla="*/ 365 h 367"/>
              <a:gd name="T48" fmla="*/ 58 w 98"/>
              <a:gd name="T49" fmla="*/ 359 h 367"/>
              <a:gd name="T50" fmla="*/ 48 w 98"/>
              <a:gd name="T51" fmla="*/ 352 h 367"/>
              <a:gd name="T52" fmla="*/ 37 w 98"/>
              <a:gd name="T53" fmla="*/ 338 h 367"/>
              <a:gd name="T54" fmla="*/ 29 w 98"/>
              <a:gd name="T55" fmla="*/ 319 h 367"/>
              <a:gd name="T56" fmla="*/ 25 w 98"/>
              <a:gd name="T57" fmla="*/ 298 h 367"/>
              <a:gd name="T58" fmla="*/ 23 w 98"/>
              <a:gd name="T59" fmla="*/ 279 h 367"/>
              <a:gd name="T60" fmla="*/ 27 w 98"/>
              <a:gd name="T61" fmla="*/ 256 h 367"/>
              <a:gd name="T62" fmla="*/ 29 w 98"/>
              <a:gd name="T63" fmla="*/ 237 h 367"/>
              <a:gd name="T64" fmla="*/ 31 w 98"/>
              <a:gd name="T65" fmla="*/ 212 h 367"/>
              <a:gd name="T66" fmla="*/ 31 w 98"/>
              <a:gd name="T67" fmla="*/ 161 h 367"/>
              <a:gd name="T68" fmla="*/ 31 w 98"/>
              <a:gd name="T69" fmla="*/ 134 h 367"/>
              <a:gd name="T70" fmla="*/ 27 w 98"/>
              <a:gd name="T71" fmla="*/ 107 h 367"/>
              <a:gd name="T72" fmla="*/ 21 w 98"/>
              <a:gd name="T73" fmla="*/ 82 h 367"/>
              <a:gd name="T74" fmla="*/ 12 w 98"/>
              <a:gd name="T75" fmla="*/ 56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8" h="367">
                <a:moveTo>
                  <a:pt x="12" y="56"/>
                </a:moveTo>
                <a:lnTo>
                  <a:pt x="6" y="42"/>
                </a:lnTo>
                <a:lnTo>
                  <a:pt x="2" y="33"/>
                </a:lnTo>
                <a:lnTo>
                  <a:pt x="0" y="23"/>
                </a:lnTo>
                <a:lnTo>
                  <a:pt x="0" y="15"/>
                </a:lnTo>
                <a:lnTo>
                  <a:pt x="0" y="10"/>
                </a:lnTo>
                <a:lnTo>
                  <a:pt x="2" y="6"/>
                </a:lnTo>
                <a:lnTo>
                  <a:pt x="6" y="2"/>
                </a:lnTo>
                <a:lnTo>
                  <a:pt x="12" y="0"/>
                </a:lnTo>
                <a:lnTo>
                  <a:pt x="18" y="0"/>
                </a:lnTo>
                <a:lnTo>
                  <a:pt x="21" y="0"/>
                </a:lnTo>
                <a:lnTo>
                  <a:pt x="31" y="2"/>
                </a:lnTo>
                <a:lnTo>
                  <a:pt x="40" y="6"/>
                </a:lnTo>
                <a:lnTo>
                  <a:pt x="48" y="10"/>
                </a:lnTo>
                <a:lnTo>
                  <a:pt x="50" y="12"/>
                </a:lnTo>
                <a:lnTo>
                  <a:pt x="54" y="13"/>
                </a:lnTo>
                <a:lnTo>
                  <a:pt x="58" y="15"/>
                </a:lnTo>
                <a:lnTo>
                  <a:pt x="62" y="17"/>
                </a:lnTo>
                <a:lnTo>
                  <a:pt x="67" y="17"/>
                </a:lnTo>
                <a:lnTo>
                  <a:pt x="75" y="19"/>
                </a:lnTo>
                <a:lnTo>
                  <a:pt x="81" y="19"/>
                </a:lnTo>
                <a:lnTo>
                  <a:pt x="88" y="19"/>
                </a:lnTo>
                <a:lnTo>
                  <a:pt x="88" y="35"/>
                </a:lnTo>
                <a:lnTo>
                  <a:pt x="88" y="50"/>
                </a:lnTo>
                <a:lnTo>
                  <a:pt x="88" y="65"/>
                </a:lnTo>
                <a:lnTo>
                  <a:pt x="88" y="84"/>
                </a:lnTo>
                <a:lnTo>
                  <a:pt x="90" y="103"/>
                </a:lnTo>
                <a:lnTo>
                  <a:pt x="90" y="124"/>
                </a:lnTo>
                <a:lnTo>
                  <a:pt x="92" y="147"/>
                </a:lnTo>
                <a:lnTo>
                  <a:pt x="94" y="170"/>
                </a:lnTo>
                <a:lnTo>
                  <a:pt x="96" y="195"/>
                </a:lnTo>
                <a:lnTo>
                  <a:pt x="96" y="218"/>
                </a:lnTo>
                <a:lnTo>
                  <a:pt x="98" y="239"/>
                </a:lnTo>
                <a:lnTo>
                  <a:pt x="98" y="258"/>
                </a:lnTo>
                <a:lnTo>
                  <a:pt x="98" y="275"/>
                </a:lnTo>
                <a:lnTo>
                  <a:pt x="96" y="290"/>
                </a:lnTo>
                <a:lnTo>
                  <a:pt x="96" y="306"/>
                </a:lnTo>
                <a:lnTo>
                  <a:pt x="94" y="317"/>
                </a:lnTo>
                <a:lnTo>
                  <a:pt x="92" y="329"/>
                </a:lnTo>
                <a:lnTo>
                  <a:pt x="90" y="340"/>
                </a:lnTo>
                <a:lnTo>
                  <a:pt x="88" y="348"/>
                </a:lnTo>
                <a:lnTo>
                  <a:pt x="84" y="355"/>
                </a:lnTo>
                <a:lnTo>
                  <a:pt x="83" y="361"/>
                </a:lnTo>
                <a:lnTo>
                  <a:pt x="81" y="365"/>
                </a:lnTo>
                <a:lnTo>
                  <a:pt x="77" y="367"/>
                </a:lnTo>
                <a:lnTo>
                  <a:pt x="73" y="367"/>
                </a:lnTo>
                <a:lnTo>
                  <a:pt x="69" y="367"/>
                </a:lnTo>
                <a:lnTo>
                  <a:pt x="65" y="365"/>
                </a:lnTo>
                <a:lnTo>
                  <a:pt x="62" y="363"/>
                </a:lnTo>
                <a:lnTo>
                  <a:pt x="58" y="359"/>
                </a:lnTo>
                <a:lnTo>
                  <a:pt x="52" y="355"/>
                </a:lnTo>
                <a:lnTo>
                  <a:pt x="48" y="352"/>
                </a:lnTo>
                <a:lnTo>
                  <a:pt x="42" y="344"/>
                </a:lnTo>
                <a:lnTo>
                  <a:pt x="37" y="338"/>
                </a:lnTo>
                <a:lnTo>
                  <a:pt x="33" y="329"/>
                </a:lnTo>
                <a:lnTo>
                  <a:pt x="29" y="319"/>
                </a:lnTo>
                <a:lnTo>
                  <a:pt x="25" y="310"/>
                </a:lnTo>
                <a:lnTo>
                  <a:pt x="25" y="298"/>
                </a:lnTo>
                <a:lnTo>
                  <a:pt x="23" y="289"/>
                </a:lnTo>
                <a:lnTo>
                  <a:pt x="23" y="279"/>
                </a:lnTo>
                <a:lnTo>
                  <a:pt x="25" y="268"/>
                </a:lnTo>
                <a:lnTo>
                  <a:pt x="27" y="256"/>
                </a:lnTo>
                <a:lnTo>
                  <a:pt x="29" y="247"/>
                </a:lnTo>
                <a:lnTo>
                  <a:pt x="29" y="237"/>
                </a:lnTo>
                <a:lnTo>
                  <a:pt x="31" y="226"/>
                </a:lnTo>
                <a:lnTo>
                  <a:pt x="31" y="212"/>
                </a:lnTo>
                <a:lnTo>
                  <a:pt x="31" y="187"/>
                </a:lnTo>
                <a:lnTo>
                  <a:pt x="31" y="161"/>
                </a:lnTo>
                <a:lnTo>
                  <a:pt x="31" y="147"/>
                </a:lnTo>
                <a:lnTo>
                  <a:pt x="31" y="134"/>
                </a:lnTo>
                <a:lnTo>
                  <a:pt x="29" y="120"/>
                </a:lnTo>
                <a:lnTo>
                  <a:pt x="27" y="107"/>
                </a:lnTo>
                <a:lnTo>
                  <a:pt x="25" y="96"/>
                </a:lnTo>
                <a:lnTo>
                  <a:pt x="21" y="82"/>
                </a:lnTo>
                <a:lnTo>
                  <a:pt x="16" y="69"/>
                </a:lnTo>
                <a:lnTo>
                  <a:pt x="12" y="56"/>
                </a:lnTo>
                <a:lnTo>
                  <a:pt x="12" y="5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68"/>
          <p:cNvSpPr/>
          <p:nvPr/>
        </p:nvSpPr>
        <p:spPr bwMode="auto">
          <a:xfrm rot="-120000">
            <a:off x="1692413" y="2358763"/>
            <a:ext cx="842578" cy="602399"/>
          </a:xfrm>
          <a:custGeom>
            <a:avLst/>
            <a:gdLst>
              <a:gd name="T0" fmla="*/ 490 w 774"/>
              <a:gd name="T1" fmla="*/ 424 h 547"/>
              <a:gd name="T2" fmla="*/ 469 w 774"/>
              <a:gd name="T3" fmla="*/ 407 h 547"/>
              <a:gd name="T4" fmla="*/ 469 w 774"/>
              <a:gd name="T5" fmla="*/ 403 h 547"/>
              <a:gd name="T6" fmla="*/ 478 w 774"/>
              <a:gd name="T7" fmla="*/ 401 h 547"/>
              <a:gd name="T8" fmla="*/ 495 w 774"/>
              <a:gd name="T9" fmla="*/ 401 h 547"/>
              <a:gd name="T10" fmla="*/ 522 w 774"/>
              <a:gd name="T11" fmla="*/ 403 h 547"/>
              <a:gd name="T12" fmla="*/ 570 w 774"/>
              <a:gd name="T13" fmla="*/ 407 h 547"/>
              <a:gd name="T14" fmla="*/ 610 w 774"/>
              <a:gd name="T15" fmla="*/ 399 h 547"/>
              <a:gd name="T16" fmla="*/ 625 w 774"/>
              <a:gd name="T17" fmla="*/ 377 h 547"/>
              <a:gd name="T18" fmla="*/ 639 w 774"/>
              <a:gd name="T19" fmla="*/ 338 h 547"/>
              <a:gd name="T20" fmla="*/ 650 w 774"/>
              <a:gd name="T21" fmla="*/ 287 h 547"/>
              <a:gd name="T22" fmla="*/ 656 w 774"/>
              <a:gd name="T23" fmla="*/ 222 h 547"/>
              <a:gd name="T24" fmla="*/ 656 w 774"/>
              <a:gd name="T25" fmla="*/ 149 h 547"/>
              <a:gd name="T26" fmla="*/ 650 w 774"/>
              <a:gd name="T27" fmla="*/ 102 h 547"/>
              <a:gd name="T28" fmla="*/ 641 w 774"/>
              <a:gd name="T29" fmla="*/ 80 h 547"/>
              <a:gd name="T30" fmla="*/ 618 w 774"/>
              <a:gd name="T31" fmla="*/ 71 h 547"/>
              <a:gd name="T32" fmla="*/ 579 w 774"/>
              <a:gd name="T33" fmla="*/ 63 h 547"/>
              <a:gd name="T34" fmla="*/ 520 w 774"/>
              <a:gd name="T35" fmla="*/ 63 h 547"/>
              <a:gd name="T36" fmla="*/ 470 w 774"/>
              <a:gd name="T37" fmla="*/ 67 h 547"/>
              <a:gd name="T38" fmla="*/ 423 w 774"/>
              <a:gd name="T39" fmla="*/ 73 h 547"/>
              <a:gd name="T40" fmla="*/ 363 w 774"/>
              <a:gd name="T41" fmla="*/ 80 h 547"/>
              <a:gd name="T42" fmla="*/ 297 w 774"/>
              <a:gd name="T43" fmla="*/ 88 h 547"/>
              <a:gd name="T44" fmla="*/ 222 w 774"/>
              <a:gd name="T45" fmla="*/ 100 h 547"/>
              <a:gd name="T46" fmla="*/ 149 w 774"/>
              <a:gd name="T47" fmla="*/ 109 h 547"/>
              <a:gd name="T48" fmla="*/ 86 w 774"/>
              <a:gd name="T49" fmla="*/ 117 h 547"/>
              <a:gd name="T50" fmla="*/ 33 w 774"/>
              <a:gd name="T51" fmla="*/ 121 h 547"/>
              <a:gd name="T52" fmla="*/ 0 w 774"/>
              <a:gd name="T53" fmla="*/ 86 h 547"/>
              <a:gd name="T54" fmla="*/ 159 w 774"/>
              <a:gd name="T55" fmla="*/ 69 h 547"/>
              <a:gd name="T56" fmla="*/ 293 w 774"/>
              <a:gd name="T57" fmla="*/ 54 h 547"/>
              <a:gd name="T58" fmla="*/ 398 w 774"/>
              <a:gd name="T59" fmla="*/ 40 h 547"/>
              <a:gd name="T60" fmla="*/ 476 w 774"/>
              <a:gd name="T61" fmla="*/ 31 h 547"/>
              <a:gd name="T62" fmla="*/ 535 w 774"/>
              <a:gd name="T63" fmla="*/ 27 h 547"/>
              <a:gd name="T64" fmla="*/ 581 w 774"/>
              <a:gd name="T65" fmla="*/ 21 h 547"/>
              <a:gd name="T66" fmla="*/ 610 w 774"/>
              <a:gd name="T67" fmla="*/ 16 h 547"/>
              <a:gd name="T68" fmla="*/ 625 w 774"/>
              <a:gd name="T69" fmla="*/ 12 h 547"/>
              <a:gd name="T70" fmla="*/ 637 w 774"/>
              <a:gd name="T71" fmla="*/ 4 h 547"/>
              <a:gd name="T72" fmla="*/ 662 w 774"/>
              <a:gd name="T73" fmla="*/ 4 h 547"/>
              <a:gd name="T74" fmla="*/ 690 w 774"/>
              <a:gd name="T75" fmla="*/ 19 h 547"/>
              <a:gd name="T76" fmla="*/ 734 w 774"/>
              <a:gd name="T77" fmla="*/ 50 h 547"/>
              <a:gd name="T78" fmla="*/ 765 w 774"/>
              <a:gd name="T79" fmla="*/ 80 h 547"/>
              <a:gd name="T80" fmla="*/ 774 w 774"/>
              <a:gd name="T81" fmla="*/ 100 h 547"/>
              <a:gd name="T82" fmla="*/ 757 w 774"/>
              <a:gd name="T83" fmla="*/ 119 h 547"/>
              <a:gd name="T84" fmla="*/ 751 w 774"/>
              <a:gd name="T85" fmla="*/ 134 h 547"/>
              <a:gd name="T86" fmla="*/ 748 w 774"/>
              <a:gd name="T87" fmla="*/ 157 h 547"/>
              <a:gd name="T88" fmla="*/ 744 w 774"/>
              <a:gd name="T89" fmla="*/ 189 h 547"/>
              <a:gd name="T90" fmla="*/ 742 w 774"/>
              <a:gd name="T91" fmla="*/ 239 h 547"/>
              <a:gd name="T92" fmla="*/ 734 w 774"/>
              <a:gd name="T93" fmla="*/ 314 h 547"/>
              <a:gd name="T94" fmla="*/ 725 w 774"/>
              <a:gd name="T95" fmla="*/ 375 h 547"/>
              <a:gd name="T96" fmla="*/ 707 w 774"/>
              <a:gd name="T97" fmla="*/ 428 h 547"/>
              <a:gd name="T98" fmla="*/ 686 w 774"/>
              <a:gd name="T99" fmla="*/ 470 h 547"/>
              <a:gd name="T100" fmla="*/ 654 w 774"/>
              <a:gd name="T101" fmla="*/ 512 h 547"/>
              <a:gd name="T102" fmla="*/ 627 w 774"/>
              <a:gd name="T103" fmla="*/ 535 h 547"/>
              <a:gd name="T104" fmla="*/ 604 w 774"/>
              <a:gd name="T105" fmla="*/ 545 h 547"/>
              <a:gd name="T106" fmla="*/ 589 w 774"/>
              <a:gd name="T107" fmla="*/ 543 h 547"/>
              <a:gd name="T108" fmla="*/ 581 w 774"/>
              <a:gd name="T109" fmla="*/ 526 h 547"/>
              <a:gd name="T110" fmla="*/ 579 w 774"/>
              <a:gd name="T111" fmla="*/ 501 h 547"/>
              <a:gd name="T112" fmla="*/ 556 w 774"/>
              <a:gd name="T113" fmla="*/ 468 h 547"/>
              <a:gd name="T114" fmla="*/ 524 w 774"/>
              <a:gd name="T115" fmla="*/ 445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74" h="547">
                <a:moveTo>
                  <a:pt x="524" y="445"/>
                </a:moveTo>
                <a:lnTo>
                  <a:pt x="511" y="438"/>
                </a:lnTo>
                <a:lnTo>
                  <a:pt x="499" y="430"/>
                </a:lnTo>
                <a:lnTo>
                  <a:pt x="490" y="424"/>
                </a:lnTo>
                <a:lnTo>
                  <a:pt x="482" y="419"/>
                </a:lnTo>
                <a:lnTo>
                  <a:pt x="476" y="415"/>
                </a:lnTo>
                <a:lnTo>
                  <a:pt x="470" y="411"/>
                </a:lnTo>
                <a:lnTo>
                  <a:pt x="469" y="407"/>
                </a:lnTo>
                <a:lnTo>
                  <a:pt x="467" y="405"/>
                </a:lnTo>
                <a:lnTo>
                  <a:pt x="467" y="405"/>
                </a:lnTo>
                <a:lnTo>
                  <a:pt x="467" y="403"/>
                </a:lnTo>
                <a:lnTo>
                  <a:pt x="469" y="403"/>
                </a:lnTo>
                <a:lnTo>
                  <a:pt x="470" y="401"/>
                </a:lnTo>
                <a:lnTo>
                  <a:pt x="472" y="401"/>
                </a:lnTo>
                <a:lnTo>
                  <a:pt x="474" y="401"/>
                </a:lnTo>
                <a:lnTo>
                  <a:pt x="478" y="401"/>
                </a:lnTo>
                <a:lnTo>
                  <a:pt x="482" y="401"/>
                </a:lnTo>
                <a:lnTo>
                  <a:pt x="486" y="401"/>
                </a:lnTo>
                <a:lnTo>
                  <a:pt x="490" y="401"/>
                </a:lnTo>
                <a:lnTo>
                  <a:pt x="495" y="401"/>
                </a:lnTo>
                <a:lnTo>
                  <a:pt x="501" y="401"/>
                </a:lnTo>
                <a:lnTo>
                  <a:pt x="509" y="401"/>
                </a:lnTo>
                <a:lnTo>
                  <a:pt x="514" y="401"/>
                </a:lnTo>
                <a:lnTo>
                  <a:pt x="522" y="403"/>
                </a:lnTo>
                <a:lnTo>
                  <a:pt x="530" y="403"/>
                </a:lnTo>
                <a:lnTo>
                  <a:pt x="539" y="405"/>
                </a:lnTo>
                <a:lnTo>
                  <a:pt x="555" y="405"/>
                </a:lnTo>
                <a:lnTo>
                  <a:pt x="570" y="407"/>
                </a:lnTo>
                <a:lnTo>
                  <a:pt x="583" y="405"/>
                </a:lnTo>
                <a:lnTo>
                  <a:pt x="593" y="405"/>
                </a:lnTo>
                <a:lnTo>
                  <a:pt x="602" y="401"/>
                </a:lnTo>
                <a:lnTo>
                  <a:pt x="610" y="399"/>
                </a:lnTo>
                <a:lnTo>
                  <a:pt x="616" y="394"/>
                </a:lnTo>
                <a:lnTo>
                  <a:pt x="621" y="390"/>
                </a:lnTo>
                <a:lnTo>
                  <a:pt x="623" y="382"/>
                </a:lnTo>
                <a:lnTo>
                  <a:pt x="625" y="377"/>
                </a:lnTo>
                <a:lnTo>
                  <a:pt x="629" y="369"/>
                </a:lnTo>
                <a:lnTo>
                  <a:pt x="631" y="359"/>
                </a:lnTo>
                <a:lnTo>
                  <a:pt x="635" y="350"/>
                </a:lnTo>
                <a:lnTo>
                  <a:pt x="639" y="338"/>
                </a:lnTo>
                <a:lnTo>
                  <a:pt x="642" y="327"/>
                </a:lnTo>
                <a:lnTo>
                  <a:pt x="646" y="314"/>
                </a:lnTo>
                <a:lnTo>
                  <a:pt x="648" y="300"/>
                </a:lnTo>
                <a:lnTo>
                  <a:pt x="650" y="287"/>
                </a:lnTo>
                <a:lnTo>
                  <a:pt x="652" y="272"/>
                </a:lnTo>
                <a:lnTo>
                  <a:pt x="654" y="256"/>
                </a:lnTo>
                <a:lnTo>
                  <a:pt x="654" y="239"/>
                </a:lnTo>
                <a:lnTo>
                  <a:pt x="656" y="222"/>
                </a:lnTo>
                <a:lnTo>
                  <a:pt x="656" y="203"/>
                </a:lnTo>
                <a:lnTo>
                  <a:pt x="656" y="182"/>
                </a:lnTo>
                <a:lnTo>
                  <a:pt x="656" y="165"/>
                </a:lnTo>
                <a:lnTo>
                  <a:pt x="656" y="149"/>
                </a:lnTo>
                <a:lnTo>
                  <a:pt x="654" y="134"/>
                </a:lnTo>
                <a:lnTo>
                  <a:pt x="654" y="121"/>
                </a:lnTo>
                <a:lnTo>
                  <a:pt x="652" y="111"/>
                </a:lnTo>
                <a:lnTo>
                  <a:pt x="650" y="102"/>
                </a:lnTo>
                <a:lnTo>
                  <a:pt x="648" y="94"/>
                </a:lnTo>
                <a:lnTo>
                  <a:pt x="646" y="86"/>
                </a:lnTo>
                <a:lnTo>
                  <a:pt x="644" y="82"/>
                </a:lnTo>
                <a:lnTo>
                  <a:pt x="641" y="80"/>
                </a:lnTo>
                <a:lnTo>
                  <a:pt x="637" y="77"/>
                </a:lnTo>
                <a:lnTo>
                  <a:pt x="631" y="75"/>
                </a:lnTo>
                <a:lnTo>
                  <a:pt x="625" y="73"/>
                </a:lnTo>
                <a:lnTo>
                  <a:pt x="618" y="71"/>
                </a:lnTo>
                <a:lnTo>
                  <a:pt x="610" y="69"/>
                </a:lnTo>
                <a:lnTo>
                  <a:pt x="600" y="67"/>
                </a:lnTo>
                <a:lnTo>
                  <a:pt x="591" y="65"/>
                </a:lnTo>
                <a:lnTo>
                  <a:pt x="579" y="63"/>
                </a:lnTo>
                <a:lnTo>
                  <a:pt x="566" y="63"/>
                </a:lnTo>
                <a:lnTo>
                  <a:pt x="553" y="63"/>
                </a:lnTo>
                <a:lnTo>
                  <a:pt x="537" y="63"/>
                </a:lnTo>
                <a:lnTo>
                  <a:pt x="520" y="63"/>
                </a:lnTo>
                <a:lnTo>
                  <a:pt x="503" y="65"/>
                </a:lnTo>
                <a:lnTo>
                  <a:pt x="493" y="65"/>
                </a:lnTo>
                <a:lnTo>
                  <a:pt x="482" y="67"/>
                </a:lnTo>
                <a:lnTo>
                  <a:pt x="470" y="67"/>
                </a:lnTo>
                <a:lnTo>
                  <a:pt x="459" y="69"/>
                </a:lnTo>
                <a:lnTo>
                  <a:pt x="448" y="69"/>
                </a:lnTo>
                <a:lnTo>
                  <a:pt x="436" y="71"/>
                </a:lnTo>
                <a:lnTo>
                  <a:pt x="423" y="73"/>
                </a:lnTo>
                <a:lnTo>
                  <a:pt x="407" y="75"/>
                </a:lnTo>
                <a:lnTo>
                  <a:pt x="394" y="77"/>
                </a:lnTo>
                <a:lnTo>
                  <a:pt x="379" y="79"/>
                </a:lnTo>
                <a:lnTo>
                  <a:pt x="363" y="80"/>
                </a:lnTo>
                <a:lnTo>
                  <a:pt x="348" y="82"/>
                </a:lnTo>
                <a:lnTo>
                  <a:pt x="331" y="84"/>
                </a:lnTo>
                <a:lnTo>
                  <a:pt x="314" y="86"/>
                </a:lnTo>
                <a:lnTo>
                  <a:pt x="297" y="88"/>
                </a:lnTo>
                <a:lnTo>
                  <a:pt x="279" y="92"/>
                </a:lnTo>
                <a:lnTo>
                  <a:pt x="260" y="94"/>
                </a:lnTo>
                <a:lnTo>
                  <a:pt x="241" y="98"/>
                </a:lnTo>
                <a:lnTo>
                  <a:pt x="222" y="100"/>
                </a:lnTo>
                <a:lnTo>
                  <a:pt x="201" y="102"/>
                </a:lnTo>
                <a:lnTo>
                  <a:pt x="184" y="105"/>
                </a:lnTo>
                <a:lnTo>
                  <a:pt x="167" y="107"/>
                </a:lnTo>
                <a:lnTo>
                  <a:pt x="149" y="109"/>
                </a:lnTo>
                <a:lnTo>
                  <a:pt x="132" y="111"/>
                </a:lnTo>
                <a:lnTo>
                  <a:pt x="117" y="113"/>
                </a:lnTo>
                <a:lnTo>
                  <a:pt x="102" y="115"/>
                </a:lnTo>
                <a:lnTo>
                  <a:pt x="86" y="117"/>
                </a:lnTo>
                <a:lnTo>
                  <a:pt x="73" y="119"/>
                </a:lnTo>
                <a:lnTo>
                  <a:pt x="60" y="119"/>
                </a:lnTo>
                <a:lnTo>
                  <a:pt x="46" y="121"/>
                </a:lnTo>
                <a:lnTo>
                  <a:pt x="33" y="121"/>
                </a:lnTo>
                <a:lnTo>
                  <a:pt x="21" y="121"/>
                </a:lnTo>
                <a:lnTo>
                  <a:pt x="10" y="123"/>
                </a:lnTo>
                <a:lnTo>
                  <a:pt x="0" y="123"/>
                </a:lnTo>
                <a:lnTo>
                  <a:pt x="0" y="86"/>
                </a:lnTo>
                <a:lnTo>
                  <a:pt x="42" y="82"/>
                </a:lnTo>
                <a:lnTo>
                  <a:pt x="83" y="77"/>
                </a:lnTo>
                <a:lnTo>
                  <a:pt x="123" y="73"/>
                </a:lnTo>
                <a:lnTo>
                  <a:pt x="159" y="69"/>
                </a:lnTo>
                <a:lnTo>
                  <a:pt x="195" y="65"/>
                </a:lnTo>
                <a:lnTo>
                  <a:pt x="230" y="61"/>
                </a:lnTo>
                <a:lnTo>
                  <a:pt x="262" y="58"/>
                </a:lnTo>
                <a:lnTo>
                  <a:pt x="293" y="54"/>
                </a:lnTo>
                <a:lnTo>
                  <a:pt x="321" y="50"/>
                </a:lnTo>
                <a:lnTo>
                  <a:pt x="348" y="46"/>
                </a:lnTo>
                <a:lnTo>
                  <a:pt x="375" y="44"/>
                </a:lnTo>
                <a:lnTo>
                  <a:pt x="398" y="40"/>
                </a:lnTo>
                <a:lnTo>
                  <a:pt x="421" y="38"/>
                </a:lnTo>
                <a:lnTo>
                  <a:pt x="442" y="35"/>
                </a:lnTo>
                <a:lnTo>
                  <a:pt x="459" y="33"/>
                </a:lnTo>
                <a:lnTo>
                  <a:pt x="476" y="31"/>
                </a:lnTo>
                <a:lnTo>
                  <a:pt x="493" y="31"/>
                </a:lnTo>
                <a:lnTo>
                  <a:pt x="509" y="29"/>
                </a:lnTo>
                <a:lnTo>
                  <a:pt x="522" y="29"/>
                </a:lnTo>
                <a:lnTo>
                  <a:pt x="535" y="27"/>
                </a:lnTo>
                <a:lnTo>
                  <a:pt x="549" y="25"/>
                </a:lnTo>
                <a:lnTo>
                  <a:pt x="560" y="23"/>
                </a:lnTo>
                <a:lnTo>
                  <a:pt x="570" y="23"/>
                </a:lnTo>
                <a:lnTo>
                  <a:pt x="581" y="21"/>
                </a:lnTo>
                <a:lnTo>
                  <a:pt x="589" y="19"/>
                </a:lnTo>
                <a:lnTo>
                  <a:pt x="597" y="19"/>
                </a:lnTo>
                <a:lnTo>
                  <a:pt x="604" y="17"/>
                </a:lnTo>
                <a:lnTo>
                  <a:pt x="610" y="16"/>
                </a:lnTo>
                <a:lnTo>
                  <a:pt x="616" y="14"/>
                </a:lnTo>
                <a:lnTo>
                  <a:pt x="620" y="14"/>
                </a:lnTo>
                <a:lnTo>
                  <a:pt x="623" y="12"/>
                </a:lnTo>
                <a:lnTo>
                  <a:pt x="625" y="12"/>
                </a:lnTo>
                <a:lnTo>
                  <a:pt x="629" y="10"/>
                </a:lnTo>
                <a:lnTo>
                  <a:pt x="631" y="8"/>
                </a:lnTo>
                <a:lnTo>
                  <a:pt x="635" y="6"/>
                </a:lnTo>
                <a:lnTo>
                  <a:pt x="637" y="4"/>
                </a:lnTo>
                <a:lnTo>
                  <a:pt x="642" y="2"/>
                </a:lnTo>
                <a:lnTo>
                  <a:pt x="646" y="2"/>
                </a:lnTo>
                <a:lnTo>
                  <a:pt x="656" y="0"/>
                </a:lnTo>
                <a:lnTo>
                  <a:pt x="662" y="4"/>
                </a:lnTo>
                <a:lnTo>
                  <a:pt x="667" y="6"/>
                </a:lnTo>
                <a:lnTo>
                  <a:pt x="673" y="10"/>
                </a:lnTo>
                <a:lnTo>
                  <a:pt x="681" y="14"/>
                </a:lnTo>
                <a:lnTo>
                  <a:pt x="690" y="19"/>
                </a:lnTo>
                <a:lnTo>
                  <a:pt x="700" y="25"/>
                </a:lnTo>
                <a:lnTo>
                  <a:pt x="711" y="33"/>
                </a:lnTo>
                <a:lnTo>
                  <a:pt x="723" y="42"/>
                </a:lnTo>
                <a:lnTo>
                  <a:pt x="734" y="50"/>
                </a:lnTo>
                <a:lnTo>
                  <a:pt x="744" y="59"/>
                </a:lnTo>
                <a:lnTo>
                  <a:pt x="751" y="67"/>
                </a:lnTo>
                <a:lnTo>
                  <a:pt x="759" y="75"/>
                </a:lnTo>
                <a:lnTo>
                  <a:pt x="765" y="80"/>
                </a:lnTo>
                <a:lnTo>
                  <a:pt x="769" y="86"/>
                </a:lnTo>
                <a:lnTo>
                  <a:pt x="772" y="90"/>
                </a:lnTo>
                <a:lnTo>
                  <a:pt x="774" y="92"/>
                </a:lnTo>
                <a:lnTo>
                  <a:pt x="774" y="100"/>
                </a:lnTo>
                <a:lnTo>
                  <a:pt x="770" y="105"/>
                </a:lnTo>
                <a:lnTo>
                  <a:pt x="767" y="113"/>
                </a:lnTo>
                <a:lnTo>
                  <a:pt x="759" y="117"/>
                </a:lnTo>
                <a:lnTo>
                  <a:pt x="757" y="119"/>
                </a:lnTo>
                <a:lnTo>
                  <a:pt x="755" y="123"/>
                </a:lnTo>
                <a:lnTo>
                  <a:pt x="755" y="124"/>
                </a:lnTo>
                <a:lnTo>
                  <a:pt x="753" y="130"/>
                </a:lnTo>
                <a:lnTo>
                  <a:pt x="751" y="134"/>
                </a:lnTo>
                <a:lnTo>
                  <a:pt x="749" y="140"/>
                </a:lnTo>
                <a:lnTo>
                  <a:pt x="749" y="144"/>
                </a:lnTo>
                <a:lnTo>
                  <a:pt x="748" y="151"/>
                </a:lnTo>
                <a:lnTo>
                  <a:pt x="748" y="157"/>
                </a:lnTo>
                <a:lnTo>
                  <a:pt x="746" y="165"/>
                </a:lnTo>
                <a:lnTo>
                  <a:pt x="746" y="172"/>
                </a:lnTo>
                <a:lnTo>
                  <a:pt x="746" y="180"/>
                </a:lnTo>
                <a:lnTo>
                  <a:pt x="744" y="189"/>
                </a:lnTo>
                <a:lnTo>
                  <a:pt x="744" y="199"/>
                </a:lnTo>
                <a:lnTo>
                  <a:pt x="744" y="208"/>
                </a:lnTo>
                <a:lnTo>
                  <a:pt x="744" y="218"/>
                </a:lnTo>
                <a:lnTo>
                  <a:pt x="742" y="239"/>
                </a:lnTo>
                <a:lnTo>
                  <a:pt x="740" y="258"/>
                </a:lnTo>
                <a:lnTo>
                  <a:pt x="738" y="277"/>
                </a:lnTo>
                <a:lnTo>
                  <a:pt x="736" y="296"/>
                </a:lnTo>
                <a:lnTo>
                  <a:pt x="734" y="314"/>
                </a:lnTo>
                <a:lnTo>
                  <a:pt x="732" y="331"/>
                </a:lnTo>
                <a:lnTo>
                  <a:pt x="730" y="346"/>
                </a:lnTo>
                <a:lnTo>
                  <a:pt x="728" y="359"/>
                </a:lnTo>
                <a:lnTo>
                  <a:pt x="725" y="375"/>
                </a:lnTo>
                <a:lnTo>
                  <a:pt x="721" y="388"/>
                </a:lnTo>
                <a:lnTo>
                  <a:pt x="717" y="401"/>
                </a:lnTo>
                <a:lnTo>
                  <a:pt x="713" y="415"/>
                </a:lnTo>
                <a:lnTo>
                  <a:pt x="707" y="428"/>
                </a:lnTo>
                <a:lnTo>
                  <a:pt x="704" y="440"/>
                </a:lnTo>
                <a:lnTo>
                  <a:pt x="698" y="449"/>
                </a:lnTo>
                <a:lnTo>
                  <a:pt x="692" y="461"/>
                </a:lnTo>
                <a:lnTo>
                  <a:pt x="686" y="470"/>
                </a:lnTo>
                <a:lnTo>
                  <a:pt x="681" y="478"/>
                </a:lnTo>
                <a:lnTo>
                  <a:pt x="667" y="497"/>
                </a:lnTo>
                <a:lnTo>
                  <a:pt x="660" y="505"/>
                </a:lnTo>
                <a:lnTo>
                  <a:pt x="654" y="512"/>
                </a:lnTo>
                <a:lnTo>
                  <a:pt x="648" y="520"/>
                </a:lnTo>
                <a:lnTo>
                  <a:pt x="641" y="526"/>
                </a:lnTo>
                <a:lnTo>
                  <a:pt x="635" y="531"/>
                </a:lnTo>
                <a:lnTo>
                  <a:pt x="627" y="535"/>
                </a:lnTo>
                <a:lnTo>
                  <a:pt x="621" y="539"/>
                </a:lnTo>
                <a:lnTo>
                  <a:pt x="614" y="541"/>
                </a:lnTo>
                <a:lnTo>
                  <a:pt x="608" y="543"/>
                </a:lnTo>
                <a:lnTo>
                  <a:pt x="604" y="545"/>
                </a:lnTo>
                <a:lnTo>
                  <a:pt x="599" y="545"/>
                </a:lnTo>
                <a:lnTo>
                  <a:pt x="595" y="547"/>
                </a:lnTo>
                <a:lnTo>
                  <a:pt x="591" y="545"/>
                </a:lnTo>
                <a:lnTo>
                  <a:pt x="589" y="543"/>
                </a:lnTo>
                <a:lnTo>
                  <a:pt x="585" y="541"/>
                </a:lnTo>
                <a:lnTo>
                  <a:pt x="583" y="537"/>
                </a:lnTo>
                <a:lnTo>
                  <a:pt x="581" y="533"/>
                </a:lnTo>
                <a:lnTo>
                  <a:pt x="581" y="526"/>
                </a:lnTo>
                <a:lnTo>
                  <a:pt x="579" y="520"/>
                </a:lnTo>
                <a:lnTo>
                  <a:pt x="579" y="510"/>
                </a:lnTo>
                <a:lnTo>
                  <a:pt x="579" y="506"/>
                </a:lnTo>
                <a:lnTo>
                  <a:pt x="579" y="501"/>
                </a:lnTo>
                <a:lnTo>
                  <a:pt x="576" y="493"/>
                </a:lnTo>
                <a:lnTo>
                  <a:pt x="572" y="484"/>
                </a:lnTo>
                <a:lnTo>
                  <a:pt x="564" y="476"/>
                </a:lnTo>
                <a:lnTo>
                  <a:pt x="556" y="468"/>
                </a:lnTo>
                <a:lnTo>
                  <a:pt x="547" y="461"/>
                </a:lnTo>
                <a:lnTo>
                  <a:pt x="535" y="453"/>
                </a:lnTo>
                <a:lnTo>
                  <a:pt x="524" y="445"/>
                </a:lnTo>
                <a:lnTo>
                  <a:pt x="524" y="44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69"/>
          <p:cNvSpPr/>
          <p:nvPr/>
        </p:nvSpPr>
        <p:spPr bwMode="auto">
          <a:xfrm rot="120000">
            <a:off x="1773952" y="2327716"/>
            <a:ext cx="286304" cy="429413"/>
          </a:xfrm>
          <a:custGeom>
            <a:avLst/>
            <a:gdLst>
              <a:gd name="T0" fmla="*/ 52 w 258"/>
              <a:gd name="T1" fmla="*/ 392 h 415"/>
              <a:gd name="T2" fmla="*/ 34 w 258"/>
              <a:gd name="T3" fmla="*/ 403 h 415"/>
              <a:gd name="T4" fmla="*/ 17 w 258"/>
              <a:gd name="T5" fmla="*/ 413 h 415"/>
              <a:gd name="T6" fmla="*/ 8 w 258"/>
              <a:gd name="T7" fmla="*/ 415 h 415"/>
              <a:gd name="T8" fmla="*/ 2 w 258"/>
              <a:gd name="T9" fmla="*/ 413 h 415"/>
              <a:gd name="T10" fmla="*/ 0 w 258"/>
              <a:gd name="T11" fmla="*/ 411 h 415"/>
              <a:gd name="T12" fmla="*/ 2 w 258"/>
              <a:gd name="T13" fmla="*/ 405 h 415"/>
              <a:gd name="T14" fmla="*/ 6 w 258"/>
              <a:gd name="T15" fmla="*/ 397 h 415"/>
              <a:gd name="T16" fmla="*/ 11 w 258"/>
              <a:gd name="T17" fmla="*/ 388 h 415"/>
              <a:gd name="T18" fmla="*/ 21 w 258"/>
              <a:gd name="T19" fmla="*/ 376 h 415"/>
              <a:gd name="T20" fmla="*/ 31 w 258"/>
              <a:gd name="T21" fmla="*/ 363 h 415"/>
              <a:gd name="T22" fmla="*/ 44 w 258"/>
              <a:gd name="T23" fmla="*/ 350 h 415"/>
              <a:gd name="T24" fmla="*/ 57 w 258"/>
              <a:gd name="T25" fmla="*/ 332 h 415"/>
              <a:gd name="T26" fmla="*/ 86 w 258"/>
              <a:gd name="T27" fmla="*/ 298 h 415"/>
              <a:gd name="T28" fmla="*/ 113 w 258"/>
              <a:gd name="T29" fmla="*/ 260 h 415"/>
              <a:gd name="T30" fmla="*/ 136 w 258"/>
              <a:gd name="T31" fmla="*/ 222 h 415"/>
              <a:gd name="T32" fmla="*/ 155 w 258"/>
              <a:gd name="T33" fmla="*/ 182 h 415"/>
              <a:gd name="T34" fmla="*/ 168 w 258"/>
              <a:gd name="T35" fmla="*/ 138 h 415"/>
              <a:gd name="T36" fmla="*/ 176 w 258"/>
              <a:gd name="T37" fmla="*/ 94 h 415"/>
              <a:gd name="T38" fmla="*/ 178 w 258"/>
              <a:gd name="T39" fmla="*/ 48 h 415"/>
              <a:gd name="T40" fmla="*/ 176 w 258"/>
              <a:gd name="T41" fmla="*/ 0 h 415"/>
              <a:gd name="T42" fmla="*/ 193 w 258"/>
              <a:gd name="T43" fmla="*/ 8 h 415"/>
              <a:gd name="T44" fmla="*/ 210 w 258"/>
              <a:gd name="T45" fmla="*/ 17 h 415"/>
              <a:gd name="T46" fmla="*/ 224 w 258"/>
              <a:gd name="T47" fmla="*/ 25 h 415"/>
              <a:gd name="T48" fmla="*/ 235 w 258"/>
              <a:gd name="T49" fmla="*/ 31 h 415"/>
              <a:gd name="T50" fmla="*/ 243 w 258"/>
              <a:gd name="T51" fmla="*/ 36 h 415"/>
              <a:gd name="T52" fmla="*/ 250 w 258"/>
              <a:gd name="T53" fmla="*/ 42 h 415"/>
              <a:gd name="T54" fmla="*/ 254 w 258"/>
              <a:gd name="T55" fmla="*/ 46 h 415"/>
              <a:gd name="T56" fmla="*/ 258 w 258"/>
              <a:gd name="T57" fmla="*/ 50 h 415"/>
              <a:gd name="T58" fmla="*/ 256 w 258"/>
              <a:gd name="T59" fmla="*/ 65 h 415"/>
              <a:gd name="T60" fmla="*/ 254 w 258"/>
              <a:gd name="T61" fmla="*/ 84 h 415"/>
              <a:gd name="T62" fmla="*/ 246 w 258"/>
              <a:gd name="T63" fmla="*/ 111 h 415"/>
              <a:gd name="T64" fmla="*/ 237 w 258"/>
              <a:gd name="T65" fmla="*/ 145 h 415"/>
              <a:gd name="T66" fmla="*/ 224 w 258"/>
              <a:gd name="T67" fmla="*/ 185 h 415"/>
              <a:gd name="T68" fmla="*/ 206 w 258"/>
              <a:gd name="T69" fmla="*/ 222 h 415"/>
              <a:gd name="T70" fmla="*/ 187 w 258"/>
              <a:gd name="T71" fmla="*/ 256 h 415"/>
              <a:gd name="T72" fmla="*/ 166 w 258"/>
              <a:gd name="T73" fmla="*/ 287 h 415"/>
              <a:gd name="T74" fmla="*/ 139 w 258"/>
              <a:gd name="T75" fmla="*/ 319 h 415"/>
              <a:gd name="T76" fmla="*/ 111 w 258"/>
              <a:gd name="T77" fmla="*/ 346 h 415"/>
              <a:gd name="T78" fmla="*/ 84 w 258"/>
              <a:gd name="T79" fmla="*/ 367 h 415"/>
              <a:gd name="T80" fmla="*/ 57 w 258"/>
              <a:gd name="T81" fmla="*/ 388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58" h="415">
                <a:moveTo>
                  <a:pt x="57" y="388"/>
                </a:moveTo>
                <a:lnTo>
                  <a:pt x="52" y="392"/>
                </a:lnTo>
                <a:lnTo>
                  <a:pt x="46" y="395"/>
                </a:lnTo>
                <a:lnTo>
                  <a:pt x="34" y="403"/>
                </a:lnTo>
                <a:lnTo>
                  <a:pt x="25" y="409"/>
                </a:lnTo>
                <a:lnTo>
                  <a:pt x="17" y="413"/>
                </a:lnTo>
                <a:lnTo>
                  <a:pt x="11" y="415"/>
                </a:lnTo>
                <a:lnTo>
                  <a:pt x="8" y="415"/>
                </a:lnTo>
                <a:lnTo>
                  <a:pt x="4" y="415"/>
                </a:lnTo>
                <a:lnTo>
                  <a:pt x="2" y="413"/>
                </a:lnTo>
                <a:lnTo>
                  <a:pt x="0" y="413"/>
                </a:lnTo>
                <a:lnTo>
                  <a:pt x="0" y="411"/>
                </a:lnTo>
                <a:lnTo>
                  <a:pt x="2" y="407"/>
                </a:lnTo>
                <a:lnTo>
                  <a:pt x="2" y="405"/>
                </a:lnTo>
                <a:lnTo>
                  <a:pt x="4" y="401"/>
                </a:lnTo>
                <a:lnTo>
                  <a:pt x="6" y="397"/>
                </a:lnTo>
                <a:lnTo>
                  <a:pt x="10" y="394"/>
                </a:lnTo>
                <a:lnTo>
                  <a:pt x="11" y="388"/>
                </a:lnTo>
                <a:lnTo>
                  <a:pt x="17" y="382"/>
                </a:lnTo>
                <a:lnTo>
                  <a:pt x="21" y="376"/>
                </a:lnTo>
                <a:lnTo>
                  <a:pt x="25" y="371"/>
                </a:lnTo>
                <a:lnTo>
                  <a:pt x="31" y="363"/>
                </a:lnTo>
                <a:lnTo>
                  <a:pt x="36" y="357"/>
                </a:lnTo>
                <a:lnTo>
                  <a:pt x="44" y="350"/>
                </a:lnTo>
                <a:lnTo>
                  <a:pt x="50" y="340"/>
                </a:lnTo>
                <a:lnTo>
                  <a:pt x="57" y="332"/>
                </a:lnTo>
                <a:lnTo>
                  <a:pt x="73" y="315"/>
                </a:lnTo>
                <a:lnTo>
                  <a:pt x="86" y="298"/>
                </a:lnTo>
                <a:lnTo>
                  <a:pt x="99" y="279"/>
                </a:lnTo>
                <a:lnTo>
                  <a:pt x="113" y="260"/>
                </a:lnTo>
                <a:lnTo>
                  <a:pt x="124" y="241"/>
                </a:lnTo>
                <a:lnTo>
                  <a:pt x="136" y="222"/>
                </a:lnTo>
                <a:lnTo>
                  <a:pt x="145" y="203"/>
                </a:lnTo>
                <a:lnTo>
                  <a:pt x="155" y="182"/>
                </a:lnTo>
                <a:lnTo>
                  <a:pt x="162" y="161"/>
                </a:lnTo>
                <a:lnTo>
                  <a:pt x="168" y="138"/>
                </a:lnTo>
                <a:lnTo>
                  <a:pt x="172" y="117"/>
                </a:lnTo>
                <a:lnTo>
                  <a:pt x="176" y="94"/>
                </a:lnTo>
                <a:lnTo>
                  <a:pt x="178" y="71"/>
                </a:lnTo>
                <a:lnTo>
                  <a:pt x="178" y="48"/>
                </a:lnTo>
                <a:lnTo>
                  <a:pt x="178" y="23"/>
                </a:lnTo>
                <a:lnTo>
                  <a:pt x="176" y="0"/>
                </a:lnTo>
                <a:lnTo>
                  <a:pt x="185" y="4"/>
                </a:lnTo>
                <a:lnTo>
                  <a:pt x="193" y="8"/>
                </a:lnTo>
                <a:lnTo>
                  <a:pt x="203" y="13"/>
                </a:lnTo>
                <a:lnTo>
                  <a:pt x="210" y="17"/>
                </a:lnTo>
                <a:lnTo>
                  <a:pt x="216" y="21"/>
                </a:lnTo>
                <a:lnTo>
                  <a:pt x="224" y="25"/>
                </a:lnTo>
                <a:lnTo>
                  <a:pt x="229" y="27"/>
                </a:lnTo>
                <a:lnTo>
                  <a:pt x="235" y="31"/>
                </a:lnTo>
                <a:lnTo>
                  <a:pt x="239" y="34"/>
                </a:lnTo>
                <a:lnTo>
                  <a:pt x="243" y="36"/>
                </a:lnTo>
                <a:lnTo>
                  <a:pt x="246" y="38"/>
                </a:lnTo>
                <a:lnTo>
                  <a:pt x="250" y="42"/>
                </a:lnTo>
                <a:lnTo>
                  <a:pt x="252" y="44"/>
                </a:lnTo>
                <a:lnTo>
                  <a:pt x="254" y="46"/>
                </a:lnTo>
                <a:lnTo>
                  <a:pt x="256" y="48"/>
                </a:lnTo>
                <a:lnTo>
                  <a:pt x="258" y="50"/>
                </a:lnTo>
                <a:lnTo>
                  <a:pt x="258" y="55"/>
                </a:lnTo>
                <a:lnTo>
                  <a:pt x="256" y="65"/>
                </a:lnTo>
                <a:lnTo>
                  <a:pt x="256" y="73"/>
                </a:lnTo>
                <a:lnTo>
                  <a:pt x="254" y="84"/>
                </a:lnTo>
                <a:lnTo>
                  <a:pt x="250" y="97"/>
                </a:lnTo>
                <a:lnTo>
                  <a:pt x="246" y="111"/>
                </a:lnTo>
                <a:lnTo>
                  <a:pt x="243" y="128"/>
                </a:lnTo>
                <a:lnTo>
                  <a:pt x="237" y="145"/>
                </a:lnTo>
                <a:lnTo>
                  <a:pt x="231" y="166"/>
                </a:lnTo>
                <a:lnTo>
                  <a:pt x="224" y="185"/>
                </a:lnTo>
                <a:lnTo>
                  <a:pt x="216" y="204"/>
                </a:lnTo>
                <a:lnTo>
                  <a:pt x="206" y="222"/>
                </a:lnTo>
                <a:lnTo>
                  <a:pt x="197" y="239"/>
                </a:lnTo>
                <a:lnTo>
                  <a:pt x="187" y="256"/>
                </a:lnTo>
                <a:lnTo>
                  <a:pt x="178" y="271"/>
                </a:lnTo>
                <a:lnTo>
                  <a:pt x="166" y="287"/>
                </a:lnTo>
                <a:lnTo>
                  <a:pt x="153" y="304"/>
                </a:lnTo>
                <a:lnTo>
                  <a:pt x="139" y="319"/>
                </a:lnTo>
                <a:lnTo>
                  <a:pt x="126" y="332"/>
                </a:lnTo>
                <a:lnTo>
                  <a:pt x="111" y="346"/>
                </a:lnTo>
                <a:lnTo>
                  <a:pt x="97" y="357"/>
                </a:lnTo>
                <a:lnTo>
                  <a:pt x="84" y="367"/>
                </a:lnTo>
                <a:lnTo>
                  <a:pt x="71" y="378"/>
                </a:lnTo>
                <a:lnTo>
                  <a:pt x="57" y="388"/>
                </a:lnTo>
                <a:lnTo>
                  <a:pt x="57" y="38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70"/>
          <p:cNvSpPr/>
          <p:nvPr/>
        </p:nvSpPr>
        <p:spPr bwMode="auto">
          <a:xfrm rot="-180000">
            <a:off x="1985332" y="2509727"/>
            <a:ext cx="256741" cy="199410"/>
          </a:xfrm>
          <a:custGeom>
            <a:avLst/>
            <a:gdLst>
              <a:gd name="T0" fmla="*/ 103 w 206"/>
              <a:gd name="T1" fmla="*/ 15 h 161"/>
              <a:gd name="T2" fmla="*/ 112 w 206"/>
              <a:gd name="T3" fmla="*/ 17 h 161"/>
              <a:gd name="T4" fmla="*/ 122 w 206"/>
              <a:gd name="T5" fmla="*/ 19 h 161"/>
              <a:gd name="T6" fmla="*/ 130 w 206"/>
              <a:gd name="T7" fmla="*/ 23 h 161"/>
              <a:gd name="T8" fmla="*/ 139 w 206"/>
              <a:gd name="T9" fmla="*/ 29 h 161"/>
              <a:gd name="T10" fmla="*/ 156 w 206"/>
              <a:gd name="T11" fmla="*/ 38 h 161"/>
              <a:gd name="T12" fmla="*/ 175 w 206"/>
              <a:gd name="T13" fmla="*/ 50 h 161"/>
              <a:gd name="T14" fmla="*/ 183 w 206"/>
              <a:gd name="T15" fmla="*/ 57 h 161"/>
              <a:gd name="T16" fmla="*/ 189 w 206"/>
              <a:gd name="T17" fmla="*/ 65 h 161"/>
              <a:gd name="T18" fmla="*/ 195 w 206"/>
              <a:gd name="T19" fmla="*/ 73 h 161"/>
              <a:gd name="T20" fmla="*/ 198 w 206"/>
              <a:gd name="T21" fmla="*/ 80 h 161"/>
              <a:gd name="T22" fmla="*/ 202 w 206"/>
              <a:gd name="T23" fmla="*/ 88 h 161"/>
              <a:gd name="T24" fmla="*/ 204 w 206"/>
              <a:gd name="T25" fmla="*/ 96 h 161"/>
              <a:gd name="T26" fmla="*/ 206 w 206"/>
              <a:gd name="T27" fmla="*/ 103 h 161"/>
              <a:gd name="T28" fmla="*/ 206 w 206"/>
              <a:gd name="T29" fmla="*/ 111 h 161"/>
              <a:gd name="T30" fmla="*/ 206 w 206"/>
              <a:gd name="T31" fmla="*/ 119 h 161"/>
              <a:gd name="T32" fmla="*/ 206 w 206"/>
              <a:gd name="T33" fmla="*/ 126 h 161"/>
              <a:gd name="T34" fmla="*/ 206 w 206"/>
              <a:gd name="T35" fmla="*/ 132 h 161"/>
              <a:gd name="T36" fmla="*/ 206 w 206"/>
              <a:gd name="T37" fmla="*/ 138 h 161"/>
              <a:gd name="T38" fmla="*/ 204 w 206"/>
              <a:gd name="T39" fmla="*/ 141 h 161"/>
              <a:gd name="T40" fmla="*/ 204 w 206"/>
              <a:gd name="T41" fmla="*/ 145 h 161"/>
              <a:gd name="T42" fmla="*/ 202 w 206"/>
              <a:gd name="T43" fmla="*/ 149 h 161"/>
              <a:gd name="T44" fmla="*/ 200 w 206"/>
              <a:gd name="T45" fmla="*/ 151 h 161"/>
              <a:gd name="T46" fmla="*/ 196 w 206"/>
              <a:gd name="T47" fmla="*/ 155 h 161"/>
              <a:gd name="T48" fmla="*/ 191 w 206"/>
              <a:gd name="T49" fmla="*/ 157 h 161"/>
              <a:gd name="T50" fmla="*/ 185 w 206"/>
              <a:gd name="T51" fmla="*/ 161 h 161"/>
              <a:gd name="T52" fmla="*/ 183 w 206"/>
              <a:gd name="T53" fmla="*/ 161 h 161"/>
              <a:gd name="T54" fmla="*/ 179 w 206"/>
              <a:gd name="T55" fmla="*/ 161 h 161"/>
              <a:gd name="T56" fmla="*/ 177 w 206"/>
              <a:gd name="T57" fmla="*/ 161 h 161"/>
              <a:gd name="T58" fmla="*/ 173 w 206"/>
              <a:gd name="T59" fmla="*/ 159 h 161"/>
              <a:gd name="T60" fmla="*/ 170 w 206"/>
              <a:gd name="T61" fmla="*/ 155 h 161"/>
              <a:gd name="T62" fmla="*/ 162 w 206"/>
              <a:gd name="T63" fmla="*/ 151 h 161"/>
              <a:gd name="T64" fmla="*/ 156 w 206"/>
              <a:gd name="T65" fmla="*/ 145 h 161"/>
              <a:gd name="T66" fmla="*/ 147 w 206"/>
              <a:gd name="T67" fmla="*/ 138 h 161"/>
              <a:gd name="T68" fmla="*/ 137 w 206"/>
              <a:gd name="T69" fmla="*/ 130 h 161"/>
              <a:gd name="T70" fmla="*/ 126 w 206"/>
              <a:gd name="T71" fmla="*/ 120 h 161"/>
              <a:gd name="T72" fmla="*/ 114 w 206"/>
              <a:gd name="T73" fmla="*/ 109 h 161"/>
              <a:gd name="T74" fmla="*/ 101 w 206"/>
              <a:gd name="T75" fmla="*/ 97 h 161"/>
              <a:gd name="T76" fmla="*/ 87 w 206"/>
              <a:gd name="T77" fmla="*/ 84 h 161"/>
              <a:gd name="T78" fmla="*/ 72 w 206"/>
              <a:gd name="T79" fmla="*/ 69 h 161"/>
              <a:gd name="T80" fmla="*/ 55 w 206"/>
              <a:gd name="T81" fmla="*/ 54 h 161"/>
              <a:gd name="T82" fmla="*/ 38 w 206"/>
              <a:gd name="T83" fmla="*/ 36 h 161"/>
              <a:gd name="T84" fmla="*/ 21 w 206"/>
              <a:gd name="T85" fmla="*/ 19 h 161"/>
              <a:gd name="T86" fmla="*/ 0 w 206"/>
              <a:gd name="T87" fmla="*/ 0 h 161"/>
              <a:gd name="T88" fmla="*/ 17 w 206"/>
              <a:gd name="T89" fmla="*/ 0 h 161"/>
              <a:gd name="T90" fmla="*/ 32 w 206"/>
              <a:gd name="T91" fmla="*/ 0 h 161"/>
              <a:gd name="T92" fmla="*/ 47 w 206"/>
              <a:gd name="T93" fmla="*/ 2 h 161"/>
              <a:gd name="T94" fmla="*/ 59 w 206"/>
              <a:gd name="T95" fmla="*/ 4 h 161"/>
              <a:gd name="T96" fmla="*/ 72 w 206"/>
              <a:gd name="T97" fmla="*/ 6 h 161"/>
              <a:gd name="T98" fmla="*/ 84 w 206"/>
              <a:gd name="T99" fmla="*/ 8 h 161"/>
              <a:gd name="T100" fmla="*/ 93 w 206"/>
              <a:gd name="T101" fmla="*/ 12 h 161"/>
              <a:gd name="T102" fmla="*/ 103 w 206"/>
              <a:gd name="T103" fmla="*/ 15 h 161"/>
              <a:gd name="T104" fmla="*/ 103 w 206"/>
              <a:gd name="T105" fmla="*/ 15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6" h="161">
                <a:moveTo>
                  <a:pt x="103" y="15"/>
                </a:moveTo>
                <a:lnTo>
                  <a:pt x="112" y="17"/>
                </a:lnTo>
                <a:lnTo>
                  <a:pt x="122" y="19"/>
                </a:lnTo>
                <a:lnTo>
                  <a:pt x="130" y="23"/>
                </a:lnTo>
                <a:lnTo>
                  <a:pt x="139" y="29"/>
                </a:lnTo>
                <a:lnTo>
                  <a:pt x="156" y="38"/>
                </a:lnTo>
                <a:lnTo>
                  <a:pt x="175" y="50"/>
                </a:lnTo>
                <a:lnTo>
                  <a:pt x="183" y="57"/>
                </a:lnTo>
                <a:lnTo>
                  <a:pt x="189" y="65"/>
                </a:lnTo>
                <a:lnTo>
                  <a:pt x="195" y="73"/>
                </a:lnTo>
                <a:lnTo>
                  <a:pt x="198" y="80"/>
                </a:lnTo>
                <a:lnTo>
                  <a:pt x="202" y="88"/>
                </a:lnTo>
                <a:lnTo>
                  <a:pt x="204" y="96"/>
                </a:lnTo>
                <a:lnTo>
                  <a:pt x="206" y="103"/>
                </a:lnTo>
                <a:lnTo>
                  <a:pt x="206" y="111"/>
                </a:lnTo>
                <a:lnTo>
                  <a:pt x="206" y="119"/>
                </a:lnTo>
                <a:lnTo>
                  <a:pt x="206" y="126"/>
                </a:lnTo>
                <a:lnTo>
                  <a:pt x="206" y="132"/>
                </a:lnTo>
                <a:lnTo>
                  <a:pt x="206" y="138"/>
                </a:lnTo>
                <a:lnTo>
                  <a:pt x="204" y="141"/>
                </a:lnTo>
                <a:lnTo>
                  <a:pt x="204" y="145"/>
                </a:lnTo>
                <a:lnTo>
                  <a:pt x="202" y="149"/>
                </a:lnTo>
                <a:lnTo>
                  <a:pt x="200" y="151"/>
                </a:lnTo>
                <a:lnTo>
                  <a:pt x="196" y="155"/>
                </a:lnTo>
                <a:lnTo>
                  <a:pt x="191" y="157"/>
                </a:lnTo>
                <a:lnTo>
                  <a:pt x="185" y="161"/>
                </a:lnTo>
                <a:lnTo>
                  <a:pt x="183" y="161"/>
                </a:lnTo>
                <a:lnTo>
                  <a:pt x="179" y="161"/>
                </a:lnTo>
                <a:lnTo>
                  <a:pt x="177" y="161"/>
                </a:lnTo>
                <a:lnTo>
                  <a:pt x="173" y="159"/>
                </a:lnTo>
                <a:lnTo>
                  <a:pt x="170" y="155"/>
                </a:lnTo>
                <a:lnTo>
                  <a:pt x="162" y="151"/>
                </a:lnTo>
                <a:lnTo>
                  <a:pt x="156" y="145"/>
                </a:lnTo>
                <a:lnTo>
                  <a:pt x="147" y="138"/>
                </a:lnTo>
                <a:lnTo>
                  <a:pt x="137" y="130"/>
                </a:lnTo>
                <a:lnTo>
                  <a:pt x="126" y="120"/>
                </a:lnTo>
                <a:lnTo>
                  <a:pt x="114" y="109"/>
                </a:lnTo>
                <a:lnTo>
                  <a:pt x="101" y="97"/>
                </a:lnTo>
                <a:lnTo>
                  <a:pt x="87" y="84"/>
                </a:lnTo>
                <a:lnTo>
                  <a:pt x="72" y="69"/>
                </a:lnTo>
                <a:lnTo>
                  <a:pt x="55" y="54"/>
                </a:lnTo>
                <a:lnTo>
                  <a:pt x="38" y="36"/>
                </a:lnTo>
                <a:lnTo>
                  <a:pt x="21" y="19"/>
                </a:lnTo>
                <a:lnTo>
                  <a:pt x="0" y="0"/>
                </a:lnTo>
                <a:lnTo>
                  <a:pt x="17" y="0"/>
                </a:lnTo>
                <a:lnTo>
                  <a:pt x="32" y="0"/>
                </a:lnTo>
                <a:lnTo>
                  <a:pt x="47" y="2"/>
                </a:lnTo>
                <a:lnTo>
                  <a:pt x="59" y="4"/>
                </a:lnTo>
                <a:lnTo>
                  <a:pt x="72" y="6"/>
                </a:lnTo>
                <a:lnTo>
                  <a:pt x="84" y="8"/>
                </a:lnTo>
                <a:lnTo>
                  <a:pt x="93" y="12"/>
                </a:lnTo>
                <a:lnTo>
                  <a:pt x="103" y="15"/>
                </a:lnTo>
                <a:lnTo>
                  <a:pt x="103" y="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580112" y="1280830"/>
            <a:ext cx="7200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0" b="1" dirty="0">
                <a:latin typeface="楷体" panose="02010609060101010101" pitchFamily="49" charset="-122"/>
                <a:ea typeface="楷体" panose="02010609060101010101" pitchFamily="49" charset="-122"/>
              </a:rPr>
              <a:t>勉</a:t>
            </a:r>
            <a:endParaRPr lang="zh-CN" altLang="en-US" sz="1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Freeform 119"/>
          <p:cNvSpPr/>
          <p:nvPr/>
        </p:nvSpPr>
        <p:spPr bwMode="auto">
          <a:xfrm>
            <a:off x="6185753" y="2405565"/>
            <a:ext cx="897707" cy="556274"/>
          </a:xfrm>
          <a:custGeom>
            <a:avLst/>
            <a:gdLst>
              <a:gd name="T0" fmla="*/ 722 w 780"/>
              <a:gd name="T1" fmla="*/ 170 h 483"/>
              <a:gd name="T2" fmla="*/ 728 w 780"/>
              <a:gd name="T3" fmla="*/ 184 h 483"/>
              <a:gd name="T4" fmla="*/ 734 w 780"/>
              <a:gd name="T5" fmla="*/ 208 h 483"/>
              <a:gd name="T6" fmla="*/ 741 w 780"/>
              <a:gd name="T7" fmla="*/ 243 h 483"/>
              <a:gd name="T8" fmla="*/ 747 w 780"/>
              <a:gd name="T9" fmla="*/ 285 h 483"/>
              <a:gd name="T10" fmla="*/ 753 w 780"/>
              <a:gd name="T11" fmla="*/ 319 h 483"/>
              <a:gd name="T12" fmla="*/ 762 w 780"/>
              <a:gd name="T13" fmla="*/ 346 h 483"/>
              <a:gd name="T14" fmla="*/ 772 w 780"/>
              <a:gd name="T15" fmla="*/ 365 h 483"/>
              <a:gd name="T16" fmla="*/ 780 w 780"/>
              <a:gd name="T17" fmla="*/ 386 h 483"/>
              <a:gd name="T18" fmla="*/ 762 w 780"/>
              <a:gd name="T19" fmla="*/ 413 h 483"/>
              <a:gd name="T20" fmla="*/ 743 w 780"/>
              <a:gd name="T21" fmla="*/ 424 h 483"/>
              <a:gd name="T22" fmla="*/ 684 w 780"/>
              <a:gd name="T23" fmla="*/ 447 h 483"/>
              <a:gd name="T24" fmla="*/ 598 w 780"/>
              <a:gd name="T25" fmla="*/ 468 h 483"/>
              <a:gd name="T26" fmla="*/ 491 w 780"/>
              <a:gd name="T27" fmla="*/ 482 h 483"/>
              <a:gd name="T28" fmla="*/ 384 w 780"/>
              <a:gd name="T29" fmla="*/ 483 h 483"/>
              <a:gd name="T30" fmla="*/ 325 w 780"/>
              <a:gd name="T31" fmla="*/ 483 h 483"/>
              <a:gd name="T32" fmla="*/ 275 w 780"/>
              <a:gd name="T33" fmla="*/ 480 h 483"/>
              <a:gd name="T34" fmla="*/ 205 w 780"/>
              <a:gd name="T35" fmla="*/ 474 h 483"/>
              <a:gd name="T36" fmla="*/ 140 w 780"/>
              <a:gd name="T37" fmla="*/ 455 h 483"/>
              <a:gd name="T38" fmla="*/ 86 w 780"/>
              <a:gd name="T39" fmla="*/ 434 h 483"/>
              <a:gd name="T40" fmla="*/ 44 w 780"/>
              <a:gd name="T41" fmla="*/ 399 h 483"/>
              <a:gd name="T42" fmla="*/ 21 w 780"/>
              <a:gd name="T43" fmla="*/ 357 h 483"/>
              <a:gd name="T44" fmla="*/ 4 w 780"/>
              <a:gd name="T45" fmla="*/ 313 h 483"/>
              <a:gd name="T46" fmla="*/ 0 w 780"/>
              <a:gd name="T47" fmla="*/ 262 h 483"/>
              <a:gd name="T48" fmla="*/ 4 w 780"/>
              <a:gd name="T49" fmla="*/ 199 h 483"/>
              <a:gd name="T50" fmla="*/ 10 w 780"/>
              <a:gd name="T51" fmla="*/ 121 h 483"/>
              <a:gd name="T52" fmla="*/ 13 w 780"/>
              <a:gd name="T53" fmla="*/ 50 h 483"/>
              <a:gd name="T54" fmla="*/ 15 w 780"/>
              <a:gd name="T55" fmla="*/ 0 h 483"/>
              <a:gd name="T56" fmla="*/ 44 w 780"/>
              <a:gd name="T57" fmla="*/ 17 h 483"/>
              <a:gd name="T58" fmla="*/ 65 w 780"/>
              <a:gd name="T59" fmla="*/ 33 h 483"/>
              <a:gd name="T60" fmla="*/ 78 w 780"/>
              <a:gd name="T61" fmla="*/ 44 h 483"/>
              <a:gd name="T62" fmla="*/ 82 w 780"/>
              <a:gd name="T63" fmla="*/ 50 h 483"/>
              <a:gd name="T64" fmla="*/ 75 w 780"/>
              <a:gd name="T65" fmla="*/ 77 h 483"/>
              <a:gd name="T66" fmla="*/ 67 w 780"/>
              <a:gd name="T67" fmla="*/ 130 h 483"/>
              <a:gd name="T68" fmla="*/ 46 w 780"/>
              <a:gd name="T69" fmla="*/ 262 h 483"/>
              <a:gd name="T70" fmla="*/ 50 w 780"/>
              <a:gd name="T71" fmla="*/ 315 h 483"/>
              <a:gd name="T72" fmla="*/ 76 w 780"/>
              <a:gd name="T73" fmla="*/ 354 h 483"/>
              <a:gd name="T74" fmla="*/ 120 w 780"/>
              <a:gd name="T75" fmla="*/ 384 h 483"/>
              <a:gd name="T76" fmla="*/ 189 w 780"/>
              <a:gd name="T77" fmla="*/ 403 h 483"/>
              <a:gd name="T78" fmla="*/ 279 w 780"/>
              <a:gd name="T79" fmla="*/ 415 h 483"/>
              <a:gd name="T80" fmla="*/ 384 w 780"/>
              <a:gd name="T81" fmla="*/ 418 h 483"/>
              <a:gd name="T82" fmla="*/ 480 w 780"/>
              <a:gd name="T83" fmla="*/ 415 h 483"/>
              <a:gd name="T84" fmla="*/ 543 w 780"/>
              <a:gd name="T85" fmla="*/ 405 h 483"/>
              <a:gd name="T86" fmla="*/ 585 w 780"/>
              <a:gd name="T87" fmla="*/ 396 h 483"/>
              <a:gd name="T88" fmla="*/ 627 w 780"/>
              <a:gd name="T89" fmla="*/ 378 h 483"/>
              <a:gd name="T90" fmla="*/ 650 w 780"/>
              <a:gd name="T91" fmla="*/ 363 h 483"/>
              <a:gd name="T92" fmla="*/ 665 w 780"/>
              <a:gd name="T93" fmla="*/ 340 h 483"/>
              <a:gd name="T94" fmla="*/ 678 w 780"/>
              <a:gd name="T95" fmla="*/ 310 h 483"/>
              <a:gd name="T96" fmla="*/ 690 w 780"/>
              <a:gd name="T97" fmla="*/ 270 h 483"/>
              <a:gd name="T98" fmla="*/ 698 w 780"/>
              <a:gd name="T99" fmla="*/ 226 h 483"/>
              <a:gd name="T100" fmla="*/ 705 w 780"/>
              <a:gd name="T101" fmla="*/ 195 h 483"/>
              <a:gd name="T102" fmla="*/ 713 w 780"/>
              <a:gd name="T103" fmla="*/ 176 h 483"/>
              <a:gd name="T104" fmla="*/ 717 w 780"/>
              <a:gd name="T105" fmla="*/ 16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80" h="483">
                <a:moveTo>
                  <a:pt x="719" y="166"/>
                </a:moveTo>
                <a:lnTo>
                  <a:pt x="719" y="166"/>
                </a:lnTo>
                <a:lnTo>
                  <a:pt x="720" y="168"/>
                </a:lnTo>
                <a:lnTo>
                  <a:pt x="722" y="170"/>
                </a:lnTo>
                <a:lnTo>
                  <a:pt x="722" y="172"/>
                </a:lnTo>
                <a:lnTo>
                  <a:pt x="724" y="174"/>
                </a:lnTo>
                <a:lnTo>
                  <a:pt x="726" y="178"/>
                </a:lnTo>
                <a:lnTo>
                  <a:pt x="728" y="184"/>
                </a:lnTo>
                <a:lnTo>
                  <a:pt x="730" y="187"/>
                </a:lnTo>
                <a:lnTo>
                  <a:pt x="732" y="193"/>
                </a:lnTo>
                <a:lnTo>
                  <a:pt x="734" y="201"/>
                </a:lnTo>
                <a:lnTo>
                  <a:pt x="734" y="208"/>
                </a:lnTo>
                <a:lnTo>
                  <a:pt x="736" y="216"/>
                </a:lnTo>
                <a:lnTo>
                  <a:pt x="738" y="224"/>
                </a:lnTo>
                <a:lnTo>
                  <a:pt x="740" y="233"/>
                </a:lnTo>
                <a:lnTo>
                  <a:pt x="741" y="243"/>
                </a:lnTo>
                <a:lnTo>
                  <a:pt x="743" y="252"/>
                </a:lnTo>
                <a:lnTo>
                  <a:pt x="745" y="264"/>
                </a:lnTo>
                <a:lnTo>
                  <a:pt x="745" y="273"/>
                </a:lnTo>
                <a:lnTo>
                  <a:pt x="747" y="285"/>
                </a:lnTo>
                <a:lnTo>
                  <a:pt x="749" y="294"/>
                </a:lnTo>
                <a:lnTo>
                  <a:pt x="751" y="302"/>
                </a:lnTo>
                <a:lnTo>
                  <a:pt x="753" y="312"/>
                </a:lnTo>
                <a:lnTo>
                  <a:pt x="753" y="319"/>
                </a:lnTo>
                <a:lnTo>
                  <a:pt x="755" y="327"/>
                </a:lnTo>
                <a:lnTo>
                  <a:pt x="757" y="334"/>
                </a:lnTo>
                <a:lnTo>
                  <a:pt x="761" y="340"/>
                </a:lnTo>
                <a:lnTo>
                  <a:pt x="762" y="346"/>
                </a:lnTo>
                <a:lnTo>
                  <a:pt x="764" y="352"/>
                </a:lnTo>
                <a:lnTo>
                  <a:pt x="766" y="357"/>
                </a:lnTo>
                <a:lnTo>
                  <a:pt x="770" y="361"/>
                </a:lnTo>
                <a:lnTo>
                  <a:pt x="772" y="365"/>
                </a:lnTo>
                <a:lnTo>
                  <a:pt x="774" y="369"/>
                </a:lnTo>
                <a:lnTo>
                  <a:pt x="778" y="375"/>
                </a:lnTo>
                <a:lnTo>
                  <a:pt x="780" y="380"/>
                </a:lnTo>
                <a:lnTo>
                  <a:pt x="780" y="386"/>
                </a:lnTo>
                <a:lnTo>
                  <a:pt x="778" y="394"/>
                </a:lnTo>
                <a:lnTo>
                  <a:pt x="774" y="399"/>
                </a:lnTo>
                <a:lnTo>
                  <a:pt x="770" y="407"/>
                </a:lnTo>
                <a:lnTo>
                  <a:pt x="762" y="413"/>
                </a:lnTo>
                <a:lnTo>
                  <a:pt x="759" y="415"/>
                </a:lnTo>
                <a:lnTo>
                  <a:pt x="755" y="418"/>
                </a:lnTo>
                <a:lnTo>
                  <a:pt x="749" y="420"/>
                </a:lnTo>
                <a:lnTo>
                  <a:pt x="743" y="424"/>
                </a:lnTo>
                <a:lnTo>
                  <a:pt x="732" y="430"/>
                </a:lnTo>
                <a:lnTo>
                  <a:pt x="717" y="436"/>
                </a:lnTo>
                <a:lnTo>
                  <a:pt x="701" y="441"/>
                </a:lnTo>
                <a:lnTo>
                  <a:pt x="684" y="447"/>
                </a:lnTo>
                <a:lnTo>
                  <a:pt x="663" y="453"/>
                </a:lnTo>
                <a:lnTo>
                  <a:pt x="644" y="459"/>
                </a:lnTo>
                <a:lnTo>
                  <a:pt x="621" y="464"/>
                </a:lnTo>
                <a:lnTo>
                  <a:pt x="598" y="468"/>
                </a:lnTo>
                <a:lnTo>
                  <a:pt x="573" y="474"/>
                </a:lnTo>
                <a:lnTo>
                  <a:pt x="547" y="478"/>
                </a:lnTo>
                <a:lnTo>
                  <a:pt x="520" y="480"/>
                </a:lnTo>
                <a:lnTo>
                  <a:pt x="491" y="482"/>
                </a:lnTo>
                <a:lnTo>
                  <a:pt x="462" y="483"/>
                </a:lnTo>
                <a:lnTo>
                  <a:pt x="432" y="483"/>
                </a:lnTo>
                <a:lnTo>
                  <a:pt x="399" y="483"/>
                </a:lnTo>
                <a:lnTo>
                  <a:pt x="384" y="483"/>
                </a:lnTo>
                <a:lnTo>
                  <a:pt x="369" y="483"/>
                </a:lnTo>
                <a:lnTo>
                  <a:pt x="354" y="483"/>
                </a:lnTo>
                <a:lnTo>
                  <a:pt x="340" y="483"/>
                </a:lnTo>
                <a:lnTo>
                  <a:pt x="325" y="483"/>
                </a:lnTo>
                <a:lnTo>
                  <a:pt x="312" y="482"/>
                </a:lnTo>
                <a:lnTo>
                  <a:pt x="300" y="482"/>
                </a:lnTo>
                <a:lnTo>
                  <a:pt x="287" y="482"/>
                </a:lnTo>
                <a:lnTo>
                  <a:pt x="275" y="480"/>
                </a:lnTo>
                <a:lnTo>
                  <a:pt x="264" y="480"/>
                </a:lnTo>
                <a:lnTo>
                  <a:pt x="243" y="478"/>
                </a:lnTo>
                <a:lnTo>
                  <a:pt x="224" y="476"/>
                </a:lnTo>
                <a:lnTo>
                  <a:pt x="205" y="474"/>
                </a:lnTo>
                <a:lnTo>
                  <a:pt x="187" y="470"/>
                </a:lnTo>
                <a:lnTo>
                  <a:pt x="172" y="466"/>
                </a:lnTo>
                <a:lnTo>
                  <a:pt x="155" y="461"/>
                </a:lnTo>
                <a:lnTo>
                  <a:pt x="140" y="455"/>
                </a:lnTo>
                <a:lnTo>
                  <a:pt x="126" y="451"/>
                </a:lnTo>
                <a:lnTo>
                  <a:pt x="113" y="445"/>
                </a:lnTo>
                <a:lnTo>
                  <a:pt x="99" y="439"/>
                </a:lnTo>
                <a:lnTo>
                  <a:pt x="86" y="434"/>
                </a:lnTo>
                <a:lnTo>
                  <a:pt x="75" y="426"/>
                </a:lnTo>
                <a:lnTo>
                  <a:pt x="63" y="417"/>
                </a:lnTo>
                <a:lnTo>
                  <a:pt x="54" y="409"/>
                </a:lnTo>
                <a:lnTo>
                  <a:pt x="44" y="399"/>
                </a:lnTo>
                <a:lnTo>
                  <a:pt x="36" y="390"/>
                </a:lnTo>
                <a:lnTo>
                  <a:pt x="31" y="380"/>
                </a:lnTo>
                <a:lnTo>
                  <a:pt x="25" y="369"/>
                </a:lnTo>
                <a:lnTo>
                  <a:pt x="21" y="357"/>
                </a:lnTo>
                <a:lnTo>
                  <a:pt x="15" y="348"/>
                </a:lnTo>
                <a:lnTo>
                  <a:pt x="12" y="336"/>
                </a:lnTo>
                <a:lnTo>
                  <a:pt x="8" y="325"/>
                </a:lnTo>
                <a:lnTo>
                  <a:pt x="4" y="313"/>
                </a:lnTo>
                <a:lnTo>
                  <a:pt x="2" y="302"/>
                </a:lnTo>
                <a:lnTo>
                  <a:pt x="0" y="289"/>
                </a:lnTo>
                <a:lnTo>
                  <a:pt x="0" y="275"/>
                </a:lnTo>
                <a:lnTo>
                  <a:pt x="0" y="262"/>
                </a:lnTo>
                <a:lnTo>
                  <a:pt x="0" y="248"/>
                </a:lnTo>
                <a:lnTo>
                  <a:pt x="0" y="233"/>
                </a:lnTo>
                <a:lnTo>
                  <a:pt x="2" y="216"/>
                </a:lnTo>
                <a:lnTo>
                  <a:pt x="4" y="199"/>
                </a:lnTo>
                <a:lnTo>
                  <a:pt x="4" y="180"/>
                </a:lnTo>
                <a:lnTo>
                  <a:pt x="6" y="161"/>
                </a:lnTo>
                <a:lnTo>
                  <a:pt x="8" y="142"/>
                </a:lnTo>
                <a:lnTo>
                  <a:pt x="10" y="121"/>
                </a:lnTo>
                <a:lnTo>
                  <a:pt x="12" y="101"/>
                </a:lnTo>
                <a:lnTo>
                  <a:pt x="13" y="82"/>
                </a:lnTo>
                <a:lnTo>
                  <a:pt x="13" y="65"/>
                </a:lnTo>
                <a:lnTo>
                  <a:pt x="13" y="50"/>
                </a:lnTo>
                <a:lnTo>
                  <a:pt x="15" y="35"/>
                </a:lnTo>
                <a:lnTo>
                  <a:pt x="15" y="21"/>
                </a:lnTo>
                <a:lnTo>
                  <a:pt x="15" y="10"/>
                </a:lnTo>
                <a:lnTo>
                  <a:pt x="15" y="0"/>
                </a:lnTo>
                <a:lnTo>
                  <a:pt x="23" y="4"/>
                </a:lnTo>
                <a:lnTo>
                  <a:pt x="31" y="10"/>
                </a:lnTo>
                <a:lnTo>
                  <a:pt x="38" y="14"/>
                </a:lnTo>
                <a:lnTo>
                  <a:pt x="44" y="17"/>
                </a:lnTo>
                <a:lnTo>
                  <a:pt x="52" y="21"/>
                </a:lnTo>
                <a:lnTo>
                  <a:pt x="57" y="25"/>
                </a:lnTo>
                <a:lnTo>
                  <a:pt x="61" y="29"/>
                </a:lnTo>
                <a:lnTo>
                  <a:pt x="65" y="33"/>
                </a:lnTo>
                <a:lnTo>
                  <a:pt x="69" y="36"/>
                </a:lnTo>
                <a:lnTo>
                  <a:pt x="73" y="38"/>
                </a:lnTo>
                <a:lnTo>
                  <a:pt x="76" y="42"/>
                </a:lnTo>
                <a:lnTo>
                  <a:pt x="78" y="44"/>
                </a:lnTo>
                <a:lnTo>
                  <a:pt x="80" y="46"/>
                </a:lnTo>
                <a:lnTo>
                  <a:pt x="80" y="48"/>
                </a:lnTo>
                <a:lnTo>
                  <a:pt x="82" y="50"/>
                </a:lnTo>
                <a:lnTo>
                  <a:pt x="82" y="50"/>
                </a:lnTo>
                <a:lnTo>
                  <a:pt x="80" y="56"/>
                </a:lnTo>
                <a:lnTo>
                  <a:pt x="78" y="61"/>
                </a:lnTo>
                <a:lnTo>
                  <a:pt x="76" y="69"/>
                </a:lnTo>
                <a:lnTo>
                  <a:pt x="75" y="77"/>
                </a:lnTo>
                <a:lnTo>
                  <a:pt x="73" y="88"/>
                </a:lnTo>
                <a:lnTo>
                  <a:pt x="71" y="101"/>
                </a:lnTo>
                <a:lnTo>
                  <a:pt x="69" y="115"/>
                </a:lnTo>
                <a:lnTo>
                  <a:pt x="67" y="130"/>
                </a:lnTo>
                <a:lnTo>
                  <a:pt x="59" y="164"/>
                </a:lnTo>
                <a:lnTo>
                  <a:pt x="54" y="199"/>
                </a:lnTo>
                <a:lnTo>
                  <a:pt x="50" y="231"/>
                </a:lnTo>
                <a:lnTo>
                  <a:pt x="46" y="262"/>
                </a:lnTo>
                <a:lnTo>
                  <a:pt x="44" y="277"/>
                </a:lnTo>
                <a:lnTo>
                  <a:pt x="46" y="291"/>
                </a:lnTo>
                <a:lnTo>
                  <a:pt x="46" y="304"/>
                </a:lnTo>
                <a:lnTo>
                  <a:pt x="50" y="315"/>
                </a:lnTo>
                <a:lnTo>
                  <a:pt x="54" y="325"/>
                </a:lnTo>
                <a:lnTo>
                  <a:pt x="61" y="336"/>
                </a:lnTo>
                <a:lnTo>
                  <a:pt x="67" y="344"/>
                </a:lnTo>
                <a:lnTo>
                  <a:pt x="76" y="354"/>
                </a:lnTo>
                <a:lnTo>
                  <a:pt x="84" y="361"/>
                </a:lnTo>
                <a:lnTo>
                  <a:pt x="96" y="371"/>
                </a:lnTo>
                <a:lnTo>
                  <a:pt x="107" y="376"/>
                </a:lnTo>
                <a:lnTo>
                  <a:pt x="120" y="384"/>
                </a:lnTo>
                <a:lnTo>
                  <a:pt x="134" y="390"/>
                </a:lnTo>
                <a:lnTo>
                  <a:pt x="151" y="394"/>
                </a:lnTo>
                <a:lnTo>
                  <a:pt x="170" y="399"/>
                </a:lnTo>
                <a:lnTo>
                  <a:pt x="189" y="403"/>
                </a:lnTo>
                <a:lnTo>
                  <a:pt x="210" y="407"/>
                </a:lnTo>
                <a:lnTo>
                  <a:pt x="233" y="411"/>
                </a:lnTo>
                <a:lnTo>
                  <a:pt x="256" y="413"/>
                </a:lnTo>
                <a:lnTo>
                  <a:pt x="279" y="415"/>
                </a:lnTo>
                <a:lnTo>
                  <a:pt x="304" y="417"/>
                </a:lnTo>
                <a:lnTo>
                  <a:pt x="329" y="417"/>
                </a:lnTo>
                <a:lnTo>
                  <a:pt x="357" y="418"/>
                </a:lnTo>
                <a:lnTo>
                  <a:pt x="384" y="418"/>
                </a:lnTo>
                <a:lnTo>
                  <a:pt x="411" y="418"/>
                </a:lnTo>
                <a:lnTo>
                  <a:pt x="436" y="417"/>
                </a:lnTo>
                <a:lnTo>
                  <a:pt x="459" y="417"/>
                </a:lnTo>
                <a:lnTo>
                  <a:pt x="480" y="415"/>
                </a:lnTo>
                <a:lnTo>
                  <a:pt x="501" y="413"/>
                </a:lnTo>
                <a:lnTo>
                  <a:pt x="518" y="411"/>
                </a:lnTo>
                <a:lnTo>
                  <a:pt x="535" y="407"/>
                </a:lnTo>
                <a:lnTo>
                  <a:pt x="543" y="405"/>
                </a:lnTo>
                <a:lnTo>
                  <a:pt x="548" y="403"/>
                </a:lnTo>
                <a:lnTo>
                  <a:pt x="562" y="401"/>
                </a:lnTo>
                <a:lnTo>
                  <a:pt x="573" y="399"/>
                </a:lnTo>
                <a:lnTo>
                  <a:pt x="585" y="396"/>
                </a:lnTo>
                <a:lnTo>
                  <a:pt x="596" y="392"/>
                </a:lnTo>
                <a:lnTo>
                  <a:pt x="608" y="388"/>
                </a:lnTo>
                <a:lnTo>
                  <a:pt x="617" y="384"/>
                </a:lnTo>
                <a:lnTo>
                  <a:pt x="627" y="378"/>
                </a:lnTo>
                <a:lnTo>
                  <a:pt x="636" y="373"/>
                </a:lnTo>
                <a:lnTo>
                  <a:pt x="640" y="371"/>
                </a:lnTo>
                <a:lnTo>
                  <a:pt x="646" y="367"/>
                </a:lnTo>
                <a:lnTo>
                  <a:pt x="650" y="363"/>
                </a:lnTo>
                <a:lnTo>
                  <a:pt x="654" y="357"/>
                </a:lnTo>
                <a:lnTo>
                  <a:pt x="657" y="352"/>
                </a:lnTo>
                <a:lnTo>
                  <a:pt x="661" y="346"/>
                </a:lnTo>
                <a:lnTo>
                  <a:pt x="665" y="340"/>
                </a:lnTo>
                <a:lnTo>
                  <a:pt x="669" y="334"/>
                </a:lnTo>
                <a:lnTo>
                  <a:pt x="673" y="327"/>
                </a:lnTo>
                <a:lnTo>
                  <a:pt x="675" y="319"/>
                </a:lnTo>
                <a:lnTo>
                  <a:pt x="678" y="310"/>
                </a:lnTo>
                <a:lnTo>
                  <a:pt x="680" y="300"/>
                </a:lnTo>
                <a:lnTo>
                  <a:pt x="684" y="291"/>
                </a:lnTo>
                <a:lnTo>
                  <a:pt x="686" y="281"/>
                </a:lnTo>
                <a:lnTo>
                  <a:pt x="690" y="270"/>
                </a:lnTo>
                <a:lnTo>
                  <a:pt x="692" y="256"/>
                </a:lnTo>
                <a:lnTo>
                  <a:pt x="694" y="247"/>
                </a:lnTo>
                <a:lnTo>
                  <a:pt x="696" y="235"/>
                </a:lnTo>
                <a:lnTo>
                  <a:pt x="698" y="226"/>
                </a:lnTo>
                <a:lnTo>
                  <a:pt x="699" y="218"/>
                </a:lnTo>
                <a:lnTo>
                  <a:pt x="701" y="208"/>
                </a:lnTo>
                <a:lnTo>
                  <a:pt x="703" y="201"/>
                </a:lnTo>
                <a:lnTo>
                  <a:pt x="705" y="195"/>
                </a:lnTo>
                <a:lnTo>
                  <a:pt x="707" y="189"/>
                </a:lnTo>
                <a:lnTo>
                  <a:pt x="709" y="184"/>
                </a:lnTo>
                <a:lnTo>
                  <a:pt x="711" y="180"/>
                </a:lnTo>
                <a:lnTo>
                  <a:pt x="713" y="176"/>
                </a:lnTo>
                <a:lnTo>
                  <a:pt x="713" y="172"/>
                </a:lnTo>
                <a:lnTo>
                  <a:pt x="715" y="170"/>
                </a:lnTo>
                <a:lnTo>
                  <a:pt x="717" y="168"/>
                </a:lnTo>
                <a:lnTo>
                  <a:pt x="717" y="166"/>
                </a:lnTo>
                <a:lnTo>
                  <a:pt x="719" y="166"/>
                </a:lnTo>
                <a:lnTo>
                  <a:pt x="719" y="16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4" grpId="0" bldLvl="0" animBg="1"/>
      <p:bldP spid="36" grpId="0" animBg="1"/>
      <p:bldP spid="37" grpId="0" animBg="1"/>
      <p:bldP spid="38" grpId="0" animBg="1"/>
      <p:bldP spid="39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2646" y="699542"/>
            <a:ext cx="60787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松鼠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给你的第一印象是什么？在课文中画出相关语句。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3102808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松鼠是一种漂亮的小动物，乖巧，驯良，很讨人喜欢。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555526"/>
            <a:ext cx="7590876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再读课文，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从哪些方面介绍了松鼠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84168" y="2327678"/>
            <a:ext cx="2059940" cy="1545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899592" y="2365047"/>
            <a:ext cx="4857784" cy="16435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外形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特点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、活动范围和规律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、行为特点、搭窝、其他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习性。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357304"/>
            <a:ext cx="7920880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默读课文，在文中找出有关松鼠的具体信息，分组讨论：作者大概介绍了松鼠哪些方面的内容？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7224" y="566068"/>
            <a:ext cx="3892412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梳理有关松鼠的信息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折角形 5"/>
          <p:cNvSpPr/>
          <p:nvPr/>
        </p:nvSpPr>
        <p:spPr>
          <a:xfrm>
            <a:off x="1835696" y="2876019"/>
            <a:ext cx="5544616" cy="1696962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提示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：可以分段梳理，也可以采用列提纲、画图表等方式梳理信息，分条呈现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597227" y="1361493"/>
            <a:ext cx="7863205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它们面容清秀，眼睛闪闪发光，身体矫健，四肢轻快。玲珑的小面孔，衬上一条帽缨形的美丽尾巴，显得格外漂亮。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051720" y="2002182"/>
            <a:ext cx="75520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870373" y="1991380"/>
            <a:ext cx="658457" cy="108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499543" y="1960715"/>
            <a:ext cx="57150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02021" y="2634488"/>
            <a:ext cx="710604" cy="7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499543" y="2583688"/>
            <a:ext cx="97123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74535" y="3275714"/>
            <a:ext cx="67618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矩形标注 12"/>
          <p:cNvSpPr/>
          <p:nvPr/>
        </p:nvSpPr>
        <p:spPr>
          <a:xfrm>
            <a:off x="1733503" y="599507"/>
            <a:ext cx="3721046" cy="500066"/>
          </a:xfrm>
          <a:prstGeom prst="wedgeRectCallout">
            <a:avLst>
              <a:gd name="adj1" fmla="val -22474"/>
              <a:gd name="adj2" fmla="val 12514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这写的是松鼠的外形。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56440"/>
            <a:ext cx="2030617" cy="1867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642910" y="428610"/>
            <a:ext cx="78632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它们常常直竖着身子坐着，像人们用手一样，用前爪往嘴里送东西吃。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1563638"/>
            <a:ext cx="78632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松鼠不躲藏在地底下，经常在高处活动，像飞鸟一样住在树顶上，满树林里跑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910" y="2670927"/>
            <a:ext cx="78632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松鼠在秋天拾</a:t>
            </a:r>
            <a:r>
              <a:rPr lang="zh-CN" altLang="en-US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action="ppaction://hlinksldjump"/>
              </a:rPr>
              <a:t>榛子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，塞到老树空心的缝隙里，塞得满满的，留到冬天吃。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2014220" y="3996690"/>
            <a:ext cx="5361940" cy="500380"/>
          </a:xfrm>
          <a:prstGeom prst="wedgeRectCallout">
            <a:avLst>
              <a:gd name="adj1" fmla="val -21380"/>
              <a:gd name="adj2" fmla="val -101732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这些内容写的是松鼠的生活习性。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6" t="11129" r="10087" b="11129"/>
          <a:stretch>
            <a:fillRect/>
          </a:stretch>
        </p:blipFill>
        <p:spPr>
          <a:xfrm>
            <a:off x="827584" y="1326448"/>
            <a:ext cx="3456384" cy="27419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7" b="7032"/>
          <a:stretch>
            <a:fillRect/>
          </a:stretch>
        </p:blipFill>
        <p:spPr>
          <a:xfrm>
            <a:off x="4716016" y="1326448"/>
            <a:ext cx="3723878" cy="27419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3608" y="589555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榛子的果实接近球形，是松鼠的主食之一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7484287" y="4371950"/>
            <a:ext cx="792088" cy="3600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返回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640398" y="1093043"/>
            <a:ext cx="812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松鼠的窝通常搭在树枝分杈的地方，又干净又暖和。它们搭窝的时候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窝口朝上，端端正正，很狭窄，勉强可以进出。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4283968" y="271484"/>
            <a:ext cx="3444697" cy="500066"/>
          </a:xfrm>
          <a:prstGeom prst="wedgeRectCallout">
            <a:avLst>
              <a:gd name="adj1" fmla="val -34706"/>
              <a:gd name="adj2" fmla="val 126938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这写的是松</a:t>
            </a:r>
            <a:r>
              <a:rPr lang="zh-CN" altLang="en-US" sz="2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鼠搭窝</a:t>
            </a: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0397" y="2770931"/>
            <a:ext cx="786320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松鼠通常一胎生三四个。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它们用爪子和牙齿梳理全身的毛，身上总是光光溜溜、干干净净的。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3419872" y="4107769"/>
            <a:ext cx="4643470" cy="500066"/>
          </a:xfrm>
          <a:prstGeom prst="wedgeRectCallout">
            <a:avLst>
              <a:gd name="adj1" fmla="val -33286"/>
              <a:gd name="adj2" fmla="val -127626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这写的是松鼠的其他习性。</a:t>
            </a:r>
            <a:endParaRPr lang="zh-CN" altLang="en-US" sz="2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2517" y="1219734"/>
            <a:ext cx="5472608" cy="3121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布封是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世纪法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国的博物学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家、作家。他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毕生从事博物学研究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年的时间写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册巨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自然史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。这部作品对自然界作了详细而科学的描述，并因其文笔优美而著称于世。</a:t>
            </a:r>
            <a:endParaRPr lang="zh-CN" alt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544" y="1552902"/>
            <a:ext cx="2219048" cy="28190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9" y="411510"/>
            <a:ext cx="2003024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571472" y="483518"/>
            <a:ext cx="78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根据讨论结果完成表格。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71472" y="1330992"/>
          <a:ext cx="8215370" cy="2608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6667"/>
                <a:gridCol w="657870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松鼠</a:t>
                      </a:r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相关信息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3287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外形特点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活动范围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和规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律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214547" y="1831058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漂亮、乖巧、驯良；面容清秀，眼睛闪闪发光；身体矫健，四肢轻快；尾巴美丽；直竖着身子坐，用前爪往嘴里送东西吃。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3280338"/>
            <a:ext cx="635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常在高处活动；在夜间活动。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12130" y="934730"/>
          <a:ext cx="8174712" cy="3344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6009"/>
                <a:gridCol w="6578703"/>
              </a:tblGrid>
              <a:tr h="426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松鼠</a:t>
                      </a:r>
                      <a:endParaRPr lang="zh-CN" altLang="en-US" sz="240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相关信息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57824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行为特征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14656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搭窝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altLang="zh-CN" sz="24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843316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其他习性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altLang="zh-CN" sz="24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67744" y="1419622"/>
            <a:ext cx="635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警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觉；敏捷；秋天储藏冬天的食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1995686"/>
            <a:ext cx="6357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选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址：树枝分杈的地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方。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搭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窝过程：搬木片，干苔藓编扎，挤紧、踏平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窝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的特点：干净、暖和、舒适、安全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窝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口的特点：朝上、端正、狭窄，有圆锥形的盖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40"/>
          <p:cNvSpPr txBox="1"/>
          <p:nvPr/>
        </p:nvSpPr>
        <p:spPr>
          <a:xfrm>
            <a:off x="571472" y="339502"/>
            <a:ext cx="7863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根据讨论结果完成表格。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2267744" y="3435846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胎生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，每胎三四个；小松鼠过冬会换毛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爪子和牙齿梳理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毛。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1130035" y="987574"/>
            <a:ext cx="68839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作者从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外形特点、活动范围和规律、行为特点、搭窝、其他习性这几个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方面来介绍松鼠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，从中你得到了哪些启示？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19672" y="1189248"/>
            <a:ext cx="6783085" cy="1055608"/>
          </a:xfrm>
          <a:prstGeom prst="wedgeRoundRectCallout">
            <a:avLst>
              <a:gd name="adj1" fmla="val -52949"/>
              <a:gd name="adj2" fmla="val -28370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这些方面是松鼠的主要特点，通过写这些内容，就能把松鼠介绍清楚。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3099511"/>
            <a:ext cx="6953996" cy="1055608"/>
          </a:xfrm>
          <a:prstGeom prst="wedgeRoundRectCallout">
            <a:avLst>
              <a:gd name="adj1" fmla="val 51617"/>
              <a:gd name="adj2" fmla="val -17329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通过这几个方面的内容说明了松鼠的特点，能使文章条理更清晰。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9581"/>
            <a:ext cx="1008112" cy="16455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564" y="3003798"/>
            <a:ext cx="914324" cy="1621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500034" y="714362"/>
            <a:ext cx="78632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介绍动物，首先要多角度细致观察，其次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抓住特点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6396" y="2082210"/>
            <a:ext cx="7098012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说明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性文章通常抓住事物鲜明的特点进行具体说明，使我们清楚地了解事物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74745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总括特点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27885" y="1747457"/>
            <a:ext cx="2052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具体介绍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1747457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补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充说明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85846" y="3315527"/>
            <a:ext cx="21962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由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67644" y="641277"/>
            <a:ext cx="5832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思考：课文的结构是怎样的？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580112" y="1900212"/>
            <a:ext cx="547475" cy="33534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2843808" y="1958852"/>
            <a:ext cx="547475" cy="33534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2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563638"/>
            <a:ext cx="76919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松鼠是一种漂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亮的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物，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乖巧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驯良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，很</a:t>
            </a:r>
            <a:r>
              <a:rPr lang="zh-CN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讨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人喜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欢。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外形特点、活动范围和规律、行为特点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、其他习性等方面来介绍松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鼠的。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50834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堂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1278612"/>
            <a:ext cx="8455025" cy="30213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一、选择题。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松鼠的特点是（　  ）。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漂亮、驯良、乖巧　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漂亮、轻巧、刚健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乖巧、美丽、厉害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3968" y="1814939"/>
            <a:ext cx="396583" cy="68480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zh-CN" altLang="en-US" sz="4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14678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143188" y="327371"/>
            <a:ext cx="8455025" cy="30213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小松鼠习惯晚上睡觉，白天吃东西。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（    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松鼠一到冬天就蛰伏不动。   （    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29208" y="2159625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二、判断对错。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29208" y="279145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10241" name="文本框 14"/>
          <p:cNvSpPr txBox="1">
            <a:spLocks noChangeArrowheads="1"/>
          </p:cNvSpPr>
          <p:nvPr/>
        </p:nvSpPr>
        <p:spPr bwMode="auto">
          <a:xfrm>
            <a:off x="827584" y="364326"/>
            <a:ext cx="207590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693489" y="1458962"/>
            <a:ext cx="769493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认真书写本课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生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字。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借阅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《中国大百科全书》阅读有关松鼠的文字。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03648" y="1742684"/>
            <a:ext cx="65826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读准字音，读通句子，圈出文中的新词或不理解的地方，同学之间讨论解决。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14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3119868" y="1053332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40355" y="523107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  <p:sp>
        <p:nvSpPr>
          <p:cNvPr id="7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07604" y="1779662"/>
            <a:ext cx="7128792" cy="143116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默读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，哪些描写松鼠外形的句子让你觉得有趣？说说理由。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02153" y="195486"/>
            <a:ext cx="2739694" cy="715089"/>
            <a:chOff x="2683282" y="195486"/>
            <a:chExt cx="2739694" cy="715089"/>
          </a:xfrm>
        </p:grpSpPr>
        <p:sp>
          <p:nvSpPr>
            <p:cNvPr id="4" name="文本框 15"/>
            <p:cNvSpPr txBox="1"/>
            <p:nvPr/>
          </p:nvSpPr>
          <p:spPr>
            <a:xfrm>
              <a:off x="2683282" y="195486"/>
              <a:ext cx="2739694" cy="71508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iconfont-1191-870150"/>
            <p:cNvSpPr>
              <a:spLocks noChangeAspect="1"/>
            </p:cNvSpPr>
            <p:nvPr/>
          </p:nvSpPr>
          <p:spPr bwMode="auto">
            <a:xfrm>
              <a:off x="5076056" y="339502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7" name="iconfont-1191-870150"/>
            <p:cNvSpPr>
              <a:spLocks noChangeAspect="1"/>
            </p:cNvSpPr>
            <p:nvPr/>
          </p:nvSpPr>
          <p:spPr bwMode="auto">
            <a:xfrm rot="10800000">
              <a:off x="2683283" y="34535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9552" y="987574"/>
            <a:ext cx="7632849" cy="10347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5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面容清秀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，眼睛闪闪发光，身体矫健，四肢轻快。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3923928" y="2473862"/>
            <a:ext cx="4786346" cy="1428760"/>
          </a:xfrm>
          <a:prstGeom prst="wedgeRectCallout">
            <a:avLst>
              <a:gd name="adj1" fmla="val -44323"/>
              <a:gd name="adj2" fmla="val -87628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“面容清秀”常用来形容人长得漂亮，这里把松鼠当成人来写，很有意思。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7584" y="2428874"/>
            <a:ext cx="259228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2910" y="2357436"/>
            <a:ext cx="7632849" cy="13929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25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500" b="1" dirty="0">
                <a:latin typeface="楷体" panose="02010609060101010101" pitchFamily="49" charset="-122"/>
                <a:ea typeface="楷体" panose="02010609060101010101" pitchFamily="49" charset="-122"/>
              </a:rPr>
              <a:t>玲珑的小面孔，衬上一条帽缨形的美丽尾巴，显得格外漂亮。它们的尾巴老是翘起来，一直翘到头上，自己就躲在尾巴底下歇凉。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1979712" y="3939902"/>
            <a:ext cx="5357850" cy="785818"/>
          </a:xfrm>
          <a:prstGeom prst="wedgeRectCallout">
            <a:avLst>
              <a:gd name="adj1" fmla="val -25258"/>
              <a:gd name="adj2" fmla="val -7110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松鼠可以躲在自己的尾巴下面歇凉，它的尾巴非常奇特、有趣。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763688" y="3714758"/>
            <a:ext cx="242889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矩形标注 11"/>
          <p:cNvSpPr/>
          <p:nvPr/>
        </p:nvSpPr>
        <p:spPr>
          <a:xfrm>
            <a:off x="1844773" y="434901"/>
            <a:ext cx="3450114" cy="1428760"/>
          </a:xfrm>
          <a:prstGeom prst="wedgeRectCallout">
            <a:avLst>
              <a:gd name="adj1" fmla="val 49336"/>
              <a:gd name="adj2" fmla="val 7828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松鼠的尾巴和其他小动物的尾巴截然不同，这是松鼠独有的特点。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932040" y="2856434"/>
            <a:ext cx="278893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0" b="3327"/>
          <a:stretch>
            <a:fillRect/>
          </a:stretch>
        </p:blipFill>
        <p:spPr>
          <a:xfrm>
            <a:off x="5713027" y="129837"/>
            <a:ext cx="3249069" cy="2038888"/>
          </a:xfrm>
          <a:prstGeom prst="rect">
            <a:avLst/>
          </a:prstGeom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2907" y="153789"/>
            <a:ext cx="3254666" cy="2031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19672" y="1635646"/>
            <a:ext cx="5904656" cy="9340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抓住特点具体说明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3"/>
          <p:cNvSpPr>
            <a:spLocks noChangeArrowheads="1"/>
          </p:cNvSpPr>
          <p:nvPr/>
        </p:nvSpPr>
        <p:spPr bwMode="auto">
          <a:xfrm>
            <a:off x="359360" y="414437"/>
            <a:ext cx="8377104" cy="954107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对比阅读：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下面介绍松鼠的外形和课文中对松鼠外形的描述，在表达上有什么不同？</a:t>
            </a:r>
            <a:endParaRPr kumimoji="0"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11560" y="1617643"/>
            <a:ext cx="5715040" cy="954107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松鼠体形细长，体长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en-US" altLang="zh-CN" sz="2800" b="1" dirty="0" smtClean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厘米，尾长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厘米，体重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39552" y="2928940"/>
            <a:ext cx="8124904" cy="1384995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它们面容清秀，眼睛闪闪发光，身体矫健，四肢轻快。玲珑的小面孔，衬上一条帽缨形的美丽尾巴，显得格外漂亮。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29388" y="1428742"/>
            <a:ext cx="2307076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785918" y="714362"/>
            <a:ext cx="5715040" cy="954107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松鼠体形细长，体长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厘米，尾长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厘米，体重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线形标注 1 5"/>
          <p:cNvSpPr/>
          <p:nvPr/>
        </p:nvSpPr>
        <p:spPr>
          <a:xfrm>
            <a:off x="4687861" y="2867345"/>
            <a:ext cx="3143272" cy="857256"/>
          </a:xfrm>
          <a:prstGeom prst="borderCallout1">
            <a:avLst>
              <a:gd name="adj1" fmla="val -1307"/>
              <a:gd name="adj2" fmla="val 50346"/>
              <a:gd name="adj3" fmla="val -144592"/>
              <a:gd name="adj4" fmla="val 5809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语言简洁，用词准确、严谨。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724128" y="1180153"/>
            <a:ext cx="91957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43174" y="1643056"/>
            <a:ext cx="785818" cy="158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220072" y="1643056"/>
            <a:ext cx="129614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线形标注 1 10"/>
          <p:cNvSpPr/>
          <p:nvPr/>
        </p:nvSpPr>
        <p:spPr>
          <a:xfrm>
            <a:off x="1351598" y="2867686"/>
            <a:ext cx="3143272" cy="857256"/>
          </a:xfrm>
          <a:prstGeom prst="borderCallout1">
            <a:avLst>
              <a:gd name="adj1" fmla="val -395"/>
              <a:gd name="adj2" fmla="val 35676"/>
              <a:gd name="adj3" fmla="val -145504"/>
              <a:gd name="adj4" fmla="val 4143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用具体的数字介绍松鼠的外形。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5370" y="1961515"/>
            <a:ext cx="176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列数字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线形标注 1 5"/>
          <p:cNvSpPr/>
          <p:nvPr/>
        </p:nvSpPr>
        <p:spPr>
          <a:xfrm>
            <a:off x="785786" y="2928940"/>
            <a:ext cx="3143272" cy="857256"/>
          </a:xfrm>
          <a:prstGeom prst="borderCallout1">
            <a:avLst>
              <a:gd name="adj1" fmla="val 517"/>
              <a:gd name="adj2" fmla="val 39654"/>
              <a:gd name="adj3" fmla="val -119065"/>
              <a:gd name="adj4" fmla="val 4192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语言形象、生动、活泼、有趣。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线形标注 1 10"/>
          <p:cNvSpPr/>
          <p:nvPr/>
        </p:nvSpPr>
        <p:spPr>
          <a:xfrm>
            <a:off x="4572000" y="2928940"/>
            <a:ext cx="2952328" cy="857256"/>
          </a:xfrm>
          <a:prstGeom prst="borderCallout1">
            <a:avLst>
              <a:gd name="adj1" fmla="val 2340"/>
              <a:gd name="adj2" fmla="val 42887"/>
              <a:gd name="adj3" fmla="val -155532"/>
              <a:gd name="adj4" fmla="val 47398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抓住特点具体说明。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00034" y="571486"/>
            <a:ext cx="8429684" cy="138499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它们面容清秀，眼睛闪闪发光，身体矫健，四肢轻快。玲珑的小面孔，衬上一条帽缨形的美丽尾巴，显得格外漂亮。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979712" y="1068121"/>
            <a:ext cx="129614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956376" y="1069709"/>
            <a:ext cx="857256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71472" y="1500180"/>
            <a:ext cx="857256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572132" y="1500180"/>
            <a:ext cx="128588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961380" y="2212340"/>
            <a:ext cx="1200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打比方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1" grpId="1" animBg="1"/>
      <p:bldP spid="2" grpId="0"/>
      <p:bldP spid="2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3"/>
          <p:cNvSpPr>
            <a:spLocks noChangeArrowheads="1"/>
          </p:cNvSpPr>
          <p:nvPr/>
        </p:nvSpPr>
        <p:spPr bwMode="auto">
          <a:xfrm>
            <a:off x="214282" y="428610"/>
            <a:ext cx="8143932" cy="95313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这两段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话分别是从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哪几个</a:t>
            </a:r>
            <a:r>
              <a:rPr lang="zh-CN" altLang="en-US" sz="28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方面来介绍松鼠外形的？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你还能发现什么特别之处吗？</a:t>
            </a:r>
            <a:endParaRPr kumimoji="0"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39552" y="1714494"/>
            <a:ext cx="5760640" cy="954107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松鼠体形细长，体长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厘米，尾长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厘米，体重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39552" y="2928940"/>
            <a:ext cx="8247290" cy="1384995"/>
          </a:xfrm>
          <a:prstGeom prst="rect">
            <a:avLst/>
          </a:prstGeom>
          <a:noFill/>
          <a:ln w="19050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它们面容清秀，眼睛闪闪发光，身体矫健，四肢轻快。玲珑的小面孔，衬上一条帽缨形的美丽尾巴，显得格外漂亮。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29388" y="1428742"/>
            <a:ext cx="2307076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16058" y="785800"/>
            <a:ext cx="5440118" cy="138499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松鼠体形细长，体长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厘米，尾长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厘米，体重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00" y="785800"/>
            <a:ext cx="2307076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511660" y="2715766"/>
            <a:ext cx="6120680" cy="11412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这个句子是从松鼠的体形、身长、尾长、体重四个方面来介绍松鼠的外形的。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12085" y="1651361"/>
            <a:ext cx="8452403" cy="2549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900"/>
              </a:lnSpc>
              <a:spcBef>
                <a:spcPct val="50000"/>
              </a:spcBef>
            </a:pPr>
            <a:r>
              <a:rPr lang="zh-CN" altLang="en-US" sz="5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驯良  矫健  歇凉  分杈</a:t>
            </a:r>
            <a:endParaRPr lang="en-US" altLang="zh-CN" sz="5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7900"/>
              </a:lnSpc>
              <a:spcBef>
                <a:spcPct val="50000"/>
              </a:spcBef>
            </a:pPr>
            <a:r>
              <a:rPr lang="zh-CN" altLang="en-US" sz="5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苔藓  狭窄  勉强  锥形</a:t>
            </a:r>
            <a:endParaRPr lang="zh-CN" altLang="en-US" sz="5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535" y="1353420"/>
            <a:ext cx="826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xùn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2787774"/>
            <a:ext cx="1051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xiǎn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2705883" y="1275606"/>
            <a:ext cx="887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jiǎo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4788025" y="1347614"/>
            <a:ext cx="79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xiē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7645851" y="1396933"/>
            <a:ext cx="103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chà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2699792" y="2840618"/>
            <a:ext cx="79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xiá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22" name="TextBox 9"/>
          <p:cNvSpPr txBox="1"/>
          <p:nvPr/>
        </p:nvSpPr>
        <p:spPr>
          <a:xfrm>
            <a:off x="4584155" y="2841868"/>
            <a:ext cx="1228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miǎn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23" name="TextBox 9"/>
          <p:cNvSpPr txBox="1"/>
          <p:nvPr/>
        </p:nvSpPr>
        <p:spPr>
          <a:xfrm>
            <a:off x="6966282" y="2841868"/>
            <a:ext cx="1134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zhuī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24" name="文本框 15"/>
          <p:cNvSpPr txBox="1"/>
          <p:nvPr/>
        </p:nvSpPr>
        <p:spPr>
          <a:xfrm>
            <a:off x="827584" y="41151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4282" y="642924"/>
            <a:ext cx="6072230" cy="1815882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它们面容清秀，眼睛闪闪发光，身体矫健，四肢轻快。玲珑的小面孔，衬上一条帽缨形的美丽尾巴，显得格外漂亮。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516216" y="699542"/>
            <a:ext cx="2307076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线形标注 1 7"/>
          <p:cNvSpPr/>
          <p:nvPr/>
        </p:nvSpPr>
        <p:spPr>
          <a:xfrm>
            <a:off x="986990" y="2700083"/>
            <a:ext cx="7170020" cy="1440001"/>
          </a:xfrm>
          <a:prstGeom prst="borderCallout1">
            <a:avLst>
              <a:gd name="adj1" fmla="val 94"/>
              <a:gd name="adj2" fmla="val 503"/>
              <a:gd name="adj3" fmla="val 1822"/>
              <a:gd name="adj4" fmla="val 3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课文是从面容、眼睛、身体、四肢、尾巴等方面来介绍松鼠的外形，作者抓住每一部分的特点细致描述，能突出松鼠的特点，让人觉得很有意思。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3"/>
          <p:cNvSpPr>
            <a:spLocks noChangeArrowheads="1"/>
          </p:cNvSpPr>
          <p:nvPr/>
        </p:nvSpPr>
        <p:spPr bwMode="auto">
          <a:xfrm>
            <a:off x="785786" y="558779"/>
            <a:ext cx="7746654" cy="954107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读下面的句子，从文中找出相应的段落，小组讨论二者在表达上的不同。</a:t>
            </a:r>
            <a:endParaRPr kumimoji="0"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785786" y="1771349"/>
            <a:ext cx="7929618" cy="954107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◇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松鼠在树上筑巢或利用树洞栖居，巢以树的干枝条及杂物构成，直径约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785786" y="2985795"/>
            <a:ext cx="7929618" cy="954107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◇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松鼠每年春、秋季换毛。年产仔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次，一般在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月产仔较多。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781659" y="428294"/>
            <a:ext cx="7929618" cy="954107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◇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松鼠在树上筑巢或利用树洞栖居，巢以树的干枝条及杂物构成，直径约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869924" y="1483037"/>
            <a:ext cx="7929618" cy="523220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这句话和课文中的第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自然段相对应。</a:t>
            </a:r>
            <a:endParaRPr kumimoji="0"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81685" y="2126615"/>
            <a:ext cx="8286750" cy="267652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这句话只是简要介绍了松鼠的窝的位置，及构成材料与大小。第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自然段则用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先、再、然后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表示顺序的词条理清晰地介绍了它搭窝的过程，用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搬、放、编扎、挤紧、踏平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等一系列的动词写松鼠撘窝时的动作，使它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聪明、勤快、灵巧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的形象跃然纸上。</a:t>
            </a:r>
            <a:endParaRPr kumimoji="0"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683568" y="782870"/>
            <a:ext cx="7929618" cy="954107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◇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松鼠每年春、秋季换毛。年产仔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ea typeface="楷体" panose="02010609060101010101" pitchFamily="49" charset="-122"/>
                <a:sym typeface="+mn-ea"/>
              </a:rPr>
              <a:t>~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次，一般在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月产仔较多。</a:t>
            </a:r>
            <a:endParaRPr kumimoji="0"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83568" y="2067694"/>
            <a:ext cx="7929618" cy="229806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indent="457200" fontAlgn="auto">
              <a:lnSpc>
                <a:spcPts val="43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这句话对应课文第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自然段。这句话简要提供了松鼠换毛的季节、产仔等信息。课文第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自然段还谈到松鼠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毛的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颜色以及它们如何梳理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毛等内容，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形象生动地表现了松鼠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爱干净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的生活习惯。</a:t>
            </a:r>
            <a:endParaRPr kumimoji="0"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5"/>
          <p:cNvSpPr txBox="1"/>
          <p:nvPr/>
        </p:nvSpPr>
        <p:spPr>
          <a:xfrm>
            <a:off x="755576" y="555526"/>
            <a:ext cx="738718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现在你就是那只搭窝的松鼠，请问：怎样才能让自己的窝建造得比较安全？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898700" y="2217471"/>
            <a:ext cx="6143668" cy="578882"/>
          </a:xfrm>
          <a:prstGeom prst="wedgeRoundRectCallout">
            <a:avLst>
              <a:gd name="adj1" fmla="val 51980"/>
              <a:gd name="adj2" fmla="val -27320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把窝搭在高高的树杈上很安全。</a:t>
            </a:r>
            <a:endParaRPr lang="zh-CN" altLang="en-US" sz="2800" dirty="0"/>
          </a:p>
        </p:txBody>
      </p:sp>
      <p:sp>
        <p:nvSpPr>
          <p:cNvPr id="15" name="文本框 5"/>
          <p:cNvSpPr txBox="1"/>
          <p:nvPr/>
        </p:nvSpPr>
        <p:spPr>
          <a:xfrm>
            <a:off x="1763688" y="3407813"/>
            <a:ext cx="5832648" cy="1055608"/>
          </a:xfrm>
          <a:prstGeom prst="wedgeRoundRectCallout">
            <a:avLst>
              <a:gd name="adj1" fmla="val -52117"/>
              <a:gd name="adj2" fmla="val -16480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搭窝的时候使用结实的小木片，可以把窝建造得更安全。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663" y="3206579"/>
            <a:ext cx="854183" cy="14393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97"/>
          <a:stretch>
            <a:fillRect/>
          </a:stretch>
        </p:blipFill>
        <p:spPr>
          <a:xfrm>
            <a:off x="7042368" y="1816509"/>
            <a:ext cx="1009612" cy="1438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5"/>
          <p:cNvSpPr txBox="1"/>
          <p:nvPr/>
        </p:nvSpPr>
        <p:spPr>
          <a:xfrm>
            <a:off x="827585" y="843558"/>
            <a:ext cx="7704856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要想把自己的窝搭得舒适一些，有什么技巧吗？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5"/>
          <p:cNvSpPr txBox="1"/>
          <p:nvPr/>
        </p:nvSpPr>
        <p:spPr>
          <a:xfrm>
            <a:off x="1519644" y="2499742"/>
            <a:ext cx="6264697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窝搭好后，可以铺上一层干苔藓，那样住着会更舒适。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55576" y="699542"/>
            <a:ext cx="7748364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再读课文第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自然段，思考：课文的语言和同学们的发言有什么不同？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1259632" y="2595557"/>
            <a:ext cx="6696744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同学们的发言比较随意，表达不够完整，也不一定准确；课文中的语言表达准确，用词生动，条理清晰。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5"/>
          <p:cNvSpPr txBox="1"/>
          <p:nvPr/>
        </p:nvSpPr>
        <p:spPr>
          <a:xfrm>
            <a:off x="395536" y="987574"/>
            <a:ext cx="7929618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松鼠的窝通常搭在树枝分杈的地方，又干净又暖和。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2324362" y="1002964"/>
            <a:ext cx="64294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872513" y="1002964"/>
            <a:ext cx="214314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 rot="16200000">
            <a:off x="4576236" y="-102342"/>
            <a:ext cx="214314" cy="364333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线形标注 1 9"/>
          <p:cNvSpPr/>
          <p:nvPr/>
        </p:nvSpPr>
        <p:spPr>
          <a:xfrm>
            <a:off x="5364088" y="2717475"/>
            <a:ext cx="2304256" cy="500066"/>
          </a:xfrm>
          <a:prstGeom prst="borderCallout1">
            <a:avLst>
              <a:gd name="adj1" fmla="val 4684"/>
              <a:gd name="adj2" fmla="val 825"/>
              <a:gd name="adj3" fmla="val -176041"/>
              <a:gd name="adj4" fmla="val -2617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用词准确生动。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1" cstate="print"/>
          <a:srcRect b="6876"/>
          <a:stretch>
            <a:fillRect/>
          </a:stretch>
        </p:blipFill>
        <p:spPr bwMode="auto">
          <a:xfrm>
            <a:off x="678629" y="1989416"/>
            <a:ext cx="3367412" cy="20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5"/>
          <p:cNvSpPr txBox="1"/>
          <p:nvPr/>
        </p:nvSpPr>
        <p:spPr>
          <a:xfrm>
            <a:off x="607191" y="566035"/>
            <a:ext cx="7929618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它们搭窝的时候，先搬些小木片，错杂着放在一起，再用一些干苔藓编扎起来，然后把苔藓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挤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紧，踏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平，使那建筑物足够宽敞、足够结实。</a:t>
            </a:r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3701676" y="683213"/>
            <a:ext cx="454605" cy="42862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18374" y="1230757"/>
            <a:ext cx="439658" cy="42862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22031" y="1237873"/>
            <a:ext cx="714950" cy="42862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线形标注 1 9"/>
          <p:cNvSpPr/>
          <p:nvPr/>
        </p:nvSpPr>
        <p:spPr>
          <a:xfrm>
            <a:off x="4027856" y="2857502"/>
            <a:ext cx="4000528" cy="785818"/>
          </a:xfrm>
          <a:prstGeom prst="borderCallout1">
            <a:avLst>
              <a:gd name="adj1" fmla="val -3397"/>
              <a:gd name="adj2" fmla="val 32780"/>
              <a:gd name="adj3" fmla="val -144712"/>
              <a:gd name="adj4" fmla="val 16735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表示顺序的词语的使用使得条理清晰。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25701" y="2385049"/>
            <a:ext cx="2655193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30300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回顾课文，思考：本文和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太阳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都是说明性文章，在表达方法和语言风格上有什么不同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571750"/>
            <a:ext cx="72728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太阳》主要运用列数字、作比较等说明方法，而本文主要运用了打比方的说明方法，语言生动形象。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27584" y="2117913"/>
            <a:ext cx="75608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松鼠是一种漂亮的小动物，乖巧，</a:t>
            </a:r>
            <a:r>
              <a:rPr lang="zh-CN" altLang="en-US" sz="5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良，很讨人喜欢。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3431152" y="1510060"/>
            <a:ext cx="2353704" cy="676308"/>
          </a:xfrm>
          <a:prstGeom prst="wedgeRectCallout">
            <a:avLst>
              <a:gd name="adj1" fmla="val 92761"/>
              <a:gd name="adj2" fmla="val 6869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本义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马驯服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44331" y="701119"/>
            <a:ext cx="803425" cy="830997"/>
          </a:xfrm>
          <a:prstGeom prst="rect">
            <a:avLst/>
          </a:prstGeom>
          <a:ln w="31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训</a:t>
            </a:r>
            <a:endParaRPr lang="zh-CN" altLang="en-US" sz="2800" dirty="0"/>
          </a:p>
        </p:txBody>
      </p:sp>
      <p:sp>
        <p:nvSpPr>
          <p:cNvPr id="10" name="矩形标注 9"/>
          <p:cNvSpPr/>
          <p:nvPr/>
        </p:nvSpPr>
        <p:spPr>
          <a:xfrm>
            <a:off x="4325946" y="3291830"/>
            <a:ext cx="2334286" cy="743939"/>
          </a:xfrm>
          <a:prstGeom prst="wedgeRectCallout">
            <a:avLst>
              <a:gd name="adj1" fmla="val 77428"/>
              <a:gd name="adj2" fmla="val -63952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善良、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温顺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96906" y="1829784"/>
            <a:ext cx="826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xùn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1" name="文本框 15"/>
          <p:cNvSpPr txBox="1"/>
          <p:nvPr/>
        </p:nvSpPr>
        <p:spPr>
          <a:xfrm>
            <a:off x="827584" y="411510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animBg="1"/>
      <p:bldP spid="10" grpId="0" bldLvl="0" animBg="1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38842" y="2668468"/>
            <a:ext cx="630942" cy="87716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松鼠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92080" y="2226311"/>
            <a:ext cx="630942" cy="1685077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讨人喜欢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047834" y="1712095"/>
            <a:ext cx="288290" cy="2424667"/>
          </a:xfrm>
          <a:prstGeom prst="leftBrace">
            <a:avLst>
              <a:gd name="adj1" fmla="val 61196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4608" y="1616482"/>
            <a:ext cx="1325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漂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亮 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 rot="10800000">
            <a:off x="5004048" y="1712095"/>
            <a:ext cx="288290" cy="2424667"/>
          </a:xfrm>
          <a:prstGeom prst="leftBrace">
            <a:avLst>
              <a:gd name="adj1" fmla="val 5591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458694"/>
            <a:ext cx="2268000" cy="6925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2636"/>
            <a:ext cx="450000" cy="559756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827584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0374" y="1933924"/>
            <a:ext cx="724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34608" y="2711221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驯良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4608" y="368797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乖巧</a:t>
            </a:r>
            <a:endParaRPr lang="zh-CN" altLang="en-US" sz="28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" grpId="0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547025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537266"/>
            <a:ext cx="460522" cy="5728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81772" y="1573361"/>
            <a:ext cx="7262635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文抓住松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乖巧驯良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的外形特点、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机警敏捷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的行为特征、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的搭窝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巧进行细致而生动的介绍，字里行间蕴含着作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者对松鼠的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27584" y="518470"/>
            <a:ext cx="212241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483518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473518"/>
            <a:ext cx="450000" cy="5597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82332" y="1707654"/>
            <a:ext cx="794391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001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这节课，我们随着作者的介绍了解了可爱的小松鼠，动物同我们人类一样都是地球上的成员，我们应该与动物和谐相处，珍爱自然，保护自然。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846970" y="483518"/>
            <a:ext cx="210459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15616" y="2234442"/>
            <a:ext cx="7272808" cy="21375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的作者是法国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本文准确生动地说明了松鼠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特点，并补充说明了它的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、换毛时间及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的生活习性。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39552" y="1373402"/>
            <a:ext cx="4968552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一、根据课文内容填空。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40452" y="364326"/>
            <a:ext cx="2147372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29679" y="2234442"/>
            <a:ext cx="1406617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布封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89519" y="273556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漂亮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52120" y="271933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驯良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04248" y="2756412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乖巧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31557" y="3228223"/>
            <a:ext cx="167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育情况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74425" y="3723878"/>
            <a:ext cx="14014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爱干净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67544" y="1767873"/>
            <a:ext cx="7877065" cy="200824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松鼠的叫声很响亮，比黄鼠狼的叫声还要尖些。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	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松鼠通常一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胎生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三四个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		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771550"/>
            <a:ext cx="66890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说说下列各句所用的说明方法。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2240" y="2542133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作比较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3203493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列数字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32097" y="2425993"/>
            <a:ext cx="8388375" cy="17927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marL="621030" indent="-62103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松鼠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		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有时也捕捉鸟雀，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不是肉食动物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21030" indent="-62103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在树上做窝，摘果实，喝露水，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树被风刮得太厉害了，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	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到地上来。</a:t>
            </a:r>
            <a:endParaRPr lang="en-US" altLang="zh-CN" sz="2800" b="1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54" y="530604"/>
            <a:ext cx="72955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选择合适的关联词语填在句子中。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3688" y="1257603"/>
            <a:ext cx="60131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既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	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虽然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但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只有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才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 	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只要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8808" y="2431591"/>
            <a:ext cx="1007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2240" y="2427734"/>
            <a:ext cx="6954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0800" y="3291830"/>
            <a:ext cx="1043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56381" y="3723878"/>
            <a:ext cx="828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2117" y="1419622"/>
            <a:ext cx="81483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窝口朝上，端端正正，很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窄，勉强可以进出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5540588" y="555526"/>
            <a:ext cx="3096344" cy="949005"/>
          </a:xfrm>
          <a:prstGeom prst="wedgeRectCallout">
            <a:avLst>
              <a:gd name="adj1" fmla="val -51790"/>
              <a:gd name="adj2" fmla="val 6562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“狭”形声字，本义是窄，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度、广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度小。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912292" y="3544870"/>
            <a:ext cx="2507580" cy="971096"/>
          </a:xfrm>
          <a:prstGeom prst="wedgeRectCallout">
            <a:avLst>
              <a:gd name="adj1" fmla="val 35188"/>
              <a:gd name="adj2" fmla="val -81256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形声字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，本义是钻孔的工具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31002" y="3398895"/>
            <a:ext cx="803425" cy="830997"/>
          </a:xfrm>
          <a:prstGeom prst="rect">
            <a:avLst/>
          </a:prstGeom>
          <a:ln w="31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椎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5535688" y="3398895"/>
            <a:ext cx="803425" cy="830997"/>
          </a:xfrm>
          <a:prstGeom prst="rect">
            <a:avLst/>
          </a:prstGeom>
          <a:ln w="31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堆</a:t>
            </a:r>
            <a:endParaRPr lang="zh-CN" altLang="en-US" sz="2800" dirty="0"/>
          </a:p>
        </p:txBody>
      </p:sp>
      <p:sp>
        <p:nvSpPr>
          <p:cNvPr id="15" name="TextBox 9"/>
          <p:cNvSpPr txBox="1"/>
          <p:nvPr/>
        </p:nvSpPr>
        <p:spPr>
          <a:xfrm>
            <a:off x="4644090" y="1131590"/>
            <a:ext cx="792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xiá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2748808" y="2139702"/>
            <a:ext cx="887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zhuī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2427734"/>
            <a:ext cx="81483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窝口有一个圆</a:t>
            </a: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形的盖，把整个窝遮蔽起来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3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7" grpId="0" animBg="1"/>
      <p:bldP spid="11" grpId="0" animBg="1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1545635"/>
            <a:ext cx="8143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窝口朝上，端端正正，很狭窄，</a:t>
            </a:r>
            <a:r>
              <a:rPr lang="zh-CN" altLang="en-US" sz="5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可以进出。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6485436" y="2898351"/>
            <a:ext cx="2041205" cy="642942"/>
          </a:xfrm>
          <a:prstGeom prst="wedgeRectCallout">
            <a:avLst>
              <a:gd name="adj1" fmla="val -58439"/>
              <a:gd name="adj2" fmla="val -10000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将就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、凑合。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96928" y="1749744"/>
            <a:ext cx="1161248" cy="785818"/>
          </a:xfrm>
          <a:prstGeom prst="ellipse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9"/>
          <p:cNvSpPr txBox="1"/>
          <p:nvPr/>
        </p:nvSpPr>
        <p:spPr>
          <a:xfrm>
            <a:off x="5621340" y="1203598"/>
            <a:ext cx="12287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miǎn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9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43608" y="1554982"/>
            <a:ext cx="707678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它们的尾巴老是翘起来，一直翘到头上，自己就躲在尾巴底下</a:t>
            </a:r>
            <a:r>
              <a:rPr lang="zh-CN" altLang="en-US" sz="5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672836" y="2601239"/>
            <a:ext cx="335492" cy="712879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9396" y="3684969"/>
            <a:ext cx="803425" cy="830997"/>
          </a:xfrm>
          <a:prstGeom prst="rect">
            <a:avLst/>
          </a:prstGeom>
          <a:ln w="31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喝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4904082" y="3684969"/>
            <a:ext cx="803425" cy="830997"/>
          </a:xfrm>
          <a:prstGeom prst="rect">
            <a:avLst/>
          </a:prstGeom>
          <a:ln w="31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渴</a:t>
            </a:r>
            <a:endParaRPr lang="zh-CN" altLang="en-US" sz="2800" dirty="0"/>
          </a:p>
        </p:txBody>
      </p:sp>
      <p:sp>
        <p:nvSpPr>
          <p:cNvPr id="10" name="椭圆 9"/>
          <p:cNvSpPr/>
          <p:nvPr/>
        </p:nvSpPr>
        <p:spPr>
          <a:xfrm>
            <a:off x="3777784" y="3755472"/>
            <a:ext cx="252060" cy="648072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957440" y="3735510"/>
            <a:ext cx="252060" cy="742356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355977" y="2086700"/>
            <a:ext cx="792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xiē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3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0" grpId="0" animBg="1"/>
      <p:bldP spid="11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1600" y="1347614"/>
            <a:ext cx="5904656" cy="1829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它们面容清秀，眼睛闪闪发光，身体</a:t>
            </a:r>
            <a:r>
              <a:rPr lang="zh-CN" altLang="en-US" sz="5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健，四肢轻快。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419622"/>
            <a:ext cx="1872208" cy="1758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7"/>
          <p:cNvSpPr txBox="1"/>
          <p:nvPr/>
        </p:nvSpPr>
        <p:spPr>
          <a:xfrm>
            <a:off x="1704379" y="1898278"/>
            <a:ext cx="887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 pitchFamily="34" charset="0"/>
                <a:ea typeface="Arial Unicode MS" pitchFamily="34" charset="-122"/>
                <a:cs typeface="汉语拼音" panose="000B0604020202020204" pitchFamily="34" charset="0"/>
              </a:rPr>
              <a:t>jiǎo</a:t>
            </a:r>
            <a:endParaRPr lang="zh-CN" altLang="en-US" sz="2800" b="1" dirty="0">
              <a:solidFill>
                <a:srgbClr val="FF0000"/>
              </a:solidFill>
              <a:latin typeface="汉语拼音" panose="000B0604020202020204" pitchFamily="34" charset="0"/>
              <a:ea typeface="Arial Unicode MS" pitchFamily="34" charset="-122"/>
              <a:cs typeface="汉语拼音" panose="00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99731" y="2378656"/>
            <a:ext cx="335492" cy="648072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9632" y="3468945"/>
            <a:ext cx="803425" cy="830997"/>
          </a:xfrm>
          <a:prstGeom prst="rect">
            <a:avLst/>
          </a:prstGeom>
          <a:ln w="31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骄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2464318" y="3468945"/>
            <a:ext cx="803425" cy="830997"/>
          </a:xfrm>
          <a:prstGeom prst="rect">
            <a:avLst/>
          </a:prstGeom>
          <a:ln w="31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娇</a:t>
            </a:r>
            <a:endParaRPr lang="zh-CN" altLang="en-US" sz="2800" dirty="0"/>
          </a:p>
        </p:txBody>
      </p:sp>
      <p:sp>
        <p:nvSpPr>
          <p:cNvPr id="10" name="椭圆 9"/>
          <p:cNvSpPr/>
          <p:nvPr/>
        </p:nvSpPr>
        <p:spPr>
          <a:xfrm>
            <a:off x="1338020" y="3539448"/>
            <a:ext cx="252060" cy="648072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517676" y="3519486"/>
            <a:ext cx="252060" cy="742356"/>
          </a:xfrm>
          <a:prstGeom prst="ellipse">
            <a:avLst/>
          </a:prstGeom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284" y="499763"/>
            <a:ext cx="431626" cy="558077"/>
          </a:xfrm>
          <a:prstGeom prst="rect">
            <a:avLst/>
          </a:prstGeom>
        </p:spPr>
      </p:pic>
      <p:sp>
        <p:nvSpPr>
          <p:cNvPr id="13" name="文本框 15"/>
          <p:cNvSpPr txBox="1"/>
          <p:nvPr/>
        </p:nvSpPr>
        <p:spPr>
          <a:xfrm>
            <a:off x="827584" y="411510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PP_MARK_KEY" val="c2c287f4-8fc9-4147-8da4-ecaf490f2f10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4158</Words>
  <Application>WPS 演示</Application>
  <PresentationFormat>全屏显示(16:9)</PresentationFormat>
  <Paragraphs>433</Paragraphs>
  <Slides>55</Slides>
  <Notes>10</Notes>
  <HiddenSlides>1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1" baseType="lpstr">
      <vt:lpstr>Arial</vt:lpstr>
      <vt:lpstr>宋体</vt:lpstr>
      <vt:lpstr>Wingdings</vt:lpstr>
      <vt:lpstr>楷体</vt:lpstr>
      <vt:lpstr>黑体</vt:lpstr>
      <vt:lpstr>Kaiti SC</vt:lpstr>
      <vt:lpstr>Segoe Print</vt:lpstr>
      <vt:lpstr>汉语拼音</vt:lpstr>
      <vt:lpstr>Arial Unicode MS</vt:lpstr>
      <vt:lpstr>微软雅黑</vt:lpstr>
      <vt:lpstr>Calibri</vt:lpstr>
      <vt:lpstr>Times New Roman</vt:lpstr>
      <vt:lpstr>Arial Unicode MS</vt:lpstr>
      <vt:lpstr>Songti SC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128</cp:revision>
  <dcterms:created xsi:type="dcterms:W3CDTF">2017-03-17T02:28:00Z</dcterms:created>
  <dcterms:modified xsi:type="dcterms:W3CDTF">2022-12-17T04:54:02Z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EB96B0FD21794D9296E114086ED4BD20</vt:lpwstr>
  </property>
</Properties>
</file>